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1" r:id="rId2"/>
    <p:sldId id="275" r:id="rId3"/>
    <p:sldId id="276" r:id="rId4"/>
    <p:sldId id="279" r:id="rId5"/>
    <p:sldId id="278" r:id="rId6"/>
    <p:sldId id="277" r:id="rId7"/>
    <p:sldId id="280" r:id="rId8"/>
    <p:sldId id="281" r:id="rId9"/>
    <p:sldId id="282" r:id="rId10"/>
    <p:sldId id="283" r:id="rId11"/>
    <p:sldId id="284" r:id="rId12"/>
    <p:sldId id="263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000000"/>
    <a:srgbClr val="A0C101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5" autoAdjust="0"/>
    <p:restoredTop sz="76155" autoAdjust="0"/>
  </p:normalViewPr>
  <p:slideViewPr>
    <p:cSldViewPr>
      <p:cViewPr varScale="1">
        <p:scale>
          <a:sx n="87" d="100"/>
          <a:sy n="87" d="100"/>
        </p:scale>
        <p:origin x="1075" y="58"/>
      </p:cViewPr>
      <p:guideLst>
        <p:guide orient="horz" pos="1800"/>
        <p:guide pos="3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  <a:t>2018/3/26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教学指导：教员可以提下“到目前为止，本次实训课关于爬虫的内容就给大家介绍完了，其实在我们的课程当中的爬虫技术会比给大家演示的深得多，比如如何进行网站通用规则抽取，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使得不同的网站都可以通过配置实现自动爬虫等。” 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本次课讲解的是分词相关技术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即对爬取的数据进行分析。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总结：记得提问</a:t>
            </a:r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8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此处教员可以提问在场学员，为提出分词方案打铺垫</a:t>
            </a: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4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此处教员可以提问在场学员，为提出分词方案打铺垫。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如果学员提的答案不是接下来的答案，可以找出其漏洞进行说明</a:t>
            </a: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重点强调 无效词 和扩展词 </a:t>
            </a: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8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FudanNLP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复旦大学推出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的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基于云的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rPr>
              <a:t>自然语言处理开源项目</a:t>
            </a:r>
            <a:endParaRPr lang="en-US" altLang="zh-CN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Calibri" panose="020F0502020204030204" pitchFamily="34" charset="0"/>
            </a:endParaRPr>
          </a:p>
          <a:p>
            <a:pPr eaLnBrk="1" hangingPunct="1"/>
            <a:r>
              <a:rPr lang="en-US" altLang="zh-CN" sz="2400" dirty="0"/>
              <a:t>Word</a:t>
            </a:r>
            <a:r>
              <a:rPr lang="zh-CN" altLang="en-US" sz="2400" dirty="0"/>
              <a:t>分词器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lang="en-US" altLang="zh-CN" sz="2200" b="1" i="0" kern="1200" dirty="0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W</a:t>
            </a:r>
            <a:r>
              <a:rPr lang="en-US" altLang="zh-CN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ord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分词是一个</a:t>
            </a:r>
            <a:r>
              <a:rPr lang="en-US" altLang="zh-CN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Java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实现的分布式的中文分词组件，提供了多种基于词典的分词算法，并利用</a:t>
            </a:r>
            <a:r>
              <a:rPr lang="en-US" altLang="zh-CN" sz="2200" b="1" kern="1200" dirty="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ngram</a:t>
            </a:r>
            <a:r>
              <a:rPr lang="zh-CN" altLang="en-US" sz="2200" b="1" kern="12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</a:rPr>
              <a:t>模型来消除歧义。能准确识别英文、数字，以及日期、时间等数量词，能识别人名、地名、组织机构名等未登录词。</a:t>
            </a:r>
            <a:endParaRPr lang="en-US" altLang="zh-CN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2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eaLnBrk="1" hangingPunct="1"/>
            <a:endParaRPr lang="zh-CN" altLang="en-US" sz="2200" b="1" kern="12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3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20" y="2988933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此处添加讲师姓名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755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Picture 2" descr="C:\Users\Administrator.WANGBOJUN\Desktop\2016kgc新版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29" y="287453"/>
            <a:ext cx="1239771" cy="5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天学会网络爬虫（五）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51485"/>
            <a:ext cx="6400800" cy="478155"/>
          </a:xfrm>
        </p:spPr>
        <p:txBody>
          <a:bodyPr/>
          <a:lstStyle/>
          <a:p>
            <a:r>
              <a:rPr lang="zh-CN" altLang="en-US" dirty="0"/>
              <a:t>数据分析篇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招聘数据统计分析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编写</a:t>
            </a:r>
            <a:r>
              <a:rPr lang="en-US" altLang="zh-CN" dirty="0">
                <a:sym typeface="Arial" panose="020B0604020202020204" pitchFamily="34" charset="0"/>
              </a:rPr>
              <a:t>Controller</a:t>
            </a:r>
            <a:r>
              <a:rPr lang="zh-CN" altLang="en-US" dirty="0">
                <a:sym typeface="Arial" panose="020B0604020202020204" pitchFamily="34" charset="0"/>
              </a:rPr>
              <a:t>入口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查询招聘数据，并进行分词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分词后词语入库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词汇统计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endParaRPr lang="en-US" altLang="zh-CN" dirty="0"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B8257D-4A14-4238-9B4F-6CA92DF97E13}"/>
              </a:ext>
            </a:extLst>
          </p:cNvPr>
          <p:cNvGrpSpPr/>
          <p:nvPr/>
        </p:nvGrpSpPr>
        <p:grpSpPr>
          <a:xfrm>
            <a:off x="2069826" y="4506346"/>
            <a:ext cx="5004347" cy="419391"/>
            <a:chOff x="1390741" y="3795886"/>
            <a:chExt cx="4946305" cy="321469"/>
          </a:xfrm>
        </p:grpSpPr>
        <p:sp>
          <p:nvSpPr>
            <p:cNvPr id="7" name="圆角矩形 31">
              <a:extLst>
                <a:ext uri="{FF2B5EF4-FFF2-40B4-BE49-F238E27FC236}">
                  <a16:creationId xmlns:a16="http://schemas.microsoft.com/office/drawing/2014/main" id="{49FC9AC4-D35C-41DA-87C7-938A4AC201E3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32">
              <a:extLst>
                <a:ext uri="{FF2B5EF4-FFF2-40B4-BE49-F238E27FC236}">
                  <a16:creationId xmlns:a16="http://schemas.microsoft.com/office/drawing/2014/main" id="{E21DEBF3-1FFA-4C2B-BB40-E779A5B7BD18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>
              <a:extLst>
                <a:ext uri="{FF2B5EF4-FFF2-40B4-BE49-F238E27FC236}">
                  <a16:creationId xmlns:a16="http://schemas.microsoft.com/office/drawing/2014/main" id="{DD60A75F-6C65-4C52-AC03-456AA211B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4BD74B69-1CEA-46AE-8340-5AC458C83203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：统计分析招聘数据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6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总结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分词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分词的作用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IK</a:t>
            </a:r>
            <a:r>
              <a:rPr lang="zh-CN" altLang="en-US" dirty="0">
                <a:sym typeface="Arial" panose="020B0604020202020204" pitchFamily="34" charset="0"/>
              </a:rPr>
              <a:t>分词器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3632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87600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</a:p>
        </p:txBody>
      </p:sp>
      <p:pic>
        <p:nvPicPr>
          <p:cNvPr id="1026" name="Picture 2" descr="E:\2017年\存档资料\PPT模板二维码-设计2017\微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2017年\存档资料\PPT模板二维码-设计2017\AP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本章</a:t>
            </a:r>
            <a:r>
              <a:rPr lang="zh-CN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了解分词相关概念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使用</a:t>
            </a:r>
            <a:r>
              <a:rPr lang="en-US" altLang="zh-CN" dirty="0" err="1">
                <a:sym typeface="Arial" panose="020B0604020202020204" pitchFamily="34" charset="0"/>
              </a:rPr>
              <a:t>IKAnalyzer</a:t>
            </a:r>
            <a:r>
              <a:rPr lang="zh-CN" altLang="en-US" dirty="0">
                <a:sym typeface="Arial" panose="020B0604020202020204" pitchFamily="34" charset="0"/>
              </a:rPr>
              <a:t>分词器进行分词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使用分词技术对招聘数据进行分析</a:t>
            </a:r>
            <a:endParaRPr lang="en-US" altLang="zh-CN" dirty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0AFC1F8C-79B2-43F7-A364-CCC128197221}"/>
              </a:ext>
            </a:extLst>
          </p:cNvPr>
          <p:cNvSpPr/>
          <p:nvPr/>
        </p:nvSpPr>
        <p:spPr>
          <a:xfrm rot="20100000">
            <a:off x="6841125" y="1681795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点</a:t>
            </a:r>
            <a:r>
              <a:rPr lang="en-US" altLang="zh-CN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B679703D-83E9-4BA8-99DB-BA59BE894EB6}"/>
              </a:ext>
            </a:extLst>
          </p:cNvPr>
          <p:cNvSpPr/>
          <p:nvPr/>
        </p:nvSpPr>
        <p:spPr>
          <a:xfrm rot="20100000">
            <a:off x="6930567" y="2232349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点</a:t>
            </a:r>
            <a:r>
              <a:rPr lang="en-US" altLang="zh-CN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需求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34EA1-278C-4EBE-A266-C578560B3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找出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Java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工程师所有招聘岗位中的招聘关键词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统计关键词出现频率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C53E80-7279-4305-8735-D766E7B24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87184"/>
              </p:ext>
            </p:extLst>
          </p:nvPr>
        </p:nvGraphicFramePr>
        <p:xfrm>
          <a:off x="5364055" y="2386600"/>
          <a:ext cx="3528245" cy="237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13">
                  <a:extLst>
                    <a:ext uri="{9D8B030D-6E8A-4147-A177-3AD203B41FA5}">
                      <a16:colId xmlns:a16="http://schemas.microsoft.com/office/drawing/2014/main" val="3895379426"/>
                    </a:ext>
                  </a:extLst>
                </a:gridCol>
                <a:gridCol w="1730732">
                  <a:extLst>
                    <a:ext uri="{9D8B030D-6E8A-4147-A177-3AD203B41FA5}">
                      <a16:colId xmlns:a16="http://schemas.microsoft.com/office/drawing/2014/main" val="36170411"/>
                    </a:ext>
                  </a:extLst>
                </a:gridCol>
              </a:tblGrid>
              <a:tr h="475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频率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772251"/>
                  </a:ext>
                </a:extLst>
              </a:tr>
              <a:tr h="475233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Spring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35609"/>
                  </a:ext>
                </a:extLst>
              </a:tr>
              <a:tr h="475233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Hibernate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851"/>
                  </a:ext>
                </a:extLst>
              </a:tr>
              <a:tr h="475233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FF0000"/>
                          </a:solidFill>
                        </a:rPr>
                        <a:t>Mybatis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49898"/>
                  </a:ext>
                </a:extLst>
              </a:tr>
              <a:tr h="475233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56299"/>
                  </a:ext>
                </a:extLst>
              </a:tr>
            </a:tbl>
          </a:graphicData>
        </a:graphic>
      </p:graphicFrame>
      <p:sp>
        <p:nvSpPr>
          <p:cNvPr id="4" name="AutoShape 17">
            <a:extLst>
              <a:ext uri="{FF2B5EF4-FFF2-40B4-BE49-F238E27FC236}">
                <a16:creationId xmlns:a16="http://schemas.microsoft.com/office/drawing/2014/main" id="{641484BA-B910-4A22-A53A-A382DBEA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20" y="2427740"/>
            <a:ext cx="3600250" cy="23761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400" b="1" dirty="0"/>
              <a:t>熟悉</a:t>
            </a:r>
            <a:r>
              <a:rPr lang="en-US" altLang="zh-CN" sz="1400" b="1" dirty="0"/>
              <a:t>Java</a:t>
            </a:r>
            <a:r>
              <a:rPr lang="zh-CN" altLang="en-US" sz="1400" b="1" dirty="0"/>
              <a:t>编程语言及其主流框架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Spring</a:t>
            </a:r>
            <a:r>
              <a:rPr lang="zh-CN" altLang="en-US" sz="1400" b="1" dirty="0"/>
              <a:t>，</a:t>
            </a:r>
            <a:r>
              <a:rPr lang="en-US" altLang="zh-CN" sz="1400" b="1" dirty="0">
                <a:solidFill>
                  <a:srgbClr val="FF0000"/>
                </a:solidFill>
              </a:rPr>
              <a:t>Hibernate</a:t>
            </a:r>
            <a:r>
              <a:rPr lang="zh-CN" altLang="en-US" sz="1400" b="1" dirty="0"/>
              <a:t>、</a:t>
            </a:r>
            <a:r>
              <a:rPr lang="en-US" altLang="zh-CN" sz="1400" b="1" dirty="0" err="1">
                <a:solidFill>
                  <a:srgbClr val="FF0000"/>
                </a:solidFill>
              </a:rPr>
              <a:t>Mybatis</a:t>
            </a:r>
            <a:r>
              <a:rPr lang="zh-CN" altLang="en-US" sz="1400" b="1" dirty="0"/>
              <a:t>等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熟悉</a:t>
            </a:r>
            <a:r>
              <a:rPr lang="en-US" altLang="zh-CN" sz="1400" b="1" dirty="0">
                <a:solidFill>
                  <a:srgbClr val="FF0000"/>
                </a:solidFill>
              </a:rPr>
              <a:t>Java</a:t>
            </a:r>
            <a:r>
              <a:rPr lang="zh-CN" altLang="en-US" sz="1400" b="1" dirty="0"/>
              <a:t>语言的特性、</a:t>
            </a:r>
            <a:r>
              <a:rPr lang="zh-CN" altLang="en-US" sz="1400" b="1" dirty="0">
                <a:solidFill>
                  <a:srgbClr val="FF0000"/>
                </a:solidFill>
              </a:rPr>
              <a:t>内存模型</a:t>
            </a:r>
            <a:r>
              <a:rPr lang="zh-CN" altLang="en-US" sz="1400" b="1" dirty="0"/>
              <a:t>和开发语言的设计模式，对算法和数据结构有一定认识； 熟悉常用</a:t>
            </a:r>
            <a:r>
              <a:rPr lang="en-US" altLang="zh-CN" sz="1400" b="1" dirty="0" err="1">
                <a:solidFill>
                  <a:srgbClr val="FF0000"/>
                </a:solidFill>
              </a:rPr>
              <a:t>WebService</a:t>
            </a:r>
            <a:r>
              <a:rPr lang="zh-CN" altLang="en-US" sz="1400" b="1" dirty="0"/>
              <a:t>框架 熟悉</a:t>
            </a:r>
            <a:r>
              <a:rPr lang="en-US" altLang="zh-CN" sz="1400" b="1" dirty="0"/>
              <a:t>Java</a:t>
            </a:r>
            <a:r>
              <a:rPr lang="zh-CN" altLang="en-US" sz="1400" b="1" dirty="0"/>
              <a:t>应用服务的环境配置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Tomcat</a:t>
            </a:r>
            <a:r>
              <a:rPr lang="zh-CN" altLang="en-US" sz="1400" b="1" dirty="0"/>
              <a:t>等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熟悉</a:t>
            </a:r>
            <a:r>
              <a:rPr lang="en-US" altLang="zh-CN" sz="1400" b="1" dirty="0">
                <a:solidFill>
                  <a:srgbClr val="FF0000"/>
                </a:solidFill>
              </a:rPr>
              <a:t>ORACLE</a:t>
            </a:r>
            <a:r>
              <a:rPr lang="zh-CN" altLang="en-US" sz="1400" b="1" dirty="0"/>
              <a:t>、</a:t>
            </a:r>
            <a:r>
              <a:rPr lang="en-US" altLang="zh-CN" sz="1400" b="1" dirty="0" err="1">
                <a:solidFill>
                  <a:srgbClr val="FF0000"/>
                </a:solidFill>
              </a:rPr>
              <a:t>MySql</a:t>
            </a:r>
            <a:r>
              <a:rPr lang="zh-CN" altLang="en-US" sz="1400" b="1" dirty="0"/>
              <a:t>至少一种主流数据库；</a:t>
            </a:r>
            <a:endParaRPr lang="zh-CN" altLang="zh-CN" sz="1400" b="1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5FE7F6A-C5C1-44C7-8DA3-65DED23C766D}"/>
              </a:ext>
            </a:extLst>
          </p:cNvPr>
          <p:cNvSpPr/>
          <p:nvPr/>
        </p:nvSpPr>
        <p:spPr>
          <a:xfrm>
            <a:off x="4355985" y="3363805"/>
            <a:ext cx="720050" cy="576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/>
              <a:t>编程思路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434EA1-278C-4EBE-A266-C578560B3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981075"/>
            <a:ext cx="8507105" cy="3534810"/>
          </a:xfrm>
        </p:spPr>
        <p:txBody>
          <a:bodyPr/>
          <a:lstStyle/>
          <a:p>
            <a:pPr eaLnBrk="1" hangingPunct="1">
              <a:buFont typeface="+mj-ea"/>
              <a:buAutoNum type="circleNumDbPlain"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将招聘信息拆分成单个词汇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过滤掉无效词汇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统计有效词汇出现概率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ym typeface="Arial" panose="020B0604020202020204" pitchFamily="34" charset="0"/>
              </a:rPr>
              <a:t>算法：</a:t>
            </a:r>
            <a:r>
              <a:rPr lang="en-US" altLang="zh-CN" dirty="0">
                <a:sym typeface="Arial" panose="020B0604020202020204" pitchFamily="34" charset="0"/>
              </a:rPr>
              <a:t>(</a:t>
            </a:r>
            <a:r>
              <a:rPr lang="zh-CN" altLang="en-US" dirty="0">
                <a:sym typeface="Arial" panose="020B0604020202020204" pitchFamily="34" charset="0"/>
              </a:rPr>
              <a:t>出现次数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总招聘数</a:t>
            </a:r>
            <a:r>
              <a:rPr lang="en-US" altLang="zh-CN" dirty="0">
                <a:sym typeface="Arial" panose="020B0604020202020204" pitchFamily="34" charset="0"/>
              </a:rPr>
              <a:t>)</a:t>
            </a:r>
          </a:p>
          <a:p>
            <a:pPr eaLnBrk="1" hangingPunct="1">
              <a:buFont typeface="+mj-ea"/>
              <a:buAutoNum type="circleNumDbPlain"/>
            </a:pPr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5F5E7F3-3977-4B05-BF07-0147C4D1354F}"/>
              </a:ext>
            </a:extLst>
          </p:cNvPr>
          <p:cNvSpPr/>
          <p:nvPr/>
        </p:nvSpPr>
        <p:spPr>
          <a:xfrm>
            <a:off x="5508065" y="1815697"/>
            <a:ext cx="648045" cy="93606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2FA793-0B6C-4143-9AD0-7A8083DB5879}"/>
              </a:ext>
            </a:extLst>
          </p:cNvPr>
          <p:cNvSpPr/>
          <p:nvPr/>
        </p:nvSpPr>
        <p:spPr>
          <a:xfrm>
            <a:off x="6588117" y="2034378"/>
            <a:ext cx="1296111" cy="5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分词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AB505E57-B468-4903-AAA6-8A6987E7750F}"/>
              </a:ext>
            </a:extLst>
          </p:cNvPr>
          <p:cNvSpPr/>
          <p:nvPr/>
        </p:nvSpPr>
        <p:spPr>
          <a:xfrm>
            <a:off x="5527144" y="3003780"/>
            <a:ext cx="648045" cy="93606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9DD39D-9CB7-4A86-8F76-ECC84E18DF7E}"/>
              </a:ext>
            </a:extLst>
          </p:cNvPr>
          <p:cNvSpPr/>
          <p:nvPr/>
        </p:nvSpPr>
        <p:spPr>
          <a:xfrm>
            <a:off x="6588118" y="3222460"/>
            <a:ext cx="1296110" cy="5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统计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41998354-E648-405A-A958-DFDC8417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687" y="1029332"/>
            <a:ext cx="5286508" cy="442674"/>
          </a:xfrm>
          <a:prstGeom prst="wedgeRoundRectCallout">
            <a:avLst>
              <a:gd name="adj1" fmla="val -63900"/>
              <a:gd name="adj2" fmla="val -31457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2000" b="1" noProof="1">
                <a:solidFill>
                  <a:schemeClr val="bg1"/>
                </a:solidFill>
                <a:ea typeface="黑体" pitchFamily="49" charset="-122"/>
              </a:rPr>
              <a:t>如何完成上述需求？</a:t>
            </a:r>
            <a:endParaRPr lang="en-US" altLang="zh-CN" sz="2000" b="1" noProof="1">
              <a:solidFill>
                <a:schemeClr val="bg1"/>
              </a:solidFill>
              <a:ea typeface="黑体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EED31A-A8B7-4D80-81E4-016F3D3A0A4F}"/>
              </a:ext>
            </a:extLst>
          </p:cNvPr>
          <p:cNvGrpSpPr/>
          <p:nvPr/>
        </p:nvGrpSpPr>
        <p:grpSpPr>
          <a:xfrm>
            <a:off x="755735" y="1003587"/>
            <a:ext cx="436880" cy="549275"/>
            <a:chOff x="314008" y="938530"/>
            <a:chExt cx="436880" cy="549275"/>
          </a:xfrm>
        </p:grpSpPr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60E974E9-8983-4FB0-8B3C-7C17D6D18CB5}"/>
                </a:ext>
              </a:extLst>
            </p:cNvPr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ea typeface="微软雅黑" pitchFamily="34" charset="-122"/>
                </a:rPr>
                <a:t>问题</a:t>
              </a:r>
            </a:p>
          </p:txBody>
        </p:sp>
        <p:pic>
          <p:nvPicPr>
            <p:cNvPr id="17" name="图片 16" descr="疑问 gray">
              <a:extLst>
                <a:ext uri="{FF2B5EF4-FFF2-40B4-BE49-F238E27FC236}">
                  <a16:creationId xmlns:a16="http://schemas.microsoft.com/office/drawing/2014/main" id="{9B795587-DF6E-4B0D-A1A8-A84BBDA3F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箭头: 下 20">
            <a:extLst>
              <a:ext uri="{FF2B5EF4-FFF2-40B4-BE49-F238E27FC236}">
                <a16:creationId xmlns:a16="http://schemas.microsoft.com/office/drawing/2014/main" id="{71AA573D-5C73-4B85-9E39-38DDF92A78B4}"/>
              </a:ext>
            </a:extLst>
          </p:cNvPr>
          <p:cNvSpPr/>
          <p:nvPr/>
        </p:nvSpPr>
        <p:spPr>
          <a:xfrm>
            <a:off x="4149513" y="2615991"/>
            <a:ext cx="494492" cy="56370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</a:p>
        </p:txBody>
      </p:sp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什么是分词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AutoShape 17">
            <a:extLst>
              <a:ext uri="{FF2B5EF4-FFF2-40B4-BE49-F238E27FC236}">
                <a16:creationId xmlns:a16="http://schemas.microsoft.com/office/drawing/2014/main" id="{641484BA-B910-4A22-A53A-A382DBEA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19" y="1419670"/>
            <a:ext cx="8149051" cy="10618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400" b="1" dirty="0"/>
              <a:t>熟悉</a:t>
            </a:r>
            <a:r>
              <a:rPr lang="en-US" altLang="zh-CN" sz="1400" b="1" dirty="0"/>
              <a:t>Java</a:t>
            </a:r>
            <a:r>
              <a:rPr lang="zh-CN" altLang="en-US" sz="1400" b="1" dirty="0"/>
              <a:t>编程语言及其主流框架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Spring</a:t>
            </a:r>
            <a:r>
              <a:rPr lang="zh-CN" altLang="en-US" sz="1400" b="1" dirty="0"/>
              <a:t>，</a:t>
            </a:r>
            <a:r>
              <a:rPr lang="en-US" altLang="zh-CN" sz="1400" b="1" dirty="0">
                <a:solidFill>
                  <a:srgbClr val="FF0000"/>
                </a:solidFill>
              </a:rPr>
              <a:t>Hibernate</a:t>
            </a:r>
            <a:r>
              <a:rPr lang="zh-CN" altLang="en-US" sz="1400" b="1" dirty="0"/>
              <a:t>、</a:t>
            </a:r>
            <a:r>
              <a:rPr lang="en-US" altLang="zh-CN" sz="1400" b="1" dirty="0" err="1">
                <a:solidFill>
                  <a:srgbClr val="FF0000"/>
                </a:solidFill>
              </a:rPr>
              <a:t>Mybatis</a:t>
            </a:r>
            <a:r>
              <a:rPr lang="zh-CN" altLang="en-US" sz="1400" b="1" dirty="0"/>
              <a:t>等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熟悉</a:t>
            </a:r>
            <a:r>
              <a:rPr lang="en-US" altLang="zh-CN" sz="1400" b="1" dirty="0">
                <a:solidFill>
                  <a:srgbClr val="FF0000"/>
                </a:solidFill>
              </a:rPr>
              <a:t>Java</a:t>
            </a:r>
            <a:r>
              <a:rPr lang="zh-CN" altLang="en-US" sz="1400" b="1" dirty="0"/>
              <a:t>语言的特性、</a:t>
            </a:r>
            <a:r>
              <a:rPr lang="zh-CN" altLang="en-US" sz="1400" b="1" dirty="0">
                <a:solidFill>
                  <a:srgbClr val="FF0000"/>
                </a:solidFill>
              </a:rPr>
              <a:t>内存模型</a:t>
            </a:r>
            <a:r>
              <a:rPr lang="zh-CN" altLang="en-US" sz="1400" b="1" dirty="0"/>
              <a:t>和开发语言的设计模式，对算法和数据结构有一定认识； 熟悉常用</a:t>
            </a:r>
            <a:r>
              <a:rPr lang="en-US" altLang="zh-CN" sz="1400" b="1" dirty="0" err="1">
                <a:solidFill>
                  <a:srgbClr val="FF0000"/>
                </a:solidFill>
              </a:rPr>
              <a:t>WebService</a:t>
            </a:r>
            <a:r>
              <a:rPr lang="zh-CN" altLang="en-US" sz="1400" b="1" dirty="0"/>
              <a:t>框架 熟悉</a:t>
            </a:r>
            <a:r>
              <a:rPr lang="en-US" altLang="zh-CN" sz="1400" b="1" dirty="0"/>
              <a:t>Java</a:t>
            </a:r>
            <a:r>
              <a:rPr lang="zh-CN" altLang="en-US" sz="1400" b="1" dirty="0"/>
              <a:t>应用服务的环境配置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Tomcat</a:t>
            </a:r>
            <a:r>
              <a:rPr lang="zh-CN" altLang="en-US" sz="1400" b="1" dirty="0"/>
              <a:t>等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熟悉</a:t>
            </a:r>
            <a:r>
              <a:rPr lang="en-US" altLang="zh-CN" sz="1400" b="1" dirty="0">
                <a:solidFill>
                  <a:srgbClr val="FF0000"/>
                </a:solidFill>
              </a:rPr>
              <a:t>ORACLE</a:t>
            </a:r>
            <a:r>
              <a:rPr lang="zh-CN" altLang="en-US" sz="1400" b="1" dirty="0"/>
              <a:t>、</a:t>
            </a:r>
            <a:r>
              <a:rPr lang="en-US" altLang="zh-CN" sz="1400" b="1" dirty="0" err="1">
                <a:solidFill>
                  <a:srgbClr val="FF0000"/>
                </a:solidFill>
              </a:rPr>
              <a:t>MySql</a:t>
            </a:r>
            <a:r>
              <a:rPr lang="zh-CN" altLang="en-US" sz="1400" b="1" dirty="0"/>
              <a:t>至少一种主流数据库；</a:t>
            </a:r>
            <a:endParaRPr lang="zh-CN" altLang="zh-CN" sz="1400" b="1" dirty="0"/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5BE3196A-F1F6-40FE-833E-D4CB20DE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19" y="3291800"/>
            <a:ext cx="8280574" cy="13849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400" b="1" dirty="0"/>
              <a:t>熟悉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悉</a:t>
            </a:r>
            <a:r>
              <a:rPr lang="en-US" altLang="zh-CN" sz="1400" b="1" dirty="0"/>
              <a:t>/java/</a:t>
            </a:r>
            <a:r>
              <a:rPr lang="zh-CN" altLang="en-US" sz="1400" b="1" dirty="0"/>
              <a:t>编程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语言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言及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及其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主流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框架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架</a:t>
            </a:r>
            <a:r>
              <a:rPr lang="en-US" altLang="zh-CN" sz="1400" b="1" dirty="0"/>
              <a:t>/</a:t>
            </a:r>
            <a:r>
              <a:rPr lang="en-US" altLang="zh-CN" sz="1400" b="1" dirty="0">
                <a:solidFill>
                  <a:srgbClr val="FF0000"/>
                </a:solidFill>
              </a:rPr>
              <a:t>spring</a:t>
            </a:r>
            <a:r>
              <a:rPr lang="en-US" altLang="zh-CN" sz="1400" b="1" dirty="0"/>
              <a:t>/</a:t>
            </a:r>
            <a:r>
              <a:rPr lang="en-US" altLang="zh-CN" sz="1400" b="1" dirty="0">
                <a:solidFill>
                  <a:srgbClr val="FF0000"/>
                </a:solidFill>
              </a:rPr>
              <a:t>hibernate</a:t>
            </a:r>
            <a:r>
              <a:rPr lang="en-US" altLang="zh-CN" sz="1400" b="1" dirty="0"/>
              <a:t>/</a:t>
            </a:r>
            <a:r>
              <a:rPr lang="en-US" altLang="zh-CN" sz="1400" b="1" dirty="0" err="1">
                <a:solidFill>
                  <a:srgbClr val="FF0000"/>
                </a:solidFill>
              </a:rPr>
              <a:t>mybatis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悉</a:t>
            </a:r>
            <a:r>
              <a:rPr lang="en-US" altLang="zh-CN" sz="1400" b="1" dirty="0"/>
              <a:t>/java/</a:t>
            </a:r>
            <a:r>
              <a:rPr lang="zh-CN" altLang="en-US" sz="1400" b="1" dirty="0"/>
              <a:t>语言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特性</a:t>
            </a:r>
            <a:r>
              <a:rPr lang="en-US" altLang="zh-CN" sz="1400" b="1" dirty="0"/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内存</a:t>
            </a:r>
            <a:r>
              <a:rPr lang="en-US" altLang="zh-CN" sz="1400" b="1" dirty="0"/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模型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模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型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开发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发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语言</a:t>
            </a:r>
            <a:r>
              <a:rPr lang="en-US" altLang="zh-CN" sz="1400" b="1" dirty="0"/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设计</a:t>
            </a:r>
            <a:r>
              <a:rPr lang="en-US" altLang="zh-CN" sz="1400" b="1" dirty="0"/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模式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模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式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算法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和数</a:t>
            </a:r>
            <a:r>
              <a:rPr lang="en-US" altLang="zh-CN" sz="1400" b="1" dirty="0"/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数据结构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数据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结构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一定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一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定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认识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常用</a:t>
            </a:r>
            <a:r>
              <a:rPr lang="en-US" altLang="zh-CN" sz="1400" b="1" dirty="0"/>
              <a:t>/</a:t>
            </a:r>
            <a:r>
              <a:rPr lang="en-US" altLang="zh-CN" sz="1400" b="1" dirty="0">
                <a:solidFill>
                  <a:srgbClr val="FF0000"/>
                </a:solidFill>
              </a:rPr>
              <a:t>webservice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框架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悉</a:t>
            </a:r>
            <a:r>
              <a:rPr lang="en-US" altLang="zh-CN" sz="1400" b="1" dirty="0"/>
              <a:t>/java/</a:t>
            </a:r>
            <a:r>
              <a:rPr lang="zh-CN" altLang="en-US" sz="1400" b="1" dirty="0"/>
              <a:t>应用服务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应用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服务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环境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配置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置</a:t>
            </a:r>
            <a:r>
              <a:rPr lang="en-US" altLang="zh-CN" sz="1400" b="1" dirty="0"/>
              <a:t>/</a:t>
            </a:r>
            <a:r>
              <a:rPr lang="en-US" altLang="zh-CN" sz="1400" b="1" dirty="0">
                <a:solidFill>
                  <a:srgbClr val="FF0000"/>
                </a:solidFill>
              </a:rPr>
              <a:t>tomcat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熟悉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熟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悉</a:t>
            </a:r>
            <a:r>
              <a:rPr lang="en-US" altLang="zh-CN" sz="1400" b="1" dirty="0"/>
              <a:t>/</a:t>
            </a:r>
            <a:r>
              <a:rPr lang="en-US" altLang="zh-CN" sz="1400" b="1" dirty="0">
                <a:solidFill>
                  <a:srgbClr val="FF0000"/>
                </a:solidFill>
              </a:rPr>
              <a:t>oracle</a:t>
            </a:r>
            <a:r>
              <a:rPr lang="en-US" altLang="zh-CN" sz="1400" b="1" dirty="0"/>
              <a:t>/</a:t>
            </a:r>
            <a:r>
              <a:rPr lang="en-US" altLang="zh-CN" sz="1400" b="1" dirty="0" err="1">
                <a:solidFill>
                  <a:srgbClr val="FF0000"/>
                </a:solidFill>
              </a:rPr>
              <a:t>mysql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至少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一种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一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种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主流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数据库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数据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库</a:t>
            </a:r>
            <a:endParaRPr lang="zh-CN" altLang="zh-CN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7DDBCC-D918-468C-AA78-0B8F8C642621}"/>
              </a:ext>
            </a:extLst>
          </p:cNvPr>
          <p:cNvSpPr/>
          <p:nvPr/>
        </p:nvSpPr>
        <p:spPr>
          <a:xfrm>
            <a:off x="422404" y="3376133"/>
            <a:ext cx="360025" cy="29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5C8CBD-5730-42D8-AA9D-90E407C9CEB9}"/>
              </a:ext>
            </a:extLst>
          </p:cNvPr>
          <p:cNvSpPr/>
          <p:nvPr/>
        </p:nvSpPr>
        <p:spPr>
          <a:xfrm>
            <a:off x="2051825" y="3376133"/>
            <a:ext cx="360025" cy="30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15729E-0CC0-46F8-B191-C02418B8A1AA}"/>
              </a:ext>
            </a:extLst>
          </p:cNvPr>
          <p:cNvSpPr/>
          <p:nvPr/>
        </p:nvSpPr>
        <p:spPr>
          <a:xfrm>
            <a:off x="2492905" y="3376133"/>
            <a:ext cx="360025" cy="30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8D509D-2955-4383-AD3C-F542762C4159}"/>
              </a:ext>
            </a:extLst>
          </p:cNvPr>
          <p:cNvSpPr/>
          <p:nvPr/>
        </p:nvSpPr>
        <p:spPr>
          <a:xfrm>
            <a:off x="2885297" y="3376133"/>
            <a:ext cx="360025" cy="30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FE1E11-1FC1-4FA8-AA5B-8BB1434F78DC}"/>
              </a:ext>
            </a:extLst>
          </p:cNvPr>
          <p:cNvSpPr/>
          <p:nvPr/>
        </p:nvSpPr>
        <p:spPr>
          <a:xfrm>
            <a:off x="3285453" y="3369799"/>
            <a:ext cx="360025" cy="30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A9E3C9-859D-488F-B306-CFA89C1AB0CA}"/>
              </a:ext>
            </a:extLst>
          </p:cNvPr>
          <p:cNvSpPr/>
          <p:nvPr/>
        </p:nvSpPr>
        <p:spPr>
          <a:xfrm>
            <a:off x="3666670" y="3362503"/>
            <a:ext cx="360026" cy="31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A71B8D-AFE9-47A1-964D-B32849842DE9}"/>
              </a:ext>
            </a:extLst>
          </p:cNvPr>
          <p:cNvSpPr/>
          <p:nvPr/>
        </p:nvSpPr>
        <p:spPr>
          <a:xfrm>
            <a:off x="2248817" y="3984296"/>
            <a:ext cx="4555338" cy="30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D934C9A8-4BD2-4C70-8430-9DA2012DB574}"/>
              </a:ext>
            </a:extLst>
          </p:cNvPr>
          <p:cNvSpPr/>
          <p:nvPr/>
        </p:nvSpPr>
        <p:spPr>
          <a:xfrm>
            <a:off x="1288109" y="998733"/>
            <a:ext cx="3312230" cy="198898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无效词，需过滤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FE9F63-666D-4A7C-9D8B-6418893B1339}"/>
              </a:ext>
            </a:extLst>
          </p:cNvPr>
          <p:cNvSpPr/>
          <p:nvPr/>
        </p:nvSpPr>
        <p:spPr>
          <a:xfrm>
            <a:off x="422404" y="3688407"/>
            <a:ext cx="765361" cy="29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3DAAC8-9DD3-4EA3-A83E-BB5C80A9B4DD}"/>
              </a:ext>
            </a:extLst>
          </p:cNvPr>
          <p:cNvSpPr/>
          <p:nvPr/>
        </p:nvSpPr>
        <p:spPr>
          <a:xfrm>
            <a:off x="2983979" y="3666588"/>
            <a:ext cx="765361" cy="29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9D4F3CE9-4F92-4505-ABBA-240EE69B6660}"/>
              </a:ext>
            </a:extLst>
          </p:cNvPr>
          <p:cNvSpPr/>
          <p:nvPr/>
        </p:nvSpPr>
        <p:spPr>
          <a:xfrm>
            <a:off x="5004030" y="956093"/>
            <a:ext cx="3312230" cy="1988982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拓展词，需标注</a:t>
            </a:r>
          </a:p>
        </p:txBody>
      </p:sp>
    </p:spTree>
    <p:extLst>
      <p:ext uri="{BB962C8B-B14F-4D97-AF65-F5344CB8AC3E}">
        <p14:creationId xmlns:p14="http://schemas.microsoft.com/office/powerpoint/2010/main" val="30027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bldLvl="0" animBg="1"/>
      <p:bldP spid="9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分词作用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切割：将一段文字进行词语切分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筛选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ym typeface="Arial" panose="020B0604020202020204" pitchFamily="34" charset="0"/>
              </a:rPr>
              <a:t>无效词过滤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sym typeface="Arial" panose="020B0604020202020204" pitchFamily="34" charset="0"/>
              </a:rPr>
              <a:t>拓展词定义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常见分词器</a:t>
            </a:r>
            <a:endParaRPr lang="en-US" altLang="zh-CN" dirty="0">
              <a:sym typeface="Arial" panose="020B0604020202020204" pitchFamily="34" charset="0"/>
            </a:endParaRPr>
          </a:p>
          <a:p>
            <a:pPr lvl="1" eaLnBrk="1" hangingPunct="1"/>
            <a:r>
              <a:rPr lang="en-US" altLang="zh-CN" dirty="0" err="1">
                <a:solidFill>
                  <a:srgbClr val="FF0000"/>
                </a:solidFill>
                <a:sym typeface="Arial" panose="020B0604020202020204" pitchFamily="34" charset="0"/>
              </a:rPr>
              <a:t>IKAnalyzer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/>
              <a:t> Word</a:t>
            </a:r>
            <a:r>
              <a:rPr lang="zh-CN" altLang="en-US" dirty="0"/>
              <a:t>分词器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 err="1"/>
              <a:t>FudanNLP</a:t>
            </a:r>
            <a:r>
              <a:rPr lang="en-US" altLang="zh-CN" dirty="0"/>
              <a:t>(</a:t>
            </a:r>
            <a:r>
              <a:rPr lang="zh-CN" altLang="en-US" dirty="0"/>
              <a:t>复旦大学</a:t>
            </a:r>
            <a:r>
              <a:rPr lang="en-US" altLang="zh-CN" dirty="0"/>
              <a:t>)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ym typeface="Arial" panose="020B0604020202020204" pitchFamily="34" charset="0"/>
              </a:rPr>
              <a:t>IKAnalyzer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分词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/>
              <a:t>IK Analyzer</a:t>
            </a:r>
            <a:r>
              <a:rPr lang="zh-CN" altLang="en-US" dirty="0"/>
              <a:t>是基于</a:t>
            </a:r>
            <a:r>
              <a:rPr lang="en-US" altLang="zh-CN" dirty="0"/>
              <a:t>Lucene</a:t>
            </a:r>
            <a:r>
              <a:rPr lang="zh-CN" altLang="en-US" dirty="0"/>
              <a:t>实现的分词开源框架</a:t>
            </a:r>
            <a:endParaRPr lang="en-US" altLang="zh-CN" dirty="0"/>
          </a:p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Maven</a:t>
            </a:r>
            <a:r>
              <a:rPr lang="zh-CN" altLang="en-US" dirty="0">
                <a:sym typeface="Arial" panose="020B0604020202020204" pitchFamily="34" charset="0"/>
              </a:rPr>
              <a:t>依赖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D02B04BA-A22C-47E5-A7D9-6B0DE004A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835" y="2549769"/>
            <a:ext cx="4104285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&lt;dependency&gt;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     &lt;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com.janeluo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     &lt;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ikanalyzer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     &lt;version&gt;2012_u6&lt;/version&gt;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&lt;/dependency&gt;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8051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ym typeface="Arial" panose="020B0604020202020204" pitchFamily="34" charset="0"/>
              </a:rPr>
              <a:t>IKAnalyzer</a:t>
            </a:r>
            <a:r>
              <a:rPr lang="zh-CN" altLang="en-US" dirty="0">
                <a:sym typeface="Arial" panose="020B0604020202020204" pitchFamily="34" charset="0"/>
              </a:rPr>
              <a:t>接入步骤</a:t>
            </a:r>
            <a:r>
              <a:rPr lang="en-US" altLang="zh-CN" dirty="0">
                <a:sym typeface="Arial" panose="020B0604020202020204" pitchFamily="34" charset="0"/>
              </a:rPr>
              <a:t>-1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引入依赖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>
                <a:sym typeface="Arial" panose="020B0604020202020204" pitchFamily="34" charset="0"/>
              </a:rPr>
              <a:t>配置</a:t>
            </a:r>
            <a:r>
              <a:rPr lang="en-US" altLang="zh-CN" dirty="0">
                <a:sym typeface="Arial" panose="020B0604020202020204" pitchFamily="34" charset="0"/>
              </a:rPr>
              <a:t>IKAnalyzer.cfg.xml</a:t>
            </a:r>
          </a:p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B85ECE56-C5FA-43AB-99D7-049B32A7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770" y="2567354"/>
            <a:ext cx="7427030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&lt;properties&gt;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&lt;comment&gt;IK Analyzer </a:t>
            </a:r>
            <a:r>
              <a:rPr lang="zh-CN" altLang="en-US" sz="1600" b="1" dirty="0"/>
              <a:t>扩展配置</a:t>
            </a:r>
            <a:r>
              <a:rPr lang="en-US" altLang="zh-CN" sz="1600" b="1" dirty="0"/>
              <a:t>&lt;/comment&gt;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&lt;entry key="</a:t>
            </a:r>
            <a:r>
              <a:rPr lang="en-US" altLang="zh-CN" sz="1600" b="1" dirty="0" err="1"/>
              <a:t>ext_dict</a:t>
            </a:r>
            <a:r>
              <a:rPr lang="en-US" altLang="zh-CN" sz="1600" b="1" dirty="0"/>
              <a:t>"&gt;word/</a:t>
            </a:r>
            <a:r>
              <a:rPr lang="en-US" altLang="zh-CN" sz="1600" b="1" dirty="0" err="1"/>
              <a:t>extword.dic</a:t>
            </a:r>
            <a:r>
              <a:rPr lang="en-US" altLang="zh-CN" sz="1600" b="1" dirty="0"/>
              <a:t>&lt;/entry&gt;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    &lt;entry key="</a:t>
            </a:r>
            <a:r>
              <a:rPr lang="en-US" altLang="zh-CN" sz="1600" b="1" dirty="0" err="1"/>
              <a:t>ext_stopwords</a:t>
            </a:r>
            <a:r>
              <a:rPr lang="en-US" altLang="zh-CN" sz="1600" b="1" dirty="0"/>
              <a:t>"&gt;word/</a:t>
            </a:r>
            <a:r>
              <a:rPr lang="en-US" altLang="zh-CN" sz="1600" b="1" dirty="0" err="1"/>
              <a:t>stopword.dic</a:t>
            </a:r>
            <a:r>
              <a:rPr lang="en-US" altLang="zh-CN" sz="1600" b="1" dirty="0"/>
              <a:t>&lt;/entry&gt;</a:t>
            </a:r>
          </a:p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/>
              <a:t>&lt;/properties&gt;</a:t>
            </a:r>
            <a:endParaRPr lang="zh-CN" altLang="zh-CN" sz="16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8C66A4-4D81-43A6-9079-7CE519F112D8}"/>
              </a:ext>
            </a:extLst>
          </p:cNvPr>
          <p:cNvGrpSpPr/>
          <p:nvPr/>
        </p:nvGrpSpPr>
        <p:grpSpPr>
          <a:xfrm>
            <a:off x="2069826" y="4506346"/>
            <a:ext cx="5004347" cy="419391"/>
            <a:chOff x="1390741" y="3795886"/>
            <a:chExt cx="4946305" cy="321469"/>
          </a:xfrm>
        </p:grpSpPr>
        <p:sp>
          <p:nvSpPr>
            <p:cNvPr id="10" name="圆角矩形 31">
              <a:extLst>
                <a:ext uri="{FF2B5EF4-FFF2-40B4-BE49-F238E27FC236}">
                  <a16:creationId xmlns:a16="http://schemas.microsoft.com/office/drawing/2014/main" id="{CCE29CAD-4BAE-4B06-BE29-DF1D1C1CF16A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32">
              <a:extLst>
                <a:ext uri="{FF2B5EF4-FFF2-40B4-BE49-F238E27FC236}">
                  <a16:creationId xmlns:a16="http://schemas.microsoft.com/office/drawing/2014/main" id="{10266A2B-8FD0-4D97-AC18-286615474308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>
              <a:extLst>
                <a:ext uri="{FF2B5EF4-FFF2-40B4-BE49-F238E27FC236}">
                  <a16:creationId xmlns:a16="http://schemas.microsoft.com/office/drawing/2014/main" id="{5277DBD6-BEF5-4B8A-B975-E71ED357B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D9D2CBDE-30ED-4FC7-BCBF-DA66B1807BED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：在项目中引入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IK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分词器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ym typeface="Arial" panose="020B0604020202020204" pitchFamily="34" charset="0"/>
              </a:rPr>
              <a:t>IKAnalyzer</a:t>
            </a:r>
            <a:r>
              <a:rPr lang="zh-CN" altLang="en-US" dirty="0">
                <a:sym typeface="Arial" panose="020B0604020202020204" pitchFamily="34" charset="0"/>
              </a:rPr>
              <a:t>接入步骤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CFDA897-EEC8-437D-A3B3-8EAF0F5B9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eaLnBrk="1" hangingPunct="1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8DF6CB-E027-4002-B0F5-1421D50A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+mj-ea"/>
              <a:buAutoNum type="circleNumDbPlain" startAt="3"/>
            </a:pPr>
            <a:r>
              <a:rPr lang="zh-CN" altLang="en-US" dirty="0">
                <a:sym typeface="Arial" panose="020B0604020202020204" pitchFamily="34" charset="0"/>
              </a:rPr>
              <a:t>设置停止词、扩展词</a:t>
            </a:r>
            <a:endParaRPr lang="en-US" altLang="zh-CN" dirty="0">
              <a:sym typeface="Arial" panose="020B0604020202020204" pitchFamily="34" charset="0"/>
            </a:endParaRPr>
          </a:p>
          <a:p>
            <a:pPr eaLnBrk="1" hangingPunct="1">
              <a:buFont typeface="+mj-ea"/>
              <a:buAutoNum type="circleNumDbPlain" startAt="3"/>
            </a:pPr>
            <a:r>
              <a:rPr lang="zh-CN" altLang="en-US" dirty="0">
                <a:sym typeface="Arial" panose="020B0604020202020204" pitchFamily="34" charset="0"/>
              </a:rPr>
              <a:t>编写测试类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9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219908</TotalTime>
  <Words>830</Words>
  <Application>Microsoft Office PowerPoint</Application>
  <PresentationFormat>全屏显示(16:9)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Webdings</vt:lpstr>
      <vt:lpstr>Wingdings</vt:lpstr>
      <vt:lpstr>Office 主题_2</vt:lpstr>
      <vt:lpstr>5天学会网络爬虫（五）</vt:lpstr>
      <vt:lpstr>本章目标</vt:lpstr>
      <vt:lpstr>需求</vt:lpstr>
      <vt:lpstr>编程思路</vt:lpstr>
      <vt:lpstr>什么是分词</vt:lpstr>
      <vt:lpstr>分词作用</vt:lpstr>
      <vt:lpstr>IKAnalyzer分词</vt:lpstr>
      <vt:lpstr>IKAnalyzer接入步骤-1</vt:lpstr>
      <vt:lpstr>IKAnalyzer接入步骤</vt:lpstr>
      <vt:lpstr>招聘数据统计分析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尚泽中</cp:lastModifiedBy>
  <cp:revision>684</cp:revision>
  <dcterms:created xsi:type="dcterms:W3CDTF">2014-08-11T02:57:00Z</dcterms:created>
  <dcterms:modified xsi:type="dcterms:W3CDTF">2018-03-26T11:21:11Z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