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ill San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1232b0a0_4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51232b0a0_4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551232b0a0_4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51232b0a0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51232b0a0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551232b0a0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551232b0a0_4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551232b0a0_4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2551232b0a0_4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1232b0a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51232b0a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51232b0a0_4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551232b0a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51232b0a0_4_3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551232b0a0_4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1232b0a0_4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1232b0a0_4_2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551232b0a0_4_2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51232b0a0_4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51232b0a0_4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551232b0a0_4_2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51232b0a0_4_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551232b0a0_4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verticale e tes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o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jpg"/><Relationship Id="rId18" Type="http://schemas.openxmlformats.org/officeDocument/2006/relationships/image" Target="../media/image36.jpg"/><Relationship Id="rId26" Type="http://schemas.openxmlformats.org/officeDocument/2006/relationships/image" Target="../media/image44.jpg"/><Relationship Id="rId39" Type="http://schemas.openxmlformats.org/officeDocument/2006/relationships/image" Target="../media/image57.jpg"/><Relationship Id="rId21" Type="http://schemas.openxmlformats.org/officeDocument/2006/relationships/image" Target="../media/image39.jpg"/><Relationship Id="rId34" Type="http://schemas.openxmlformats.org/officeDocument/2006/relationships/image" Target="../media/image52.jpg"/><Relationship Id="rId42" Type="http://schemas.openxmlformats.org/officeDocument/2006/relationships/image" Target="../media/image60.jpg"/><Relationship Id="rId47" Type="http://schemas.openxmlformats.org/officeDocument/2006/relationships/image" Target="../media/image65.jpg"/><Relationship Id="rId50" Type="http://schemas.openxmlformats.org/officeDocument/2006/relationships/image" Target="../media/image68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jpg"/><Relationship Id="rId29" Type="http://schemas.openxmlformats.org/officeDocument/2006/relationships/image" Target="../media/image47.jpg"/><Relationship Id="rId11" Type="http://schemas.openxmlformats.org/officeDocument/2006/relationships/image" Target="../media/image29.jpg"/><Relationship Id="rId24" Type="http://schemas.openxmlformats.org/officeDocument/2006/relationships/image" Target="../media/image42.jpg"/><Relationship Id="rId32" Type="http://schemas.openxmlformats.org/officeDocument/2006/relationships/image" Target="../media/image50.jpg"/><Relationship Id="rId37" Type="http://schemas.openxmlformats.org/officeDocument/2006/relationships/image" Target="../media/image55.jpg"/><Relationship Id="rId40" Type="http://schemas.openxmlformats.org/officeDocument/2006/relationships/image" Target="../media/image58.jpg"/><Relationship Id="rId45" Type="http://schemas.openxmlformats.org/officeDocument/2006/relationships/image" Target="../media/image63.jpg"/><Relationship Id="rId5" Type="http://schemas.openxmlformats.org/officeDocument/2006/relationships/image" Target="../media/image23.jpg"/><Relationship Id="rId15" Type="http://schemas.openxmlformats.org/officeDocument/2006/relationships/image" Target="../media/image33.jpg"/><Relationship Id="rId23" Type="http://schemas.openxmlformats.org/officeDocument/2006/relationships/image" Target="../media/image41.jpg"/><Relationship Id="rId28" Type="http://schemas.openxmlformats.org/officeDocument/2006/relationships/image" Target="../media/image46.jpg"/><Relationship Id="rId36" Type="http://schemas.openxmlformats.org/officeDocument/2006/relationships/image" Target="../media/image54.jpg"/><Relationship Id="rId49" Type="http://schemas.openxmlformats.org/officeDocument/2006/relationships/image" Target="../media/image67.jpg"/><Relationship Id="rId10" Type="http://schemas.openxmlformats.org/officeDocument/2006/relationships/image" Target="../media/image28.jpg"/><Relationship Id="rId19" Type="http://schemas.openxmlformats.org/officeDocument/2006/relationships/image" Target="../media/image37.jpg"/><Relationship Id="rId31" Type="http://schemas.openxmlformats.org/officeDocument/2006/relationships/image" Target="../media/image49.jpg"/><Relationship Id="rId44" Type="http://schemas.openxmlformats.org/officeDocument/2006/relationships/image" Target="../media/image62.jpg"/><Relationship Id="rId52" Type="http://schemas.openxmlformats.org/officeDocument/2006/relationships/image" Target="../media/image70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Relationship Id="rId14" Type="http://schemas.openxmlformats.org/officeDocument/2006/relationships/image" Target="../media/image32.jpg"/><Relationship Id="rId22" Type="http://schemas.openxmlformats.org/officeDocument/2006/relationships/image" Target="../media/image40.jpg"/><Relationship Id="rId27" Type="http://schemas.openxmlformats.org/officeDocument/2006/relationships/image" Target="../media/image45.jpg"/><Relationship Id="rId30" Type="http://schemas.openxmlformats.org/officeDocument/2006/relationships/image" Target="../media/image48.jpg"/><Relationship Id="rId35" Type="http://schemas.openxmlformats.org/officeDocument/2006/relationships/image" Target="../media/image53.jpg"/><Relationship Id="rId43" Type="http://schemas.openxmlformats.org/officeDocument/2006/relationships/image" Target="../media/image61.jpg"/><Relationship Id="rId48" Type="http://schemas.openxmlformats.org/officeDocument/2006/relationships/image" Target="../media/image66.jpg"/><Relationship Id="rId8" Type="http://schemas.openxmlformats.org/officeDocument/2006/relationships/image" Target="../media/image26.jpg"/><Relationship Id="rId51" Type="http://schemas.openxmlformats.org/officeDocument/2006/relationships/image" Target="../media/image69.jpg"/><Relationship Id="rId3" Type="http://schemas.openxmlformats.org/officeDocument/2006/relationships/image" Target="../media/image21.jpg"/><Relationship Id="rId12" Type="http://schemas.openxmlformats.org/officeDocument/2006/relationships/image" Target="../media/image30.jpg"/><Relationship Id="rId17" Type="http://schemas.openxmlformats.org/officeDocument/2006/relationships/image" Target="../media/image35.jpg"/><Relationship Id="rId25" Type="http://schemas.openxmlformats.org/officeDocument/2006/relationships/image" Target="../media/image43.jpg"/><Relationship Id="rId33" Type="http://schemas.openxmlformats.org/officeDocument/2006/relationships/image" Target="../media/image51.jpg"/><Relationship Id="rId38" Type="http://schemas.openxmlformats.org/officeDocument/2006/relationships/image" Target="../media/image56.jpg"/><Relationship Id="rId46" Type="http://schemas.openxmlformats.org/officeDocument/2006/relationships/image" Target="../media/image64.jpg"/><Relationship Id="rId20" Type="http://schemas.openxmlformats.org/officeDocument/2006/relationships/image" Target="../media/image38.jpg"/><Relationship Id="rId41" Type="http://schemas.openxmlformats.org/officeDocument/2006/relationships/image" Target="../media/image5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pdf/2006.11239.pdf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13" Type="http://schemas.openxmlformats.org/officeDocument/2006/relationships/image" Target="../media/image82.jpg"/><Relationship Id="rId18" Type="http://schemas.openxmlformats.org/officeDocument/2006/relationships/image" Target="../media/image87.jpg"/><Relationship Id="rId3" Type="http://schemas.openxmlformats.org/officeDocument/2006/relationships/image" Target="../media/image72.jpg"/><Relationship Id="rId7" Type="http://schemas.openxmlformats.org/officeDocument/2006/relationships/image" Target="../media/image76.jpg"/><Relationship Id="rId12" Type="http://schemas.openxmlformats.org/officeDocument/2006/relationships/image" Target="../media/image81.jpg"/><Relationship Id="rId17" Type="http://schemas.openxmlformats.org/officeDocument/2006/relationships/image" Target="../media/image86.jp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jpg"/><Relationship Id="rId20" Type="http://schemas.openxmlformats.org/officeDocument/2006/relationships/image" Target="../media/image8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jpg"/><Relationship Id="rId11" Type="http://schemas.openxmlformats.org/officeDocument/2006/relationships/image" Target="../media/image80.jpg"/><Relationship Id="rId5" Type="http://schemas.openxmlformats.org/officeDocument/2006/relationships/image" Target="../media/image74.jpg"/><Relationship Id="rId15" Type="http://schemas.openxmlformats.org/officeDocument/2006/relationships/image" Target="../media/image84.jpg"/><Relationship Id="rId10" Type="http://schemas.openxmlformats.org/officeDocument/2006/relationships/image" Target="../media/image79.jpg"/><Relationship Id="rId19" Type="http://schemas.openxmlformats.org/officeDocument/2006/relationships/image" Target="../media/image88.jpg"/><Relationship Id="rId4" Type="http://schemas.openxmlformats.org/officeDocument/2006/relationships/image" Target="../media/image73.jpg"/><Relationship Id="rId9" Type="http://schemas.openxmlformats.org/officeDocument/2006/relationships/image" Target="../media/image78.jpg"/><Relationship Id="rId14" Type="http://schemas.openxmlformats.org/officeDocument/2006/relationships/image" Target="../media/image8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g"/><Relationship Id="rId13" Type="http://schemas.openxmlformats.org/officeDocument/2006/relationships/image" Target="../media/image100.jpg"/><Relationship Id="rId3" Type="http://schemas.openxmlformats.org/officeDocument/2006/relationships/image" Target="../media/image90.jpg"/><Relationship Id="rId7" Type="http://schemas.openxmlformats.org/officeDocument/2006/relationships/image" Target="../media/image94.jpg"/><Relationship Id="rId12" Type="http://schemas.openxmlformats.org/officeDocument/2006/relationships/image" Target="../media/image99.jp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jpg"/><Relationship Id="rId11" Type="http://schemas.openxmlformats.org/officeDocument/2006/relationships/image" Target="../media/image98.jpg"/><Relationship Id="rId5" Type="http://schemas.openxmlformats.org/officeDocument/2006/relationships/image" Target="../media/image92.jpg"/><Relationship Id="rId15" Type="http://schemas.openxmlformats.org/officeDocument/2006/relationships/image" Target="../media/image102.jpg"/><Relationship Id="rId10" Type="http://schemas.openxmlformats.org/officeDocument/2006/relationships/image" Target="../media/image97.jpg"/><Relationship Id="rId4" Type="http://schemas.openxmlformats.org/officeDocument/2006/relationships/image" Target="../media/image91.jpg"/><Relationship Id="rId9" Type="http://schemas.openxmlformats.org/officeDocument/2006/relationships/image" Target="../media/image96.jpg"/><Relationship Id="rId14" Type="http://schemas.openxmlformats.org/officeDocument/2006/relationships/image" Target="../media/image10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3" descr="Connessioni digitali"/>
          <p:cNvPicPr preferRelativeResize="0"/>
          <p:nvPr/>
        </p:nvPicPr>
        <p:blipFill rotWithShape="1">
          <a:blip r:embed="rId3">
            <a:alphaModFix/>
          </a:blip>
          <a:srcRect l="13265" t="9090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3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581191" y="3960631"/>
            <a:ext cx="10993549" cy="150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Gill Sans"/>
              <a:buNone/>
            </a:pPr>
            <a:r>
              <a:rPr lang="it-IT" sz="5000">
                <a:solidFill>
                  <a:schemeClr val="lt1"/>
                </a:solidFill>
              </a:rPr>
              <a:t>CONDITIONAL DIFFUSION MODELS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581200" y="5467250"/>
            <a:ext cx="109935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it-IT">
                <a:solidFill>
                  <a:srgbClr val="7CEBFF"/>
                </a:solidFill>
              </a:rPr>
              <a:t>VINCENZO ALTOMARE 236028 – FULVIO D’ATRI 235344</a:t>
            </a:r>
            <a:endParaRPr/>
          </a:p>
          <a:p>
            <a:pPr marL="0" lvl="0" indent="0" algn="l" rtl="0">
              <a:spcBef>
                <a:spcPts val="872"/>
              </a:spcBef>
              <a:spcAft>
                <a:spcPts val="0"/>
              </a:spcAft>
              <a:buSzPct val="92000"/>
              <a:buNone/>
            </a:pPr>
            <a:r>
              <a:rPr lang="it-IT">
                <a:solidFill>
                  <a:srgbClr val="7CEBFF"/>
                </a:solidFill>
              </a:rPr>
              <a:t>PROGETTO ANALISI DI IMMAGINI E VIDEO </a:t>
            </a:r>
            <a:endParaRPr/>
          </a:p>
          <a:p>
            <a:pPr marL="0" lvl="0" indent="0" algn="l" rtl="0">
              <a:spcBef>
                <a:spcPts val="872"/>
              </a:spcBef>
              <a:spcAft>
                <a:spcPts val="0"/>
              </a:spcAft>
              <a:buSzPct val="92000"/>
              <a:buNone/>
            </a:pPr>
            <a:r>
              <a:rPr lang="it-IT">
                <a:solidFill>
                  <a:srgbClr val="7CEBFF"/>
                </a:solidFill>
              </a:rPr>
              <a:t>A. A. 2022-2023</a:t>
            </a:r>
            <a:endParaRPr/>
          </a:p>
          <a:p>
            <a:pPr marL="342900" lvl="0" indent="-263448" algn="l" rtl="0">
              <a:spcBef>
                <a:spcPts val="872"/>
              </a:spcBef>
              <a:spcAft>
                <a:spcPts val="0"/>
              </a:spcAft>
              <a:buSzPct val="92000"/>
              <a:buNone/>
            </a:pPr>
            <a:endParaRPr>
              <a:solidFill>
                <a:srgbClr val="7CEB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VALUTAZIONE QUALITATIVA:</a:t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700" y="243547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700" y="243547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700" y="243547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6700" y="243547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8700" y="243547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0800" y="2435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2900" y="2435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54700" y="2435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16700" y="2435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39100" y="2435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207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827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447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067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3687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0911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8531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6151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771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9139100" y="3197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3207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0827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8447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5671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3291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60911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8531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76151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8377100" y="3959481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2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9139100" y="3959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3207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2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3043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3805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4567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528285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2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6091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6853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7615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2"/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837710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2"/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9100550" y="4721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2"/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2320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3082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2"/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3844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4606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5368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2"/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6130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6892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2"/>
          <p:cNvPicPr preferRelativeResize="0"/>
          <p:nvPr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7654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2"/>
          <p:cNvPicPr preferRelativeResize="0"/>
          <p:nvPr/>
        </p:nvPicPr>
        <p:blipFill>
          <a:blip r:embed="rId51">
            <a:alphaModFix/>
          </a:blip>
          <a:stretch>
            <a:fillRect/>
          </a:stretch>
        </p:blipFill>
        <p:spPr>
          <a:xfrm>
            <a:off x="8416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2"/>
          <p:cNvPicPr preferRelativeResize="0"/>
          <p:nvPr/>
        </p:nvPicPr>
        <p:blipFill>
          <a:blip r:embed="rId52">
            <a:alphaModFix/>
          </a:blip>
          <a:stretch>
            <a:fillRect/>
          </a:stretch>
        </p:blipFill>
        <p:spPr>
          <a:xfrm>
            <a:off x="9178700" y="548347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4107500" y="1884338"/>
            <a:ext cx="465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Migliori generazioni qualitative per classe nel test set: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7" name="Google Shape;297;p2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3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it-IT">
                <a:solidFill>
                  <a:srgbClr val="FFFFFF"/>
                </a:solidFill>
              </a:rPr>
              <a:t>GRAZIE</a:t>
            </a:r>
            <a:endParaRPr/>
          </a:p>
        </p:txBody>
      </p:sp>
      <p:pic>
        <p:nvPicPr>
          <p:cNvPr id="301" name="Google Shape;301;p23" descr="Numeri digitali"/>
          <p:cNvPicPr preferRelativeResize="0"/>
          <p:nvPr/>
        </p:nvPicPr>
        <p:blipFill rotWithShape="1">
          <a:blip r:embed="rId3">
            <a:alphaModFix/>
          </a:blip>
          <a:srcRect l="2189" r="9641" b="1"/>
          <a:stretch/>
        </p:blipFill>
        <p:spPr>
          <a:xfrm>
            <a:off x="446534" y="723899"/>
            <a:ext cx="7498617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8148861" y="5885175"/>
            <a:ext cx="348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u="sng">
                <a:solidFill>
                  <a:srgbClr val="4490B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https://arxiv.org/pdf/2006.11239.pdf</a:t>
            </a:r>
            <a:endParaRPr>
              <a:solidFill>
                <a:srgbClr val="4490B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BACKUP SLIDES:</a:t>
            </a:r>
            <a:endParaRPr/>
          </a:p>
        </p:txBody>
      </p:sp>
      <p:pic>
        <p:nvPicPr>
          <p:cNvPr id="309" name="Google Shape;3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2088081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150" y="2735781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850" y="2088081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4850" y="2735781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29550" y="2088081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29550" y="2735781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0150" y="36497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0150" y="42974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4800" y="36497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4800" y="42974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29450" y="36497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29450" y="42974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00150" y="51825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200150" y="58302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14800" y="51825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514800" y="58302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829500" y="518255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829450" y="5830250"/>
            <a:ext cx="316226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4"/>
          <p:cNvSpPr txBox="1"/>
          <p:nvPr/>
        </p:nvSpPr>
        <p:spPr>
          <a:xfrm>
            <a:off x="433450" y="2234925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NO 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433450" y="28661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433450" y="37822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NO 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433450" y="4413475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433450" y="530070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NO 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24"/>
          <p:cNvSpPr txBox="1"/>
          <p:nvPr/>
        </p:nvSpPr>
        <p:spPr>
          <a:xfrm>
            <a:off x="433450" y="5931925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2397900" y="17822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4" name="Google Shape;334;p24"/>
          <p:cNvSpPr txBox="1"/>
          <p:nvPr/>
        </p:nvSpPr>
        <p:spPr>
          <a:xfrm>
            <a:off x="5712600" y="17822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9027300" y="17822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20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2397900" y="33824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30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5712600" y="33824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40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24"/>
          <p:cNvSpPr txBox="1"/>
          <p:nvPr/>
        </p:nvSpPr>
        <p:spPr>
          <a:xfrm>
            <a:off x="9027300" y="33824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50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2397900" y="49064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60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5712600" y="49064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70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9027300" y="49064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80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BACKUP SLIDES:</a:t>
            </a:r>
            <a:endParaRPr/>
          </a:p>
        </p:txBody>
      </p:sp>
      <p:pic>
        <p:nvPicPr>
          <p:cNvPr id="348" name="Google Shape;3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25" y="21677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1225" y="28154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800" y="21677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4800" y="28154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8375" y="21677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58375" y="28154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1225" y="3803394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1225" y="4451094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14800" y="3803394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14800" y="4451094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58375" y="3803394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58375" y="4451094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14800" y="5362906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14800" y="6010606"/>
            <a:ext cx="31623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404425" y="2283825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NO 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3" name="Google Shape;363;p25"/>
          <p:cNvSpPr txBox="1"/>
          <p:nvPr/>
        </p:nvSpPr>
        <p:spPr>
          <a:xfrm>
            <a:off x="404425" y="29150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404425" y="4014925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NO 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404425" y="46461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3748000" y="554925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NO 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3748000" y="6180475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EMA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2397850" y="1889900"/>
            <a:ext cx="76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90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5712550" y="1889900"/>
            <a:ext cx="97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100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9027250" y="188990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110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2368975" y="353245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120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675500" y="353245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130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9119375" y="353245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140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5571700" y="5085100"/>
            <a:ext cx="104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latin typeface="Gill Sans"/>
                <a:ea typeface="Gill Sans"/>
                <a:cs typeface="Gill Sans"/>
                <a:sym typeface="Gill Sans"/>
              </a:rPr>
              <a:t>Epoch 150</a:t>
            </a:r>
            <a:endParaRPr sz="1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/>
        </p:nvSpPr>
        <p:spPr>
          <a:xfrm>
            <a:off x="581193" y="1960075"/>
            <a:ext cx="6979500" cy="203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23" t="-14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it-IT" sz="1800">
                <a:latin typeface="Gill Sans"/>
                <a:ea typeface="Gill Sans"/>
                <a:cs typeface="Gill Sans"/>
                <a:sym typeface="Gill Sans"/>
              </a:rPr>
              <a:t>     </a:t>
            </a:r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t-IT"/>
              <a:t>DIFFUSION MODELS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525" y="4755775"/>
            <a:ext cx="9833324" cy="18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581200" y="3619800"/>
            <a:ext cx="4544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Obiettivo Diffusion model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imparare processo di reverse per risolvere il processo di forward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786200" y="3051900"/>
            <a:ext cx="494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(generiamo nuovi dati a partire dal rumore)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9203975" y="3983125"/>
            <a:ext cx="2874600" cy="2603700"/>
          </a:xfrm>
          <a:prstGeom prst="roundRect">
            <a:avLst>
              <a:gd name="adj" fmla="val 16667"/>
            </a:avLst>
          </a:prstGeom>
          <a:solidFill>
            <a:srgbClr val="4490B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298600" y="4855600"/>
            <a:ext cx="8691600" cy="1820700"/>
          </a:xfrm>
          <a:prstGeom prst="roundRect">
            <a:avLst>
              <a:gd name="adj" fmla="val 16667"/>
            </a:avLst>
          </a:prstGeom>
          <a:solidFill>
            <a:srgbClr val="4490B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7288550" y="3162100"/>
            <a:ext cx="131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latin typeface="Gill Sans"/>
                <a:ea typeface="Gill Sans"/>
                <a:cs typeface="Gill Sans"/>
                <a:sym typeface="Gill Sans"/>
              </a:rPr>
              <a:t>NO FRANGIA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CONDITIONAL DIFFUSION MODELS:</a:t>
            </a:r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625" y="1852125"/>
            <a:ext cx="1178298" cy="11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8887975" y="2979275"/>
            <a:ext cx="8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Gill Sans"/>
                <a:ea typeface="Gill Sans"/>
                <a:cs typeface="Gill Sans"/>
                <a:sym typeface="Gill Sans"/>
              </a:rPr>
              <a:t>00001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0" name="Google Shape;130;p15"/>
          <p:cNvCxnSpPr/>
          <p:nvPr/>
        </p:nvCxnSpPr>
        <p:spPr>
          <a:xfrm flipH="1">
            <a:off x="8431650" y="3226825"/>
            <a:ext cx="645300" cy="98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/>
          <p:nvPr/>
        </p:nvCxnSpPr>
        <p:spPr>
          <a:xfrm flipH="1">
            <a:off x="8527775" y="3274975"/>
            <a:ext cx="676200" cy="242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9307975" y="3274975"/>
            <a:ext cx="9600" cy="377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9444800" y="3290275"/>
            <a:ext cx="778200" cy="285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5"/>
          <p:cNvCxnSpPr/>
          <p:nvPr/>
        </p:nvCxnSpPr>
        <p:spPr>
          <a:xfrm>
            <a:off x="9549050" y="3226825"/>
            <a:ext cx="847500" cy="59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5"/>
          <p:cNvSpPr txBox="1"/>
          <p:nvPr/>
        </p:nvSpPr>
        <p:spPr>
          <a:xfrm>
            <a:off x="7467050" y="3425675"/>
            <a:ext cx="131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latin typeface="Gill Sans"/>
                <a:ea typeface="Gill Sans"/>
                <a:cs typeface="Gill Sans"/>
                <a:sym typeface="Gill Sans"/>
              </a:rPr>
              <a:t>NO OCCHIALI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8654275" y="3579325"/>
            <a:ext cx="131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latin typeface="Gill Sans"/>
                <a:ea typeface="Gill Sans"/>
                <a:cs typeface="Gill Sans"/>
                <a:sym typeface="Gill Sans"/>
              </a:rPr>
              <a:t>NO BARBA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0223000" y="3425675"/>
            <a:ext cx="1656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latin typeface="Gill Sans"/>
                <a:ea typeface="Gill Sans"/>
                <a:cs typeface="Gill Sans"/>
                <a:sym typeface="Gill Sans"/>
              </a:rPr>
              <a:t>NO SORRIDENTE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0100238" y="3111475"/>
            <a:ext cx="131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latin typeface="Gill Sans"/>
                <a:ea typeface="Gill Sans"/>
                <a:cs typeface="Gill Sans"/>
                <a:sym typeface="Gill Sans"/>
              </a:rPr>
              <a:t>ADULTO</a:t>
            </a:r>
            <a:endParaRPr sz="13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1560375" y="2223175"/>
            <a:ext cx="453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>
                <a:latin typeface="Gill Sans"/>
                <a:ea typeface="Gill Sans"/>
                <a:cs typeface="Gill Sans"/>
                <a:sym typeface="Gill Sans"/>
              </a:rPr>
              <a:t>Ad ogni immagine è associata un’</a:t>
            </a: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etichetta: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621625" y="2692325"/>
            <a:ext cx="308100" cy="72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2D5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2537275" y="3378725"/>
            <a:ext cx="247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Diffusione condizionata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337575" y="3623550"/>
            <a:ext cx="730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Training: diffusion model condizionato con una probabilità di </a:t>
            </a:r>
            <a:r>
              <a:rPr lang="it-IT" i="1"/>
              <a:t>dropout </a:t>
            </a:r>
            <a:r>
              <a:rPr lang="it-IT" b="1"/>
              <a:t>0.1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Test: combinazione dei valori del modello condizionato e non, tramite peso </a:t>
            </a:r>
            <a:r>
              <a:rPr lang="it-IT" i="1"/>
              <a:t>cfg_scale</a:t>
            </a:r>
            <a:r>
              <a:rPr lang="it-IT"/>
              <a:t> = </a:t>
            </a:r>
            <a:r>
              <a:rPr lang="it-IT" b="1"/>
              <a:t>3</a:t>
            </a:r>
            <a:endParaRPr b="1"/>
          </a:p>
        </p:txBody>
      </p:sp>
      <p:sp>
        <p:nvSpPr>
          <p:cNvPr id="143" name="Google Shape;143;p15"/>
          <p:cNvSpPr txBox="1"/>
          <p:nvPr/>
        </p:nvSpPr>
        <p:spPr>
          <a:xfrm>
            <a:off x="789588" y="6296175"/>
            <a:ext cx="8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11011</a:t>
            </a:r>
            <a:endParaRPr sz="17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964925" y="5537125"/>
            <a:ext cx="5202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2409275" y="5456425"/>
            <a:ext cx="8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11011</a:t>
            </a:r>
            <a:endParaRPr sz="17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3456375" y="5456425"/>
            <a:ext cx="8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 sz="1700" b="1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00" y="4993825"/>
            <a:ext cx="13620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4656300" y="4927675"/>
            <a:ext cx="1117200" cy="150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dict = {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…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“8”: 12,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“27”: 13,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“23”: 14,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…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6197725" y="5456425"/>
            <a:ext cx="8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sz="17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8817425" y="5537125"/>
            <a:ext cx="6453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00"/>
              <a:t>embedding</a:t>
            </a:r>
            <a:endParaRPr sz="600"/>
          </a:p>
        </p:txBody>
      </p:sp>
      <p:sp>
        <p:nvSpPr>
          <p:cNvPr id="151" name="Google Shape;151;p15"/>
          <p:cNvSpPr txBox="1"/>
          <p:nvPr/>
        </p:nvSpPr>
        <p:spPr>
          <a:xfrm>
            <a:off x="7664463" y="6230025"/>
            <a:ext cx="84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13</a:t>
            </a:r>
            <a:endParaRPr sz="1700" b="1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375" y="4927675"/>
            <a:ext cx="13620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337575" y="4530675"/>
            <a:ext cx="730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Trasformazione dell’etichetta in classe:</a:t>
            </a:r>
            <a:endParaRPr b="1"/>
          </a:p>
        </p:txBody>
      </p:sp>
      <p:sp>
        <p:nvSpPr>
          <p:cNvPr id="154" name="Google Shape;154;p15"/>
          <p:cNvSpPr/>
          <p:nvPr/>
        </p:nvSpPr>
        <p:spPr>
          <a:xfrm>
            <a:off x="3177625" y="5537125"/>
            <a:ext cx="5202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/>
              <a:t>int</a:t>
            </a:r>
            <a:endParaRPr sz="800"/>
          </a:p>
        </p:txBody>
      </p:sp>
      <p:sp>
        <p:nvSpPr>
          <p:cNvPr id="155" name="Google Shape;155;p15"/>
          <p:cNvSpPr/>
          <p:nvPr/>
        </p:nvSpPr>
        <p:spPr>
          <a:xfrm>
            <a:off x="4081325" y="5537125"/>
            <a:ext cx="5202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/>
              <a:t>lookup</a:t>
            </a:r>
            <a:endParaRPr sz="600"/>
          </a:p>
        </p:txBody>
      </p:sp>
      <p:sp>
        <p:nvSpPr>
          <p:cNvPr id="156" name="Google Shape;156;p15"/>
          <p:cNvSpPr/>
          <p:nvPr/>
        </p:nvSpPr>
        <p:spPr>
          <a:xfrm>
            <a:off x="5864075" y="5537125"/>
            <a:ext cx="5202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6835200" y="5537125"/>
            <a:ext cx="5202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9512700" y="5073025"/>
            <a:ext cx="584700" cy="121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c0, 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c1,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…, </a:t>
            </a:r>
            <a:endParaRPr sz="1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c255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0311650" y="4762013"/>
            <a:ext cx="1581000" cy="28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[t0, t1, …, t255]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10680200" y="3915925"/>
            <a:ext cx="84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 b="1">
                <a:latin typeface="Gill Sans"/>
                <a:ea typeface="Gill Sans"/>
                <a:cs typeface="Gill Sans"/>
                <a:sym typeface="Gill Sans"/>
              </a:rPr>
              <a:t>t</a:t>
            </a:r>
            <a:endParaRPr sz="1900" b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5"/>
          <p:cNvSpPr/>
          <p:nvPr/>
        </p:nvSpPr>
        <p:spPr>
          <a:xfrm rot="5400000">
            <a:off x="10902650" y="4381583"/>
            <a:ext cx="3990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10177063" y="5537125"/>
            <a:ext cx="6453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5400000">
            <a:off x="10902650" y="5142470"/>
            <a:ext cx="399000" cy="28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10902050" y="5522925"/>
            <a:ext cx="400200" cy="400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 b="1"/>
              <a:t>+</a:t>
            </a:r>
            <a:endParaRPr sz="1700" b="1"/>
          </a:p>
        </p:txBody>
      </p:sp>
      <p:sp>
        <p:nvSpPr>
          <p:cNvPr id="165" name="Google Shape;165;p15"/>
          <p:cNvSpPr/>
          <p:nvPr/>
        </p:nvSpPr>
        <p:spPr>
          <a:xfrm rot="7161240">
            <a:off x="10142256" y="6166209"/>
            <a:ext cx="998156" cy="21210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rot="6583164">
            <a:off x="10365054" y="6265137"/>
            <a:ext cx="952243" cy="2122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 rot="4234831">
            <a:off x="10892189" y="6265196"/>
            <a:ext cx="927570" cy="2121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rot="3589368">
            <a:off x="11083650" y="6166232"/>
            <a:ext cx="936985" cy="21199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10008650" y="4341625"/>
            <a:ext cx="2187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>
                <a:solidFill>
                  <a:schemeClr val="dk1"/>
                </a:solidFill>
              </a:rPr>
              <a:t>Sinusoidal position embedding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t-IT"/>
              <a:t>ARCHITETTURA MODELLO:</a:t>
            </a:r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63" y="1821906"/>
            <a:ext cx="9281275" cy="483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t-IT"/>
              <a:t>ARCHITETTURA MODELLO:</a:t>
            </a:r>
            <a:endParaRPr/>
          </a:p>
        </p:txBody>
      </p:sp>
      <p:sp>
        <p:nvSpPr>
          <p:cNvPr id="181" name="Google Shape;181;p17"/>
          <p:cNvSpPr txBox="1"/>
          <p:nvPr/>
        </p:nvSpPr>
        <p:spPr>
          <a:xfrm>
            <a:off x="1519150" y="2645100"/>
            <a:ext cx="91536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it-IT" sz="15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DoubleConv</a:t>
            </a:r>
            <a:r>
              <a:rPr lang="it-IT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unisce due layer convoluzionali intervallati da Group Normalization.</a:t>
            </a:r>
            <a:endParaRPr sz="1500" b="1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it-IT" sz="1500" b="1">
                <a:latin typeface="Gill Sans"/>
                <a:ea typeface="Gill Sans"/>
                <a:cs typeface="Gill Sans"/>
                <a:sym typeface="Gill Sans"/>
              </a:rPr>
              <a:t>Downsample:</a:t>
            </a: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 per dimezzare la dimensione dell’immagine e aumentare il numero di canali.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it-IT" sz="1500" b="1">
                <a:latin typeface="Gill Sans"/>
                <a:ea typeface="Gill Sans"/>
                <a:cs typeface="Gill Sans"/>
                <a:sym typeface="Gill Sans"/>
              </a:rPr>
              <a:t>Upsample:</a:t>
            </a: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 per raddoppiare la dimensione dell’immagine e decrementare il numero di canali. Implementa le skip connection con i rispettivi blocchi Down.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it-IT" sz="15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SelfAttention</a:t>
            </a:r>
            <a:r>
              <a:rPr lang="it-IT" sz="1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per concentrare in specifiche regioni delle immagini e si trova a valle di ogni blocco Down o Up.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ill Sans"/>
              <a:buChar char="●"/>
            </a:pP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“</a:t>
            </a:r>
            <a:r>
              <a:rPr lang="it-IT" sz="1500" i="1">
                <a:latin typeface="Gill Sans"/>
                <a:ea typeface="Gill Sans"/>
                <a:cs typeface="Gill Sans"/>
                <a:sym typeface="Gill Sans"/>
              </a:rPr>
              <a:t>Bottleneck</a:t>
            </a:r>
            <a:r>
              <a:rPr lang="it-IT" sz="1500">
                <a:latin typeface="Gill Sans"/>
                <a:ea typeface="Gill Sans"/>
                <a:cs typeface="Gill Sans"/>
                <a:sym typeface="Gill Sans"/>
              </a:rPr>
              <a:t>” costruita con 3 blocchi DoubleConv.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0" y="4964413"/>
            <a:ext cx="28670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825" y="5609775"/>
            <a:ext cx="29718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4175" y="5609775"/>
            <a:ext cx="29622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1975" y="4964425"/>
            <a:ext cx="31527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346750" y="2030275"/>
            <a:ext cx="45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Blocchi Custom: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it-IT"/>
              <a:t>ARCHITETTURA MODELLO:</a:t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25" y="1868256"/>
            <a:ext cx="2658360" cy="4837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99211EC6-3C26-CE4C-1185-70BA0D07D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149" y="1868250"/>
            <a:ext cx="2582784" cy="2839552"/>
          </a:xfrm>
          <a:prstGeom prst="rect">
            <a:avLst/>
          </a:prstGeom>
        </p:spPr>
      </p:pic>
      <p:pic>
        <p:nvPicPr>
          <p:cNvPr id="5" name="Immagine 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A47C0D6A-545E-C7DE-55DA-3407DC924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838" y="1868250"/>
            <a:ext cx="2894045" cy="3964052"/>
          </a:xfrm>
          <a:prstGeom prst="rect">
            <a:avLst/>
          </a:prstGeom>
        </p:spPr>
      </p:pic>
      <p:pic>
        <p:nvPicPr>
          <p:cNvPr id="7" name="Immagine 6" descr="Immagine che contiene testo, diagramma, Disegno tecnico, Piano&#10;&#10;Descrizione generata automaticamente">
            <a:extLst>
              <a:ext uri="{FF2B5EF4-FFF2-40B4-BE49-F238E27FC236}">
                <a16:creationId xmlns:a16="http://schemas.microsoft.com/office/drawing/2014/main" id="{0D149E8C-5CD8-6BCC-E265-F403A81E4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0617" y="1868250"/>
            <a:ext cx="2260075" cy="4949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SCELTE PROGETTUALI:</a:t>
            </a:r>
            <a:endParaRPr/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25" y="2509900"/>
            <a:ext cx="7014251" cy="3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346750" y="2030275"/>
            <a:ext cx="4544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EMA vs NO EMA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: Exponential Moving Average</a:t>
            </a:r>
            <a:endParaRPr sz="15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930875" y="3334850"/>
            <a:ext cx="39105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/>
              <a:t>EMA </a:t>
            </a:r>
            <a:r>
              <a:rPr lang="it-IT"/>
              <a:t>è un trucco di addestramento della rete neurale che a volte migliora la precisione del modello.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Invece di utilizzare i parametri ottimizzati dall'ultima iterazione di addestramento viene utilizzata la media mobile esponenziale dei parametri nel corso di tutte le iterazioni di addestramento.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275" y="2661950"/>
            <a:ext cx="2575775" cy="5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886000" y="5291450"/>
            <a:ext cx="3910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Valori alti di ⍺ (1 - </a:t>
            </a:r>
            <a:r>
              <a:rPr lang="it-IT" b="1"/>
              <a:t>EMA_BETA</a:t>
            </a:r>
            <a:r>
              <a:rPr lang="it-IT"/>
              <a:t>) danno più importanza ai pesi calcolati nell’iterazione corrente.</a:t>
            </a:r>
            <a:endParaRPr/>
          </a:p>
        </p:txBody>
      </p:sp>
      <p:sp>
        <p:nvSpPr>
          <p:cNvPr id="207" name="Google Shape;207;p19"/>
          <p:cNvSpPr txBox="1"/>
          <p:nvPr/>
        </p:nvSpPr>
        <p:spPr>
          <a:xfrm>
            <a:off x="6449025" y="6116550"/>
            <a:ext cx="391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SCORE EMA = 0.8001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/>
              <a:t>SCORE NO EMA = 0.7738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SCELTE PROGETTUALI:</a:t>
            </a:r>
            <a:endParaRPr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475" y="2518081"/>
            <a:ext cx="41529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 txBox="1"/>
          <p:nvPr/>
        </p:nvSpPr>
        <p:spPr>
          <a:xfrm>
            <a:off x="346750" y="2030275"/>
            <a:ext cx="45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●"/>
            </a:pPr>
            <a:r>
              <a:rPr lang="it-IT" sz="1700" b="1">
                <a:latin typeface="Gill Sans"/>
                <a:ea typeface="Gill Sans"/>
                <a:cs typeface="Gill Sans"/>
                <a:sym typeface="Gill Sans"/>
              </a:rPr>
              <a:t>Sampling con Clipping</a:t>
            </a: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5941950" y="3064195"/>
            <a:ext cx="308100" cy="446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rgbClr val="2D58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813" y="3628456"/>
            <a:ext cx="75723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100" y="4980474"/>
            <a:ext cx="1405550" cy="14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6400" y="4980475"/>
            <a:ext cx="1405550" cy="14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895775" y="4457025"/>
            <a:ext cx="45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latin typeface="Gill Sans"/>
                <a:ea typeface="Gill Sans"/>
                <a:cs typeface="Gill Sans"/>
                <a:sym typeface="Gill Sans"/>
              </a:rPr>
              <a:t>Esempio problemi riscontrati senza Clipping: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/>
        </p:nvSpPr>
        <p:spPr>
          <a:xfrm>
            <a:off x="972825" y="2446525"/>
            <a:ext cx="453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Hardware: </a:t>
            </a:r>
            <a:r>
              <a:rPr lang="it-IT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Colab PRO + Nvidia Tesla T4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972825" y="3015975"/>
            <a:ext cx="470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 b="1" dirty="0">
                <a:latin typeface="Gill Sans"/>
                <a:ea typeface="Gill Sans"/>
                <a:cs typeface="Gill Sans"/>
                <a:sym typeface="Gill Sans"/>
              </a:rPr>
              <a:t>Tempo di training: </a:t>
            </a:r>
            <a:r>
              <a:rPr lang="it-IT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20 minuti per epoca</a:t>
            </a:r>
            <a:endParaRPr sz="1600" b="1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972825" y="3579325"/>
            <a:ext cx="414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Numero di epoche: </a:t>
            </a:r>
            <a:r>
              <a:rPr lang="it-IT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150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972825" y="4152350"/>
            <a:ext cx="414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Batch size: </a:t>
            </a:r>
            <a:r>
              <a:rPr lang="it-IT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972825" y="4712150"/>
            <a:ext cx="414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Dataset size: </a:t>
            </a:r>
            <a:r>
              <a:rPr lang="it-IT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30.000 (unione dei tre dataset)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6933325" y="2729000"/>
            <a:ext cx="41436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ill Sans"/>
              <a:buChar char="●"/>
            </a:pPr>
            <a:r>
              <a:rPr lang="it-IT" sz="1600" b="1">
                <a:latin typeface="Gill Sans"/>
                <a:ea typeface="Gill Sans"/>
                <a:cs typeface="Gill Sans"/>
                <a:sym typeface="Gill Sans"/>
              </a:rPr>
              <a:t>Iperparametri: </a:t>
            </a:r>
            <a:endParaRPr sz="1600" b="1"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SEED = 42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LR = 0.001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NOISE_STEPS = 1000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SCHEDULER = ‘linear’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Char char="○"/>
            </a:pPr>
            <a:r>
              <a:rPr lang="it-IT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LOSS = ‘mse’</a:t>
            </a:r>
            <a:endParaRPr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BETA_START = 1e-4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BETA_END = 0.02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NUM_CLASSES = 22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Gill Sans"/>
              <a:buChar char="○"/>
            </a:pPr>
            <a:r>
              <a:rPr lang="it-IT">
                <a:latin typeface="Gill Sans"/>
                <a:ea typeface="Gill Sans"/>
                <a:cs typeface="Gill Sans"/>
                <a:sym typeface="Gill Sans"/>
              </a:rPr>
              <a:t>EMA_BETA = 0.995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TRAINING: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Noto Sans Symbols</vt:lpstr>
      <vt:lpstr>Gill Sans</vt:lpstr>
      <vt:lpstr>Arial</vt:lpstr>
      <vt:lpstr>Calibri</vt:lpstr>
      <vt:lpstr>Dividendo</vt:lpstr>
      <vt:lpstr>CONDITIONAL DIFFUSION MODELS</vt:lpstr>
      <vt:lpstr>DIFFUSION MODELS</vt:lpstr>
      <vt:lpstr>CONDITIONAL DIFFUSION MODELS:</vt:lpstr>
      <vt:lpstr>ARCHITETTURA MODELLO:</vt:lpstr>
      <vt:lpstr>ARCHITETTURA MODELLO:</vt:lpstr>
      <vt:lpstr>ARCHITETTURA MODELLO:</vt:lpstr>
      <vt:lpstr>SCELTE PROGETTUALI:</vt:lpstr>
      <vt:lpstr>SCELTE PROGETTUALI:</vt:lpstr>
      <vt:lpstr>TRAINING:</vt:lpstr>
      <vt:lpstr>VALUTAZIONE QUALITATIVA:</vt:lpstr>
      <vt:lpstr>GRAZIE</vt:lpstr>
      <vt:lpstr>BACKUP SLIDES:</vt:lpstr>
      <vt:lpstr>BACKUP SLIDES: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DIFFUSION MODELS</dc:title>
  <cp:lastModifiedBy>FULVIO D'ATRI</cp:lastModifiedBy>
  <cp:revision>2</cp:revision>
  <dcterms:modified xsi:type="dcterms:W3CDTF">2023-06-29T21:29:21Z</dcterms:modified>
</cp:coreProperties>
</file>