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7" r:id="rId6"/>
    <p:sldId id="261" r:id="rId7"/>
    <p:sldId id="262" r:id="rId8"/>
    <p:sldId id="308" r:id="rId9"/>
    <p:sldId id="309" r:id="rId10"/>
    <p:sldId id="310" r:id="rId11"/>
    <p:sldId id="289" r:id="rId12"/>
    <p:sldId id="311" r:id="rId13"/>
    <p:sldId id="266" r:id="rId14"/>
    <p:sldId id="302" r:id="rId15"/>
    <p:sldId id="312" r:id="rId16"/>
    <p:sldId id="305" r:id="rId17"/>
    <p:sldId id="304" r:id="rId18"/>
    <p:sldId id="313" r:id="rId19"/>
    <p:sldId id="296" r:id="rId20"/>
    <p:sldId id="314" r:id="rId21"/>
    <p:sldId id="297" r:id="rId22"/>
    <p:sldId id="315" r:id="rId23"/>
    <p:sldId id="298" r:id="rId24"/>
    <p:sldId id="299" r:id="rId25"/>
    <p:sldId id="306" r:id="rId26"/>
    <p:sldId id="300" r:id="rId27"/>
    <p:sldId id="316" r:id="rId28"/>
    <p:sldId id="275" r:id="rId29"/>
    <p:sldId id="276" r:id="rId3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03/02/2022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03/02/2022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5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811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58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51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16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206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376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257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02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207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4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323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14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833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958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37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73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95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17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9A9E5-4F7F-4A7D-9DE1-8992323292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74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3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34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it-IT" dirty="0"/>
              <a:t>PROGETTO</a:t>
            </a:r>
            <a:br>
              <a:rPr lang="it-IT" dirty="0"/>
            </a:br>
            <a:r>
              <a:rPr lang="it-IT" sz="2000" dirty="0"/>
              <a:t>ARCHITETTURE E PROGRAMMAZIONE DEI SISTEMI DI ELABORAZIONE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711360"/>
          </a:xfrm>
        </p:spPr>
        <p:txBody>
          <a:bodyPr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it-IT" sz="1200" dirty="0"/>
              <a:t>Amirato Simone	235520</a:t>
            </a:r>
          </a:p>
          <a:p>
            <a:pPr rtl="0">
              <a:spcBef>
                <a:spcPts val="0"/>
              </a:spcBef>
            </a:pPr>
            <a:r>
              <a:rPr lang="it-IT" sz="1200" dirty="0"/>
              <a:t>D’Atri Fulvio		235344	</a:t>
            </a:r>
          </a:p>
          <a:p>
            <a:pPr rtl="0">
              <a:spcBef>
                <a:spcPts val="0"/>
              </a:spcBef>
            </a:pPr>
            <a:r>
              <a:rPr lang="it-IT" sz="1200" dirty="0"/>
              <a:t>De Luca Francesco	235300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MOVIMENTO INDIVIDUALE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67BA522A-047E-42D0-8EC1-62BEF7AE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7" y="2468708"/>
            <a:ext cx="6269942" cy="288102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4F69AA8-8012-4739-ACA4-1AB5DE9C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01" y="1336949"/>
            <a:ext cx="6347292" cy="4758286"/>
          </a:xfrm>
          <a:prstGeom prst="rect">
            <a:avLst/>
          </a:prstGeom>
        </p:spPr>
      </p:pic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584674" y="53225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Senza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endParaRPr lang="it-IT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Segnaposto piè di pagina 9">
            <a:extLst>
              <a:ext uri="{FF2B5EF4-FFF2-40B4-BE49-F238E27FC236}">
                <a16:creationId xmlns:a16="http://schemas.microsoft.com/office/drawing/2014/main" id="{CF911740-4F62-40C0-8AB8-00B070FFDF76}"/>
              </a:ext>
            </a:extLst>
          </p:cNvPr>
          <p:cNvSpPr txBox="1">
            <a:spLocks/>
          </p:cNvSpPr>
          <p:nvPr/>
        </p:nvSpPr>
        <p:spPr>
          <a:xfrm>
            <a:off x="6651347" y="59126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endParaRPr lang="it-IT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2BBBCBD5-4EBD-4C3E-9D87-EC00AE5D982A}"/>
              </a:ext>
            </a:extLst>
          </p:cNvPr>
          <p:cNvSpPr/>
          <p:nvPr/>
        </p:nvSpPr>
        <p:spPr>
          <a:xfrm>
            <a:off x="5013219" y="3474140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C2A79E9-89BF-4970-B859-1F47A09A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8" y="1938141"/>
            <a:ext cx="2697357" cy="353561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84A65A-7B03-457C-8AEB-40C7DAF23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491" y="2485705"/>
            <a:ext cx="2538125" cy="26084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482F43-F428-46F1-992C-F4B5961DE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517" y="1539284"/>
            <a:ext cx="3073470" cy="4172275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3F04824A-7F2A-49E5-B599-0C70EECAF9B8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MOVIMENTO INDIVIDUALE</a:t>
            </a: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BC81C47-88C8-4BD0-BD4D-BCED0DB988D5}"/>
              </a:ext>
            </a:extLst>
          </p:cNvPr>
          <p:cNvSpPr/>
          <p:nvPr/>
        </p:nvSpPr>
        <p:spPr>
          <a:xfrm>
            <a:off x="3008792" y="3358397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C5220B56-D94B-4775-9065-8C4E64249CD5}"/>
              </a:ext>
            </a:extLst>
          </p:cNvPr>
          <p:cNvSpPr/>
          <p:nvPr/>
        </p:nvSpPr>
        <p:spPr>
          <a:xfrm>
            <a:off x="5807858" y="3348196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piè di pagina 9">
            <a:extLst>
              <a:ext uri="{FF2B5EF4-FFF2-40B4-BE49-F238E27FC236}">
                <a16:creationId xmlns:a16="http://schemas.microsoft.com/office/drawing/2014/main" id="{02E82FDE-A6DD-46C0-9856-90FB4BEED149}"/>
              </a:ext>
            </a:extLst>
          </p:cNvPr>
          <p:cNvSpPr txBox="1">
            <a:spLocks/>
          </p:cNvSpPr>
          <p:nvPr/>
        </p:nvSpPr>
        <p:spPr>
          <a:xfrm>
            <a:off x="-138684" y="57887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</a:t>
            </a:r>
          </a:p>
        </p:txBody>
      </p:sp>
      <p:sp>
        <p:nvSpPr>
          <p:cNvPr id="21" name="Segnaposto piè di pagina 9">
            <a:extLst>
              <a:ext uri="{FF2B5EF4-FFF2-40B4-BE49-F238E27FC236}">
                <a16:creationId xmlns:a16="http://schemas.microsoft.com/office/drawing/2014/main" id="{7827FABA-5C0A-4AEE-A885-CC4D95C7C5A2}"/>
              </a:ext>
            </a:extLst>
          </p:cNvPr>
          <p:cNvSpPr txBox="1">
            <a:spLocks/>
          </p:cNvSpPr>
          <p:nvPr/>
        </p:nvSpPr>
        <p:spPr>
          <a:xfrm>
            <a:off x="2708153" y="5788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</a:t>
            </a:r>
          </a:p>
        </p:txBody>
      </p:sp>
      <p:sp>
        <p:nvSpPr>
          <p:cNvPr id="22" name="Segnaposto piè di pagina 9">
            <a:extLst>
              <a:ext uri="{FF2B5EF4-FFF2-40B4-BE49-F238E27FC236}">
                <a16:creationId xmlns:a16="http://schemas.microsoft.com/office/drawing/2014/main" id="{A2469A0E-835A-49CA-9E73-701A4644AB62}"/>
              </a:ext>
            </a:extLst>
          </p:cNvPr>
          <p:cNvSpPr txBox="1">
            <a:spLocks/>
          </p:cNvSpPr>
          <p:nvPr/>
        </p:nvSpPr>
        <p:spPr>
          <a:xfrm>
            <a:off x="6194775" y="5780833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 Loop Unrolling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2BE70E6-C85E-48B4-AD4D-AE4468180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587" y="1431270"/>
            <a:ext cx="2862176" cy="4264885"/>
          </a:xfrm>
          <a:prstGeom prst="rect">
            <a:avLst/>
          </a:prstGeom>
        </p:spPr>
      </p:pic>
      <p:sp>
        <p:nvSpPr>
          <p:cNvPr id="26" name="Segnaposto piè di pagina 9">
            <a:extLst>
              <a:ext uri="{FF2B5EF4-FFF2-40B4-BE49-F238E27FC236}">
                <a16:creationId xmlns:a16="http://schemas.microsoft.com/office/drawing/2014/main" id="{6006E76A-3B7D-4C66-BF48-C4700C08FE21}"/>
              </a:ext>
            </a:extLst>
          </p:cNvPr>
          <p:cNvSpPr txBox="1">
            <a:spLocks/>
          </p:cNvSpPr>
          <p:nvPr/>
        </p:nvSpPr>
        <p:spPr>
          <a:xfrm>
            <a:off x="8964597" y="5780832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64/AVX Loop Vectorization Loop Unrolling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39689B1-6A82-49C5-AC44-0D3D1BF476F5}"/>
              </a:ext>
            </a:extLst>
          </p:cNvPr>
          <p:cNvSpPr/>
          <p:nvPr/>
        </p:nvSpPr>
        <p:spPr>
          <a:xfrm>
            <a:off x="8967705" y="3346173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45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Operatore alimentazione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4038600" y="5387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54A89A-631D-43FB-B12D-E481C855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600969"/>
            <a:ext cx="4591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8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3F04824A-7F2A-49E5-B599-0C70EECAF9B8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OPERATORE ALIMENTAZIONE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E7953633-82AA-4D65-88DA-9CB5998A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1319212"/>
            <a:ext cx="4629150" cy="4219575"/>
          </a:xfrm>
          <a:prstGeom prst="rect">
            <a:avLst/>
          </a:prstGeom>
        </p:spPr>
      </p:pic>
      <p:sp>
        <p:nvSpPr>
          <p:cNvPr id="23" name="Segnaposto piè di pagina 9">
            <a:extLst>
              <a:ext uri="{FF2B5EF4-FFF2-40B4-BE49-F238E27FC236}">
                <a16:creationId xmlns:a16="http://schemas.microsoft.com/office/drawing/2014/main" id="{804DDECF-6EFA-476A-94B9-28F23C4713A9}"/>
              </a:ext>
            </a:extLst>
          </p:cNvPr>
          <p:cNvSpPr txBox="1">
            <a:spLocks/>
          </p:cNvSpPr>
          <p:nvPr/>
        </p:nvSpPr>
        <p:spPr>
          <a:xfrm>
            <a:off x="3833412" y="558244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 *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7A95443-A839-427B-80DD-EA923CB88406}"/>
              </a:ext>
            </a:extLst>
          </p:cNvPr>
          <p:cNvSpPr txBox="1"/>
          <p:nvPr/>
        </p:nvSpPr>
        <p:spPr>
          <a:xfrm>
            <a:off x="7221910" y="5947568"/>
            <a:ext cx="47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senza </a:t>
            </a:r>
            <a:r>
              <a:rPr lang="it-IT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OpenMP</a:t>
            </a:r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è implementata interamente in ASSEMBLY</a:t>
            </a:r>
          </a:p>
        </p:txBody>
      </p:sp>
    </p:spTree>
    <p:extLst>
      <p:ext uri="{BB962C8B-B14F-4D97-AF65-F5344CB8AC3E}">
        <p14:creationId xmlns:p14="http://schemas.microsoft.com/office/powerpoint/2010/main" val="276046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3F04824A-7F2A-49E5-B599-0C70EECAF9B8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OPERATORE ALIMENTAZIONE</a:t>
            </a:r>
          </a:p>
        </p:txBody>
      </p:sp>
      <p:sp>
        <p:nvSpPr>
          <p:cNvPr id="20" name="Segnaposto piè di pagina 9">
            <a:extLst>
              <a:ext uri="{FF2B5EF4-FFF2-40B4-BE49-F238E27FC236}">
                <a16:creationId xmlns:a16="http://schemas.microsoft.com/office/drawing/2014/main" id="{02E82FDE-A6DD-46C0-9856-90FB4BEED149}"/>
              </a:ext>
            </a:extLst>
          </p:cNvPr>
          <p:cNvSpPr txBox="1">
            <a:spLocks/>
          </p:cNvSpPr>
          <p:nvPr/>
        </p:nvSpPr>
        <p:spPr>
          <a:xfrm>
            <a:off x="-138684" y="57887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</a:t>
            </a:r>
          </a:p>
        </p:txBody>
      </p:sp>
      <p:sp>
        <p:nvSpPr>
          <p:cNvPr id="21" name="Segnaposto piè di pagina 9">
            <a:extLst>
              <a:ext uri="{FF2B5EF4-FFF2-40B4-BE49-F238E27FC236}">
                <a16:creationId xmlns:a16="http://schemas.microsoft.com/office/drawing/2014/main" id="{7827FABA-5C0A-4AEE-A885-CC4D95C7C5A2}"/>
              </a:ext>
            </a:extLst>
          </p:cNvPr>
          <p:cNvSpPr txBox="1">
            <a:spLocks/>
          </p:cNvSpPr>
          <p:nvPr/>
        </p:nvSpPr>
        <p:spPr>
          <a:xfrm>
            <a:off x="2708153" y="57887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</a:t>
            </a:r>
          </a:p>
        </p:txBody>
      </p:sp>
      <p:sp>
        <p:nvSpPr>
          <p:cNvPr id="22" name="Segnaposto piè di pagina 9">
            <a:extLst>
              <a:ext uri="{FF2B5EF4-FFF2-40B4-BE49-F238E27FC236}">
                <a16:creationId xmlns:a16="http://schemas.microsoft.com/office/drawing/2014/main" id="{A2469A0E-835A-49CA-9E73-701A4644AB62}"/>
              </a:ext>
            </a:extLst>
          </p:cNvPr>
          <p:cNvSpPr txBox="1">
            <a:spLocks/>
          </p:cNvSpPr>
          <p:nvPr/>
        </p:nvSpPr>
        <p:spPr>
          <a:xfrm>
            <a:off x="6194775" y="5780833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 Loop Unrolling</a:t>
            </a:r>
          </a:p>
        </p:txBody>
      </p:sp>
      <p:sp>
        <p:nvSpPr>
          <p:cNvPr id="26" name="Segnaposto piè di pagina 9">
            <a:extLst>
              <a:ext uri="{FF2B5EF4-FFF2-40B4-BE49-F238E27FC236}">
                <a16:creationId xmlns:a16="http://schemas.microsoft.com/office/drawing/2014/main" id="{6006E76A-3B7D-4C66-BF48-C4700C08FE21}"/>
              </a:ext>
            </a:extLst>
          </p:cNvPr>
          <p:cNvSpPr txBox="1">
            <a:spLocks/>
          </p:cNvSpPr>
          <p:nvPr/>
        </p:nvSpPr>
        <p:spPr>
          <a:xfrm>
            <a:off x="8964597" y="5780832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64/AVX Loop Vectorization Loop Unrolling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B9AE2B7-9097-4FC3-B142-D1740AED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5" y="2684342"/>
            <a:ext cx="2400188" cy="178497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A1513C-C16F-49C8-9245-81E2FB4A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812" y="2684342"/>
            <a:ext cx="2318970" cy="1697817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5BC81C47-88C8-4BD0-BD4D-BCED0DB988D5}"/>
              </a:ext>
            </a:extLst>
          </p:cNvPr>
          <p:cNvSpPr/>
          <p:nvPr/>
        </p:nvSpPr>
        <p:spPr>
          <a:xfrm>
            <a:off x="3008792" y="3358397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72438A5-E1F3-4671-A690-3489562E0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673" y="1093954"/>
            <a:ext cx="2504093" cy="4560789"/>
          </a:xfrm>
          <a:prstGeom prst="rect">
            <a:avLst/>
          </a:prstGeom>
        </p:spPr>
      </p:pic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C5220B56-D94B-4775-9065-8C4E64249CD5}"/>
              </a:ext>
            </a:extLst>
          </p:cNvPr>
          <p:cNvSpPr/>
          <p:nvPr/>
        </p:nvSpPr>
        <p:spPr>
          <a:xfrm>
            <a:off x="5807858" y="3348196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C5826E3-332B-400A-BE7B-2308D213E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689" y="1114846"/>
            <a:ext cx="2786310" cy="4560789"/>
          </a:xfrm>
          <a:prstGeom prst="rect">
            <a:avLst/>
          </a:prstGeom>
        </p:spPr>
      </p:pic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39689B1-6A82-49C5-AC44-0D3D1BF476F5}"/>
              </a:ext>
            </a:extLst>
          </p:cNvPr>
          <p:cNvSpPr/>
          <p:nvPr/>
        </p:nvSpPr>
        <p:spPr>
          <a:xfrm>
            <a:off x="8906775" y="3344670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02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Movimento istintivo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4038599" y="42327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D1C651-09F2-421F-99B5-ADC64DAF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7" y="2146730"/>
            <a:ext cx="5076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6A54B6-28C5-492D-B0D9-48A8470E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2202886"/>
            <a:ext cx="5143500" cy="1971675"/>
          </a:xfrm>
          <a:prstGeom prst="rect">
            <a:avLst/>
          </a:prstGeom>
        </p:spPr>
      </p:pic>
      <p:sp>
        <p:nvSpPr>
          <p:cNvPr id="12" name="Segnaposto piè di pagina 9">
            <a:extLst>
              <a:ext uri="{FF2B5EF4-FFF2-40B4-BE49-F238E27FC236}">
                <a16:creationId xmlns:a16="http://schemas.microsoft.com/office/drawing/2014/main" id="{9F8AF4F3-EB5C-4F78-BA91-69281AE72B03}"/>
              </a:ext>
            </a:extLst>
          </p:cNvPr>
          <p:cNvSpPr txBox="1">
            <a:spLocks/>
          </p:cNvSpPr>
          <p:nvPr/>
        </p:nvSpPr>
        <p:spPr>
          <a:xfrm>
            <a:off x="4038600" y="42322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 *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64A1CCF-BF42-48F2-8CDE-F864D0CBA381}"/>
              </a:ext>
            </a:extLst>
          </p:cNvPr>
          <p:cNvSpPr txBox="1"/>
          <p:nvPr/>
        </p:nvSpPr>
        <p:spPr>
          <a:xfrm>
            <a:off x="7123723" y="5854464"/>
            <a:ext cx="47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senza </a:t>
            </a:r>
            <a:r>
              <a:rPr lang="it-IT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OpenMP</a:t>
            </a:r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è implementata interamente in ASSEMBLY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70592F3D-7487-4F5B-90B2-023F1C9C1B46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Movimento istintivo</a:t>
            </a:r>
          </a:p>
        </p:txBody>
      </p:sp>
    </p:spTree>
    <p:extLst>
      <p:ext uri="{BB962C8B-B14F-4D97-AF65-F5344CB8AC3E}">
        <p14:creationId xmlns:p14="http://schemas.microsoft.com/office/powerpoint/2010/main" val="187134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r>
              <a:rPr lang="it-IT" dirty="0"/>
              <a:t>CALCOLA_I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 dirty="0"/>
          </a:p>
        </p:txBody>
      </p:sp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4038600" y="5189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E4F8DB-3572-49A8-A52A-C9E05672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1476805"/>
            <a:ext cx="44386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7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E1ADFB-DA7B-4DD1-9A86-0EDA0FF90682}"/>
              </a:ext>
            </a:extLst>
          </p:cNvPr>
          <p:cNvSpPr txBox="1"/>
          <p:nvPr/>
        </p:nvSpPr>
        <p:spPr>
          <a:xfrm>
            <a:off x="868952" y="1462088"/>
            <a:ext cx="478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in C non è presente, perché implementata interamente in ASSEMBLY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B774EB-C923-4963-AED6-D2C7D722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29" y="2465537"/>
            <a:ext cx="3093782" cy="28030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F5D410-8304-497D-8AAF-F40DFF2A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164" y="2465537"/>
            <a:ext cx="2581100" cy="280304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9ED8E00-C975-4ABE-8549-A97B9567C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157" y="1660055"/>
            <a:ext cx="3095180" cy="63639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AFE8947-0FA4-46B7-94B3-330804F0C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341" y="2309225"/>
            <a:ext cx="2206259" cy="360569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3CC8C0C-AD43-480E-9A33-49596F5EA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9690" y="1139451"/>
            <a:ext cx="2296936" cy="85741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9FD7DC4-6DD8-46FF-AF7B-A3ABF4198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5326" y="2025590"/>
            <a:ext cx="2470388" cy="3857663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86D4920A-5ED0-469A-A118-F4181CEE1700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CALCOLA_I</a:t>
            </a:r>
          </a:p>
        </p:txBody>
      </p:sp>
      <p:sp>
        <p:nvSpPr>
          <p:cNvPr id="22" name="Segnaposto piè di pagina 9">
            <a:extLst>
              <a:ext uri="{FF2B5EF4-FFF2-40B4-BE49-F238E27FC236}">
                <a16:creationId xmlns:a16="http://schemas.microsoft.com/office/drawing/2014/main" id="{E2097526-7A23-42F4-9160-4F939DE3C046}"/>
              </a:ext>
            </a:extLst>
          </p:cNvPr>
          <p:cNvSpPr txBox="1">
            <a:spLocks/>
          </p:cNvSpPr>
          <p:nvPr/>
        </p:nvSpPr>
        <p:spPr>
          <a:xfrm>
            <a:off x="88781" y="608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</a:t>
            </a:r>
          </a:p>
        </p:txBody>
      </p:sp>
      <p:sp>
        <p:nvSpPr>
          <p:cNvPr id="23" name="Segnaposto piè di pagina 9">
            <a:extLst>
              <a:ext uri="{FF2B5EF4-FFF2-40B4-BE49-F238E27FC236}">
                <a16:creationId xmlns:a16="http://schemas.microsoft.com/office/drawing/2014/main" id="{444E852F-EE1E-4C3A-9DD8-639488B57E87}"/>
              </a:ext>
            </a:extLst>
          </p:cNvPr>
          <p:cNvSpPr txBox="1">
            <a:spLocks/>
          </p:cNvSpPr>
          <p:nvPr/>
        </p:nvSpPr>
        <p:spPr>
          <a:xfrm>
            <a:off x="2935618" y="60816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</a:t>
            </a:r>
          </a:p>
        </p:txBody>
      </p:sp>
      <p:sp>
        <p:nvSpPr>
          <p:cNvPr id="24" name="Segnaposto piè di pagina 9">
            <a:extLst>
              <a:ext uri="{FF2B5EF4-FFF2-40B4-BE49-F238E27FC236}">
                <a16:creationId xmlns:a16="http://schemas.microsoft.com/office/drawing/2014/main" id="{75681A24-67E6-43E4-A819-FD96C4EE08DC}"/>
              </a:ext>
            </a:extLst>
          </p:cNvPr>
          <p:cNvSpPr txBox="1">
            <a:spLocks/>
          </p:cNvSpPr>
          <p:nvPr/>
        </p:nvSpPr>
        <p:spPr>
          <a:xfrm>
            <a:off x="6422240" y="6073708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 Loop Unrolling</a:t>
            </a:r>
          </a:p>
        </p:txBody>
      </p:sp>
      <p:sp>
        <p:nvSpPr>
          <p:cNvPr id="25" name="Segnaposto piè di pagina 9">
            <a:extLst>
              <a:ext uri="{FF2B5EF4-FFF2-40B4-BE49-F238E27FC236}">
                <a16:creationId xmlns:a16="http://schemas.microsoft.com/office/drawing/2014/main" id="{3014E84C-DF96-435B-A2A4-DB573D179B21}"/>
              </a:ext>
            </a:extLst>
          </p:cNvPr>
          <p:cNvSpPr txBox="1">
            <a:spLocks/>
          </p:cNvSpPr>
          <p:nvPr/>
        </p:nvSpPr>
        <p:spPr>
          <a:xfrm>
            <a:off x="9192062" y="6073707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64/AVX Loop Vectorization Loop Unrolling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B5789DCA-CAEC-43AB-9E6F-CC947CD67CFC}"/>
              </a:ext>
            </a:extLst>
          </p:cNvPr>
          <p:cNvSpPr/>
          <p:nvPr/>
        </p:nvSpPr>
        <p:spPr>
          <a:xfrm>
            <a:off x="3236257" y="3651272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9CDB285F-2410-4519-882D-52DB1B614311}"/>
              </a:ext>
            </a:extLst>
          </p:cNvPr>
          <p:cNvSpPr/>
          <p:nvPr/>
        </p:nvSpPr>
        <p:spPr>
          <a:xfrm>
            <a:off x="6086599" y="3641071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0624FB4F-C8DB-4897-BE10-4F374248D894}"/>
              </a:ext>
            </a:extLst>
          </p:cNvPr>
          <p:cNvSpPr/>
          <p:nvPr/>
        </p:nvSpPr>
        <p:spPr>
          <a:xfrm>
            <a:off x="9134240" y="3637545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598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r>
              <a:rPr lang="it-IT" dirty="0"/>
              <a:t>CALCOLA_BARICENTRO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19</a:t>
            </a:fld>
            <a:endParaRPr lang="it-IT" dirty="0"/>
          </a:p>
        </p:txBody>
      </p:sp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4038600" y="518983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1525E3-6772-4F90-9055-1E927146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1592411"/>
            <a:ext cx="56292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 dirty="0"/>
              <a:t>intro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924176"/>
            <a:ext cx="3819229" cy="2092206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it-IT" dirty="0"/>
              <a:t>Tecniche ottimizzazioni hardware adottate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it-IT" dirty="0"/>
              <a:t>Divisione dei compiti 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it-IT" dirty="0"/>
              <a:t>Descrizione dei metodi implementati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it-IT" dirty="0"/>
              <a:t>Valutazioni delle performance e confronti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2D7E8A-A595-4BAA-9D65-1C0DBCFA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0" y="2314456"/>
            <a:ext cx="2658978" cy="31292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A1610A-E69B-4103-B001-7A60638B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500" y="2217740"/>
            <a:ext cx="2604350" cy="338388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AA97B75-3346-4062-8972-F0ECF8903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136589"/>
            <a:ext cx="2301703" cy="491424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F249903-9F8F-4F28-9C7D-F72A63418161}"/>
              </a:ext>
            </a:extLst>
          </p:cNvPr>
          <p:cNvSpPr txBox="1"/>
          <p:nvPr/>
        </p:nvSpPr>
        <p:spPr>
          <a:xfrm>
            <a:off x="868952" y="1462088"/>
            <a:ext cx="4786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in C non è presente, perché implementata interamente in ASSEMBLY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3657010A-0E79-4624-ABB1-BDA3D0D97C90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CALCOLA_BARICENTRO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4F82BAD-6AB8-478C-8A5A-D4C8E8D9C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4345" y="1043654"/>
            <a:ext cx="2676368" cy="5032820"/>
          </a:xfrm>
          <a:prstGeom prst="rect">
            <a:avLst/>
          </a:prstGeom>
        </p:spPr>
      </p:pic>
      <p:sp>
        <p:nvSpPr>
          <p:cNvPr id="20" name="Segnaposto piè di pagina 9">
            <a:extLst>
              <a:ext uri="{FF2B5EF4-FFF2-40B4-BE49-F238E27FC236}">
                <a16:creationId xmlns:a16="http://schemas.microsoft.com/office/drawing/2014/main" id="{AF87EE99-B090-4BB4-9A3C-01E7B134E153}"/>
              </a:ext>
            </a:extLst>
          </p:cNvPr>
          <p:cNvSpPr txBox="1">
            <a:spLocks/>
          </p:cNvSpPr>
          <p:nvPr/>
        </p:nvSpPr>
        <p:spPr>
          <a:xfrm>
            <a:off x="88781" y="6081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</a:t>
            </a:r>
          </a:p>
        </p:txBody>
      </p:sp>
      <p:sp>
        <p:nvSpPr>
          <p:cNvPr id="21" name="Segnaposto piè di pagina 9">
            <a:extLst>
              <a:ext uri="{FF2B5EF4-FFF2-40B4-BE49-F238E27FC236}">
                <a16:creationId xmlns:a16="http://schemas.microsoft.com/office/drawing/2014/main" id="{EED8C3DD-B019-4EFD-BBC2-4A71C5D28BEA}"/>
              </a:ext>
            </a:extLst>
          </p:cNvPr>
          <p:cNvSpPr txBox="1">
            <a:spLocks/>
          </p:cNvSpPr>
          <p:nvPr/>
        </p:nvSpPr>
        <p:spPr>
          <a:xfrm>
            <a:off x="2935618" y="60816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</a:t>
            </a:r>
          </a:p>
        </p:txBody>
      </p:sp>
      <p:sp>
        <p:nvSpPr>
          <p:cNvPr id="22" name="Segnaposto piè di pagina 9">
            <a:extLst>
              <a:ext uri="{FF2B5EF4-FFF2-40B4-BE49-F238E27FC236}">
                <a16:creationId xmlns:a16="http://schemas.microsoft.com/office/drawing/2014/main" id="{793D51A3-C169-4D3D-9D95-CE7291068310}"/>
              </a:ext>
            </a:extLst>
          </p:cNvPr>
          <p:cNvSpPr txBox="1">
            <a:spLocks/>
          </p:cNvSpPr>
          <p:nvPr/>
        </p:nvSpPr>
        <p:spPr>
          <a:xfrm>
            <a:off x="6422240" y="6073708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 Loop Unrolling</a:t>
            </a:r>
          </a:p>
        </p:txBody>
      </p:sp>
      <p:sp>
        <p:nvSpPr>
          <p:cNvPr id="23" name="Segnaposto piè di pagina 9">
            <a:extLst>
              <a:ext uri="{FF2B5EF4-FFF2-40B4-BE49-F238E27FC236}">
                <a16:creationId xmlns:a16="http://schemas.microsoft.com/office/drawing/2014/main" id="{61BD2761-0CB3-42FF-9599-84C228AD8743}"/>
              </a:ext>
            </a:extLst>
          </p:cNvPr>
          <p:cNvSpPr txBox="1">
            <a:spLocks/>
          </p:cNvSpPr>
          <p:nvPr/>
        </p:nvSpPr>
        <p:spPr>
          <a:xfrm>
            <a:off x="9192062" y="6073707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64/AVX Loop Vectorization Loop Unrolling</a:t>
            </a:r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FEDDBFBE-9664-4E40-8905-97B8AE7236EE}"/>
              </a:ext>
            </a:extLst>
          </p:cNvPr>
          <p:cNvSpPr/>
          <p:nvPr/>
        </p:nvSpPr>
        <p:spPr>
          <a:xfrm>
            <a:off x="3236257" y="3651272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881C6BFA-D59C-4DC3-87D1-A6493CE7F10E}"/>
              </a:ext>
            </a:extLst>
          </p:cNvPr>
          <p:cNvSpPr/>
          <p:nvPr/>
        </p:nvSpPr>
        <p:spPr>
          <a:xfrm>
            <a:off x="6086599" y="3641071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645F860-0783-493D-A362-E33720FBB7BE}"/>
              </a:ext>
            </a:extLst>
          </p:cNvPr>
          <p:cNvSpPr/>
          <p:nvPr/>
        </p:nvSpPr>
        <p:spPr>
          <a:xfrm>
            <a:off x="9134240" y="3637545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7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C840C9-2BA1-4695-947B-383F92EE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83" y="2730159"/>
            <a:ext cx="3114675" cy="1209675"/>
          </a:xfrm>
          <a:prstGeom prst="rect">
            <a:avLst/>
          </a:prstGeom>
        </p:spPr>
      </p:pic>
      <p:sp>
        <p:nvSpPr>
          <p:cNvPr id="8" name="Segnaposto piè di pagina 9">
            <a:extLst>
              <a:ext uri="{FF2B5EF4-FFF2-40B4-BE49-F238E27FC236}">
                <a16:creationId xmlns:a16="http://schemas.microsoft.com/office/drawing/2014/main" id="{C355FCE9-62BD-473F-9909-39EC692C78AB}"/>
              </a:ext>
            </a:extLst>
          </p:cNvPr>
          <p:cNvSpPr txBox="1">
            <a:spLocks/>
          </p:cNvSpPr>
          <p:nvPr/>
        </p:nvSpPr>
        <p:spPr>
          <a:xfrm>
            <a:off x="6290320" y="4826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Senza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 *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6E62EF9-0888-4649-AA6A-D4C4022CBDD9}"/>
              </a:ext>
            </a:extLst>
          </p:cNvPr>
          <p:cNvSpPr txBox="1"/>
          <p:nvPr/>
        </p:nvSpPr>
        <p:spPr>
          <a:xfrm>
            <a:off x="7123723" y="5897323"/>
            <a:ext cx="47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con </a:t>
            </a:r>
            <a:r>
              <a:rPr lang="it-IT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OpenMP</a:t>
            </a:r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non è stata implementata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8776CAD-09DE-4290-8083-CFEF7C736D9E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FUNC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270CAA6-2FD8-42B9-94BE-0C073C41B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325" y="2228850"/>
            <a:ext cx="3076575" cy="2400300"/>
          </a:xfrm>
          <a:prstGeom prst="rect">
            <a:avLst/>
          </a:prstGeom>
        </p:spPr>
      </p:pic>
      <p:sp>
        <p:nvSpPr>
          <p:cNvPr id="15" name="Segnaposto piè di pagina 9">
            <a:extLst>
              <a:ext uri="{FF2B5EF4-FFF2-40B4-BE49-F238E27FC236}">
                <a16:creationId xmlns:a16="http://schemas.microsoft.com/office/drawing/2014/main" id="{E9D0FB53-9ABE-4720-B679-69B9C28333B4}"/>
              </a:ext>
            </a:extLst>
          </p:cNvPr>
          <p:cNvSpPr txBox="1">
            <a:spLocks/>
          </p:cNvSpPr>
          <p:nvPr/>
        </p:nvSpPr>
        <p:spPr>
          <a:xfrm>
            <a:off x="1686325" y="48265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</p:spTree>
    <p:extLst>
      <p:ext uri="{BB962C8B-B14F-4D97-AF65-F5344CB8AC3E}">
        <p14:creationId xmlns:p14="http://schemas.microsoft.com/office/powerpoint/2010/main" val="3284520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8776CAD-09DE-4290-8083-CFEF7C736D9E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FUNC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F0CE6B6-7657-4CB4-8103-075E6AD9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62" y="1058623"/>
            <a:ext cx="2314575" cy="4838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C8941A0-E60F-4E5C-8844-596BD6A2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66" y="1914792"/>
            <a:ext cx="2062162" cy="352982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2F90975-6B7C-4217-A32D-47FF70B88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930" y="1177685"/>
            <a:ext cx="2438400" cy="460057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DEDED9A-598D-404D-AB68-FD17B3531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337" y="1878018"/>
            <a:ext cx="3895725" cy="2390775"/>
          </a:xfrm>
          <a:prstGeom prst="rect">
            <a:avLst/>
          </a:prstGeom>
        </p:spPr>
      </p:pic>
      <p:sp>
        <p:nvSpPr>
          <p:cNvPr id="17" name="Segnaposto piè di pagina 9">
            <a:extLst>
              <a:ext uri="{FF2B5EF4-FFF2-40B4-BE49-F238E27FC236}">
                <a16:creationId xmlns:a16="http://schemas.microsoft.com/office/drawing/2014/main" id="{8154D25F-EC19-459D-8853-2BA23270C2BF}"/>
              </a:ext>
            </a:extLst>
          </p:cNvPr>
          <p:cNvSpPr txBox="1">
            <a:spLocks/>
          </p:cNvSpPr>
          <p:nvPr/>
        </p:nvSpPr>
        <p:spPr>
          <a:xfrm>
            <a:off x="54597" y="60218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</a:t>
            </a:r>
          </a:p>
        </p:txBody>
      </p:sp>
      <p:sp>
        <p:nvSpPr>
          <p:cNvPr id="18" name="Segnaposto piè di pagina 9">
            <a:extLst>
              <a:ext uri="{FF2B5EF4-FFF2-40B4-BE49-F238E27FC236}">
                <a16:creationId xmlns:a16="http://schemas.microsoft.com/office/drawing/2014/main" id="{F42F58F6-EE3D-4B14-B6BE-CEE28D0C2A4F}"/>
              </a:ext>
            </a:extLst>
          </p:cNvPr>
          <p:cNvSpPr txBox="1">
            <a:spLocks/>
          </p:cNvSpPr>
          <p:nvPr/>
        </p:nvSpPr>
        <p:spPr>
          <a:xfrm>
            <a:off x="2516873" y="60218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</a:t>
            </a:r>
          </a:p>
        </p:txBody>
      </p:sp>
      <p:sp>
        <p:nvSpPr>
          <p:cNvPr id="19" name="Segnaposto piè di pagina 9">
            <a:extLst>
              <a:ext uri="{FF2B5EF4-FFF2-40B4-BE49-F238E27FC236}">
                <a16:creationId xmlns:a16="http://schemas.microsoft.com/office/drawing/2014/main" id="{B83DA6D1-7C0E-48DE-88CD-42420F80CC0C}"/>
              </a:ext>
            </a:extLst>
          </p:cNvPr>
          <p:cNvSpPr txBox="1">
            <a:spLocks/>
          </p:cNvSpPr>
          <p:nvPr/>
        </p:nvSpPr>
        <p:spPr>
          <a:xfrm>
            <a:off x="6276959" y="6013886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32/SSE Loop Vectorization Loop Unrolling</a:t>
            </a:r>
          </a:p>
        </p:txBody>
      </p:sp>
      <p:sp>
        <p:nvSpPr>
          <p:cNvPr id="20" name="Segnaposto piè di pagina 9">
            <a:extLst>
              <a:ext uri="{FF2B5EF4-FFF2-40B4-BE49-F238E27FC236}">
                <a16:creationId xmlns:a16="http://schemas.microsoft.com/office/drawing/2014/main" id="{6F0A5EAB-9841-4CE1-9E1C-F01AA31C5DF8}"/>
              </a:ext>
            </a:extLst>
          </p:cNvPr>
          <p:cNvSpPr txBox="1">
            <a:spLocks/>
          </p:cNvSpPr>
          <p:nvPr/>
        </p:nvSpPr>
        <p:spPr>
          <a:xfrm>
            <a:off x="9080964" y="6013885"/>
            <a:ext cx="2452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ASSEMBLY 64/AVX Loop Vectorization Loop Unrolling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0EEC4701-5893-406F-ADA6-A4041D00AFF4}"/>
              </a:ext>
            </a:extLst>
          </p:cNvPr>
          <p:cNvSpPr/>
          <p:nvPr/>
        </p:nvSpPr>
        <p:spPr>
          <a:xfrm>
            <a:off x="2783305" y="3416484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20031CA9-27B3-49AE-90FF-0886A948A7D0}"/>
              </a:ext>
            </a:extLst>
          </p:cNvPr>
          <p:cNvSpPr/>
          <p:nvPr/>
        </p:nvSpPr>
        <p:spPr>
          <a:xfrm>
            <a:off x="5290446" y="3416484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F58C2455-AF11-4D80-A5EA-7D585B7F662C}"/>
              </a:ext>
            </a:extLst>
          </p:cNvPr>
          <p:cNvSpPr/>
          <p:nvPr/>
        </p:nvSpPr>
        <p:spPr>
          <a:xfrm>
            <a:off x="8084448" y="3416484"/>
            <a:ext cx="521882" cy="43507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58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F8339DC-07E8-454C-BDA1-EDED87114D56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MOVIMENTO VOLITIVO E DISTANZA EUCLIDEA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8305AC7-69E8-4A1A-A356-A71E786A9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251247"/>
            <a:ext cx="5124450" cy="182782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4D9C91-E412-45C7-A539-5AC113714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3159880"/>
            <a:ext cx="5981700" cy="3158963"/>
          </a:xfrm>
          <a:prstGeom prst="rect">
            <a:avLst/>
          </a:prstGeom>
        </p:spPr>
      </p:pic>
      <p:sp>
        <p:nvSpPr>
          <p:cNvPr id="17" name="Segnaposto piè di pagina 9">
            <a:extLst>
              <a:ext uri="{FF2B5EF4-FFF2-40B4-BE49-F238E27FC236}">
                <a16:creationId xmlns:a16="http://schemas.microsoft.com/office/drawing/2014/main" id="{0D1CBAD8-D4B2-44B6-93B3-74B6EB7135BB}"/>
              </a:ext>
            </a:extLst>
          </p:cNvPr>
          <p:cNvSpPr txBox="1">
            <a:spLocks/>
          </p:cNvSpPr>
          <p:nvPr/>
        </p:nvSpPr>
        <p:spPr>
          <a:xfrm>
            <a:off x="6096000" y="58691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</p:spTree>
    <p:extLst>
      <p:ext uri="{BB962C8B-B14F-4D97-AF65-F5344CB8AC3E}">
        <p14:creationId xmlns:p14="http://schemas.microsoft.com/office/powerpoint/2010/main" val="23752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C75631-14D8-4D54-8D74-5680D111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1704975"/>
            <a:ext cx="7334250" cy="3448050"/>
          </a:xfrm>
          <a:prstGeom prst="rect">
            <a:avLst/>
          </a:prstGeom>
        </p:spPr>
      </p:pic>
      <p:sp>
        <p:nvSpPr>
          <p:cNvPr id="8" name="Segnaposto piè di pagina 9">
            <a:extLst>
              <a:ext uri="{FF2B5EF4-FFF2-40B4-BE49-F238E27FC236}">
                <a16:creationId xmlns:a16="http://schemas.microsoft.com/office/drawing/2014/main" id="{7BC9BBA9-395D-4462-8F9B-0170170EA89B}"/>
              </a:ext>
            </a:extLst>
          </p:cNvPr>
          <p:cNvSpPr txBox="1">
            <a:spLocks/>
          </p:cNvSpPr>
          <p:nvPr/>
        </p:nvSpPr>
        <p:spPr>
          <a:xfrm>
            <a:off x="3581400" y="5028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 *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BEEA97D-2151-41B3-B7ED-440D7FBE0963}"/>
              </a:ext>
            </a:extLst>
          </p:cNvPr>
          <p:cNvSpPr txBox="1"/>
          <p:nvPr/>
        </p:nvSpPr>
        <p:spPr>
          <a:xfrm>
            <a:off x="7123723" y="5854464"/>
            <a:ext cx="4786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La versione senza </a:t>
            </a:r>
            <a:r>
              <a:rPr lang="it-IT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OpenMP</a:t>
            </a:r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è implementata interamente in ASSEMBLY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BF8339DC-07E8-454C-BDA1-EDED87114D56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MOVIMENTO VOLITIVO E DISTANZA EUCLIDEA</a:t>
            </a:r>
          </a:p>
        </p:txBody>
      </p:sp>
    </p:spTree>
    <p:extLst>
      <p:ext uri="{BB962C8B-B14F-4D97-AF65-F5344CB8AC3E}">
        <p14:creationId xmlns:p14="http://schemas.microsoft.com/office/powerpoint/2010/main" val="149828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165" y="549135"/>
            <a:ext cx="5111750" cy="1204912"/>
          </a:xfrm>
        </p:spPr>
        <p:txBody>
          <a:bodyPr rtlCol="0"/>
          <a:lstStyle/>
          <a:p>
            <a:pPr rtl="0"/>
            <a:r>
              <a:rPr lang="it-IT" dirty="0"/>
              <a:t>Valutazione delle performance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25</a:t>
            </a:fld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DF9DB11-C67E-4C86-9ABD-816BA879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339690"/>
            <a:ext cx="6057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845" y="2899160"/>
            <a:ext cx="3506625" cy="1059679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dirty="0"/>
              <a:t>SIMD-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ILP-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it-IT" dirty="0"/>
              <a:t>Cache-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it-IT" dirty="0" err="1"/>
              <a:t>Mimd-based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Loop Vectorization adottando i repertori SSE e AVX (</a:t>
            </a:r>
            <a:r>
              <a:rPr lang="it-IT" dirty="0" err="1"/>
              <a:t>padding</a:t>
            </a:r>
            <a:r>
              <a:rPr lang="it-IT" dirty="0"/>
              <a:t>)</a:t>
            </a:r>
          </a:p>
          <a:p>
            <a:pPr rtl="0"/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Loop Unrolling con fattore di UNROLL pari a 4 (ciclo resto)</a:t>
            </a:r>
          </a:p>
          <a:p>
            <a:pPr rtl="0"/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it-IT" dirty="0"/>
              <a:t>Cicli ordinati secondo la scelta della rappresentazione dei dati.</a:t>
            </a:r>
          </a:p>
          <a:p>
            <a:pPr rtl="0"/>
            <a:r>
              <a:rPr lang="it-IT" dirty="0"/>
              <a:t>No implementazione Cache-</a:t>
            </a:r>
            <a:r>
              <a:rPr lang="it-IT" dirty="0" err="1"/>
              <a:t>Blocking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it-IT" dirty="0" err="1"/>
              <a:t>OpenMP</a:t>
            </a:r>
            <a:r>
              <a:rPr lang="it-IT" dirty="0"/>
              <a:t> e gestione della race </a:t>
            </a:r>
            <a:r>
              <a:rPr lang="it-IT" dirty="0" err="1"/>
              <a:t>condition</a:t>
            </a:r>
            <a:endParaRPr lang="it-IT" dirty="0"/>
          </a:p>
          <a:p>
            <a:pPr rtl="0"/>
            <a:endParaRPr lang="it-IT" dirty="0"/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0027" y="1007970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b="1" dirty="0" err="1"/>
              <a:t>Padding</a:t>
            </a:r>
            <a:endParaRPr lang="it-IT" b="1" dirty="0"/>
          </a:p>
        </p:txBody>
      </p:sp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2021-22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PROGETTO APSE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34983FF-64E9-4561-86AB-DF4DCC0B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76308"/>
            <a:ext cx="5486400" cy="25622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D06650-251E-46EC-AEFF-C5492435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1590257"/>
            <a:ext cx="2400300" cy="962025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61A354F1-994B-4DE0-B36D-3922635AD15E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/>
              <a:t>Simd-based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2021-22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PROGETTO APSE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04B804C-4DE6-463D-A144-71D4ABB6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2" y="1462088"/>
            <a:ext cx="2990850" cy="8572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E376A1E-1ED9-4981-807D-3D453DF6A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82" y="2656564"/>
            <a:ext cx="2914650" cy="142875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0A89F273-218D-4B04-9F48-ACF96DFAE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782" y="4363881"/>
            <a:ext cx="2447925" cy="885825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5095381-3BE9-4C4F-9DD7-FCEA1B1F33F8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ILP-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71777F6F-462F-44BB-9561-4E53E3F9B69C}"/>
              </a:ext>
            </a:extLst>
          </p:cNvPr>
          <p:cNvSpPr txBox="1">
            <a:spLocks/>
          </p:cNvSpPr>
          <p:nvPr/>
        </p:nvSpPr>
        <p:spPr>
          <a:xfrm>
            <a:off x="4080027" y="100465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Ciclo resto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4AAD7A-B46A-4AAF-9C02-6A903C4F9E31}"/>
              </a:ext>
            </a:extLst>
          </p:cNvPr>
          <p:cNvSpPr txBox="1"/>
          <p:nvPr/>
        </p:nvSpPr>
        <p:spPr>
          <a:xfrm>
            <a:off x="8568498" y="4016011"/>
            <a:ext cx="104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16B0AC-F57C-4E6E-B971-9280384E35A8}"/>
              </a:ext>
            </a:extLst>
          </p:cNvPr>
          <p:cNvSpPr txBox="1"/>
          <p:nvPr/>
        </p:nvSpPr>
        <p:spPr>
          <a:xfrm>
            <a:off x="8551406" y="2273956"/>
            <a:ext cx="104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2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3AE6CA0-72C4-4B4D-AFE0-1F0DB3416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665" y="1462088"/>
            <a:ext cx="3073470" cy="41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8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2021-22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PROGETTO APSE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pic>
        <p:nvPicPr>
          <p:cNvPr id="38" name="Immagine 3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81D620-CEB3-4CD1-89CB-B203C7F86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93" y="1736093"/>
            <a:ext cx="3626212" cy="118825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1FBFCFCF-A776-4B6E-A8BD-68E92E32EA1C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CACHE-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05CBAF7-D194-4594-A3F0-29994B9CE776}"/>
              </a:ext>
            </a:extLst>
          </p:cNvPr>
          <p:cNvSpPr txBox="1">
            <a:spLocks/>
          </p:cNvSpPr>
          <p:nvPr/>
        </p:nvSpPr>
        <p:spPr>
          <a:xfrm>
            <a:off x="4080027" y="100465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Rappresentazione dati in memoria</a:t>
            </a:r>
          </a:p>
        </p:txBody>
      </p:sp>
      <p:pic>
        <p:nvPicPr>
          <p:cNvPr id="19" name="Immagine 1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A17D4B3-C815-4528-80AB-00A98758E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156" y="3649262"/>
            <a:ext cx="22891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43E689F-6AE2-486B-9EAB-0BD0C0DE1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11" y="3658787"/>
            <a:ext cx="22917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43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2021-22</a:t>
            </a:r>
          </a:p>
        </p:txBody>
      </p:sp>
      <p:sp>
        <p:nvSpPr>
          <p:cNvPr id="81" name="Segnaposto piè di pa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PROGETTO APSE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7DD9778-A153-460A-A002-AFAEA79F72C3}"/>
              </a:ext>
            </a:extLst>
          </p:cNvPr>
          <p:cNvSpPr txBox="1">
            <a:spLocks/>
          </p:cNvSpPr>
          <p:nvPr/>
        </p:nvSpPr>
        <p:spPr>
          <a:xfrm>
            <a:off x="1885156" y="13652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MIMD-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3556565-1BC7-462C-8865-90CF44BEB01F}"/>
              </a:ext>
            </a:extLst>
          </p:cNvPr>
          <p:cNvSpPr txBox="1">
            <a:spLocks/>
          </p:cNvSpPr>
          <p:nvPr/>
        </p:nvSpPr>
        <p:spPr>
          <a:xfrm>
            <a:off x="4080027" y="100465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Gestione race </a:t>
            </a:r>
            <a:r>
              <a:rPr lang="it-IT" b="1" dirty="0" err="1"/>
              <a:t>condition</a:t>
            </a:r>
            <a:endParaRPr lang="it-IT" b="1" dirty="0"/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A81CC5-59D5-419F-AE53-9EC83B821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45" y="4006500"/>
            <a:ext cx="6120130" cy="201549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16E9627-443A-4FB2-B779-55E0BB2F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245" y="1462088"/>
            <a:ext cx="5886509" cy="2377934"/>
          </a:xfrm>
          <a:prstGeom prst="rect">
            <a:avLst/>
          </a:prstGeom>
        </p:spPr>
      </p:pic>
      <p:sp>
        <p:nvSpPr>
          <p:cNvPr id="23" name="Segnaposto piè di pagina 9">
            <a:extLst>
              <a:ext uri="{FF2B5EF4-FFF2-40B4-BE49-F238E27FC236}">
                <a16:creationId xmlns:a16="http://schemas.microsoft.com/office/drawing/2014/main" id="{17A12DE0-6CB5-4CA2-879C-7AA3DC90A8F1}"/>
              </a:ext>
            </a:extLst>
          </p:cNvPr>
          <p:cNvSpPr txBox="1">
            <a:spLocks/>
          </p:cNvSpPr>
          <p:nvPr/>
        </p:nvSpPr>
        <p:spPr>
          <a:xfrm>
            <a:off x="152400" y="24684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Senza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endParaRPr lang="it-IT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Segnaposto piè di pagina 9">
            <a:extLst>
              <a:ext uri="{FF2B5EF4-FFF2-40B4-BE49-F238E27FC236}">
                <a16:creationId xmlns:a16="http://schemas.microsoft.com/office/drawing/2014/main" id="{24BA7E96-42B4-496C-B63F-B985D1C3DE33}"/>
              </a:ext>
            </a:extLst>
          </p:cNvPr>
          <p:cNvSpPr txBox="1">
            <a:spLocks/>
          </p:cNvSpPr>
          <p:nvPr/>
        </p:nvSpPr>
        <p:spPr>
          <a:xfrm>
            <a:off x="152400" y="4968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Con </a:t>
            </a:r>
            <a:r>
              <a:rPr lang="it-IT" sz="1000" dirty="0" err="1">
                <a:solidFill>
                  <a:schemeClr val="accent1">
                    <a:lumMod val="50000"/>
                  </a:schemeClr>
                </a:solidFill>
              </a:rPr>
              <a:t>OpenMP</a:t>
            </a:r>
            <a:endParaRPr lang="it-IT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0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it-IT" dirty="0"/>
              <a:t>Divisione compiti *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14" name="Picture 908421426">
            <a:extLst>
              <a:ext uri="{FF2B5EF4-FFF2-40B4-BE49-F238E27FC236}">
                <a16:creationId xmlns:a16="http://schemas.microsoft.com/office/drawing/2014/main" id="{481BBA43-61CF-4C7B-AF05-DD093EFC2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67" y="498237"/>
            <a:ext cx="5002530" cy="1990725"/>
          </a:xfrm>
          <a:prstGeom prst="rect">
            <a:avLst/>
          </a:prstGeom>
        </p:spPr>
      </p:pic>
      <p:pic>
        <p:nvPicPr>
          <p:cNvPr id="31" name="Immagine 3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F8D814-472D-4186-86A2-673485ABD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9" y="3165356"/>
            <a:ext cx="6273800" cy="2514600"/>
          </a:xfrm>
          <a:prstGeom prst="rect">
            <a:avLst/>
          </a:prstGeom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3ECBAA0-6F91-4F1A-86C3-387EC180A2A3}"/>
              </a:ext>
            </a:extLst>
          </p:cNvPr>
          <p:cNvCxnSpPr>
            <a:cxnSpLocks/>
          </p:cNvCxnSpPr>
          <p:nvPr/>
        </p:nvCxnSpPr>
        <p:spPr>
          <a:xfrm>
            <a:off x="5007836" y="3165356"/>
            <a:ext cx="0" cy="29055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34B4023-A97F-4CF1-9E28-906FD672844E}"/>
              </a:ext>
            </a:extLst>
          </p:cNvPr>
          <p:cNvCxnSpPr>
            <a:cxnSpLocks/>
          </p:cNvCxnSpPr>
          <p:nvPr/>
        </p:nvCxnSpPr>
        <p:spPr>
          <a:xfrm>
            <a:off x="5023504" y="5347223"/>
            <a:ext cx="0" cy="290557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DFC1F3EC-2EC7-497C-969D-BEE9E8E64FF2}"/>
              </a:ext>
            </a:extLst>
          </p:cNvPr>
          <p:cNvCxnSpPr>
            <a:cxnSpLocks/>
          </p:cNvCxnSpPr>
          <p:nvPr/>
        </p:nvCxnSpPr>
        <p:spPr>
          <a:xfrm>
            <a:off x="5003565" y="3534090"/>
            <a:ext cx="0" cy="807174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0A9F007-87FE-449A-BC44-0B1C50DC6FFA}"/>
              </a:ext>
            </a:extLst>
          </p:cNvPr>
          <p:cNvCxnSpPr>
            <a:cxnSpLocks/>
          </p:cNvCxnSpPr>
          <p:nvPr/>
        </p:nvCxnSpPr>
        <p:spPr>
          <a:xfrm>
            <a:off x="5016382" y="4431202"/>
            <a:ext cx="0" cy="80717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5237F61-811A-4C0E-BD64-ECA9FB0AD6E3}"/>
              </a:ext>
            </a:extLst>
          </p:cNvPr>
          <p:cNvSpPr txBox="1"/>
          <p:nvPr/>
        </p:nvSpPr>
        <p:spPr>
          <a:xfrm>
            <a:off x="633743" y="6031113"/>
            <a:ext cx="4604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Nel seguito non sarà presentato l’intero codice ma solo parti. Per le versioni </a:t>
            </a:r>
            <a:r>
              <a:rPr lang="it-IT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OpenMP</a:t>
            </a:r>
            <a:r>
              <a:rPr lang="it-IT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invece, non verrà mostrato il codice ASSEMBLY.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MOVIMENTO INDIVIDUALE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2021-22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PROGETTO APSE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30" name="Segnaposto piè di pagina 9">
            <a:extLst>
              <a:ext uri="{FF2B5EF4-FFF2-40B4-BE49-F238E27FC236}">
                <a16:creationId xmlns:a16="http://schemas.microsoft.com/office/drawing/2014/main" id="{C62A171C-CCBC-49A7-B992-324CBFAD4ACD}"/>
              </a:ext>
            </a:extLst>
          </p:cNvPr>
          <p:cNvSpPr txBox="1">
            <a:spLocks/>
          </p:cNvSpPr>
          <p:nvPr/>
        </p:nvSpPr>
        <p:spPr>
          <a:xfrm>
            <a:off x="4038600" y="5852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chemeClr val="accent1">
                    <a:lumMod val="50000"/>
                  </a:schemeClr>
                </a:solidFill>
              </a:rPr>
              <a:t>Versione base in 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88AF03-D4A6-4BCB-8418-2E53B803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31" y="1334628"/>
            <a:ext cx="5287137" cy="45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671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</Words>
  <Application>Microsoft Office PowerPoint</Application>
  <PresentationFormat>Widescreen</PresentationFormat>
  <Paragraphs>190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Tenorite</vt:lpstr>
      <vt:lpstr>Wingdings</vt:lpstr>
      <vt:lpstr>Monolinea</vt:lpstr>
      <vt:lpstr>PROGETTO ARCHITETTURE E PROGRAMMAZIONE DEI SISTEMI DI ELABORAZIONE</vt:lpstr>
      <vt:lpstr>intro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Divisione compiti *</vt:lpstr>
      <vt:lpstr>MOVIMENTO INDIVIDUALE</vt:lpstr>
      <vt:lpstr>MOVIMENTO INDIVIDUALE</vt:lpstr>
      <vt:lpstr>Presentazione standard di PowerPoint</vt:lpstr>
      <vt:lpstr>Operatore alimentazione</vt:lpstr>
      <vt:lpstr>Presentazione standard di PowerPoint</vt:lpstr>
      <vt:lpstr>Presentazione standard di PowerPoint</vt:lpstr>
      <vt:lpstr>Movimento istintivo</vt:lpstr>
      <vt:lpstr>Presentazione standard di PowerPoint</vt:lpstr>
      <vt:lpstr>CALCOLA_I</vt:lpstr>
      <vt:lpstr>Presentazione standard di PowerPoint</vt:lpstr>
      <vt:lpstr>CALCOLA_BARICENTRO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Valutazione delle performance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ARCHITETTURE E PROGRAMMAZIONE DEI SISTEMI DI ELABORAZIONE</dc:title>
  <dc:creator>FULVIO D'ATRI</dc:creator>
  <cp:lastModifiedBy>FULVIO D'ATRI</cp:lastModifiedBy>
  <cp:revision>41</cp:revision>
  <dcterms:created xsi:type="dcterms:W3CDTF">2022-01-31T10:09:25Z</dcterms:created>
  <dcterms:modified xsi:type="dcterms:W3CDTF">2022-02-03T09:31:30Z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