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8c4e5da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28c4e5da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27f9ab8d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27f9ab8d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27f9ab8df_0_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27f9ab8df_0_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27f9ab8df_0_2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27f9ab8df_0_2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27f9ab8df_0_2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27f9ab8df_0_2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27f9ab8df_0_2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27f9ab8df_0_2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27f9ab8df_0_2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27f9ab8df_0_2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7f9ab8df_0_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7f9ab8df_0_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27f9ab8df_0_2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27f9ab8df_0_2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0150" y="1098150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Approccio multimodale per la classificazione di meme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88750" y="23715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 analisi di social network e media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80150" y="3627900"/>
            <a:ext cx="658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Amirato Simone matr. 235520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D’Atri Fulvio matr. 235344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 Luca Francesco matr. 235300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950" y="2849649"/>
            <a:ext cx="1617375" cy="20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ctrTitle"/>
          </p:nvPr>
        </p:nvSpPr>
        <p:spPr>
          <a:xfrm>
            <a:off x="480150" y="1098150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1592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Obiettivo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782675"/>
            <a:ext cx="85206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Realizzare un modello di Deep Learning per la classificazione di “meme”, che faccia uso di un approccio multimodale.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dk2"/>
                </a:solidFill>
              </a:rPr>
              <a:t>DATASET</a:t>
            </a:r>
            <a:r>
              <a:rPr lang="it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Meta AI Challange: </a:t>
            </a:r>
            <a:r>
              <a:rPr lang="it" b="1">
                <a:solidFill>
                  <a:schemeClr val="dk2"/>
                </a:solidFill>
              </a:rPr>
              <a:t>9000 </a:t>
            </a:r>
            <a:r>
              <a:rPr lang="it">
                <a:solidFill>
                  <a:schemeClr val="dk2"/>
                </a:solidFill>
              </a:rPr>
              <a:t>campioni (8500 per il </a:t>
            </a:r>
            <a:r>
              <a:rPr lang="it" b="1">
                <a:solidFill>
                  <a:schemeClr val="dk2"/>
                </a:solidFill>
              </a:rPr>
              <a:t>train </a:t>
            </a:r>
            <a:r>
              <a:rPr lang="it">
                <a:solidFill>
                  <a:schemeClr val="dk2"/>
                </a:solidFill>
              </a:rPr>
              <a:t>e 500 per il </a:t>
            </a:r>
            <a:r>
              <a:rPr lang="it" b="1">
                <a:solidFill>
                  <a:schemeClr val="dk2"/>
                </a:solidFill>
              </a:rPr>
              <a:t>test </a:t>
            </a:r>
            <a:r>
              <a:rPr lang="it">
                <a:solidFill>
                  <a:schemeClr val="dk2"/>
                </a:solidFill>
              </a:rPr>
              <a:t>set)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Singola istanza = (immagine, testo, etichetta).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2"/>
                </a:solidFill>
              </a:rPr>
              <a:t>I meme del dataset si presentano in questo modo: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450" y="3598725"/>
            <a:ext cx="1923125" cy="12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76449"/>
            <a:ext cx="3115575" cy="9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Pre-processing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Train set di partenza: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5450 </a:t>
            </a:r>
            <a:r>
              <a:rPr lang="it">
                <a:solidFill>
                  <a:schemeClr val="dk2"/>
                </a:solidFill>
              </a:rPr>
              <a:t>istanze “not-hateful”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3050 </a:t>
            </a:r>
            <a:r>
              <a:rPr lang="it">
                <a:solidFill>
                  <a:schemeClr val="dk2"/>
                </a:solidFill>
              </a:rPr>
              <a:t>istanze “hateful”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Operazioni di pre-processing: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DOWNSAMPLING</a:t>
            </a:r>
            <a:r>
              <a:rPr lang="it">
                <a:solidFill>
                  <a:schemeClr val="dk2"/>
                </a:solidFill>
              </a:rPr>
              <a:t>, da 8500 a</a:t>
            </a:r>
            <a:r>
              <a:rPr lang="it" b="1">
                <a:solidFill>
                  <a:schemeClr val="dk2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6100 campioni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>
                <a:solidFill>
                  <a:schemeClr val="dk2"/>
                </a:solidFill>
              </a:rPr>
              <a:t>Rimozione del testo dalle immagini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>
                <a:solidFill>
                  <a:schemeClr val="dk2"/>
                </a:solidFill>
              </a:rPr>
              <a:t>Resize delle immagini (224x224)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2"/>
                </a:solidFill>
              </a:rPr>
              <a:t>Sul testo non sono state eseguite operazioni, per non manomettere la natura retorica ed i significati multipli delle varie affermazione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13" y="717275"/>
            <a:ext cx="26955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Prima implementazione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Image feature extraction</a:t>
            </a:r>
            <a:r>
              <a:rPr lang="it">
                <a:solidFill>
                  <a:schemeClr val="dk2"/>
                </a:solidFill>
              </a:rPr>
              <a:t>: Vision transformer pre-addestrato </a:t>
            </a:r>
            <a:r>
              <a:rPr lang="it" b="1" i="1">
                <a:solidFill>
                  <a:schemeClr val="dk2"/>
                </a:solidFill>
              </a:rPr>
              <a:t>dinov2-base</a:t>
            </a:r>
            <a:endParaRPr b="1" i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Text embedding</a:t>
            </a:r>
            <a:r>
              <a:rPr lang="it">
                <a:solidFill>
                  <a:schemeClr val="dk2"/>
                </a:solidFill>
              </a:rPr>
              <a:t>: Sentence transformer </a:t>
            </a:r>
            <a:r>
              <a:rPr lang="it" b="1" i="1">
                <a:solidFill>
                  <a:schemeClr val="dk2"/>
                </a:solidFill>
              </a:rPr>
              <a:t>sentence-t5-large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Fusion</a:t>
            </a:r>
            <a:r>
              <a:rPr lang="it">
                <a:solidFill>
                  <a:schemeClr val="dk2"/>
                </a:solidFill>
              </a:rPr>
              <a:t>: Realizzata tramite una rete neurale fully connected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chemeClr val="dk2"/>
                </a:solidFill>
              </a:rPr>
              <a:t>Input: concatenazione dei due embedding, ognuno dei quali con size pari a 768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Il modello, dopo un training di </a:t>
            </a:r>
            <a:r>
              <a:rPr lang="it" b="1">
                <a:solidFill>
                  <a:schemeClr val="dk2"/>
                </a:solidFill>
              </a:rPr>
              <a:t>50 epoche</a:t>
            </a:r>
            <a:r>
              <a:rPr lang="it">
                <a:solidFill>
                  <a:schemeClr val="dk2"/>
                </a:solidFill>
              </a:rPr>
              <a:t> ed un valore di loss raggiunto pari a </a:t>
            </a:r>
            <a:r>
              <a:rPr lang="it" b="1">
                <a:solidFill>
                  <a:schemeClr val="dk2"/>
                </a:solidFill>
              </a:rPr>
              <a:t>0.021</a:t>
            </a:r>
            <a:r>
              <a:rPr lang="it">
                <a:solidFill>
                  <a:schemeClr val="dk2"/>
                </a:solidFill>
              </a:rPr>
              <a:t>, ha restituito risultati deludenti.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pSp>
        <p:nvGrpSpPr>
          <p:cNvPr id="83" name="Google Shape;83;p16"/>
          <p:cNvGrpSpPr/>
          <p:nvPr/>
        </p:nvGrpSpPr>
        <p:grpSpPr>
          <a:xfrm>
            <a:off x="883138" y="3484425"/>
            <a:ext cx="7377725" cy="1442168"/>
            <a:chOff x="147800" y="3289025"/>
            <a:chExt cx="7377725" cy="1442168"/>
          </a:xfrm>
        </p:grpSpPr>
        <p:pic>
          <p:nvPicPr>
            <p:cNvPr id="84" name="Google Shape;8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65984" y="3514278"/>
              <a:ext cx="1959541" cy="9990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7736" y="3289025"/>
              <a:ext cx="1212503" cy="7707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6"/>
            <p:cNvSpPr txBox="1"/>
            <p:nvPr/>
          </p:nvSpPr>
          <p:spPr>
            <a:xfrm>
              <a:off x="147800" y="4208737"/>
              <a:ext cx="23100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 b="1">
                  <a:latin typeface="Source Sans Pro"/>
                  <a:ea typeface="Source Sans Pro"/>
                  <a:cs typeface="Source Sans Pro"/>
                  <a:sym typeface="Source Sans Pro"/>
                </a:rPr>
                <a:t>A smile is worth a thousand words </a:t>
              </a:r>
              <a:endParaRPr sz="1100"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195256" y="3430264"/>
              <a:ext cx="1607700" cy="4887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Source Sans Pro"/>
                  <a:ea typeface="Source Sans Pro"/>
                  <a:cs typeface="Source Sans Pro"/>
                  <a:sym typeface="Source Sans Pro"/>
                </a:rPr>
                <a:t>IMAGE EMBEDDING:</a:t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latin typeface="Source Sans Pro"/>
                  <a:ea typeface="Source Sans Pro"/>
                  <a:cs typeface="Source Sans Pro"/>
                  <a:sym typeface="Source Sans Pro"/>
                </a:rPr>
                <a:t>dinov2-base</a:t>
              </a:r>
              <a:endParaRPr sz="1200"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3195256" y="4109032"/>
              <a:ext cx="1607700" cy="4887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Source Sans Pro"/>
                  <a:ea typeface="Source Sans Pro"/>
                  <a:cs typeface="Source Sans Pro"/>
                  <a:sym typeface="Source Sans Pro"/>
                </a:rPr>
                <a:t>TEXT EMBEDDING:</a:t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latin typeface="Source Sans Pro"/>
                  <a:ea typeface="Source Sans Pro"/>
                  <a:cs typeface="Source Sans Pro"/>
                  <a:sym typeface="Source Sans Pro"/>
                </a:rPr>
                <a:t>sentence-t5-large</a:t>
              </a:r>
              <a:endParaRPr sz="1200"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89" name="Google Shape;89;p16"/>
            <p:cNvCxnSpPr/>
            <p:nvPr/>
          </p:nvCxnSpPr>
          <p:spPr>
            <a:xfrm>
              <a:off x="2367038" y="3674394"/>
              <a:ext cx="762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90;p16"/>
            <p:cNvCxnSpPr/>
            <p:nvPr/>
          </p:nvCxnSpPr>
          <p:spPr>
            <a:xfrm>
              <a:off x="2367038" y="4353172"/>
              <a:ext cx="762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91;p16"/>
            <p:cNvSpPr/>
            <p:nvPr/>
          </p:nvSpPr>
          <p:spPr>
            <a:xfrm>
              <a:off x="5565962" y="4027693"/>
              <a:ext cx="197400" cy="7035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565962" y="3322677"/>
              <a:ext cx="197400" cy="703500"/>
            </a:xfrm>
            <a:prstGeom prst="rect">
              <a:avLst/>
            </a:prstGeom>
            <a:solidFill>
              <a:srgbClr val="B4A7D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93" name="Google Shape;93;p16"/>
            <p:cNvCxnSpPr/>
            <p:nvPr/>
          </p:nvCxnSpPr>
          <p:spPr>
            <a:xfrm>
              <a:off x="4868036" y="3674394"/>
              <a:ext cx="63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" name="Google Shape;94;p16"/>
            <p:cNvCxnSpPr/>
            <p:nvPr/>
          </p:nvCxnSpPr>
          <p:spPr>
            <a:xfrm>
              <a:off x="4868036" y="4353172"/>
              <a:ext cx="63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Seconda implementazione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Image feature extraction</a:t>
            </a:r>
            <a:r>
              <a:rPr lang="it">
                <a:solidFill>
                  <a:schemeClr val="dk2"/>
                </a:solidFill>
              </a:rPr>
              <a:t>: </a:t>
            </a:r>
            <a:r>
              <a:rPr lang="it" b="1" i="1">
                <a:solidFill>
                  <a:schemeClr val="dk2"/>
                </a:solidFill>
              </a:rPr>
              <a:t>google/vit-base-patch16-224-in21k</a:t>
            </a:r>
            <a:endParaRPr b="1" i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Text embedding</a:t>
            </a:r>
            <a:r>
              <a:rPr lang="it">
                <a:solidFill>
                  <a:schemeClr val="dk2"/>
                </a:solidFill>
              </a:rPr>
              <a:t>: Sentence transformer </a:t>
            </a:r>
            <a:r>
              <a:rPr lang="it" b="1" i="1">
                <a:solidFill>
                  <a:schemeClr val="dk2"/>
                </a:solidFill>
              </a:rPr>
              <a:t>all-mpnet-base-v2</a:t>
            </a:r>
            <a:endParaRPr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Fusion</a:t>
            </a:r>
            <a:r>
              <a:rPr lang="it">
                <a:solidFill>
                  <a:schemeClr val="dk2"/>
                </a:solidFill>
              </a:rPr>
              <a:t>: Realizzata come nel caso precedente tramite una rete neurale fully connected. Anche la size dell’input rimane uguale.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Il modello non ha presentato cambiamenti significativi rispetto allo score dell’implementazione precedente.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883138" y="3484425"/>
            <a:ext cx="7377725" cy="1442168"/>
            <a:chOff x="147800" y="3289025"/>
            <a:chExt cx="7377725" cy="1442168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65984" y="3514278"/>
              <a:ext cx="1959541" cy="9990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7736" y="3289025"/>
              <a:ext cx="1212503" cy="7707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7"/>
            <p:cNvSpPr txBox="1"/>
            <p:nvPr/>
          </p:nvSpPr>
          <p:spPr>
            <a:xfrm>
              <a:off x="147800" y="4208737"/>
              <a:ext cx="23100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 b="1">
                  <a:latin typeface="Source Sans Pro"/>
                  <a:ea typeface="Source Sans Pro"/>
                  <a:cs typeface="Source Sans Pro"/>
                  <a:sym typeface="Source Sans Pro"/>
                </a:rPr>
                <a:t>A smile is worth a thousand words </a:t>
              </a:r>
              <a:endParaRPr sz="1100"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195256" y="3430264"/>
              <a:ext cx="1607700" cy="488700"/>
            </a:xfrm>
            <a:prstGeom prst="rect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Source Sans Pro"/>
                  <a:ea typeface="Source Sans Pro"/>
                  <a:cs typeface="Source Sans Pro"/>
                  <a:sym typeface="Source Sans Pro"/>
                </a:rPr>
                <a:t>IMAGE EMBEDDING:</a:t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 b="1">
                  <a:latin typeface="Source Sans Pro"/>
                  <a:ea typeface="Source Sans Pro"/>
                  <a:cs typeface="Source Sans Pro"/>
                  <a:sym typeface="Source Sans Pro"/>
                </a:rPr>
                <a:t>google/vit-base-patch16-224-in21k</a:t>
              </a:r>
              <a:endParaRPr sz="900"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3195256" y="4109032"/>
              <a:ext cx="1607700" cy="4887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latin typeface="Source Sans Pro"/>
                  <a:ea typeface="Source Sans Pro"/>
                  <a:cs typeface="Source Sans Pro"/>
                  <a:sym typeface="Source Sans Pro"/>
                </a:rPr>
                <a:t>TEXT EMBEDDING:</a:t>
              </a:r>
              <a:endParaRPr sz="12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 b="1">
                  <a:latin typeface="Source Sans Pro"/>
                  <a:ea typeface="Source Sans Pro"/>
                  <a:cs typeface="Source Sans Pro"/>
                  <a:sym typeface="Source Sans Pro"/>
                </a:rPr>
                <a:t>all-mpnet-base-v2</a:t>
              </a:r>
              <a:endParaRPr sz="1200"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07" name="Google Shape;107;p17"/>
            <p:cNvCxnSpPr/>
            <p:nvPr/>
          </p:nvCxnSpPr>
          <p:spPr>
            <a:xfrm>
              <a:off x="2367038" y="3674394"/>
              <a:ext cx="762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2367038" y="4353172"/>
              <a:ext cx="762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7"/>
            <p:cNvSpPr/>
            <p:nvPr/>
          </p:nvSpPr>
          <p:spPr>
            <a:xfrm>
              <a:off x="5565962" y="4027693"/>
              <a:ext cx="197400" cy="7035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565962" y="3322677"/>
              <a:ext cx="197400" cy="703500"/>
            </a:xfrm>
            <a:prstGeom prst="rect">
              <a:avLst/>
            </a:prstGeom>
            <a:solidFill>
              <a:srgbClr val="B4A7D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1" name="Google Shape;111;p17"/>
            <p:cNvCxnSpPr/>
            <p:nvPr/>
          </p:nvCxnSpPr>
          <p:spPr>
            <a:xfrm>
              <a:off x="4868036" y="3674394"/>
              <a:ext cx="63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4868036" y="4353172"/>
              <a:ext cx="638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425" y="2645475"/>
            <a:ext cx="4466001" cy="23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788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Basata su </a:t>
            </a:r>
            <a:r>
              <a:rPr lang="it" b="1">
                <a:solidFill>
                  <a:schemeClr val="dk2"/>
                </a:solidFill>
              </a:rPr>
              <a:t>CLIP</a:t>
            </a:r>
            <a:r>
              <a:rPr lang="it">
                <a:solidFill>
                  <a:schemeClr val="dk2"/>
                </a:solidFill>
              </a:rPr>
              <a:t>, un tipo di rete neurale artificiale che combina immagini e testo per comprenderli insieme.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I modelli utilizzati in fase di encoding sono quelli presenti nel modello CLIP pre-addestrato </a:t>
            </a:r>
            <a:r>
              <a:rPr lang="it" b="1" i="1">
                <a:solidFill>
                  <a:schemeClr val="dk2"/>
                </a:solidFill>
              </a:rPr>
              <a:t>openai/clip-vit-large-patch14</a:t>
            </a:r>
            <a:r>
              <a:rPr lang="it">
                <a:solidFill>
                  <a:schemeClr val="dk2"/>
                </a:solidFill>
              </a:rPr>
              <a:t>, il quale  utilizza l’architettura Transformer </a:t>
            </a:r>
            <a:r>
              <a:rPr lang="it" b="1" i="1">
                <a:solidFill>
                  <a:schemeClr val="dk2"/>
                </a:solidFill>
              </a:rPr>
              <a:t>ViT-L/14</a:t>
            </a:r>
            <a:r>
              <a:rPr lang="it">
                <a:solidFill>
                  <a:schemeClr val="dk2"/>
                </a:solidFill>
              </a:rPr>
              <a:t> per l’elaborazione delle immagini  ed un Transformer con self attention mascherata per il testo.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1652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Terza implementazione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659350"/>
            <a:ext cx="8520600" cy="4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</a:rPr>
              <a:t>Tre metodi di fusion dei due embedding: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Concatenation-fusion Variant</a:t>
            </a:r>
            <a:r>
              <a:rPr lang="it">
                <a:solidFill>
                  <a:schemeClr val="dk2"/>
                </a:solidFill>
              </a:rPr>
              <a:t>: effettua la concatenazione dei due embedding.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Align-fusion Variant</a:t>
            </a:r>
            <a:r>
              <a:rPr lang="it">
                <a:solidFill>
                  <a:schemeClr val="dk2"/>
                </a:solidFill>
              </a:rPr>
              <a:t>: effettua il prodotto elemento per elemento dei due embedding. 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it" b="1">
                <a:solidFill>
                  <a:schemeClr val="dk2"/>
                </a:solidFill>
              </a:rPr>
              <a:t>Cross-fusion Variant</a:t>
            </a:r>
            <a:r>
              <a:rPr lang="it">
                <a:solidFill>
                  <a:schemeClr val="dk2"/>
                </a:solidFill>
              </a:rPr>
              <a:t>: effettua il prodotto matriciale dei due embedding e restituisce la matrice risultato attraverso un’operazione di flattening.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2"/>
                </a:solidFill>
              </a:rPr>
              <a:t>Il modello basato su </a:t>
            </a:r>
            <a:r>
              <a:rPr lang="it" b="1">
                <a:solidFill>
                  <a:schemeClr val="dk2"/>
                </a:solidFill>
              </a:rPr>
              <a:t>cross-fusion</a:t>
            </a:r>
            <a:r>
              <a:rPr lang="it">
                <a:solidFill>
                  <a:schemeClr val="dk2"/>
                </a:solidFill>
              </a:rPr>
              <a:t> ha restituito i risultati più alti e dunque è stato selezionato come modello finale.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1652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Terza implementazione</a:t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406038" y="3601400"/>
            <a:ext cx="8426275" cy="1413057"/>
            <a:chOff x="1613450" y="3646325"/>
            <a:chExt cx="8426275" cy="1413057"/>
          </a:xfrm>
        </p:grpSpPr>
        <p:grpSp>
          <p:nvGrpSpPr>
            <p:cNvPr id="127" name="Google Shape;127;p19"/>
            <p:cNvGrpSpPr/>
            <p:nvPr/>
          </p:nvGrpSpPr>
          <p:grpSpPr>
            <a:xfrm>
              <a:off x="1613450" y="3646325"/>
              <a:ext cx="8426275" cy="1413057"/>
              <a:chOff x="1657588" y="3484425"/>
              <a:chExt cx="8426275" cy="1413057"/>
            </a:xfrm>
          </p:grpSpPr>
          <p:grpSp>
            <p:nvGrpSpPr>
              <p:cNvPr id="128" name="Google Shape;128;p19"/>
              <p:cNvGrpSpPr/>
              <p:nvPr/>
            </p:nvGrpSpPr>
            <p:grpSpPr>
              <a:xfrm>
                <a:off x="1657588" y="3484425"/>
                <a:ext cx="8426275" cy="1413057"/>
                <a:chOff x="922250" y="3289025"/>
                <a:chExt cx="8426275" cy="1413057"/>
              </a:xfrm>
            </p:grpSpPr>
            <p:pic>
              <p:nvPicPr>
                <p:cNvPr id="129" name="Google Shape;129;p19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7388984" y="3485178"/>
                  <a:ext cx="1959541" cy="99905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0" name="Google Shape;130;p1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077736" y="3289025"/>
                  <a:ext cx="1212503" cy="77075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1" name="Google Shape;131;p19"/>
                <p:cNvSpPr txBox="1"/>
                <p:nvPr/>
              </p:nvSpPr>
              <p:spPr>
                <a:xfrm>
                  <a:off x="922250" y="4127425"/>
                  <a:ext cx="1444800" cy="45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" sz="1100" b="1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 smile is worth </a:t>
                  </a:r>
                  <a:endParaRPr sz="1100" b="1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" sz="1100" b="1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a thousand words </a:t>
                  </a:r>
                  <a:endParaRPr sz="1100" b="1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2" name="Google Shape;132;p19"/>
                <p:cNvSpPr/>
                <p:nvPr/>
              </p:nvSpPr>
              <p:spPr>
                <a:xfrm>
                  <a:off x="3129863" y="3430275"/>
                  <a:ext cx="1673100" cy="488700"/>
                </a:xfrm>
                <a:prstGeom prst="rect">
                  <a:avLst/>
                </a:prstGeom>
                <a:solidFill>
                  <a:srgbClr val="D9D2E9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" sz="1200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IMAGE EMBEDDING:</a:t>
                  </a:r>
                  <a:endParaRPr sz="1200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" sz="1200" b="1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ViT-L/14</a:t>
                  </a:r>
                  <a:endParaRPr sz="1200" b="1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3" name="Google Shape;133;p19"/>
                <p:cNvSpPr/>
                <p:nvPr/>
              </p:nvSpPr>
              <p:spPr>
                <a:xfrm>
                  <a:off x="3129938" y="4109025"/>
                  <a:ext cx="1673100" cy="488700"/>
                </a:xfrm>
                <a:prstGeom prst="rect">
                  <a:avLst/>
                </a:prstGeom>
                <a:solidFill>
                  <a:srgbClr val="B6D7A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" sz="1200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TEXT EMBEDDING:</a:t>
                  </a:r>
                  <a:endParaRPr sz="1200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" sz="1200" b="1"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Masked self-attention</a:t>
                  </a:r>
                  <a:endParaRPr sz="1200" b="1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134" name="Google Shape;134;p19"/>
                <p:cNvCxnSpPr/>
                <p:nvPr/>
              </p:nvCxnSpPr>
              <p:spPr>
                <a:xfrm>
                  <a:off x="2367038" y="3674400"/>
                  <a:ext cx="632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35" name="Google Shape;135;p19"/>
                <p:cNvCxnSpPr/>
                <p:nvPr/>
              </p:nvCxnSpPr>
              <p:spPr>
                <a:xfrm>
                  <a:off x="2367038" y="4353175"/>
                  <a:ext cx="632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36" name="Google Shape;136;p19"/>
                <p:cNvSpPr/>
                <p:nvPr/>
              </p:nvSpPr>
              <p:spPr>
                <a:xfrm>
                  <a:off x="7388963" y="3293582"/>
                  <a:ext cx="197400" cy="14085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cxnSp>
              <p:nvCxnSpPr>
                <p:cNvPr id="137" name="Google Shape;137;p19"/>
                <p:cNvCxnSpPr/>
                <p:nvPr/>
              </p:nvCxnSpPr>
              <p:spPr>
                <a:xfrm>
                  <a:off x="4868276" y="3653776"/>
                  <a:ext cx="285300" cy="265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38" name="Google Shape;138;p19"/>
                <p:cNvCxnSpPr/>
                <p:nvPr/>
              </p:nvCxnSpPr>
              <p:spPr>
                <a:xfrm rot="10800000" flipH="1">
                  <a:off x="4868276" y="4109024"/>
                  <a:ext cx="285300" cy="272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39" name="Google Shape;139;p19"/>
              <p:cNvSpPr/>
              <p:nvPr/>
            </p:nvSpPr>
            <p:spPr>
              <a:xfrm>
                <a:off x="5867775" y="4070063"/>
                <a:ext cx="270900" cy="2709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40" name="Google Shape;140;p19"/>
              <p:cNvCxnSpPr/>
              <p:nvPr/>
            </p:nvCxnSpPr>
            <p:spPr>
              <a:xfrm>
                <a:off x="6138676" y="4205519"/>
                <a:ext cx="479100" cy="2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41" name="Google Shape;141;p19"/>
            <p:cNvSpPr/>
            <p:nvPr/>
          </p:nvSpPr>
          <p:spPr>
            <a:xfrm>
              <a:off x="6623875" y="3951025"/>
              <a:ext cx="813300" cy="8082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b="1">
                  <a:latin typeface="Source Sans Pro"/>
                  <a:ea typeface="Source Sans Pro"/>
                  <a:cs typeface="Source Sans Pro"/>
                  <a:sym typeface="Source Sans Pro"/>
                </a:rPr>
                <a:t>FIM</a:t>
              </a:r>
              <a:endParaRPr b="1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42" name="Google Shape;142;p19"/>
            <p:cNvCxnSpPr/>
            <p:nvPr/>
          </p:nvCxnSpPr>
          <p:spPr>
            <a:xfrm>
              <a:off x="7519113" y="4351494"/>
              <a:ext cx="479100" cy="2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6755425" y="394875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6891475" y="394875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9"/>
            <p:cNvCxnSpPr/>
            <p:nvPr/>
          </p:nvCxnSpPr>
          <p:spPr>
            <a:xfrm>
              <a:off x="7030525" y="3948750"/>
              <a:ext cx="0" cy="26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7166525" y="394875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9"/>
            <p:cNvCxnSpPr/>
            <p:nvPr/>
          </p:nvCxnSpPr>
          <p:spPr>
            <a:xfrm>
              <a:off x="7309825" y="394875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9"/>
            <p:cNvCxnSpPr/>
            <p:nvPr/>
          </p:nvCxnSpPr>
          <p:spPr>
            <a:xfrm>
              <a:off x="7030525" y="367155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9"/>
            <p:cNvCxnSpPr/>
            <p:nvPr/>
          </p:nvCxnSpPr>
          <p:spPr>
            <a:xfrm>
              <a:off x="7030525" y="380760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9"/>
            <p:cNvCxnSpPr/>
            <p:nvPr/>
          </p:nvCxnSpPr>
          <p:spPr>
            <a:xfrm rot="10800000">
              <a:off x="6626500" y="4350750"/>
              <a:ext cx="26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9"/>
            <p:cNvCxnSpPr/>
            <p:nvPr/>
          </p:nvCxnSpPr>
          <p:spPr>
            <a:xfrm>
              <a:off x="7030525" y="408265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9"/>
            <p:cNvCxnSpPr/>
            <p:nvPr/>
          </p:nvCxnSpPr>
          <p:spPr>
            <a:xfrm>
              <a:off x="7030525" y="4225950"/>
              <a:ext cx="0" cy="80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9"/>
            <p:cNvCxnSpPr/>
            <p:nvPr/>
          </p:nvCxnSpPr>
          <p:spPr>
            <a:xfrm>
              <a:off x="7030525" y="4486750"/>
              <a:ext cx="0" cy="26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9"/>
            <p:cNvCxnSpPr/>
            <p:nvPr/>
          </p:nvCxnSpPr>
          <p:spPr>
            <a:xfrm rot="10800000">
              <a:off x="7166525" y="4350750"/>
              <a:ext cx="26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311700" y="2050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8675"/>
            <a:ext cx="4164393" cy="23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908" y="420388"/>
            <a:ext cx="3455850" cy="2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25" y="3220350"/>
            <a:ext cx="4040900" cy="14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5751" y="2835305"/>
            <a:ext cx="3260175" cy="2308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11713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823FD0-9D86-43DE-D034-743F0B530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2" y="1323965"/>
            <a:ext cx="5103776" cy="3076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Presentazione su schermo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Raleway</vt:lpstr>
      <vt:lpstr>Source Sans Pro</vt:lpstr>
      <vt:lpstr>Arial</vt:lpstr>
      <vt:lpstr>Plum</vt:lpstr>
      <vt:lpstr>Approccio multimodale per la classificazione di meme</vt:lpstr>
      <vt:lpstr>Obiettivo</vt:lpstr>
      <vt:lpstr>Pre-processing</vt:lpstr>
      <vt:lpstr>Prima implementazione</vt:lpstr>
      <vt:lpstr>Seconda implementazione</vt:lpstr>
      <vt:lpstr>Terza implementazione</vt:lpstr>
      <vt:lpstr>Terza implementazione</vt:lpstr>
      <vt:lpstr>Risultati</vt:lpstr>
      <vt:lpstr>Conclusioni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Approccio multimodale per la classificazione di meme</dc:title>
  <cp:lastModifiedBy>FULVIO D'ATRI</cp:lastModifiedBy>
  <cp:revision>1</cp:revision>
  <dcterms:modified xsi:type="dcterms:W3CDTF">2023-09-24T10:42:59Z</dcterms:modified>
</cp:coreProperties>
</file>