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7"/>
  </p:notesMasterIdLst>
  <p:handoutMasterIdLst>
    <p:handoutMasterId r:id="rId18"/>
  </p:handoutMasterIdLst>
  <p:sldIdLst>
    <p:sldId id="268" r:id="rId2"/>
    <p:sldId id="266" r:id="rId3"/>
    <p:sldId id="281" r:id="rId4"/>
    <p:sldId id="276" r:id="rId5"/>
    <p:sldId id="283" r:id="rId6"/>
    <p:sldId id="284" r:id="rId7"/>
    <p:sldId id="275" r:id="rId8"/>
    <p:sldId id="270" r:id="rId9"/>
    <p:sldId id="286" r:id="rId10"/>
    <p:sldId id="282" r:id="rId11"/>
    <p:sldId id="278" r:id="rId12"/>
    <p:sldId id="279" r:id="rId13"/>
    <p:sldId id="272" r:id="rId14"/>
    <p:sldId id="280" r:id="rId15"/>
    <p:sldId id="273" r:id="rId16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0" autoAdjust="0"/>
    <p:restoredTop sz="63036" autoAdjust="0"/>
  </p:normalViewPr>
  <p:slideViewPr>
    <p:cSldViewPr>
      <p:cViewPr>
        <p:scale>
          <a:sx n="140" d="100"/>
          <a:sy n="140" d="100"/>
        </p:scale>
        <p:origin x="824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5" d="100"/>
        <a:sy n="1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03/09/23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Buongiorno a tutti</a:t>
            </a:r>
          </a:p>
          <a:p>
            <a:r>
              <a:rPr lang="en-CH" dirty="0"/>
              <a:t>Oggi vi presento il progetto che ho svolto negli ultimi 3 mesi</a:t>
            </a:r>
          </a:p>
          <a:p>
            <a:r>
              <a:rPr lang="en-CH" dirty="0"/>
              <a:t>Si tratta della gestione della federazione s</a:t>
            </a:r>
            <a:r>
              <a:rPr lang="en-US" dirty="0" err="1"/>
              <a:t>vizzera</a:t>
            </a:r>
            <a:r>
              <a:rPr lang="en-US" dirty="0"/>
              <a:t> di twirling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167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Django fonisce un modo integrato per gestire l’autenticazione </a:t>
            </a:r>
            <a:br>
              <a:rPr lang="en-CH" dirty="0"/>
            </a:br>
            <a:r>
              <a:rPr lang="en-CH" dirty="0"/>
              <a:t>   e quindi quando viene creato il database django crea automaticamente queste tabelle e tante altre</a:t>
            </a:r>
          </a:p>
          <a:p>
            <a:br>
              <a:rPr lang="en-CH" dirty="0"/>
            </a:br>
            <a:r>
              <a:rPr lang="en-CH" dirty="0"/>
              <a:t>Queste tabelle sono utilizzatte per l’autenticazione e l’identificazione, </a:t>
            </a:r>
          </a:p>
          <a:p>
            <a:r>
              <a:rPr lang="en-CH" dirty="0"/>
              <a:t>   tra le entità principali di questo sistema ci sono </a:t>
            </a:r>
          </a:p>
          <a:p>
            <a:r>
              <a:rPr lang="en-CH" dirty="0"/>
              <a:t>	gli utenti all’interno del </a:t>
            </a:r>
            <a:r>
              <a:rPr lang="it-IT" noProof="0" dirty="0"/>
              <a:t>sito, </a:t>
            </a:r>
          </a:p>
          <a:p>
            <a:r>
              <a:rPr lang="it-IT" noProof="0" dirty="0"/>
              <a:t>	i gruppi  di autenticazione  </a:t>
            </a:r>
          </a:p>
          <a:p>
            <a:r>
              <a:rPr lang="it-IT" noProof="0" dirty="0"/>
              <a:t>	e i permessi</a:t>
            </a:r>
            <a:br>
              <a:rPr lang="it-IT" noProof="0" dirty="0"/>
            </a:br>
            <a:br>
              <a:rPr lang="it-IT" noProof="0" dirty="0"/>
            </a:br>
            <a:r>
              <a:rPr lang="it-IT" noProof="0" dirty="0"/>
              <a:t>Come si può capire dal prefisso auth, questa implementazione appartiene al modulo AUTH di django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614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Le funzionalità chive che sono state implementate sono:</a:t>
            </a:r>
          </a:p>
          <a:p>
            <a:endParaRPr lang="en-CH" dirty="0"/>
          </a:p>
          <a:p>
            <a:r>
              <a:rPr lang="en-CH" dirty="0"/>
              <a:t>Operazioni CRUD su membri e club </a:t>
            </a:r>
          </a:p>
          <a:p>
            <a:endParaRPr lang="en-CH" dirty="0"/>
          </a:p>
          <a:p>
            <a:r>
              <a:rPr lang="en-CH" dirty="0"/>
              <a:t>Accettazzione e Rifiuto delle richieste, da parte dei responsabili dei club</a:t>
            </a:r>
          </a:p>
          <a:p>
            <a:endParaRPr lang="en-CH" dirty="0"/>
          </a:p>
          <a:p>
            <a:r>
              <a:rPr lang="en-CH" dirty="0"/>
              <a:t>Esportazione delle tabelle, contenenti una lista di informazioni riguardo club o membri</a:t>
            </a:r>
          </a:p>
          <a:p>
            <a:endParaRPr lang="en-CH" dirty="0"/>
          </a:p>
          <a:p>
            <a:r>
              <a:rPr lang="en-CH" dirty="0"/>
              <a:t>E il supporto per più lingue, visto che nella federazione ci sono persone che parlano lingue diverse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817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FSTB admin </a:t>
            </a:r>
            <a:r>
              <a:rPr lang="en-CH" dirty="0">
                <a:sym typeface="Wingdings" pitchFamily="2" charset="2"/>
              </a:rPr>
              <a:t> </a:t>
            </a:r>
            <a:r>
              <a:rPr lang="en-CH" dirty="0"/>
              <a:t>Permessi globali</a:t>
            </a:r>
          </a:p>
          <a:p>
            <a:r>
              <a:rPr lang="en-CH" dirty="0"/>
              <a:t>Club admin </a:t>
            </a:r>
            <a:r>
              <a:rPr lang="en-CH" dirty="0">
                <a:sym typeface="Wingdings" pitchFamily="2" charset="2"/>
              </a:rPr>
              <a:t></a:t>
            </a:r>
            <a:r>
              <a:rPr lang="en-CH" dirty="0"/>
              <a:t> permessi limitati</a:t>
            </a:r>
          </a:p>
          <a:p>
            <a:endParaRPr lang="en-CH" dirty="0"/>
          </a:p>
          <a:p>
            <a:r>
              <a:rPr lang="en-CH" dirty="0"/>
              <a:t>All interno di questo progetto esistono due tipi di utenti, gli FSTB Admin e </a:t>
            </a:r>
            <a:r>
              <a:rPr lang="en-US" dirty="0"/>
              <a:t>I</a:t>
            </a:r>
            <a:r>
              <a:rPr lang="en-CH" dirty="0"/>
              <a:t> Club Admin</a:t>
            </a:r>
          </a:p>
          <a:p>
            <a:endParaRPr lang="en-CH" dirty="0"/>
          </a:p>
          <a:p>
            <a:r>
              <a:rPr lang="en-CH" dirty="0"/>
              <a:t>I FSTB Admin hanno </a:t>
            </a:r>
            <a:r>
              <a:rPr lang="en-US" dirty="0"/>
              <a:t>I</a:t>
            </a:r>
            <a:r>
              <a:rPr lang="en-CH" dirty="0"/>
              <a:t> permessi completi, </a:t>
            </a:r>
          </a:p>
          <a:p>
            <a:r>
              <a:rPr lang="en-CH" dirty="0"/>
              <a:t>    questo significa che possono gestire Utenti e permessi, </a:t>
            </a:r>
            <a:br>
              <a:rPr lang="en-CH" dirty="0"/>
            </a:br>
            <a:r>
              <a:rPr lang="en-CH" dirty="0"/>
              <a:t>    accettare o rifiutare le richieste dei Club Admin</a:t>
            </a:r>
          </a:p>
          <a:p>
            <a:r>
              <a:rPr lang="en-CH" dirty="0"/>
              <a:t>    e effettuare operazioni CRUD sulle Entità del database</a:t>
            </a:r>
          </a:p>
          <a:p>
            <a:endParaRPr lang="en-CH" dirty="0"/>
          </a:p>
          <a:p>
            <a:r>
              <a:rPr lang="en-CH" dirty="0"/>
              <a:t>Invece i Club admin hanno permessi limitati, e per questo possono solo richiedere che vengano effettuate certe operazione CRUD, come l’aggiornamento dei dati anagrafici di un membro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3782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Come sviluppi futuri si potrebbero aggiungere molto funzionalità e migliorie che sono venute alla luce durante lo sviluppo</a:t>
            </a:r>
          </a:p>
          <a:p>
            <a:r>
              <a:rPr lang="en-CH" dirty="0"/>
              <a:t>Secondo me le più importanti sono:</a:t>
            </a:r>
            <a:br>
              <a:rPr lang="en-CH" dirty="0"/>
            </a:br>
            <a:br>
              <a:rPr lang="en-CH" dirty="0"/>
            </a:br>
            <a:r>
              <a:rPr lang="en-CH" dirty="0"/>
              <a:t>I</a:t>
            </a:r>
            <a:r>
              <a:rPr lang="en-US" dirty="0"/>
              <a:t>m</a:t>
            </a:r>
            <a:r>
              <a:rPr lang="en-CH" dirty="0"/>
              <a:t>plementare la gestione delle competizioni e la possibilità di iscrivere gli atleti, per seplificare questo procedimento da parte dei responsabili</a:t>
            </a:r>
          </a:p>
          <a:p>
            <a:endParaRPr lang="en-CH" dirty="0"/>
          </a:p>
          <a:p>
            <a:r>
              <a:rPr lang="en-CH" dirty="0"/>
              <a:t>Adottare migliorie di UX e UI, per migliorare l’esperienza utente e la facilità di utilizzo</a:t>
            </a:r>
          </a:p>
          <a:p>
            <a:endParaRPr lang="en-CH" dirty="0"/>
          </a:p>
          <a:p>
            <a:r>
              <a:rPr lang="en-CH" dirty="0"/>
              <a:t>E Implementare una funzionalità di import, per poter caricare molti dati in una volta sola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2670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Per concludere posso dire con certezza che dajngo permette di costruire una soluzione solida, questo perchè è molto flessibile e permette di personalizzare completamente le sue componenti, mantenendo la sicurezza e la chiarezza del codice</a:t>
            </a:r>
          </a:p>
          <a:p>
            <a:endParaRPr lang="en-CH" dirty="0"/>
          </a:p>
          <a:p>
            <a:r>
              <a:rPr lang="en-CH" dirty="0"/>
              <a:t>Con questo progetto si sono soddisfatte la maggior parte delle richieste iniziali, ma comuque le mancanze possono essere aggiunte con facilità.</a:t>
            </a:r>
            <a:br>
              <a:rPr lang="en-CH" dirty="0"/>
            </a:br>
            <a:br>
              <a:rPr lang="en-CH" dirty="0"/>
            </a:br>
            <a:r>
              <a:rPr lang="en-CH" dirty="0"/>
              <a:t>Il progetto ha fornito un’esperienza di apprendimento, questo anche perchè non avevo mai afftrontato lo sviluppo web tramite python,</a:t>
            </a:r>
          </a:p>
          <a:p>
            <a:r>
              <a:rPr lang="en-CH" dirty="0"/>
              <a:t>   nello specifico con django. Ho compreso in generale il funzionamento del framework, e ho imprato come personalizzare le varie componenti e come usarle nel modo più appropriato.</a:t>
            </a:r>
          </a:p>
          <a:p>
            <a:endParaRPr lang="en-CH" dirty="0"/>
          </a:p>
          <a:p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un banco di </a:t>
            </a:r>
            <a:r>
              <a:rPr lang="en-US" dirty="0" err="1"/>
              <a:t>prova</a:t>
            </a:r>
            <a:r>
              <a:rPr lang="en-US" dirty="0"/>
              <a:t> per le </a:t>
            </a:r>
            <a:r>
              <a:rPr lang="en-US" dirty="0" err="1"/>
              <a:t>mie</a:t>
            </a:r>
            <a:r>
              <a:rPr lang="en-US" dirty="0"/>
              <a:t> </a:t>
            </a:r>
            <a:r>
              <a:rPr lang="en-US" dirty="0" err="1"/>
              <a:t>conoscenze</a:t>
            </a:r>
            <a:r>
              <a:rPr lang="en-US" dirty="0"/>
              <a:t>, visto </a:t>
            </a:r>
            <a:r>
              <a:rPr lang="en-US" dirty="0" err="1"/>
              <a:t>che</a:t>
            </a:r>
            <a:r>
              <a:rPr lang="en-US" dirty="0"/>
              <a:t> ho </a:t>
            </a:r>
            <a:r>
              <a:rPr lang="en-US" dirty="0" err="1"/>
              <a:t>dovuto</a:t>
            </a:r>
            <a:r>
              <a:rPr lang="en-US" dirty="0"/>
              <a:t> </a:t>
            </a:r>
            <a:r>
              <a:rPr lang="en-US" dirty="0" err="1"/>
              <a:t>organizzarmi</a:t>
            </a:r>
            <a:r>
              <a:rPr lang="en-US" dirty="0"/>
              <a:t> ed </a:t>
            </a:r>
            <a:r>
              <a:rPr lang="en-US" dirty="0" err="1"/>
              <a:t>elaborare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strategia</a:t>
            </a:r>
            <a:r>
              <a:rPr lang="en-US" dirty="0"/>
              <a:t> per lo </a:t>
            </a:r>
            <a:r>
              <a:rPr lang="en-US" dirty="0" err="1"/>
              <a:t>sviluppo</a:t>
            </a:r>
            <a:r>
              <a:rPr lang="en-US" dirty="0"/>
              <a:t>, il testing, e il deployment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756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Per iniziare adesso parlo della motivazione e del contesto di questo progetto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La FSTB o federazione svizzera di Twirling Baton possiede una ventina di club in giro per la svizzera </a:t>
            </a:r>
          </a:p>
          <a:p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Correntemente tutti i dati riguardati ai membri e club sono salvati su file Excel, </a:t>
            </a:r>
            <a:br>
              <a:rPr lang="it-IT" sz="1200" dirty="0"/>
            </a:br>
            <a:r>
              <a:rPr lang="it-IT" sz="1200" dirty="0"/>
              <a:t>questo comporta un un enorme difficolta nel aggiungere e aggiornare i dati, </a:t>
            </a:r>
            <a:br>
              <a:rPr lang="it-IT" sz="1200" dirty="0"/>
            </a:br>
            <a:r>
              <a:rPr lang="it-IT" sz="1200" dirty="0"/>
              <a:t>Inoltre posso esserci facilmente errori umani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Questo anche perché alcuni responsabili possiedono una limitata familiarità del utilizzo di sistemi digitali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Quindi lo scopo di questo progetto è risolvere queste problematiche, e fornire una soluzione efficiente della gestione di club e membri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928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it-IT" sz="1200" dirty="0">
                <a:ea typeface="ＭＳ Ｐゴシック"/>
                <a:cs typeface="Arial"/>
              </a:rPr>
              <a:t>Adesso passo agli obbiettivi che si dovevano raggiungere in questo progetto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it-IT" sz="1200" dirty="0">
              <a:ea typeface="ＭＳ Ｐゴシック"/>
              <a:cs typeface="Arial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it-IT" sz="1200" dirty="0">
                <a:ea typeface="ＭＳ Ｐゴシック"/>
                <a:cs typeface="Arial"/>
              </a:rPr>
              <a:t>L’obbiettivo principale è di elaborare una soluzione che si adatti a tutte le necessità della Federazione Svizzera di Twirling Baton (FSTB).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it-IT" sz="1200" dirty="0">
              <a:ea typeface="ＭＳ Ｐゴシック"/>
              <a:cs typeface="Arial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it-IT" sz="1200" dirty="0">
                <a:ea typeface="ＭＳ Ｐゴシック"/>
                <a:cs typeface="Arial"/>
              </a:rPr>
              <a:t>Per fare questo bisogno sviluppare un'applicazione web basata su Django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it-IT" sz="1200" dirty="0">
              <a:ea typeface="ＭＳ Ｐゴシック"/>
              <a:cs typeface="Arial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it-IT" sz="1200" dirty="0">
                <a:ea typeface="ＭＳ Ｐゴシック"/>
                <a:cs typeface="Arial"/>
              </a:rPr>
              <a:t>Sviluppare tramite metodologie agile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it-IT" sz="1200" dirty="0">
              <a:ea typeface="ＭＳ Ｐゴシック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lang="it-IT" sz="1200" dirty="0">
                <a:ea typeface="ＭＳ Ｐゴシック"/>
                <a:cs typeface="Arial"/>
              </a:rPr>
              <a:t>E infine Caricare la soluzione sulla piattaforma di hosting PythonAnywhere.</a:t>
            </a:r>
            <a:r>
              <a:rPr lang="en-CH" sz="1200" dirty="0">
                <a:ea typeface="ＭＳ Ｐゴシック"/>
                <a:cs typeface="Arial"/>
              </a:rPr>
              <a:t> </a:t>
            </a:r>
            <a:endParaRPr lang="it-IT" sz="1200" dirty="0">
              <a:ea typeface="ＭＳ Ｐゴシック"/>
              <a:cs typeface="Arial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it-IT" sz="1200" dirty="0">
              <a:ea typeface="ＭＳ Ｐゴシック"/>
              <a:cs typeface="Arial"/>
            </a:endParaRP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54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Dopo aver fatto una approfondita ricerca su django e aver preso tutte le informazioni sulle necessità del committente, </a:t>
            </a:r>
            <a:br>
              <a:rPr lang="it-IT" sz="1200" dirty="0"/>
            </a:br>
            <a:r>
              <a:rPr lang="it-IT" sz="1200" dirty="0"/>
              <a:t>ho scelto questa soluzione da adottare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Cioe</a:t>
            </a:r>
            <a:r>
              <a:rPr lang="it-IT" sz="12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dirty="0"/>
              <a:t>Utilizzare Django sia per la costruzione del backend che il 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dirty="0"/>
              <a:t>In aggiunta per il frontend aiutarsi solo con librerie per la costruzione della grafica e delle interazioni con gli utenti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1200" dirty="0"/>
              <a:t>Queste scelte sono state fate principalmente per favorire la semplicità della soluzione e sfruttare l'architettura robusta di django per garantire sicurezza e facilità d’integrazione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44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Django è un framework web potente e flessibile che offre molte funzionalità predefinite</a:t>
            </a:r>
            <a:endParaRPr lang="en-CH" dirty="0"/>
          </a:p>
          <a:p>
            <a:endParaRPr lang="en-CH" dirty="0"/>
          </a:p>
          <a:p>
            <a:r>
              <a:rPr lang="en-CH" dirty="0"/>
              <a:t>Django posside una documentazione molto chiara e dettagliata, per questo è stato relativamente semplice imparare la sua archiettura e funzionalità</a:t>
            </a:r>
          </a:p>
          <a:p>
            <a:endParaRPr lang="en-CH" dirty="0"/>
          </a:p>
          <a:p>
            <a:r>
              <a:rPr lang="en-CH" dirty="0"/>
              <a:t>Utilizzando questo sistema si risce a creare un applicazione molto sicura, visto che sono implementate molte funzionalità di sicurezza in modo predefinito, che sono utilizzate e testate da un ampia com</a:t>
            </a:r>
            <a:r>
              <a:rPr lang="en-US" dirty="0"/>
              <a:t>m</a:t>
            </a:r>
            <a:r>
              <a:rPr lang="en-CH" dirty="0"/>
              <a:t>unity</a:t>
            </a:r>
          </a:p>
          <a:p>
            <a:endParaRPr lang="en-CH" dirty="0"/>
          </a:p>
          <a:p>
            <a:r>
              <a:rPr lang="en-CH" dirty="0"/>
              <a:t>Visto che django è sviluppato in python esistono molte librerie che si integrano facilmente</a:t>
            </a:r>
          </a:p>
          <a:p>
            <a:endParaRPr lang="en-CH" dirty="0"/>
          </a:p>
          <a:p>
            <a:r>
              <a:rPr lang="en-CH" dirty="0"/>
              <a:t>Questo sistema è inoltre estremamente modulare, perchè sfrutta molti pattern di programmazione al suo interno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541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Django possiede un architettura MVC particolare che viene chiamata MVTU,</a:t>
            </a:r>
          </a:p>
          <a:p>
            <a:endParaRPr lang="it-IT" sz="1800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it-IT" sz="1800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Le componenti del pattern MVC rimangono tutti però vengono chiamati in modo diverso</a:t>
            </a:r>
          </a:p>
          <a:p>
            <a:endParaRPr lang="it-IT" sz="1800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it-IT" sz="1800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I Model restano i model, e si occupano dell’interazione con i dati, in django hanno anche lo scopo di creare il database</a:t>
            </a:r>
          </a:p>
          <a:p>
            <a:r>
              <a:rPr lang="it-IT" sz="1800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Le View sono I Template, e si occupano di fornire l’interfaccia utente</a:t>
            </a:r>
          </a:p>
          <a:p>
            <a:r>
              <a:rPr lang="it-IT" sz="1800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I Controller diventano le View e hanno il compito di gestire la logica dell’applicazione</a:t>
            </a:r>
          </a:p>
          <a:p>
            <a:endParaRPr lang="it-IT" sz="1800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CH" dirty="0"/>
              <a:t>Django posside anche un sistema di ROUTING, che consente di reindirizzare automaticamente gli url alla corrispettiva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568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Adesso passo a come è stato svolto lo sviluppo</a:t>
            </a:r>
          </a:p>
          <a:p>
            <a:endParaRPr lang="en-CH" dirty="0"/>
          </a:p>
          <a:p>
            <a:r>
              <a:rPr lang="en-CH" dirty="0"/>
              <a:t>Per capire bene quale era il problema e come risolverlo, ho analizzato </a:t>
            </a:r>
            <a:r>
              <a:rPr lang="en-US" dirty="0"/>
              <a:t>I</a:t>
            </a:r>
            <a:r>
              <a:rPr lang="en-CH" dirty="0"/>
              <a:t> file exel e ho chiesto uteriori informazioni ai committenti per capire </a:t>
            </a:r>
          </a:p>
          <a:p>
            <a:r>
              <a:rPr lang="en-CH" dirty="0"/>
              <a:t>	che tipi di dati ci sono </a:t>
            </a:r>
          </a:p>
          <a:p>
            <a:r>
              <a:rPr lang="en-CH" dirty="0"/>
              <a:t>	e come sono in relazioni tra di loro</a:t>
            </a:r>
          </a:p>
          <a:p>
            <a:endParaRPr lang="en-CH" dirty="0"/>
          </a:p>
          <a:p>
            <a:r>
              <a:rPr lang="en-CH" dirty="0"/>
              <a:t>Poi lo sviluppo è andato con varie iterazioni, e per ogni iterazione si sono svolte queste 4 pricipali attività</a:t>
            </a:r>
          </a:p>
          <a:p>
            <a:endParaRPr lang="en-CH" dirty="0"/>
          </a:p>
          <a:p>
            <a:r>
              <a:rPr lang="en-CH" dirty="0"/>
              <a:t>Creazione o aggiornamento del database tramite Django ORM system e Modelli personalizzati</a:t>
            </a:r>
          </a:p>
          <a:p>
            <a:endParaRPr lang="en-CH" dirty="0"/>
          </a:p>
          <a:p>
            <a:r>
              <a:rPr lang="en-CH" dirty="0"/>
              <a:t>Creazione Corrispettive view e aggiunta del url associato per il rounting</a:t>
            </a:r>
          </a:p>
          <a:p>
            <a:endParaRPr lang="en-CH" dirty="0"/>
          </a:p>
          <a:p>
            <a:r>
              <a:rPr lang="en-CH" dirty="0"/>
              <a:t>Poi viene creato il template che contiene la grafica</a:t>
            </a:r>
          </a:p>
          <a:p>
            <a:endParaRPr lang="en-CH" dirty="0"/>
          </a:p>
          <a:p>
            <a:r>
              <a:rPr lang="en-CH" dirty="0"/>
              <a:t>Infine Testare tutte le componenti create, tramite mocking e test di integrazione</a:t>
            </a:r>
          </a:p>
          <a:p>
            <a:endParaRPr lang="en-CH" dirty="0"/>
          </a:p>
          <a:p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Inoltre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durante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alcune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iterazioni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è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stato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effettuato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 il test </a:t>
            </a:r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anche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 in </a:t>
            </a:r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ambiente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 di </a:t>
            </a:r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produzione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,</a:t>
            </a:r>
            <a:b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   </a:t>
            </a:r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caricando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 e </a:t>
            </a:r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verificando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 la </a:t>
            </a:r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soluzione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su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 PythonAnywhere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21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Durante lo sviluppo sono state utlizzate varie tecnologie per il backend per il frontend</a:t>
            </a:r>
          </a:p>
          <a:p>
            <a:endParaRPr lang="en-CH" dirty="0"/>
          </a:p>
          <a:p>
            <a:r>
              <a:rPr lang="en-CH" dirty="0"/>
              <a:t>Per il backend ovviemente è stato utilizzato Django e python con tutte le sue librerie</a:t>
            </a:r>
          </a:p>
          <a:p>
            <a:endParaRPr lang="en-CH" dirty="0"/>
          </a:p>
          <a:p>
            <a:r>
              <a:rPr lang="en-CH" dirty="0"/>
              <a:t>Invece per il frontend sono state utilizzate due principali librerie, Bootstrap 5.3</a:t>
            </a:r>
          </a:p>
          <a:p>
            <a:r>
              <a:rPr lang="en-CH" dirty="0"/>
              <a:t> e HTMX</a:t>
            </a:r>
          </a:p>
          <a:p>
            <a:endParaRPr lang="en-CH" dirty="0"/>
          </a:p>
          <a:p>
            <a:r>
              <a:rPr lang="en-CH" dirty="0"/>
              <a:t>Boostrap ha permesso una facile e veloce creazione di componenti grafiche personalizzate, offrendo anche un interfaccia utente moderna</a:t>
            </a:r>
          </a:p>
          <a:p>
            <a:endParaRPr lang="it-IT" noProof="0" dirty="0"/>
          </a:p>
          <a:p>
            <a:r>
              <a:rPr lang="it-IT" noProof="0" dirty="0"/>
              <a:t>Invece HTMX ha permesso di aggiornare il contenuto delle pagine web in modo dinamico, senza la necessità di ricaricare la pagina. Ciò rende l'applicazione più efficiente e migliora l'esperienza utente </a:t>
            </a:r>
          </a:p>
          <a:p>
            <a:endParaRPr lang="it-IT" noProof="0" dirty="0"/>
          </a:p>
          <a:p>
            <a:r>
              <a:rPr lang="en-CH" dirty="0"/>
              <a:t>Inoltre queste librerie per il frontend hanno permesso di costruire un sistema simile and un fremework frontend come React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5136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Il database utilizzato è MySql, però per la creazione delle tabelle si utilizza l’ORM intergato in django.</a:t>
            </a:r>
          </a:p>
          <a:p>
            <a:endParaRPr lang="en-CH" dirty="0"/>
          </a:p>
          <a:p>
            <a:r>
              <a:rPr lang="en-CH" dirty="0"/>
              <a:t>…</a:t>
            </a:r>
            <a:br>
              <a:rPr lang="en-CH" dirty="0"/>
            </a:br>
            <a:br>
              <a:rPr lang="en-CH" dirty="0"/>
            </a:br>
            <a:r>
              <a:rPr lang="en-CH" dirty="0"/>
              <a:t>PermissionSupport è un modello senza nessuna ereditarietà e serve solo per rendere disponibili permessi personalizzati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9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Gestione Federazione Svizzera di Twirling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Peter Catania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Ingegneria Informatica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C10627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Brocco Amos </a:t>
            </a:r>
            <a:endParaRPr lang="it-IT" dirty="0"/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Fulvio Frapolli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2022/2023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/>
              <a:t>Correlatore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01.09.2023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8D9FD19-2DFB-F826-695B-5D02849964F0}"/>
              </a:ext>
            </a:extLst>
          </p:cNvPr>
          <p:cNvSpPr/>
          <p:nvPr/>
        </p:nvSpPr>
        <p:spPr>
          <a:xfrm>
            <a:off x="755576" y="1537154"/>
            <a:ext cx="280649" cy="1047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4556640B-DBF7-33E8-4BCD-77628BECAFBA}"/>
              </a:ext>
            </a:extLst>
          </p:cNvPr>
          <p:cNvSpPr txBox="1">
            <a:spLocks/>
          </p:cNvSpPr>
          <p:nvPr/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800" b="1">
                <a:solidFill>
                  <a:srgbClr val="000000"/>
                </a:solidFill>
                <a:latin typeface="Helvetica Neue" panose="02000503000000020004" pitchFamily="2" charset="0"/>
              </a:rPr>
              <a:t>Database</a:t>
            </a:r>
            <a:endParaRPr lang="it-IT" sz="4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098D418-5D39-5F8E-7D5E-22AED2891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14" y="2204864"/>
            <a:ext cx="74549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94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6269406-061B-DAF4-59C9-69CAF0EE55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7848872" cy="4248472"/>
          </a:xfrm>
        </p:spPr>
        <p:txBody>
          <a:bodyPr lIns="0" tIns="0" rIns="0" bIns="0" anchor="t"/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000" dirty="0"/>
              <a:t>Operazioni CRUD su membri e club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000" dirty="0"/>
              <a:t>Accettazione e Rifiutare richieste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000" dirty="0"/>
              <a:t>Esportazione tabelle</a:t>
            </a:r>
          </a:p>
          <a:p>
            <a:pPr>
              <a:spcBef>
                <a:spcPts val="1000"/>
              </a:spcBef>
            </a:pPr>
            <a:endParaRPr lang="it-IT" sz="2000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000" dirty="0"/>
              <a:t>Supporto Multilingua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5E5247-5910-66ED-CA87-58CF930081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Funzionalità Chiave</a:t>
            </a:r>
          </a:p>
        </p:txBody>
      </p:sp>
      <p:pic>
        <p:nvPicPr>
          <p:cNvPr id="5" name="Graphic 4" descr="Spinning Plates outline">
            <a:extLst>
              <a:ext uri="{FF2B5EF4-FFF2-40B4-BE49-F238E27FC236}">
                <a16:creationId xmlns:a16="http://schemas.microsoft.com/office/drawing/2014/main" id="{23FA05CE-0761-E87F-0DFF-49FE3E22C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4128" y="3140968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50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">
            <a:extLst>
              <a:ext uri="{FF2B5EF4-FFF2-40B4-BE49-F238E27FC236}">
                <a16:creationId xmlns:a16="http://schemas.microsoft.com/office/drawing/2014/main" id="{501ABC5E-B5C9-C24F-3943-E1D4C9985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7848872" cy="4248472"/>
          </a:xfrm>
        </p:spPr>
        <p:txBody>
          <a:bodyPr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sz="2000" b="1" dirty="0"/>
              <a:t>FSTB Admin</a:t>
            </a:r>
          </a:p>
          <a:p>
            <a:pPr marL="1028700" lvl="1">
              <a:spcBef>
                <a:spcPts val="0"/>
              </a:spcBef>
              <a:buFont typeface="Wingdings" pitchFamily="2" charset="2"/>
              <a:buChar char="§"/>
            </a:pPr>
            <a:r>
              <a:rPr lang="it-IT" sz="1800" dirty="0"/>
              <a:t>Gestione Utenti e Permessi</a:t>
            </a:r>
          </a:p>
          <a:p>
            <a:pPr marL="1028700" lvl="1">
              <a:spcBef>
                <a:spcPts val="0"/>
              </a:spcBef>
              <a:buFont typeface="Wingdings" pitchFamily="2" charset="2"/>
              <a:buChar char="§"/>
            </a:pPr>
            <a:r>
              <a:rPr lang="it-IT" sz="1800" dirty="0"/>
              <a:t>Gestione richieste Club Admin</a:t>
            </a:r>
          </a:p>
          <a:p>
            <a:pPr marL="1028700" lvl="1">
              <a:spcBef>
                <a:spcPts val="0"/>
              </a:spcBef>
              <a:buFont typeface="Wingdings" pitchFamily="2" charset="2"/>
              <a:buChar char="§"/>
            </a:pPr>
            <a:r>
              <a:rPr lang="it-IT" sz="1800" dirty="0"/>
              <a:t>Operazioni CRUD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sz="2000" b="1" dirty="0"/>
              <a:t>Club Admin</a:t>
            </a:r>
          </a:p>
          <a:p>
            <a:pPr marL="1028700" lvl="1">
              <a:spcBef>
                <a:spcPts val="0"/>
              </a:spcBef>
              <a:buFont typeface="Wingdings" pitchFamily="2" charset="2"/>
              <a:buChar char="§"/>
            </a:pPr>
            <a:r>
              <a:rPr lang="it-IT" sz="1800" dirty="0"/>
              <a:t>Richieste di operazioni CRUD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5C96A4D4-FB9C-B897-4E0E-232D5F2B77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28" y="1203808"/>
            <a:ext cx="7848872" cy="929048"/>
          </a:xfrm>
        </p:spPr>
        <p:txBody>
          <a:bodyPr/>
          <a:lstStyle/>
          <a:p>
            <a:r>
              <a:rPr lang="it-IT" sz="4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Utenti e Permessi</a:t>
            </a:r>
          </a:p>
          <a:p>
            <a:endParaRPr lang="it-IT" dirty="0"/>
          </a:p>
        </p:txBody>
      </p:sp>
      <p:pic>
        <p:nvPicPr>
          <p:cNvPr id="6" name="Graphic 5" descr="Lock outline">
            <a:extLst>
              <a:ext uri="{FF2B5EF4-FFF2-40B4-BE49-F238E27FC236}">
                <a16:creationId xmlns:a16="http://schemas.microsoft.com/office/drawing/2014/main" id="{35A917D0-68E0-2D8D-F865-DF8378952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6136" y="3068960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5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2132856"/>
            <a:ext cx="7848872" cy="3521336"/>
          </a:xfrm>
        </p:spPr>
        <p:txBody>
          <a:bodyPr/>
          <a:lstStyle/>
          <a:p>
            <a:pPr algn="ctr"/>
            <a:r>
              <a:rPr lang="it-IT" sz="16600" b="1">
                <a:solidFill>
                  <a:srgbClr val="FF0000"/>
                </a:solidFill>
                <a:latin typeface="Helvetica Neue" panose="02000503000000020004" pitchFamily="2" charset="0"/>
              </a:rPr>
              <a:t>Demo</a:t>
            </a:r>
            <a:endParaRPr lang="it-IT" sz="16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6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AD51FB5-0905-596E-82A5-4975D8A1C4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7848872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Gestione competizioni e iscrizione degli atleti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Migliorare UX e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Funzionalità di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840DC2-CFFE-7706-7B96-CF710B7E86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800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Sviluppi futuri</a:t>
            </a:r>
          </a:p>
        </p:txBody>
      </p:sp>
      <p:pic>
        <p:nvPicPr>
          <p:cNvPr id="5" name="Graphic 4" descr="Target Audience outline">
            <a:extLst>
              <a:ext uri="{FF2B5EF4-FFF2-40B4-BE49-F238E27FC236}">
                <a16:creationId xmlns:a16="http://schemas.microsoft.com/office/drawing/2014/main" id="{851C44C8-D2EB-3CB7-4875-1D237A574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0152" y="3407280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90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800" b="1">
                <a:solidFill>
                  <a:srgbClr val="000000"/>
                </a:solidFill>
                <a:latin typeface="Helvetica Neue" panose="02000503000000020004" pitchFamily="2" charset="0"/>
              </a:rPr>
              <a:t>Conclusioni</a:t>
            </a:r>
            <a:endParaRPr lang="it-IT" sz="480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9050FE7F-AD77-B733-D896-EEC35B6D7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7848872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ea typeface="Helvetica Neue" panose="02000503000000020004" pitchFamily="2" charset="0"/>
                <a:cs typeface="Helvetica Neue" panose="02000503000000020004" pitchFamily="2" charset="0"/>
              </a:rPr>
              <a:t>Django permette di costruire una solida soluzione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ea typeface="Helvetica Neue" panose="02000503000000020004" pitchFamily="2" charset="0"/>
                <a:cs typeface="Helvetica Neue" panose="02000503000000020004" pitchFamily="2" charset="0"/>
              </a:rPr>
              <a:t>Soddisfatte la maggior parte delle richieste iniziali</a:t>
            </a:r>
            <a:br>
              <a:rPr lang="it-IT" sz="2000" dirty="0"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it-IT" sz="2000" dirty="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ea typeface="Helvetica Neue" panose="02000503000000020004" pitchFamily="2" charset="0"/>
                <a:cs typeface="Helvetica Neue" panose="02000503000000020004" pitchFamily="2" charset="0"/>
              </a:rPr>
              <a:t>Esperienza di apprendimento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ea typeface="Helvetica Neue" panose="02000503000000020004" pitchFamily="2" charset="0"/>
                <a:cs typeface="Helvetica Neue" panose="02000503000000020004" pitchFamily="2" charset="0"/>
              </a:rPr>
              <a:t>Banco di prova per le conoscenze </a:t>
            </a:r>
          </a:p>
          <a:p>
            <a:endParaRPr lang="it-IT" sz="2000" dirty="0"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05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6120680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ea typeface="ＭＳ Ｐゴシック"/>
                <a:cs typeface="Arial"/>
              </a:rPr>
              <a:t>Federazione Svizzera di Twirling Baton (FSTB)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Sono salvati molti dati su file Excel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FF0000"/>
                </a:solidFill>
              </a:rPr>
              <a:t>Inefficiente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FF0000"/>
                </a:solidFill>
              </a:rPr>
              <a:t>Errori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limitata familiarità dei sistemi digitali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Risolvere le problematiche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Motivazione e contesto</a:t>
            </a:r>
            <a:endParaRPr lang="it-IT" sz="4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DD8864-096F-96B0-3635-04DF3020CD42}"/>
              </a:ext>
            </a:extLst>
          </p:cNvPr>
          <p:cNvCxnSpPr/>
          <p:nvPr/>
        </p:nvCxnSpPr>
        <p:spPr>
          <a:xfrm>
            <a:off x="6804248" y="3645024"/>
            <a:ext cx="0" cy="79418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ownload Microsoft Excel Logo in SVG Vector or PNG File Format - Logo.wine">
            <a:extLst>
              <a:ext uri="{FF2B5EF4-FFF2-40B4-BE49-F238E27FC236}">
                <a16:creationId xmlns:a16="http://schemas.microsoft.com/office/drawing/2014/main" id="{01CB35B9-67CC-97C5-2A39-62183240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30808"/>
            <a:ext cx="2520275" cy="168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FB82E83-E416-4A3B-2D0E-68811F944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1665" y="4660577"/>
            <a:ext cx="1125166" cy="11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606336D-2A64-C46D-C998-94EC3AC30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7992888" cy="4248472"/>
          </a:xfrm>
        </p:spPr>
        <p:txBody>
          <a:bodyPr lIns="0" tIns="0" rIns="0" bIns="0" anchor="t"/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it-IT" sz="2000" dirty="0">
                <a:ea typeface="ＭＳ Ｐゴシック"/>
                <a:cs typeface="Arial"/>
              </a:rPr>
              <a:t>Soluzione per la Federazione Svizzera di Twirling Baton (FSTB)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it-IT" sz="2000" dirty="0">
              <a:ea typeface="ＭＳ Ｐゴシック"/>
              <a:cs typeface="Arial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it-IT" sz="2000" dirty="0">
                <a:ea typeface="ＭＳ Ｐゴシック"/>
                <a:cs typeface="Arial"/>
              </a:rPr>
              <a:t>Sviluppare un'applicazione web basata su Django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it-IT" sz="2000" dirty="0">
              <a:ea typeface="ＭＳ Ｐゴシック"/>
              <a:cs typeface="Arial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it-IT" sz="2000" dirty="0">
                <a:ea typeface="ＭＳ Ｐゴシック"/>
                <a:cs typeface="Arial"/>
              </a:rPr>
              <a:t>Sviluppo tramite metodologie agile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it-IT" sz="2000" dirty="0">
              <a:ea typeface="ＭＳ Ｐゴシック"/>
              <a:cs typeface="Arial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it-IT" sz="2000" dirty="0">
                <a:ea typeface="ＭＳ Ｐゴシック"/>
                <a:cs typeface="Arial"/>
              </a:rPr>
              <a:t>Hosting su PythonAnywhere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it-IT" sz="2000" dirty="0">
              <a:ea typeface="ＭＳ Ｐゴシック"/>
              <a:cs typeface="Arial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it-IT" sz="2000" dirty="0">
              <a:ea typeface="ＭＳ Ｐゴシック"/>
              <a:cs typeface="Arial"/>
            </a:endParaRPr>
          </a:p>
          <a:p>
            <a:endParaRPr lang="it-IT" sz="2000" dirty="0">
              <a:ea typeface="ＭＳ Ｐゴシック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ea typeface="ＭＳ Ｐゴシック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C444C5-B193-D61B-0580-62804384DD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Obbiettivi</a:t>
            </a:r>
          </a:p>
        </p:txBody>
      </p:sp>
      <p:pic>
        <p:nvPicPr>
          <p:cNvPr id="4" name="Picture 6" descr="Giving it a whirl">
            <a:extLst>
              <a:ext uri="{FF2B5EF4-FFF2-40B4-BE49-F238E27FC236}">
                <a16:creationId xmlns:a16="http://schemas.microsoft.com/office/drawing/2014/main" id="{73E6F3A2-1164-0804-BA8C-4E17D75AF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611195"/>
            <a:ext cx="2088232" cy="295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2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8225970-5C13-3909-CD05-AAD371475F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7200800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Utilizzare Django per frontend e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Aiutarsi con librerie per costruire il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Motivazione </a:t>
            </a:r>
          </a:p>
          <a:p>
            <a:pPr marL="1200150" lvl="1" indent="-457200">
              <a:buFont typeface="Courier New" panose="02070309020205020404" pitchFamily="49" charset="0"/>
              <a:buChar char="o"/>
            </a:pPr>
            <a:r>
              <a:rPr lang="it-IT" sz="2000" dirty="0"/>
              <a:t>Semplicità</a:t>
            </a:r>
          </a:p>
          <a:p>
            <a:pPr marL="1200150" lvl="1" indent="-457200">
              <a:buFont typeface="Courier New" panose="02070309020205020404" pitchFamily="49" charset="0"/>
              <a:buChar char="o"/>
            </a:pPr>
            <a:r>
              <a:rPr lang="it-IT" sz="2000" dirty="0"/>
              <a:t>Architettura robusta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8F95FD-403D-0871-6EFE-AA003DBF37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369561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6120680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Framework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Buona Documentazione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Sistema molto sicuro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Tante Librerie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Modulare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Django</a:t>
            </a:r>
            <a:endParaRPr lang="it-IT" sz="4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657DBBF-47BE-2302-77B3-737CF8BB2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6016" y="2996952"/>
            <a:ext cx="2572725" cy="110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6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Django MVTU</a:t>
            </a:r>
            <a:endParaRPr lang="it-IT" sz="4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EA2E48-2E6E-3932-295A-EA50D3ECF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5" t="2584" r="680" b="4059"/>
          <a:stretch/>
        </p:blipFill>
        <p:spPr>
          <a:xfrm>
            <a:off x="467544" y="2564904"/>
            <a:ext cx="7344817" cy="33123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41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BC88001-F89C-FF73-FC67-DCFB57A62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7848872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Analisi file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Sviluppo ad iterazioni</a:t>
            </a:r>
          </a:p>
          <a:p>
            <a:pPr marL="1085850" lvl="1" indent="-342900">
              <a:spcBef>
                <a:spcPts val="0"/>
              </a:spcBef>
              <a:buFont typeface="Wingdings" pitchFamily="2" charset="2"/>
              <a:buChar char="§"/>
            </a:pPr>
            <a:r>
              <a:rPr lang="it-IT" sz="2000" dirty="0"/>
              <a:t>Creazione database</a:t>
            </a:r>
          </a:p>
          <a:p>
            <a:pPr marL="1085850" lvl="1" indent="-342900">
              <a:spcBef>
                <a:spcPts val="0"/>
              </a:spcBef>
              <a:buFont typeface="Wingdings" pitchFamily="2" charset="2"/>
              <a:buChar char="§"/>
            </a:pPr>
            <a:endParaRPr lang="it-IT" sz="2000" dirty="0"/>
          </a:p>
          <a:p>
            <a:pPr marL="1085850" lvl="1" indent="-342900">
              <a:spcBef>
                <a:spcPts val="0"/>
              </a:spcBef>
              <a:buFont typeface="Wingdings" pitchFamily="2" charset="2"/>
              <a:buChar char="§"/>
            </a:pPr>
            <a:r>
              <a:rPr lang="it-IT" sz="2000" dirty="0"/>
              <a:t>Creazione View e Routing</a:t>
            </a:r>
          </a:p>
          <a:p>
            <a:pPr marL="1085850" lvl="1" indent="-342900">
              <a:spcBef>
                <a:spcPts val="0"/>
              </a:spcBef>
              <a:buFont typeface="Wingdings" pitchFamily="2" charset="2"/>
              <a:buChar char="§"/>
            </a:pPr>
            <a:endParaRPr lang="it-IT" sz="2000" dirty="0"/>
          </a:p>
          <a:p>
            <a:pPr marL="1085850" lvl="1" indent="-342900">
              <a:spcBef>
                <a:spcPts val="0"/>
              </a:spcBef>
              <a:buFont typeface="Wingdings" pitchFamily="2" charset="2"/>
              <a:buChar char="§"/>
            </a:pPr>
            <a:r>
              <a:rPr lang="it-IT" sz="2000" dirty="0"/>
              <a:t>Creazione Template</a:t>
            </a:r>
          </a:p>
          <a:p>
            <a:pPr marL="1085850" lvl="1" indent="-342900">
              <a:spcBef>
                <a:spcPts val="0"/>
              </a:spcBef>
              <a:buFont typeface="Wingdings" pitchFamily="2" charset="2"/>
              <a:buChar char="§"/>
            </a:pPr>
            <a:endParaRPr lang="it-IT" sz="2000" dirty="0"/>
          </a:p>
          <a:p>
            <a:pPr marL="1085850" lvl="1" indent="-342900">
              <a:spcBef>
                <a:spcPts val="0"/>
              </a:spcBef>
              <a:buFont typeface="Wingdings" pitchFamily="2" charset="2"/>
              <a:buChar char="§"/>
            </a:pPr>
            <a:r>
              <a:rPr lang="it-IT" sz="2000" dirty="0"/>
              <a:t>Test di tutte le componenti</a:t>
            </a:r>
          </a:p>
          <a:p>
            <a:pPr marL="1085850" lvl="1" indent="-342900">
              <a:spcBef>
                <a:spcPts val="0"/>
              </a:spcBef>
              <a:buFont typeface="Wingdings" pitchFamily="2" charset="2"/>
              <a:buChar char="§"/>
            </a:pPr>
            <a:endParaRPr lang="it-IT" sz="2000" dirty="0"/>
          </a:p>
          <a:p>
            <a:pPr marL="1085850" lvl="1" indent="-342900">
              <a:spcBef>
                <a:spcPts val="0"/>
              </a:spcBef>
              <a:buFont typeface="Wingdings" pitchFamily="2" charset="2"/>
              <a:buChar char="§"/>
            </a:pPr>
            <a:endParaRPr lang="it-IT" sz="2000" dirty="0"/>
          </a:p>
          <a:p>
            <a:pPr>
              <a:spcBef>
                <a:spcPts val="0"/>
              </a:spcBef>
            </a:pPr>
            <a:endParaRPr lang="it-IT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96A9F1-E6FD-BDE6-C724-D100AEE365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Sviluppo</a:t>
            </a:r>
          </a:p>
        </p:txBody>
      </p:sp>
      <p:pic>
        <p:nvPicPr>
          <p:cNvPr id="6" name="Graphic 5" descr="Arrow circle with solid fill">
            <a:extLst>
              <a:ext uri="{FF2B5EF4-FFF2-40B4-BE49-F238E27FC236}">
                <a16:creationId xmlns:a16="http://schemas.microsoft.com/office/drawing/2014/main" id="{79C038BD-7D4D-58AB-820D-423A939CE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4048" y="3068960"/>
            <a:ext cx="194421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800" b="1" dirty="0">
                <a:solidFill>
                  <a:srgbClr val="000000"/>
                </a:solidFill>
                <a:latin typeface="Helvetica Neue" panose="02000503000000020004" pitchFamily="2" charset="0"/>
              </a:rPr>
              <a:t>Tecnologie Utilizzate</a:t>
            </a:r>
            <a:endParaRPr lang="it-IT" sz="48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6AF8845-FAEC-0BE2-2AB6-616AD2315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9752" y="4965573"/>
            <a:ext cx="1057417" cy="84262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DB142C2-FFBA-9DE6-FCA7-A3F26FCCA7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4030" y="2595765"/>
            <a:ext cx="2280254" cy="977251"/>
          </a:xfrm>
          <a:prstGeom prst="rect">
            <a:avLst/>
          </a:prstGeom>
        </p:spPr>
      </p:pic>
      <p:pic>
        <p:nvPicPr>
          <p:cNvPr id="13" name="Picture 4" descr="Python (programming language) - Wikipedia">
            <a:extLst>
              <a:ext uri="{FF2B5EF4-FFF2-40B4-BE49-F238E27FC236}">
                <a16:creationId xmlns:a16="http://schemas.microsoft.com/office/drawing/2014/main" id="{8434F1D3-2A93-9206-FF26-72556D807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404" y="2532028"/>
            <a:ext cx="1008112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GitHub - bigskysoftware/htmx: &lt;/&gt; htmx - high power tools for HTML">
            <a:extLst>
              <a:ext uri="{FF2B5EF4-FFF2-40B4-BE49-F238E27FC236}">
                <a16:creationId xmlns:a16="http://schemas.microsoft.com/office/drawing/2014/main" id="{3B8D6BA8-B1CF-75E9-7D6C-1E723A95B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222" y="5057436"/>
            <a:ext cx="2448272" cy="65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CB05C80-15AC-008B-0A85-E0134BA78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7848872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5150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800" b="1" dirty="0">
                <a:solidFill>
                  <a:srgbClr val="000000"/>
                </a:solidFill>
                <a:latin typeface="Helvetica Neue" panose="02000503000000020004" pitchFamily="2" charset="0"/>
              </a:rPr>
              <a:t>Database</a:t>
            </a:r>
            <a:endParaRPr lang="it-IT" sz="4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917445-FFEF-A274-CDED-76FD90721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348880"/>
            <a:ext cx="8064896" cy="428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14389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3818</TotalTime>
  <Words>1445</Words>
  <Application>Microsoft Macintosh PowerPoint</Application>
  <PresentationFormat>On-screen Show (4:3)</PresentationFormat>
  <Paragraphs>258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Arial,Sans-Serif</vt:lpstr>
      <vt:lpstr>Courier New</vt:lpstr>
      <vt:lpstr>Helvetica Neue</vt:lpstr>
      <vt:lpstr>Söhne</vt:lpstr>
      <vt:lpstr>Times New Roman</vt:lpstr>
      <vt:lpstr>Wingdings</vt:lpstr>
      <vt:lpstr>PPT_StudentKit_DTI</vt:lpstr>
      <vt:lpstr>Gestione Federazione Svizzera di Twirling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Catania Peter</cp:lastModifiedBy>
  <cp:revision>33</cp:revision>
  <cp:lastPrinted>2012-05-23T12:47:14Z</cp:lastPrinted>
  <dcterms:created xsi:type="dcterms:W3CDTF">2012-06-06T06:29:02Z</dcterms:created>
  <dcterms:modified xsi:type="dcterms:W3CDTF">2023-09-06T05:48:22Z</dcterms:modified>
</cp:coreProperties>
</file>