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4"/>
  </p:notesMasterIdLst>
  <p:sldIdLst>
    <p:sldId id="256" r:id="rId2"/>
    <p:sldId id="621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80" r:id="rId12"/>
    <p:sldId id="852" r:id="rId1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o" initials="M" lastIdx="1" clrIdx="0"/>
  <p:cmAuthor id="1" name="Guilherme" initials="GCJ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DBC00"/>
    <a:srgbClr val="E1E1C3"/>
    <a:srgbClr val="990000"/>
    <a:srgbClr val="FFFFFF"/>
    <a:srgbClr val="CCCC00"/>
    <a:srgbClr val="00B050"/>
    <a:srgbClr val="CCFFCC"/>
    <a:srgbClr val="EA431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5306" autoAdjust="0"/>
  </p:normalViewPr>
  <p:slideViewPr>
    <p:cSldViewPr>
      <p:cViewPr varScale="1">
        <p:scale>
          <a:sx n="107" d="100"/>
          <a:sy n="107" d="100"/>
        </p:scale>
        <p:origin x="2184" y="160"/>
      </p:cViewPr>
      <p:guideLst/>
    </p:cSldViewPr>
  </p:slideViewPr>
  <p:outlineViewPr>
    <p:cViewPr varScale="1">
      <p:scale>
        <a:sx n="170" d="200"/>
        <a:sy n="170" d="200"/>
      </p:scale>
      <p:origin x="-8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3885258D-2AB8-4F6F-A6E5-A5F1B67029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80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40F340C-1BFC-4438-9830-930429D0FD38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9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2C6D888-34F3-4320-A2CC-4B9AC3D9D092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dirty="0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0164B3A-4B75-1543-802D-460E8F6483A8}" type="slidenum">
              <a:rPr lang="pt-BR" sz="12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 hangingPunct="1"/>
              <a:t>12</a:t>
            </a:fld>
            <a:endParaRPr lang="pt-BR" sz="12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153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pt-BR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154ACD-C349-AF42-9787-411F5E2E6CFF}" type="slidenum">
              <a:rPr lang="pt-BR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pt-BR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4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FC90-54AC-4B88-89D9-EECD9F0921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9D7E-8D25-413A-A558-9993117476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BCEE-A7AD-4A83-B919-99844E7A89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33424"/>
            <a:ext cx="7923213" cy="6826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5243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3CA4D-AA67-441D-99E6-70789FB0557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9-CCCA-4DB2-B769-FB4EACD1D9A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33424"/>
            <a:ext cx="7999413" cy="6826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11A2-81E7-4D81-85D9-CB72AEFF54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0412" y="154701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735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D309-738F-4EAA-9E2D-623A6F086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99413" cy="73025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DE5D9-9579-4975-9AF9-3DAB73D437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E833-2AEC-41C6-A3CB-C298016A42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47C-0AEE-4686-A79A-61F919B07B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7FC43-D714-4628-8F32-F36DBBA10C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Line 2"/>
          <p:cNvSpPr>
            <a:spLocks noChangeShapeType="1"/>
          </p:cNvSpPr>
          <p:nvPr/>
        </p:nvSpPr>
        <p:spPr bwMode="auto">
          <a:xfrm flipV="1">
            <a:off x="0" y="1195388"/>
            <a:ext cx="1588" cy="74612"/>
          </a:xfrm>
          <a:prstGeom prst="line">
            <a:avLst/>
          </a:prstGeom>
          <a:noFill/>
          <a:ln w="1188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468313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4683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5" y="5876925"/>
            <a:ext cx="419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6860"/>
            <a:ext cx="7929563" cy="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295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707188" y="6434138"/>
            <a:ext cx="21320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898989"/>
                </a:solidFill>
                <a:latin typeface="Arial" pitchFamily="34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93914F67-1F99-473B-8E50-B748DE64D2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55650" y="6418263"/>
            <a:ext cx="183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E1A0F-13E1-AB47-8DE8-4D0407F5A4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0"/>
            <a:ext cx="1484520" cy="5149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0000"/>
          </a:solidFill>
          <a:latin typeface="+mj-lt"/>
          <a:ea typeface="MS PGothic" pitchFamily="34" charset="-128"/>
          <a:cs typeface="Microsoft YaHei" charset="0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MS PGothic" pitchFamily="34" charset="-128"/>
          <a:cs typeface="Microsoft YaHei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800600" y="4275397"/>
            <a:ext cx="40386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Prof. </a:t>
            </a: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 Mascara</a:t>
            </a:r>
          </a:p>
          <a:p>
            <a:pPr eaLnBrk="1" hangingPunct="1">
              <a:buClrTx/>
              <a:buFontTx/>
              <a:buNone/>
            </a:pP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Fulvio.mascara@foursys.com.br</a:t>
            </a:r>
            <a:endParaRPr lang="en-US" sz="1600" i="1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67200" y="6118225"/>
            <a:ext cx="44656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600" i="1">
                <a:solidFill>
                  <a:srgbClr val="404040"/>
                </a:solidFill>
                <a:latin typeface="Arial" charset="0"/>
              </a:rPr>
              <a:t>Dezembro, 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2019</a:t>
            </a:r>
          </a:p>
        </p:txBody>
      </p:sp>
      <p:sp>
        <p:nvSpPr>
          <p:cNvPr id="4101" name="Text Box 1"/>
          <p:cNvSpPr txBox="1">
            <a:spLocks noChangeArrowheads="1"/>
          </p:cNvSpPr>
          <p:nvPr/>
        </p:nvSpPr>
        <p:spPr bwMode="auto">
          <a:xfrm>
            <a:off x="914400" y="230185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sz="4000" b="1" dirty="0">
                <a:solidFill>
                  <a:srgbClr val="7F7F4C"/>
                </a:solidFill>
                <a:latin typeface="Arial" charset="0"/>
              </a:rPr>
              <a:t>Inovação Tecnológica</a:t>
            </a:r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362200" y="2971800"/>
            <a:ext cx="3810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 i="1" dirty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B52C-FE21-3B46-B3D2-8686E2DD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45D6-FA6D-7247-A14F-F0E2A819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20/12 até as 23h59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Nome dos integrantes do grupo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D9602-B9C9-3C49-8081-05AC2B0D62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1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0CF7-A3C6-4744-B739-D086419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da Nota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2448-42D2-BF4F-9CBF-881240DC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N1 = Trabalhos em grupo até o momento</a:t>
            </a:r>
          </a:p>
          <a:p>
            <a:r>
              <a:rPr lang="pt-BR" dirty="0"/>
              <a:t>N2 = Trabalho final em grupo</a:t>
            </a:r>
          </a:p>
          <a:p>
            <a:r>
              <a:rPr lang="pt-BR" dirty="0"/>
              <a:t>N3 = Trabalho final individual</a:t>
            </a:r>
          </a:p>
          <a:p>
            <a:endParaRPr lang="pt-BR" dirty="0"/>
          </a:p>
          <a:p>
            <a:r>
              <a:rPr lang="pt-BR" dirty="0"/>
              <a:t>NF = (N1 * 0,10) + (N2 * 0,30) + (N3 * 0,60)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1B24E-88B0-B543-9326-A5248AD8B53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755650" y="1700213"/>
            <a:ext cx="80645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lvl="1" eaLnBrk="1" hangingPunct="1">
              <a:spcBef>
                <a:spcPts val="700"/>
              </a:spcBef>
              <a:buClr>
                <a:srgbClr val="990000"/>
              </a:buClr>
              <a:buSzPct val="50000"/>
              <a:buFont typeface="Arial" charset="0"/>
              <a:buNone/>
            </a:pPr>
            <a:endParaRPr lang="en-US" sz="2800">
              <a:solidFill>
                <a:srgbClr val="7F7F7F"/>
              </a:solidFill>
              <a:latin typeface="Arial" charset="0"/>
            </a:endParaRPr>
          </a:p>
          <a:p>
            <a:pPr lvl="2" eaLnBrk="1" hangingPunct="1">
              <a:spcBef>
                <a:spcPts val="600"/>
              </a:spcBef>
              <a:buClrTx/>
              <a:buSzPct val="45000"/>
              <a:buFontTx/>
              <a:buNone/>
            </a:pPr>
            <a:endParaRPr lang="en-US">
              <a:solidFill>
                <a:srgbClr val="404040"/>
              </a:solidFill>
              <a:latin typeface="Arial" charset="0"/>
            </a:endParaRPr>
          </a:p>
          <a:p>
            <a:pPr lvl="2" eaLnBrk="1" hangingPunct="1">
              <a:spcBef>
                <a:spcPts val="600"/>
              </a:spcBef>
              <a:buClr>
                <a:srgbClr val="990000"/>
              </a:buClr>
              <a:buSzPct val="45000"/>
              <a:buFont typeface="Arial" charset="0"/>
              <a:buNone/>
            </a:pPr>
            <a:endParaRPr lang="en-US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spcBef>
                <a:spcPts val="800"/>
              </a:spcBef>
              <a:buClr>
                <a:srgbClr val="990000"/>
              </a:buClr>
              <a:buSzPct val="55000"/>
              <a:buFont typeface="Arial" charset="0"/>
              <a:buNone/>
            </a:pPr>
            <a:endParaRPr lang="en-US" sz="32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6707188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3243A0D-D160-3D41-851D-51DAE7E17DA8}" type="slidenum">
              <a:rPr lang="pt-BR" sz="1400">
                <a:solidFill>
                  <a:srgbClr val="898989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pt-BR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755650" y="765175"/>
            <a:ext cx="8064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1" dirty="0" err="1">
                <a:solidFill>
                  <a:srgbClr val="7F7F4C"/>
                </a:solidFill>
                <a:latin typeface="Arial" charset="0"/>
              </a:rPr>
              <a:t>Perguntas</a:t>
            </a:r>
            <a:r>
              <a:rPr lang="en-US" sz="3200" b="1" dirty="0">
                <a:solidFill>
                  <a:srgbClr val="7F7F4C"/>
                </a:solidFill>
                <a:latin typeface="Arial" charset="0"/>
              </a:rPr>
              <a:t>?</a:t>
            </a:r>
          </a:p>
        </p:txBody>
      </p:sp>
      <p:sp>
        <p:nvSpPr>
          <p:cNvPr id="152581" name="Espaço Reservado para Número de Slide 4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4521BA4-2927-B741-BCE9-8FB50B8DA788}" type="slidenum">
              <a:rPr lang="pt-BR" sz="1400">
                <a:solidFill>
                  <a:srgbClr val="898989"/>
                </a:solidFill>
                <a:latin typeface="Arial" charset="0"/>
                <a:ea typeface="Microsoft YaHei" charset="0"/>
                <a:cs typeface="Microsoft YaHei" charset="0"/>
              </a:rPr>
              <a:pPr eaLnBrk="1" hangingPunct="1"/>
              <a:t>12</a:t>
            </a:fld>
            <a:endParaRPr lang="pt-BR" sz="1400">
              <a:solidFill>
                <a:srgbClr val="898989"/>
              </a:solidFill>
              <a:latin typeface="Arial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33051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554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707188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619A4C-8313-47A2-91A2-630AA00B1779}" type="slidenum">
              <a:rPr lang="pt-BR" sz="1400">
                <a:solidFill>
                  <a:srgbClr val="898989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pt-BR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23886"/>
            <a:ext cx="8228013" cy="792163"/>
          </a:xfrm>
        </p:spPr>
        <p:txBody>
          <a:bodyPr/>
          <a:lstStyle/>
          <a:p>
            <a:r>
              <a:rPr lang="en-US" dirty="0"/>
              <a:t>Agenda – Aula 8</a:t>
            </a:r>
          </a:p>
        </p:txBody>
      </p:sp>
      <p:sp>
        <p:nvSpPr>
          <p:cNvPr id="5125" name="Espaço Reservado para Número de Slide 4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A1B141F9-526B-43D9-BBE7-E13A95E5E751}" type="slidenum">
              <a:rPr lang="pt-BR" smtClean="0">
                <a:latin typeface="Arial" charset="0"/>
              </a:rPr>
              <a:pPr/>
              <a:t>2</a:t>
            </a:fld>
            <a:endParaRPr lang="pt-BR" dirty="0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8F9-EFC1-8F45-94BE-49A7490C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923213" cy="4524375"/>
          </a:xfrm>
        </p:spPr>
        <p:txBody>
          <a:bodyPr/>
          <a:lstStyle/>
          <a:p>
            <a:pPr marL="9525" indent="-9525"/>
            <a:r>
              <a:rPr lang="en-US" dirty="0"/>
              <a:t>Aula com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mentoria</a:t>
            </a:r>
            <a:r>
              <a:rPr lang="en-US" dirty="0"/>
              <a:t> dos </a:t>
            </a:r>
            <a:r>
              <a:rPr lang="en-US" dirty="0" err="1"/>
              <a:t>projetos</a:t>
            </a:r>
            <a:r>
              <a:rPr lang="en-US" dirty="0"/>
              <a:t> de </a:t>
            </a:r>
            <a:r>
              <a:rPr lang="en-US" dirty="0" err="1"/>
              <a:t>conclusão</a:t>
            </a:r>
            <a:r>
              <a:rPr lang="en-US" dirty="0"/>
              <a:t>, para </a:t>
            </a:r>
            <a:r>
              <a:rPr lang="en-US" dirty="0" err="1"/>
              <a:t>orientação</a:t>
            </a:r>
            <a:r>
              <a:rPr lang="en-US" dirty="0"/>
              <a:t>, </a:t>
            </a:r>
            <a:r>
              <a:rPr lang="en-US" dirty="0" err="1"/>
              <a:t>direcionamento</a:t>
            </a:r>
            <a:r>
              <a:rPr lang="en-US" dirty="0"/>
              <a:t> e </a:t>
            </a:r>
            <a:r>
              <a:rPr lang="en-US" dirty="0" err="1"/>
              <a:t>esclarecimento</a:t>
            </a:r>
            <a:r>
              <a:rPr lang="en-US" dirty="0"/>
              <a:t> de </a:t>
            </a:r>
            <a:r>
              <a:rPr lang="en-US" dirty="0" err="1"/>
              <a:t>dúvidas</a:t>
            </a:r>
            <a:r>
              <a:rPr lang="en-US" sz="1600" dirty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da 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12 minutos para cada grupo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Não é obrigatório que todos falem, mas será considerado como um fator de avaliação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5 minutos de questionamentos por parte dos avaliadores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 escolha de quem irá responder um determinado questionamento será feita aleatoriamente pelo avaliador, professor ou </a:t>
            </a:r>
            <a:r>
              <a:rPr lang="pt-BR" sz="2400" dirty="0" err="1"/>
              <a:t>coachs</a:t>
            </a: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Não é proibido que os outros membros ajudem a responder um questionamento, mas será um fator de avaliação se a pessoa conseguir responder sozinha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Enunciado ou uma descrição sucinta sobre o que está sendo apresentado.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Tema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Pra quem se destina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Qual o problema ou situação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O que você espera após verem sua apresentação (qual a ação ou decisão)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7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Descrição das fontes de dados usadas para o projeto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Descreva sucintamente as bases de dados ou </a:t>
            </a:r>
            <a:r>
              <a:rPr lang="pt-BR" dirty="0" err="1"/>
              <a:t>datasets</a:t>
            </a:r>
            <a:r>
              <a:rPr lang="pt-BR" dirty="0"/>
              <a:t> utilizados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De onde foram obtidas?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Qual o período de coleta destas informações?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Como foram obtidas?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Apresentar quais os desafios que enfrentaram para preparar a base de dados para a apresentação do projeto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Descrever sucintamente quais métodos de preparação de dados / data </a:t>
            </a:r>
            <a:r>
              <a:rPr lang="pt-BR" dirty="0" err="1"/>
              <a:t>wrangling</a:t>
            </a:r>
            <a:r>
              <a:rPr lang="pt-BR" dirty="0"/>
              <a:t> foram utilizados. Exemplos:</a:t>
            </a:r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pt-BR" dirty="0"/>
              <a:t>Conversão de tipos</a:t>
            </a:r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pt-BR" dirty="0"/>
              <a:t>Lidar com nulos</a:t>
            </a:r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pt-BR" dirty="0"/>
              <a:t>Extração de medidas resumo (média, moda,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pt-BR" dirty="0"/>
              <a:t>Agrupamento / sumarização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25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Apresentar os insights iniciais que obtiveram após a preparação dos dados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Descrever sucintamente quais métodos de EDA (Exploração de Dados) foram utilizados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Apresentar alguns exemplos de gráficos feitos na etapa de EDA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/>
              <a:t>Falar de algumas tendências, padrões ou comportamentos notados após a visualização dos gráficos no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99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pt-BR" sz="2800" dirty="0"/>
              <a:t>Contar uma história usando as técnicas de visualização de dados, que leve o avaliador a ter condições de tomar uma decisão ou uma ação com base no enunciado do problema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Contexto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Visual ideal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Saturação (o que evidenciar e o que resumir)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Focar no que é necessário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Design Gráfico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Um bom </a:t>
            </a:r>
            <a:r>
              <a:rPr lang="pt-BR" sz="2400" dirty="0" err="1"/>
              <a:t>storytelling</a:t>
            </a:r>
            <a:endParaRPr lang="pt-BR" sz="2400" dirty="0"/>
          </a:p>
          <a:p>
            <a:pPr marL="914400" lvl="1" indent="-514350">
              <a:buFont typeface="+mj-lt"/>
              <a:buAutoNum type="alphaLcPeriod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38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Apresentar as conclusões do trabalho, enfatizando a decisão ou ação que precisa ser tomada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Criar um gancho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sz="2400" dirty="0"/>
              <a:t>Resumir e focar naquilo que realmente é importante para a decisão ou ação</a:t>
            </a:r>
          </a:p>
          <a:p>
            <a:pPr marL="914400" lvl="1" indent="-514350">
              <a:buFont typeface="+mj-lt"/>
              <a:buAutoNum type="alphaLcPeriod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67081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33182</TotalTime>
  <Words>469</Words>
  <Application>Microsoft Macintosh PowerPoint</Application>
  <PresentationFormat>On-screen Show (4:3)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2_Tema do Office</vt:lpstr>
      <vt:lpstr>PowerPoint Presentation</vt:lpstr>
      <vt:lpstr>Agenda – Aula 8</vt:lpstr>
      <vt:lpstr>Dinâmica da Apresentação</vt:lpstr>
      <vt:lpstr>Estrutura do Trabalho</vt:lpstr>
      <vt:lpstr>Estrutura do Trabalho</vt:lpstr>
      <vt:lpstr>Estrutura do Trabalho</vt:lpstr>
      <vt:lpstr>Estrutura do Trabalho</vt:lpstr>
      <vt:lpstr>Estrutura do Trabalho</vt:lpstr>
      <vt:lpstr>Estrutura do Trabalho</vt:lpstr>
      <vt:lpstr>Entrega do Trabalho</vt:lpstr>
      <vt:lpstr>Composição da Nota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SustNMS</dc:title>
  <dc:creator>Carlos H. Costa;Marcelo Amaral</dc:creator>
  <cp:lastModifiedBy>Fulvio Mascara</cp:lastModifiedBy>
  <cp:revision>2574</cp:revision>
  <cp:lastPrinted>1601-01-01T00:00:00Z</cp:lastPrinted>
  <dcterms:created xsi:type="dcterms:W3CDTF">2011-03-10T17:40:53Z</dcterms:created>
  <dcterms:modified xsi:type="dcterms:W3CDTF">2019-12-06T20:44:58Z</dcterms:modified>
</cp:coreProperties>
</file>