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621" r:id="rId3"/>
    <p:sldId id="881" r:id="rId4"/>
    <p:sldId id="889" r:id="rId5"/>
    <p:sldId id="882" r:id="rId6"/>
    <p:sldId id="890" r:id="rId7"/>
    <p:sldId id="891" r:id="rId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o" initials="M" lastIdx="1" clrIdx="0"/>
  <p:cmAuthor id="1" name="Guilherme" initials="GCJ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DBC00"/>
    <a:srgbClr val="E1E1C3"/>
    <a:srgbClr val="990000"/>
    <a:srgbClr val="FFFFFF"/>
    <a:srgbClr val="CCCC00"/>
    <a:srgbClr val="00B050"/>
    <a:srgbClr val="CCFFCC"/>
    <a:srgbClr val="EA431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5306" autoAdjust="0"/>
  </p:normalViewPr>
  <p:slideViewPr>
    <p:cSldViewPr>
      <p:cViewPr varScale="1">
        <p:scale>
          <a:sx n="117" d="100"/>
          <a:sy n="117" d="100"/>
        </p:scale>
        <p:origin x="2568" y="184"/>
      </p:cViewPr>
      <p:guideLst/>
    </p:cSldViewPr>
  </p:slideViewPr>
  <p:outlineViewPr>
    <p:cViewPr varScale="1">
      <p:scale>
        <a:sx n="170" d="200"/>
        <a:sy n="170" d="200"/>
      </p:scale>
      <p:origin x="-8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3885258D-2AB8-4F6F-A6E5-A5F1B67029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8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40F340C-1BFC-4438-9830-930429D0FD38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C6D888-34F3-4320-A2CC-4B9AC3D9D092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FC90-54AC-4B88-89D9-EECD9F0921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9D7E-8D25-413A-A558-9993117476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BCEE-A7AD-4A83-B919-99844E7A89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33424"/>
            <a:ext cx="7923213" cy="6826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5243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3CA4D-AA67-441D-99E6-70789FB0557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9-CCCA-4DB2-B769-FB4EACD1D9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33424"/>
            <a:ext cx="7999413" cy="6826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11A2-81E7-4D81-85D9-CB72AEFF54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0412" y="154701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735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D309-738F-4EAA-9E2D-623A6F086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99413" cy="73025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DE5D9-9579-4975-9AF9-3DAB73D437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E833-2AEC-41C6-A3CB-C298016A4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47C-0AEE-4686-A79A-61F919B07B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7FC43-D714-4628-8F32-F36DBBA10C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Line 2"/>
          <p:cNvSpPr>
            <a:spLocks noChangeShapeType="1"/>
          </p:cNvSpPr>
          <p:nvPr/>
        </p:nvSpPr>
        <p:spPr bwMode="auto">
          <a:xfrm flipV="1">
            <a:off x="0" y="1195388"/>
            <a:ext cx="1588" cy="74612"/>
          </a:xfrm>
          <a:prstGeom prst="line">
            <a:avLst/>
          </a:prstGeom>
          <a:noFill/>
          <a:ln w="1188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831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4683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" y="5876925"/>
            <a:ext cx="419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6860"/>
            <a:ext cx="7929563" cy="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707188" y="6434138"/>
            <a:ext cx="21320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898989"/>
                </a:solidFill>
                <a:latin typeface="Arial" pitchFamily="34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93914F67-1F99-473B-8E50-B748DE64D2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55650" y="6418263"/>
            <a:ext cx="183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E1A0F-13E1-AB47-8DE8-4D0407F5A4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0"/>
            <a:ext cx="1484520" cy="5149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0000"/>
          </a:solidFill>
          <a:latin typeface="+mj-lt"/>
          <a:ea typeface="MS PGothic" pitchFamily="34" charset="-128"/>
          <a:cs typeface="Microsoft YaHei" charset="0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MS PGothic" pitchFamily="34" charset="-128"/>
          <a:cs typeface="Microsoft YaHei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800600" y="4275397"/>
            <a:ext cx="40386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Prof. </a:t>
            </a: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 Mascara</a:t>
            </a:r>
          </a:p>
          <a:p>
            <a:pPr eaLnBrk="1" hangingPunct="1">
              <a:buClrTx/>
              <a:buFontTx/>
              <a:buNone/>
            </a:pP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Fulvio.mascara@foursys.com.br</a:t>
            </a:r>
            <a:endParaRPr lang="en-US" sz="1600" i="1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6118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600" i="1">
                <a:solidFill>
                  <a:srgbClr val="404040"/>
                </a:solidFill>
                <a:latin typeface="Arial" charset="0"/>
              </a:rPr>
              <a:t>Dezembro, 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2019</a:t>
            </a:r>
          </a:p>
        </p:txBody>
      </p:sp>
      <p:sp>
        <p:nvSpPr>
          <p:cNvPr id="4101" name="Text Box 1"/>
          <p:cNvSpPr txBox="1">
            <a:spLocks noChangeArrowheads="1"/>
          </p:cNvSpPr>
          <p:nvPr/>
        </p:nvSpPr>
        <p:spPr bwMode="auto">
          <a:xfrm>
            <a:off x="914400" y="230185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sz="4000" b="1" dirty="0">
                <a:solidFill>
                  <a:srgbClr val="7F7F4C"/>
                </a:solidFill>
                <a:latin typeface="Arial" charset="0"/>
              </a:rPr>
              <a:t>Inovação Tecnológica</a:t>
            </a: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362200" y="2971800"/>
            <a:ext cx="3810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 i="1" dirty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19A4C-8313-47A2-91A2-630AA00B1779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23886"/>
            <a:ext cx="8228013" cy="792163"/>
          </a:xfrm>
        </p:spPr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Individual – Tipo 1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A1B141F9-526B-43D9-BBE7-E13A95E5E751}" type="slidenum">
              <a:rPr lang="pt-BR" smtClean="0">
                <a:latin typeface="Arial" charset="0"/>
              </a:rPr>
              <a:pPr/>
              <a:t>2</a:t>
            </a:fld>
            <a:endParaRPr lang="pt-BR" dirty="0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8F9-EFC1-8F45-94BE-49A7490C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923213" cy="4524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-  5 </a:t>
            </a:r>
            <a:r>
              <a:rPr lang="en-US" dirty="0" err="1"/>
              <a:t>questões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– 5 </a:t>
            </a:r>
            <a:r>
              <a:rPr lang="en-US" dirty="0" err="1"/>
              <a:t>questões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 resposta não pode ser o que está escrito nos slides de aulas ou cópias da internet. É necessária uma resposta pessoal, do contrário, a resposta não será considerada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Há conceitos a serem questionados que requerem pesquisas na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Nenhuma questão da parte teórica requer uma demonstração prática, mas caso você ache melhor usar uma analogia pra explicar, será aceito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As respostas devem ser dadas de forma dissertativa </a:t>
            </a:r>
            <a:r>
              <a:rPr lang="pt-BR" sz="2000" b="1" dirty="0"/>
              <a:t>E</a:t>
            </a:r>
            <a:r>
              <a:rPr lang="pt-BR" sz="2000" dirty="0"/>
              <a:t> através de código no notebook que deve ser entregue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Os códigos a serem usados na parte prática foram explicados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como referência, qualquer notebook de exemplo que foi apresentado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se quiser, notebooks ou códigos que tenha visto na internet, contanto que na sua resposta, você cite a fonte (endereço completo do site) de onde tirou o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 resultado do código a ser obtido não é único, pois a abordagem usada pode variar. A nota será dada se a resposta estiver certa (código e dissertação) conforme a abordagem utilizada. </a:t>
            </a:r>
            <a:r>
              <a:rPr lang="pt-BR" sz="2000" dirty="0" err="1"/>
              <a:t>Ex</a:t>
            </a:r>
            <a:r>
              <a:rPr lang="pt-BR" sz="2000" dirty="0"/>
              <a:t>: Tratamento de valores nulos, criação de novas colunas,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Qual a diferença entre média e mediana? Não quero as definições, quero entender quando devo usar uma ou a outra como medida resumo.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Cite um exemplo do uso da técnica do 5-Ws. Não pode usar o exemplo dos slides de aula.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Qual a diferença de um histograma e um gráfico de barras vertical? Cite uma situação onde eu possa usar cada um deles.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é um </a:t>
            </a:r>
            <a:r>
              <a:rPr lang="pt-BR" sz="2400" dirty="0" err="1"/>
              <a:t>outlier</a:t>
            </a:r>
            <a:r>
              <a:rPr lang="pt-BR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Que tipo de aprendizado de máquina você utilizaria pra prever qual o preço de um produto? Justifique sua resposta.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err="1"/>
              <a:t>Dataset</a:t>
            </a:r>
            <a:r>
              <a:rPr lang="pt-BR" sz="2400" dirty="0"/>
              <a:t> </a:t>
            </a:r>
            <a:r>
              <a:rPr lang="pt-BR" sz="2400" dirty="0" err="1"/>
              <a:t>Telco.csv</a:t>
            </a:r>
            <a:r>
              <a:rPr lang="pt-BR" sz="2400" dirty="0"/>
              <a:t> –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0" indent="0"/>
            <a:r>
              <a:rPr lang="pt-BR" sz="1800" dirty="0" err="1"/>
              <a:t>https</a:t>
            </a:r>
            <a:r>
              <a:rPr lang="pt-BR" sz="1800" dirty="0"/>
              <a:t>://</a:t>
            </a:r>
            <a:r>
              <a:rPr lang="pt-BR" sz="1800" dirty="0" err="1"/>
              <a:t>www.kaggle.com</a:t>
            </a:r>
            <a:r>
              <a:rPr lang="pt-BR" sz="1800" dirty="0"/>
              <a:t>/</a:t>
            </a:r>
            <a:r>
              <a:rPr lang="pt-BR" sz="1800" dirty="0" err="1"/>
              <a:t>blastchar</a:t>
            </a:r>
            <a:r>
              <a:rPr lang="pt-BR" sz="1800" dirty="0"/>
              <a:t>/</a:t>
            </a:r>
            <a:r>
              <a:rPr lang="pt-BR" sz="1800" dirty="0" err="1"/>
              <a:t>telco-customer-churn</a:t>
            </a:r>
            <a:endParaRPr lang="en-US" sz="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20E48-B6ED-EB4F-A115-2F9C24D8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3" y="2057400"/>
            <a:ext cx="2720474" cy="4191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FF781-A404-584A-B8B9-253D71E7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94" y="2057400"/>
            <a:ext cx="3213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AF02-E0A3-174D-9E36-55E07442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A264-3DA6-FD4A-9B07-62044D2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z="2400" dirty="0"/>
              <a:t>Qual o valor médio mensal (</a:t>
            </a:r>
            <a:r>
              <a:rPr lang="pt-BR" sz="2400" dirty="0" err="1"/>
              <a:t>Monthly</a:t>
            </a:r>
            <a:r>
              <a:rPr lang="pt-BR" sz="2400" dirty="0"/>
              <a:t> Charges) gasto por Cliente por tipo de serviço de Internet (</a:t>
            </a:r>
            <a:r>
              <a:rPr lang="pt-BR" sz="2400" dirty="0" err="1"/>
              <a:t>InternetService</a:t>
            </a:r>
            <a:r>
              <a:rPr lang="pt-BR" sz="2400" dirty="0"/>
              <a:t>) ?</a:t>
            </a:r>
          </a:p>
          <a:p>
            <a:pPr marL="514350" indent="-514350">
              <a:buAutoNum type="arabicPeriod"/>
            </a:pPr>
            <a:r>
              <a:rPr lang="pt-BR" sz="2400" dirty="0"/>
              <a:t>Apresentar </a:t>
            </a:r>
            <a:r>
              <a:rPr lang="pt-BR" sz="2400" dirty="0" err="1"/>
              <a:t>Outliers</a:t>
            </a:r>
            <a:r>
              <a:rPr lang="pt-BR" sz="2400" dirty="0"/>
              <a:t> do valor mensal (</a:t>
            </a:r>
            <a:r>
              <a:rPr lang="pt-BR" sz="2400" dirty="0" err="1"/>
              <a:t>Monthly</a:t>
            </a:r>
            <a:r>
              <a:rPr lang="pt-BR" sz="2400" dirty="0"/>
              <a:t> Charges) por Tipo de Contrato (</a:t>
            </a:r>
            <a:r>
              <a:rPr lang="pt-BR" sz="2400" dirty="0" err="1"/>
              <a:t>Contract</a:t>
            </a:r>
            <a:r>
              <a:rPr lang="pt-BR" sz="2400" dirty="0"/>
              <a:t>)</a:t>
            </a:r>
          </a:p>
          <a:p>
            <a:pPr marL="514350" indent="-514350">
              <a:buAutoNum type="arabicPeriod"/>
            </a:pPr>
            <a:r>
              <a:rPr lang="pt-BR" sz="2400" dirty="0"/>
              <a:t>Qual a relação entre o abandono de usuários (</a:t>
            </a:r>
            <a:r>
              <a:rPr lang="pt-BR" sz="2400" dirty="0" err="1"/>
              <a:t>Churn</a:t>
            </a:r>
            <a:r>
              <a:rPr lang="pt-BR" sz="2400" dirty="0"/>
              <a:t>) e o tempo de contrato (</a:t>
            </a:r>
            <a:r>
              <a:rPr lang="pt-BR" sz="2400" dirty="0" err="1"/>
              <a:t>tenure</a:t>
            </a:r>
            <a:r>
              <a:rPr lang="pt-BR" sz="2400" dirty="0"/>
              <a:t>) ? Justifique sua resposta.</a:t>
            </a:r>
          </a:p>
          <a:p>
            <a:pPr marL="514350" indent="-514350">
              <a:buAutoNum type="arabicPeriod"/>
            </a:pPr>
            <a:r>
              <a:rPr lang="pt-BR" sz="2400" dirty="0"/>
              <a:t>As pessoas que abandonam o serviço (</a:t>
            </a:r>
            <a:r>
              <a:rPr lang="pt-BR" sz="2400" dirty="0" err="1"/>
              <a:t>Churn</a:t>
            </a:r>
            <a:r>
              <a:rPr lang="pt-BR" sz="2400"/>
              <a:t>) em </a:t>
            </a:r>
            <a:r>
              <a:rPr lang="pt-BR" sz="2400" dirty="0"/>
              <a:t>geral possuem serviço de suporte (</a:t>
            </a:r>
            <a:r>
              <a:rPr lang="pt-BR" sz="2400" dirty="0" err="1"/>
              <a:t>TechSupport</a:t>
            </a:r>
            <a:r>
              <a:rPr lang="pt-BR" sz="2400" dirty="0"/>
              <a:t>) contratado?</a:t>
            </a:r>
          </a:p>
          <a:p>
            <a:pPr marL="514350" indent="-514350">
              <a:buAutoNum type="arabicPeriod"/>
            </a:pPr>
            <a:r>
              <a:rPr lang="pt-BR" sz="2400" dirty="0"/>
              <a:t>Qual o meio de pagamento (</a:t>
            </a:r>
            <a:r>
              <a:rPr lang="pt-BR" sz="2400" dirty="0" err="1"/>
              <a:t>PaymentMethod</a:t>
            </a:r>
            <a:r>
              <a:rPr lang="pt-BR" sz="2400" dirty="0"/>
              <a:t>) predominante para os clientes homens (</a:t>
            </a:r>
            <a:r>
              <a:rPr lang="pt-BR" sz="2400" dirty="0" err="1"/>
              <a:t>Gender</a:t>
            </a:r>
            <a:r>
              <a:rPr lang="pt-BR" sz="2400" dirty="0"/>
              <a:t>)?</a:t>
            </a:r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94193-28E5-BC4C-A0CA-8E2B15E868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0235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33268</TotalTime>
  <Words>462</Words>
  <Application>Microsoft Macintosh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2_Tema do Office</vt:lpstr>
      <vt:lpstr>PowerPoint Presentation</vt:lpstr>
      <vt:lpstr>Trabalho Individual – Tipo 1</vt:lpstr>
      <vt:lpstr>Parte Teórica</vt:lpstr>
      <vt:lpstr>Parte Prática</vt:lpstr>
      <vt:lpstr>Parte Teórica</vt:lpstr>
      <vt:lpstr>Parte Prática</vt:lpstr>
      <vt:lpstr>Parte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SustNMS</dc:title>
  <dc:creator>Carlos H. Costa;Marcelo Amaral</dc:creator>
  <cp:lastModifiedBy>Fulvio Mascara</cp:lastModifiedBy>
  <cp:revision>2588</cp:revision>
  <cp:lastPrinted>1601-01-01T00:00:00Z</cp:lastPrinted>
  <dcterms:created xsi:type="dcterms:W3CDTF">2011-03-10T17:40:53Z</dcterms:created>
  <dcterms:modified xsi:type="dcterms:W3CDTF">2019-12-16T18:58:39Z</dcterms:modified>
</cp:coreProperties>
</file>