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sldIdLst>
    <p:sldId id="256" r:id="rId2"/>
    <p:sldId id="621" r:id="rId3"/>
    <p:sldId id="881" r:id="rId4"/>
    <p:sldId id="889" r:id="rId5"/>
    <p:sldId id="882" r:id="rId6"/>
    <p:sldId id="890" r:id="rId7"/>
    <p:sldId id="891" r:id="rId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elo" initials="M" lastIdx="1" clrIdx="0"/>
  <p:cmAuthor id="1" name="Guilherme" initials="GCJ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7DBC00"/>
    <a:srgbClr val="E1E1C3"/>
    <a:srgbClr val="990000"/>
    <a:srgbClr val="FFFFFF"/>
    <a:srgbClr val="CCCC00"/>
    <a:srgbClr val="00B050"/>
    <a:srgbClr val="CCFFCC"/>
    <a:srgbClr val="EA431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95306" autoAdjust="0"/>
  </p:normalViewPr>
  <p:slideViewPr>
    <p:cSldViewPr>
      <p:cViewPr varScale="1">
        <p:scale>
          <a:sx n="117" d="100"/>
          <a:sy n="117" d="100"/>
        </p:scale>
        <p:origin x="2568" y="184"/>
      </p:cViewPr>
      <p:guideLst/>
    </p:cSldViewPr>
  </p:slideViewPr>
  <p:outlineViewPr>
    <p:cViewPr varScale="1">
      <p:scale>
        <a:sx n="170" d="200"/>
        <a:sy n="170" d="200"/>
      </p:scale>
      <p:origin x="-88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</a:lstStyle>
          <a:p>
            <a:pPr>
              <a:defRPr/>
            </a:pPr>
            <a:fld id="{3885258D-2AB8-4F6F-A6E5-A5F1B670297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80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40F340C-1BFC-4438-9830-930429D0FD38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9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2C6D888-34F3-4320-A2CC-4B9AC3D9D092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dirty="0">
              <a:solidFill>
                <a:srgbClr val="40404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5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8FC90-54AC-4B88-89D9-EECD9F0921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9D7E-8D25-413A-A558-9993117476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6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EBCEE-A7AD-4A83-B919-99844E7A891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733424"/>
            <a:ext cx="7923213" cy="682625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524375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3CA4D-AA67-441D-99E6-70789FB0557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A5409-CCCA-4DB2-B769-FB4EACD1D9A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33424"/>
            <a:ext cx="7999413" cy="6826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084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011A2-81E7-4D81-85D9-CB72AEFF54E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3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60412" y="154701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735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D309-738F-4EAA-9E2D-623A6F086C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4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999413" cy="73025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DE5D9-9579-4975-9AF9-3DAB73D437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6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E833-2AEC-41C6-A3CB-C298016A42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947C-0AEE-4686-A79A-61F919B07B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7FC43-D714-4628-8F32-F36DBBA10C5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3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Line 2"/>
          <p:cNvSpPr>
            <a:spLocks noChangeShapeType="1"/>
          </p:cNvSpPr>
          <p:nvPr/>
        </p:nvSpPr>
        <p:spPr bwMode="auto">
          <a:xfrm flipV="1">
            <a:off x="0" y="1195388"/>
            <a:ext cx="1588" cy="74612"/>
          </a:xfrm>
          <a:prstGeom prst="line">
            <a:avLst/>
          </a:prstGeom>
          <a:noFill/>
          <a:ln w="11880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468313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73688"/>
            <a:ext cx="46831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25" y="5876925"/>
            <a:ext cx="4191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26860"/>
            <a:ext cx="7929563" cy="7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00200"/>
            <a:ext cx="79295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707188" y="6434138"/>
            <a:ext cx="2132012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solidFill>
                  <a:srgbClr val="898989"/>
                </a:solidFill>
                <a:latin typeface="Arial" pitchFamily="34" charset="0"/>
                <a:ea typeface="Microsoft YaHei" pitchFamily="34" charset="-122"/>
              </a:defRPr>
            </a:lvl1pPr>
          </a:lstStyle>
          <a:p>
            <a:pPr>
              <a:defRPr/>
            </a:pPr>
            <a:fld id="{93914F67-1F99-473B-8E50-B748DE64D28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755650" y="6418263"/>
            <a:ext cx="183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26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E1A0F-13E1-AB47-8DE8-4D0407F5A48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0"/>
            <a:ext cx="1484520" cy="5149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0000"/>
          </a:solidFill>
          <a:latin typeface="+mj-lt"/>
          <a:ea typeface="MS PGothic" pitchFamily="34" charset="-128"/>
          <a:cs typeface="Microsoft YaHei" charset="0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MS PGothic" pitchFamily="34" charset="-128"/>
          <a:cs typeface="Microsoft YaHei" charset="0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800600" y="4275397"/>
            <a:ext cx="40386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600" i="1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Prof. </a:t>
            </a:r>
            <a:r>
              <a:rPr lang="en-US" sz="1600" i="1" dirty="0" err="1">
                <a:solidFill>
                  <a:srgbClr val="404040"/>
                </a:solidFill>
                <a:latin typeface="Arial" charset="0"/>
              </a:rPr>
              <a:t>Fulvio</a:t>
            </a: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 Mascara</a:t>
            </a:r>
          </a:p>
          <a:p>
            <a:pPr eaLnBrk="1" hangingPunct="1">
              <a:buClrTx/>
              <a:buFontTx/>
              <a:buNone/>
            </a:pPr>
            <a:r>
              <a:rPr lang="en-US" sz="1600" i="1" dirty="0" err="1">
                <a:solidFill>
                  <a:srgbClr val="404040"/>
                </a:solidFill>
                <a:latin typeface="Arial" charset="0"/>
              </a:rPr>
              <a:t>Fulvio.mascara@foursys.com.br</a:t>
            </a:r>
            <a:endParaRPr lang="en-US" sz="1600" i="1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267200" y="6118225"/>
            <a:ext cx="44656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endParaRPr lang="en-US" sz="1600" i="1" dirty="0">
              <a:solidFill>
                <a:srgbClr val="404040"/>
              </a:solidFill>
              <a:latin typeface="Arial" charset="0"/>
            </a:endParaRPr>
          </a:p>
          <a:p>
            <a:pPr algn="r" eaLnBrk="1" hangingPunct="1">
              <a:buClrTx/>
              <a:buFontTx/>
              <a:buNone/>
            </a:pPr>
            <a:r>
              <a:rPr lang="en-US" sz="1600" i="1">
                <a:solidFill>
                  <a:srgbClr val="404040"/>
                </a:solidFill>
                <a:latin typeface="Arial" charset="0"/>
              </a:rPr>
              <a:t>Dezembro, </a:t>
            </a: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2019</a:t>
            </a:r>
          </a:p>
        </p:txBody>
      </p:sp>
      <p:sp>
        <p:nvSpPr>
          <p:cNvPr id="4101" name="Text Box 1"/>
          <p:cNvSpPr txBox="1">
            <a:spLocks noChangeArrowheads="1"/>
          </p:cNvSpPr>
          <p:nvPr/>
        </p:nvSpPr>
        <p:spPr bwMode="auto">
          <a:xfrm>
            <a:off x="914400" y="230185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sz="4000" b="1" dirty="0">
                <a:solidFill>
                  <a:srgbClr val="7F7F4C"/>
                </a:solidFill>
                <a:latin typeface="Arial" charset="0"/>
              </a:rPr>
              <a:t>Inovação Tecnológica</a:t>
            </a:r>
          </a:p>
        </p:txBody>
      </p: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2362200" y="2971800"/>
            <a:ext cx="3810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endParaRPr lang="en-US" sz="3200" i="1" dirty="0">
              <a:solidFill>
                <a:srgbClr val="40404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707188" y="64531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619A4C-8313-47A2-91A2-630AA00B1779}" type="slidenum">
              <a:rPr lang="pt-BR" sz="1400">
                <a:solidFill>
                  <a:srgbClr val="898989"/>
                </a:solidFill>
                <a:latin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pt-BR" sz="14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23886"/>
            <a:ext cx="8228013" cy="792163"/>
          </a:xfrm>
        </p:spPr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Individual – Tipo 4</a:t>
            </a:r>
          </a:p>
        </p:txBody>
      </p:sp>
      <p:sp>
        <p:nvSpPr>
          <p:cNvPr id="5125" name="Espaço Reservado para Número de Slide 4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A1B141F9-526B-43D9-BBE7-E13A95E5E751}" type="slidenum">
              <a:rPr lang="pt-BR" smtClean="0">
                <a:latin typeface="Arial" charset="0"/>
              </a:rPr>
              <a:pPr/>
              <a:t>2</a:t>
            </a:fld>
            <a:endParaRPr lang="pt-BR" dirty="0"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78F9-EFC1-8F45-94BE-49A7490C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7923213" cy="45243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teórica</a:t>
            </a:r>
            <a:r>
              <a:rPr lang="en-US" dirty="0"/>
              <a:t> -  5 </a:t>
            </a:r>
            <a:r>
              <a:rPr lang="en-US" dirty="0" err="1"/>
              <a:t>questões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– 5 </a:t>
            </a:r>
            <a:r>
              <a:rPr lang="en-US" dirty="0" err="1"/>
              <a:t>questões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103-B812-EF4C-B5DD-DA4D73F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Teórica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446F-1196-FE41-966E-559D809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A resposta não pode ser o que está escrito nos slides de aulas ou cópias da internet. É necessária uma resposta pessoal, do contrário, a resposta não será considerada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Há conceitos a serem questionados que requerem pesquisas na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Nenhuma questão da parte teórica requer uma demonstração prática, mas caso você ache melhor usar uma analogia pra explicar, será aceito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96BC-DBE2-2148-A856-3F46AAD1CA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91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103-B812-EF4C-B5DD-DA4D73F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446F-1196-FE41-966E-559D809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As respostas devem ser dadas de forma dissertativa </a:t>
            </a:r>
            <a:r>
              <a:rPr lang="pt-BR" sz="2000" b="1" dirty="0"/>
              <a:t>E</a:t>
            </a:r>
            <a:r>
              <a:rPr lang="pt-BR" sz="2000" dirty="0"/>
              <a:t> através de código no notebook que deve ser entregue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Os códigos a serem usados na parte prática foram explicados em aula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Você pode usar, como referência, qualquer notebook de exemplo que foi apresentado em aula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Você pode usar, se quiser, notebooks ou códigos que tenha visto na internet, contanto que na sua resposta, você cite a fonte (endereço completo do site) de onde tirou o código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O resultado do código a ser obtido não é único, pois a abordagem usada pode variar. A nota será dada se a resposta estiver certa (código e dissertação) conforme a abordagem utilizada. </a:t>
            </a:r>
            <a:r>
              <a:rPr lang="pt-BR" sz="2000" dirty="0" err="1"/>
              <a:t>Ex</a:t>
            </a:r>
            <a:r>
              <a:rPr lang="pt-BR" sz="2000" dirty="0"/>
              <a:t>: Tratamento de valores nulos, criação de novas colunas,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96BC-DBE2-2148-A856-3F46AAD1CA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5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Teórica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Defina o conceito de Curtose (Medida Resumo) 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Que informações são apresentadas num gráfico de </a:t>
            </a:r>
            <a:r>
              <a:rPr lang="pt-BR" sz="2000" dirty="0" err="1"/>
              <a:t>Boxplot</a:t>
            </a:r>
            <a:r>
              <a:rPr lang="pt-BR" sz="2000" dirty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Que tipo de gráfico você utilizaria para apresentar informações que estão numa ordem temporal (por exemplo, quantidade de vendas mês a mês)?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Cite as principais diferenças entre uma regressão linear simples e um algoritmo </a:t>
            </a:r>
            <a:r>
              <a:rPr lang="pt-BR" sz="2000" dirty="0" err="1"/>
              <a:t>K-Means</a:t>
            </a:r>
            <a:r>
              <a:rPr lang="pt-BR" sz="2000" dirty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Se você precisa converter uma variável categórica em numérica, qual abordagem você usaria para um modelo “</a:t>
            </a:r>
            <a:r>
              <a:rPr lang="pt-BR" sz="2000" dirty="0" err="1"/>
              <a:t>De-Para</a:t>
            </a:r>
            <a:r>
              <a:rPr lang="pt-BR" sz="2000" dirty="0"/>
              <a:t>”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7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err="1"/>
              <a:t>Dataset</a:t>
            </a:r>
            <a:r>
              <a:rPr lang="pt-BR" sz="2400" dirty="0"/>
              <a:t> </a:t>
            </a:r>
            <a:r>
              <a:rPr lang="pt-BR" sz="2400" dirty="0" err="1"/>
              <a:t>Insurance.csv</a:t>
            </a:r>
            <a:endParaRPr lang="pt-BR" sz="2400" dirty="0"/>
          </a:p>
          <a:p>
            <a:r>
              <a:rPr lang="en-US" dirty="0"/>
              <a:t>Columns</a:t>
            </a:r>
          </a:p>
          <a:p>
            <a:r>
              <a:rPr lang="en-US" sz="1600" dirty="0"/>
              <a:t>age: age of primary beneficiary </a:t>
            </a:r>
          </a:p>
          <a:p>
            <a:r>
              <a:rPr lang="en-US" sz="1600" dirty="0"/>
              <a:t>sex: insurance contractor gender, female, male </a:t>
            </a:r>
          </a:p>
          <a:p>
            <a:r>
              <a:rPr lang="en-US" sz="1600" dirty="0" err="1"/>
              <a:t>bmi</a:t>
            </a:r>
            <a:r>
              <a:rPr lang="en-US" sz="1600" dirty="0"/>
              <a:t>: Body mass index, providing an understanding of body, weights that are relatively high or low relative to height, objective index of body weight (kg / m ^ 2) using the ratio of height to weight, ideally 18.5 to 24.9 </a:t>
            </a:r>
          </a:p>
          <a:p>
            <a:r>
              <a:rPr lang="en-US" sz="1600" dirty="0"/>
              <a:t>children: Number of children covered by health insurance / Number of dependents</a:t>
            </a:r>
          </a:p>
          <a:p>
            <a:r>
              <a:rPr lang="en-US" sz="1600" dirty="0"/>
              <a:t>smoker: Smoking</a:t>
            </a:r>
          </a:p>
          <a:p>
            <a:r>
              <a:rPr lang="en-US" sz="1600" dirty="0"/>
              <a:t>region: the beneficiary's residential area in the US, northeast, southeast, southwest, northwest.</a:t>
            </a:r>
          </a:p>
          <a:p>
            <a:r>
              <a:rPr lang="en-US" sz="1600" dirty="0"/>
              <a:t>charges: Individual medical costs billed by health insurance</a:t>
            </a:r>
          </a:p>
          <a:p>
            <a:pPr marL="0" indent="0"/>
            <a:endParaRPr lang="pt-BR" sz="2400" dirty="0"/>
          </a:p>
          <a:p>
            <a:pPr marL="0" indent="0"/>
            <a:r>
              <a:rPr lang="pt-BR" sz="1800" dirty="0" err="1"/>
              <a:t>https</a:t>
            </a:r>
            <a:r>
              <a:rPr lang="pt-BR" sz="1800" dirty="0"/>
              <a:t>://</a:t>
            </a:r>
            <a:r>
              <a:rPr lang="pt-BR" sz="1800" dirty="0" err="1"/>
              <a:t>www.kaggle.com</a:t>
            </a:r>
            <a:r>
              <a:rPr lang="pt-BR" sz="1800" dirty="0"/>
              <a:t>/mirichoi0218/</a:t>
            </a:r>
            <a:r>
              <a:rPr lang="pt-BR" sz="1800" dirty="0" err="1"/>
              <a:t>insurance</a:t>
            </a:r>
            <a:endParaRPr lang="en-US" sz="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9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AF02-E0A3-174D-9E36-55E07442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A264-3DA6-FD4A-9B07-62044D29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sz="2400" dirty="0"/>
              <a:t>Qual a média de idade (age), quando o contratante </a:t>
            </a:r>
            <a:r>
              <a:rPr lang="pt-BR" sz="2400"/>
              <a:t>é homem (</a:t>
            </a:r>
            <a:r>
              <a:rPr lang="pt-BR" sz="2400" dirty="0"/>
              <a:t>sex)?</a:t>
            </a:r>
          </a:p>
          <a:p>
            <a:pPr marL="514350" indent="-514350">
              <a:buAutoNum type="arabicPeriod"/>
            </a:pPr>
            <a:r>
              <a:rPr lang="pt-BR" sz="2400" dirty="0"/>
              <a:t>Apresentar </a:t>
            </a:r>
            <a:r>
              <a:rPr lang="pt-BR" sz="2400" dirty="0" err="1"/>
              <a:t>Outliers</a:t>
            </a:r>
            <a:r>
              <a:rPr lang="pt-BR" sz="2400" dirty="0"/>
              <a:t> da idade (age) pela região de moradia (</a:t>
            </a:r>
            <a:r>
              <a:rPr lang="pt-BR" sz="2400" dirty="0" err="1"/>
              <a:t>region</a:t>
            </a:r>
            <a:r>
              <a:rPr lang="pt-BR" sz="2400" dirty="0"/>
              <a:t>).</a:t>
            </a:r>
          </a:p>
          <a:p>
            <a:pPr marL="514350" indent="-514350">
              <a:buAutoNum type="arabicPeriod"/>
            </a:pPr>
            <a:r>
              <a:rPr lang="pt-BR" sz="2400" dirty="0"/>
              <a:t>Há relação entre a região de moradia (</a:t>
            </a:r>
            <a:r>
              <a:rPr lang="pt-BR" sz="2400" dirty="0" err="1"/>
              <a:t>region</a:t>
            </a:r>
            <a:r>
              <a:rPr lang="pt-BR" sz="2400" dirty="0"/>
              <a:t>) e o valor dos encargos médicos (charges) ? Justifique sua resposta.</a:t>
            </a:r>
          </a:p>
          <a:p>
            <a:pPr marL="514350" indent="-514350">
              <a:buAutoNum type="arabicPeriod"/>
            </a:pPr>
            <a:r>
              <a:rPr lang="pt-BR" sz="2400" dirty="0"/>
              <a:t>Quais as 3 regiões (</a:t>
            </a:r>
            <a:r>
              <a:rPr lang="pt-BR" sz="2400" dirty="0" err="1"/>
              <a:t>region</a:t>
            </a:r>
            <a:r>
              <a:rPr lang="pt-BR" sz="2400" dirty="0"/>
              <a:t>) onde se gasta menos com encargos médicos (charges), na faixa de idade de 35 a 50 anos (age) ?</a:t>
            </a:r>
          </a:p>
          <a:p>
            <a:pPr marL="514350" indent="-514350">
              <a:buAutoNum type="arabicPeriod"/>
            </a:pPr>
            <a:r>
              <a:rPr lang="pt-BR" sz="2400" dirty="0"/>
              <a:t>Quem possui mais dependentes (</a:t>
            </a:r>
            <a:r>
              <a:rPr lang="pt-BR" sz="2400" dirty="0" err="1"/>
              <a:t>children</a:t>
            </a:r>
            <a:r>
              <a:rPr lang="pt-BR" sz="2400" dirty="0"/>
              <a:t>) mais entre segurados do </a:t>
            </a:r>
            <a:r>
              <a:rPr lang="pt-BR" sz="2400" dirty="0" err="1"/>
              <a:t>dataset</a:t>
            </a:r>
            <a:r>
              <a:rPr lang="pt-BR" sz="2400" dirty="0"/>
              <a:t>? Homens ou mulheres?</a:t>
            </a:r>
          </a:p>
          <a:p>
            <a:pPr marL="514350" indent="-514350">
              <a:buAutoNum type="arabicPeriod"/>
            </a:pPr>
            <a:endParaRPr lang="pt-BR" sz="2400" dirty="0"/>
          </a:p>
          <a:p>
            <a:pPr marL="514350" indent="-514350">
              <a:buAutoNum type="arabicPeriod"/>
            </a:pPr>
            <a:endParaRPr lang="pt-BR" sz="2400" dirty="0"/>
          </a:p>
          <a:p>
            <a:pPr marL="514350" indent="-514350">
              <a:buAutoNum type="arabicPeriod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94193-28E5-BC4C-A0CA-8E2B15E868D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602358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33317</TotalTime>
  <Words>552</Words>
  <Application>Microsoft Macintosh PowerPoint</Application>
  <PresentationFormat>On-screen Show (4:3)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2_Tema do Office</vt:lpstr>
      <vt:lpstr>PowerPoint Presentation</vt:lpstr>
      <vt:lpstr>Trabalho Individual – Tipo 4</vt:lpstr>
      <vt:lpstr>Parte Teórica</vt:lpstr>
      <vt:lpstr>Parte Prática</vt:lpstr>
      <vt:lpstr>Parte Teórica</vt:lpstr>
      <vt:lpstr>Parte Prática</vt:lpstr>
      <vt:lpstr>Parte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SustNMS</dc:title>
  <dc:creator>Carlos H. Costa;Marcelo Amaral</dc:creator>
  <cp:lastModifiedBy>Fulvio Mascara</cp:lastModifiedBy>
  <cp:revision>2606</cp:revision>
  <cp:lastPrinted>1601-01-01T00:00:00Z</cp:lastPrinted>
  <dcterms:created xsi:type="dcterms:W3CDTF">2011-03-10T17:40:53Z</dcterms:created>
  <dcterms:modified xsi:type="dcterms:W3CDTF">2019-12-16T20:20:31Z</dcterms:modified>
</cp:coreProperties>
</file>