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Calibri" panose="020F0502020204030204" pitchFamily="34" charset="0"/>
      <p:regular r:id="rId58"/>
      <p:bold r:id="rId59"/>
      <p:italic r:id="rId60"/>
      <p:boldItalic r:id="rId61"/>
    </p:embeddedFont>
    <p:embeddedFont>
      <p:font typeface="Lato" panose="020F0502020204030203" pitchFamily="34" charset="0"/>
      <p:regular r:id="rId62"/>
      <p:bold r:id="rId63"/>
      <p:italic r:id="rId64"/>
      <p:boldItalic r:id="rId65"/>
    </p:embeddedFont>
    <p:embeddedFont>
      <p:font typeface="Nunito"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hony Hernande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14" y="7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3-16T23:09:06.809" idx="1">
    <p:pos x="6000" y="0"/>
    <p:text>Link to Artifacts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852bd87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852bd87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b65d249d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b65d249d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6ae51a23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6ae51a23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6ae51a23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6ae51a23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6ae51a2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6ae51a2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7668afe4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27668afe4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7668afe4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7668afe4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7668afe4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7668afe4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7668afe4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7668afe4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7668afe4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7668afe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7668afe4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7668afe4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7e24aa12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7e24aa12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7668afe4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7668afe4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7668afe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7668afe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7668afe4d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7668afe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7668afe4d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7668afe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7668afe4d_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7668afe4d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7668afe4d_4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7668afe4d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7668afe4d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7668afe4d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77c96da6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77c96da6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77c96da6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77c96da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90e130e98_6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90e130e98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90e130e98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90e130e98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77828a20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277828a2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b80e419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1b80e419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277828a2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277828a2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90e130e98_5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90e130e98_5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90e130e98_5_9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90e130e98_5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90e130e9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90e130e9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77828a20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77828a20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277828a20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277828a2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753f72d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2753f72d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9e2167fe5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9e2167fe5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6ae51a23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6ae51a2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2753f72de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2753f72d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2753f72de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2753f72de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2753f72de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2753f72de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2753f72de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2753f72d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2753f72de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2753f72de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753f72de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753f72de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2753f72de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2753f72de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753f72de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2753f72d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7668afe4d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27668afe4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2797064fc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2797064fc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6ae51a23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6ae51a2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797064fc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797064f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27668afe4d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27668afe4d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2797064fc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2797064f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2797064fc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2797064fc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190e130e98_6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190e130e98_6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a64d4ecd5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a64d4ecd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6ae51a23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6ae51a23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b804c14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b804c14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6ae51a23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6ae51a23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b65d249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b65d24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hyperlink" Target="https://docs.google.com/spreadsheets/d/19f_bLPnwMILBQnskmJ_sZkGqz3g-mZaEgVqda0EpI8A/edit#gid=213979863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4294967295"/>
          </p:nvPr>
        </p:nvSpPr>
        <p:spPr>
          <a:xfrm>
            <a:off x="1436425" y="3926075"/>
            <a:ext cx="6505800" cy="747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700" b="1">
                <a:latin typeface="Lato"/>
                <a:ea typeface="Lato"/>
                <a:cs typeface="Lato"/>
                <a:sym typeface="Lato"/>
              </a:rPr>
              <a:t>Team 4:</a:t>
            </a:r>
            <a:r>
              <a:rPr lang="en" sz="1700">
                <a:latin typeface="Lato"/>
                <a:ea typeface="Lato"/>
                <a:cs typeface="Lato"/>
                <a:sym typeface="Lato"/>
              </a:rPr>
              <a:t> Abram Flores, Anthony Hernandez, Vamshi Katipally, Fulya Kocaman, Wangmo Tenzing, Manthan Vasani</a:t>
            </a:r>
            <a:endParaRPr sz="1500"/>
          </a:p>
        </p:txBody>
      </p:sp>
      <p:pic>
        <p:nvPicPr>
          <p:cNvPr id="129" name="Google Shape;129;p13"/>
          <p:cNvPicPr preferRelativeResize="0"/>
          <p:nvPr/>
        </p:nvPicPr>
        <p:blipFill>
          <a:blip r:embed="rId3">
            <a:alphaModFix/>
          </a:blip>
          <a:stretch>
            <a:fillRect/>
          </a:stretch>
        </p:blipFill>
        <p:spPr>
          <a:xfrm>
            <a:off x="2617288" y="728375"/>
            <a:ext cx="3909426" cy="2908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Assumptions &amp; Dependencies </a:t>
            </a:r>
            <a:endParaRPr/>
          </a:p>
        </p:txBody>
      </p:sp>
      <p:sp>
        <p:nvSpPr>
          <p:cNvPr id="188" name="Google Shape;188;p22"/>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A-1: The majority of the product’s users will come from United States (I1-I3)</a:t>
            </a:r>
            <a:endParaRPr sz="1600"/>
          </a:p>
          <a:p>
            <a:pPr marL="457200" lvl="0" indent="-330200" algn="l" rtl="0">
              <a:lnSpc>
                <a:spcPct val="115000"/>
              </a:lnSpc>
              <a:spcBef>
                <a:spcPts val="0"/>
              </a:spcBef>
              <a:spcAft>
                <a:spcPts val="0"/>
              </a:spcAft>
              <a:buSzPts val="1600"/>
              <a:buChar char="●"/>
            </a:pPr>
            <a:r>
              <a:rPr lang="en" sz="1600"/>
              <a:t>A-2: Users will acknowledge optimal medium for viewing (Desktop/laptop)</a:t>
            </a:r>
            <a:endParaRPr sz="1600"/>
          </a:p>
          <a:p>
            <a:pPr marL="457200" lvl="0" indent="-330200" algn="l" rtl="0">
              <a:lnSpc>
                <a:spcPct val="115000"/>
              </a:lnSpc>
              <a:spcBef>
                <a:spcPts val="0"/>
              </a:spcBef>
              <a:spcAft>
                <a:spcPts val="0"/>
              </a:spcAft>
              <a:buSzPts val="1600"/>
              <a:buChar char="●"/>
            </a:pPr>
            <a:r>
              <a:rPr lang="en" sz="1600"/>
              <a:t>DEP-1: Items for catalogs and listings will be supplied by external platforms/vendors</a:t>
            </a:r>
            <a:endParaRPr sz="1600"/>
          </a:p>
          <a:p>
            <a:pPr marL="457200" lvl="0" indent="-330200" algn="l" rtl="0">
              <a:lnSpc>
                <a:spcPct val="115000"/>
              </a:lnSpc>
              <a:spcBef>
                <a:spcPts val="0"/>
              </a:spcBef>
              <a:spcAft>
                <a:spcPts val="0"/>
              </a:spcAft>
              <a:buSzPts val="1600"/>
              <a:buChar char="●"/>
            </a:pPr>
            <a:r>
              <a:rPr lang="en" sz="1600"/>
              <a:t>DEP-2: Delivery of goods will rely on 3rd-party parcel delivery services</a:t>
            </a:r>
            <a:endParaRPr sz="1600"/>
          </a:p>
          <a:p>
            <a:pPr marL="1371600" lvl="0" indent="0" algn="l" rtl="0">
              <a:spcBef>
                <a:spcPts val="0"/>
              </a:spcBef>
              <a:spcAft>
                <a:spcPts val="1200"/>
              </a:spcAft>
              <a:buNone/>
            </a:pPr>
            <a:endParaRPr sz="1700"/>
          </a:p>
        </p:txBody>
      </p:sp>
      <p:pic>
        <p:nvPicPr>
          <p:cNvPr id="189" name="Google Shape;189;p22"/>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Classes</a:t>
            </a:r>
            <a:endParaRPr/>
          </a:p>
        </p:txBody>
      </p:sp>
      <p:sp>
        <p:nvSpPr>
          <p:cNvPr id="195" name="Google Shape;195;p23"/>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Customer</a:t>
            </a:r>
            <a:endParaRPr sz="1500"/>
          </a:p>
          <a:p>
            <a:pPr marL="914400" lvl="1" indent="-323850" algn="l" rtl="0">
              <a:lnSpc>
                <a:spcPct val="115000"/>
              </a:lnSpc>
              <a:spcBef>
                <a:spcPts val="0"/>
              </a:spcBef>
              <a:spcAft>
                <a:spcPts val="0"/>
              </a:spcAft>
              <a:buSzPts val="1500"/>
              <a:buChar char="○"/>
            </a:pPr>
            <a:r>
              <a:rPr lang="en" sz="1500"/>
              <a:t>CUS-02: Executes purchases by selecting from a variety of payment options</a:t>
            </a:r>
            <a:endParaRPr sz="1500"/>
          </a:p>
          <a:p>
            <a:pPr marL="914400" lvl="1" indent="-323850" algn="l" rtl="0">
              <a:lnSpc>
                <a:spcPct val="115000"/>
              </a:lnSpc>
              <a:spcBef>
                <a:spcPts val="0"/>
              </a:spcBef>
              <a:spcAft>
                <a:spcPts val="0"/>
              </a:spcAft>
              <a:buSzPts val="1500"/>
              <a:buChar char="○"/>
            </a:pPr>
            <a:r>
              <a:rPr lang="en" sz="1500"/>
              <a:t>CUS-03: Browses &amp; Filters through catalog</a:t>
            </a:r>
            <a:endParaRPr sz="1500"/>
          </a:p>
          <a:p>
            <a:pPr marL="914400" lvl="1" indent="-323850" algn="l" rtl="0">
              <a:lnSpc>
                <a:spcPct val="115000"/>
              </a:lnSpc>
              <a:spcBef>
                <a:spcPts val="0"/>
              </a:spcBef>
              <a:spcAft>
                <a:spcPts val="0"/>
              </a:spcAft>
              <a:buSzPts val="1500"/>
              <a:buChar char="○"/>
            </a:pPr>
            <a:r>
              <a:rPr lang="en" sz="1500"/>
              <a:t>CUS-05: Creates login account for ease and convenience of shopping experience.</a:t>
            </a:r>
            <a:endParaRPr sz="1500"/>
          </a:p>
          <a:p>
            <a:pPr marL="457200" lvl="0" indent="-323850" algn="l" rtl="0">
              <a:lnSpc>
                <a:spcPct val="115000"/>
              </a:lnSpc>
              <a:spcBef>
                <a:spcPts val="0"/>
              </a:spcBef>
              <a:spcAft>
                <a:spcPts val="0"/>
              </a:spcAft>
              <a:buSzPts val="1500"/>
              <a:buChar char="●"/>
            </a:pPr>
            <a:r>
              <a:rPr lang="en" sz="1500"/>
              <a:t>Developer </a:t>
            </a:r>
            <a:endParaRPr sz="1500"/>
          </a:p>
          <a:p>
            <a:pPr marL="914400" lvl="1" indent="-323850" algn="l" rtl="0">
              <a:lnSpc>
                <a:spcPct val="100000"/>
              </a:lnSpc>
              <a:spcBef>
                <a:spcPts val="0"/>
              </a:spcBef>
              <a:spcAft>
                <a:spcPts val="0"/>
              </a:spcAft>
              <a:buSzPts val="1500"/>
              <a:buChar char="○"/>
            </a:pPr>
            <a:r>
              <a:rPr lang="en" sz="1500"/>
              <a:t>DEV-01: Modifies the layout/content of the platform in collaboration with Admin class</a:t>
            </a:r>
            <a:endParaRPr sz="1500"/>
          </a:p>
          <a:p>
            <a:pPr marL="914400" lvl="1" indent="-323850" algn="l" rtl="0">
              <a:lnSpc>
                <a:spcPct val="100000"/>
              </a:lnSpc>
              <a:spcBef>
                <a:spcPts val="0"/>
              </a:spcBef>
              <a:spcAft>
                <a:spcPts val="0"/>
              </a:spcAft>
              <a:buSzPts val="1500"/>
              <a:buChar char="○"/>
            </a:pPr>
            <a:r>
              <a:rPr lang="en" sz="1500"/>
              <a:t>Dev-03: Regularly runs status checks and ensures server stability</a:t>
            </a:r>
            <a:endParaRPr sz="1500"/>
          </a:p>
          <a:p>
            <a:pPr marL="914400" lvl="1" indent="-323850" algn="l" rtl="0">
              <a:lnSpc>
                <a:spcPct val="100000"/>
              </a:lnSpc>
              <a:spcBef>
                <a:spcPts val="0"/>
              </a:spcBef>
              <a:spcAft>
                <a:spcPts val="0"/>
              </a:spcAft>
              <a:buSzPts val="1500"/>
              <a:buChar char="○"/>
            </a:pPr>
            <a:r>
              <a:rPr lang="en" sz="1500"/>
              <a:t>DEV-04: Manage databases/integration</a:t>
            </a:r>
            <a:endParaRPr sz="1500"/>
          </a:p>
          <a:p>
            <a:pPr marL="1371600" lvl="0" indent="0" algn="l" rtl="0">
              <a:spcBef>
                <a:spcPts val="0"/>
              </a:spcBef>
              <a:spcAft>
                <a:spcPts val="1200"/>
              </a:spcAft>
              <a:buNone/>
            </a:pPr>
            <a:endParaRPr sz="1600"/>
          </a:p>
        </p:txBody>
      </p:sp>
      <p:pic>
        <p:nvPicPr>
          <p:cNvPr id="196" name="Google Shape;196;p2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Classes cont.</a:t>
            </a:r>
            <a:endParaRPr/>
          </a:p>
        </p:txBody>
      </p:sp>
      <p:sp>
        <p:nvSpPr>
          <p:cNvPr id="202" name="Google Shape;202;p24"/>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Vendor</a:t>
            </a:r>
            <a:endParaRPr sz="1500"/>
          </a:p>
          <a:p>
            <a:pPr marL="914400" lvl="1" indent="-323850" algn="l" rtl="0">
              <a:lnSpc>
                <a:spcPct val="115000"/>
              </a:lnSpc>
              <a:spcBef>
                <a:spcPts val="0"/>
              </a:spcBef>
              <a:spcAft>
                <a:spcPts val="0"/>
              </a:spcAft>
              <a:buSzPts val="1500"/>
              <a:buChar char="○"/>
            </a:pPr>
            <a:r>
              <a:rPr lang="en" sz="1500"/>
              <a:t>VEN-01: Checks sales metrics and analytics</a:t>
            </a:r>
            <a:endParaRPr sz="1500"/>
          </a:p>
          <a:p>
            <a:pPr marL="914400" lvl="1" indent="-323850" algn="l" rtl="0">
              <a:lnSpc>
                <a:spcPct val="115000"/>
              </a:lnSpc>
              <a:spcBef>
                <a:spcPts val="0"/>
              </a:spcBef>
              <a:spcAft>
                <a:spcPts val="0"/>
              </a:spcAft>
              <a:buSzPts val="1500"/>
              <a:buChar char="○"/>
            </a:pPr>
            <a:r>
              <a:rPr lang="en" sz="1500"/>
              <a:t>VEN-02: Requests items to be available for sale on ABC’s platform</a:t>
            </a:r>
            <a:endParaRPr sz="1500"/>
          </a:p>
          <a:p>
            <a:pPr marL="914400" lvl="1" indent="-323850" algn="l" rtl="0">
              <a:lnSpc>
                <a:spcPct val="115000"/>
              </a:lnSpc>
              <a:spcBef>
                <a:spcPts val="0"/>
              </a:spcBef>
              <a:spcAft>
                <a:spcPts val="0"/>
              </a:spcAft>
              <a:buSzPts val="1500"/>
              <a:buChar char="○"/>
            </a:pPr>
            <a:r>
              <a:rPr lang="en" sz="1500"/>
              <a:t>VEN-03: Creates and maintains a public vendor account</a:t>
            </a:r>
            <a:endParaRPr sz="1500"/>
          </a:p>
          <a:p>
            <a:pPr marL="457200" lvl="0" indent="-323850" algn="l" rtl="0">
              <a:lnSpc>
                <a:spcPct val="115000"/>
              </a:lnSpc>
              <a:spcBef>
                <a:spcPts val="0"/>
              </a:spcBef>
              <a:spcAft>
                <a:spcPts val="0"/>
              </a:spcAft>
              <a:buSzPts val="1500"/>
              <a:buChar char="●"/>
            </a:pPr>
            <a:r>
              <a:rPr lang="en" sz="1500"/>
              <a:t>Admin</a:t>
            </a:r>
            <a:endParaRPr sz="1500"/>
          </a:p>
          <a:p>
            <a:pPr marL="914400" lvl="1" indent="-323850" algn="l" rtl="0">
              <a:lnSpc>
                <a:spcPct val="100000"/>
              </a:lnSpc>
              <a:spcBef>
                <a:spcPts val="0"/>
              </a:spcBef>
              <a:spcAft>
                <a:spcPts val="0"/>
              </a:spcAft>
              <a:buSzPts val="1500"/>
              <a:buChar char="○"/>
            </a:pPr>
            <a:r>
              <a:rPr lang="en" sz="1500"/>
              <a:t>AD-01: Directs the content and ads on the platform</a:t>
            </a:r>
            <a:endParaRPr sz="1500"/>
          </a:p>
          <a:p>
            <a:pPr marL="914400" lvl="1" indent="-323850" algn="l" rtl="0">
              <a:lnSpc>
                <a:spcPct val="100000"/>
              </a:lnSpc>
              <a:spcBef>
                <a:spcPts val="0"/>
              </a:spcBef>
              <a:spcAft>
                <a:spcPts val="0"/>
              </a:spcAft>
              <a:buSzPts val="1500"/>
              <a:buChar char="○"/>
            </a:pPr>
            <a:r>
              <a:rPr lang="en" sz="1500"/>
              <a:t>AD-02: Approves and selects product requests from vendors</a:t>
            </a:r>
            <a:endParaRPr sz="1500"/>
          </a:p>
          <a:p>
            <a:pPr marL="1371600" lvl="0" indent="0" algn="l" rtl="0">
              <a:spcBef>
                <a:spcPts val="0"/>
              </a:spcBef>
              <a:spcAft>
                <a:spcPts val="1200"/>
              </a:spcAft>
              <a:buNone/>
            </a:pPr>
            <a:endParaRPr sz="1600"/>
          </a:p>
        </p:txBody>
      </p:sp>
      <p:pic>
        <p:nvPicPr>
          <p:cNvPr id="203" name="Google Shape;203;p24"/>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Use Case 1- UC-6 Place an Order</a:t>
            </a:r>
            <a:endParaRPr/>
          </a:p>
        </p:txBody>
      </p:sp>
      <p:pic>
        <p:nvPicPr>
          <p:cNvPr id="209" name="Google Shape;209;p2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819150" y="42068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a:t>
            </a:r>
            <a:endParaRPr/>
          </a:p>
        </p:txBody>
      </p:sp>
      <p:pic>
        <p:nvPicPr>
          <p:cNvPr id="215" name="Google Shape;215;p26"/>
          <p:cNvPicPr preferRelativeResize="0"/>
          <p:nvPr/>
        </p:nvPicPr>
        <p:blipFill>
          <a:blip r:embed="rId3">
            <a:alphaModFix/>
          </a:blip>
          <a:stretch>
            <a:fillRect/>
          </a:stretch>
        </p:blipFill>
        <p:spPr>
          <a:xfrm>
            <a:off x="7198150" y="340075"/>
            <a:ext cx="1499575" cy="1115826"/>
          </a:xfrm>
          <a:prstGeom prst="rect">
            <a:avLst/>
          </a:prstGeom>
          <a:noFill/>
          <a:ln>
            <a:noFill/>
          </a:ln>
        </p:spPr>
      </p:pic>
      <p:pic>
        <p:nvPicPr>
          <p:cNvPr id="216" name="Google Shape;216;p26"/>
          <p:cNvPicPr preferRelativeResize="0"/>
          <p:nvPr/>
        </p:nvPicPr>
        <p:blipFill rotWithShape="1">
          <a:blip r:embed="rId4">
            <a:alphaModFix/>
          </a:blip>
          <a:srcRect l="2581" t="2628" r="46792" b="15752"/>
          <a:stretch/>
        </p:blipFill>
        <p:spPr>
          <a:xfrm>
            <a:off x="5432150" y="1569400"/>
            <a:ext cx="3382200" cy="3066975"/>
          </a:xfrm>
          <a:prstGeom prst="rect">
            <a:avLst/>
          </a:prstGeom>
          <a:noFill/>
          <a:ln>
            <a:noFill/>
          </a:ln>
        </p:spPr>
      </p:pic>
      <p:pic>
        <p:nvPicPr>
          <p:cNvPr id="217" name="Google Shape;217;p26"/>
          <p:cNvPicPr preferRelativeResize="0"/>
          <p:nvPr/>
        </p:nvPicPr>
        <p:blipFill rotWithShape="1">
          <a:blip r:embed="rId5">
            <a:alphaModFix/>
          </a:blip>
          <a:srcRect l="2017" t="1517" r="21850" b="1836"/>
          <a:stretch/>
        </p:blipFill>
        <p:spPr>
          <a:xfrm>
            <a:off x="343200" y="1127050"/>
            <a:ext cx="5088950" cy="363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819150" y="651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 Cont’d</a:t>
            </a:r>
            <a:endParaRPr/>
          </a:p>
        </p:txBody>
      </p:sp>
      <p:pic>
        <p:nvPicPr>
          <p:cNvPr id="223" name="Google Shape;223;p27"/>
          <p:cNvPicPr preferRelativeResize="0"/>
          <p:nvPr/>
        </p:nvPicPr>
        <p:blipFill>
          <a:blip r:embed="rId3">
            <a:alphaModFix/>
          </a:blip>
          <a:stretch>
            <a:fillRect/>
          </a:stretch>
        </p:blipFill>
        <p:spPr>
          <a:xfrm>
            <a:off x="7198150" y="349502"/>
            <a:ext cx="1499575" cy="1115826"/>
          </a:xfrm>
          <a:prstGeom prst="rect">
            <a:avLst/>
          </a:prstGeom>
          <a:noFill/>
          <a:ln>
            <a:noFill/>
          </a:ln>
        </p:spPr>
      </p:pic>
      <p:sp>
        <p:nvSpPr>
          <p:cNvPr id="224" name="Google Shape;224;p27"/>
          <p:cNvSpPr txBox="1">
            <a:spLocks noGrp="1"/>
          </p:cNvSpPr>
          <p:nvPr>
            <p:ph type="body" idx="1"/>
          </p:nvPr>
        </p:nvSpPr>
        <p:spPr>
          <a:xfrm>
            <a:off x="900275" y="1455900"/>
            <a:ext cx="7290000" cy="32379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b="1" dirty="0"/>
              <a:t>Actors</a:t>
            </a:r>
            <a:endParaRPr sz="1600" b="1" dirty="0"/>
          </a:p>
          <a:p>
            <a:pPr marL="914400" lvl="1" indent="-330200" algn="l" rtl="0">
              <a:lnSpc>
                <a:spcPct val="115000"/>
              </a:lnSpc>
              <a:spcBef>
                <a:spcPts val="0"/>
              </a:spcBef>
              <a:spcAft>
                <a:spcPts val="0"/>
              </a:spcAft>
              <a:buSzPts val="1600"/>
              <a:buChar char="○"/>
            </a:pPr>
            <a:r>
              <a:rPr lang="en" sz="1600" u="sng" dirty="0"/>
              <a:t>Primary Actor</a:t>
            </a:r>
            <a:r>
              <a:rPr lang="en" sz="1600" dirty="0"/>
              <a:t>: Customer</a:t>
            </a:r>
            <a:endParaRPr sz="1600" dirty="0"/>
          </a:p>
          <a:p>
            <a:pPr marL="914400" lvl="1" indent="-330200" algn="l" rtl="0">
              <a:lnSpc>
                <a:spcPct val="115000"/>
              </a:lnSpc>
              <a:spcBef>
                <a:spcPts val="0"/>
              </a:spcBef>
              <a:spcAft>
                <a:spcPts val="0"/>
              </a:spcAft>
              <a:buSzPts val="1600"/>
              <a:buChar char="○"/>
            </a:pPr>
            <a:r>
              <a:rPr lang="en" sz="1600" u="sng" dirty="0"/>
              <a:t>Secondary Actor</a:t>
            </a:r>
            <a:r>
              <a:rPr lang="en" sz="1600" dirty="0"/>
              <a:t>: F6 Direct Online Store System</a:t>
            </a:r>
            <a:endParaRPr sz="1600" dirty="0"/>
          </a:p>
          <a:p>
            <a:pPr marL="457200" lvl="0" indent="-330200" algn="l" rtl="0">
              <a:lnSpc>
                <a:spcPct val="115000"/>
              </a:lnSpc>
              <a:spcBef>
                <a:spcPts val="0"/>
              </a:spcBef>
              <a:spcAft>
                <a:spcPts val="0"/>
              </a:spcAft>
              <a:buSzPts val="1600"/>
              <a:buChar char="●"/>
            </a:pPr>
            <a:r>
              <a:rPr lang="en" sz="1600" b="1" dirty="0"/>
              <a:t>Trigger</a:t>
            </a:r>
            <a:endParaRPr sz="1600" b="1" dirty="0"/>
          </a:p>
          <a:p>
            <a:pPr marL="914400" lvl="1" indent="-349250" algn="l" rtl="0">
              <a:lnSpc>
                <a:spcPct val="91000"/>
              </a:lnSpc>
              <a:spcBef>
                <a:spcPts val="0"/>
              </a:spcBef>
              <a:spcAft>
                <a:spcPts val="0"/>
              </a:spcAft>
              <a:buSzPts val="1900"/>
              <a:buChar char="○"/>
            </a:pPr>
            <a:r>
              <a:rPr lang="en" sz="1600" dirty="0">
                <a:solidFill>
                  <a:srgbClr val="000000"/>
                </a:solidFill>
              </a:rPr>
              <a:t>A Customer indicates that they want to place an order</a:t>
            </a:r>
            <a:endParaRPr sz="1600" dirty="0">
              <a:solidFill>
                <a:srgbClr val="000000"/>
              </a:solidFill>
            </a:endParaRPr>
          </a:p>
          <a:p>
            <a:pPr marL="457200" lvl="0" indent="-330200" algn="l" rtl="0">
              <a:spcBef>
                <a:spcPts val="0"/>
              </a:spcBef>
              <a:spcAft>
                <a:spcPts val="0"/>
              </a:spcAft>
              <a:buSzPts val="1600"/>
              <a:buChar char="●"/>
            </a:pPr>
            <a:r>
              <a:rPr lang="en" sz="1600" b="1" dirty="0"/>
              <a:t>Description</a:t>
            </a:r>
            <a:endParaRPr sz="1600" b="1" dirty="0"/>
          </a:p>
          <a:p>
            <a:pPr marL="914400" lvl="1" indent="-349250" algn="l" rtl="0">
              <a:lnSpc>
                <a:spcPct val="91000"/>
              </a:lnSpc>
              <a:spcBef>
                <a:spcPts val="0"/>
              </a:spcBef>
              <a:spcAft>
                <a:spcPts val="0"/>
              </a:spcAft>
              <a:buSzPts val="1900"/>
              <a:buChar char="○"/>
            </a:pPr>
            <a:r>
              <a:rPr lang="en" sz="1600" dirty="0">
                <a:solidFill>
                  <a:srgbClr val="000000"/>
                </a:solidFill>
              </a:rPr>
              <a:t>A Customer accesses F6 Direct Online Store, checks out the shopping cart after viewing the items, adding them to the shopping cart, logging into the account or checking out as a guest, and placing the order to be picked up at the designated stores or delivered to their home or a specific location within a specified time window</a:t>
            </a:r>
            <a:endParaRPr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819150" y="651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 Cont’d</a:t>
            </a:r>
            <a:endParaRPr/>
          </a:p>
        </p:txBody>
      </p:sp>
      <p:pic>
        <p:nvPicPr>
          <p:cNvPr id="230" name="Google Shape;230;p28"/>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231" name="Google Shape;231;p28"/>
          <p:cNvSpPr txBox="1">
            <a:spLocks noGrp="1"/>
          </p:cNvSpPr>
          <p:nvPr>
            <p:ph type="body" idx="1"/>
          </p:nvPr>
        </p:nvSpPr>
        <p:spPr>
          <a:xfrm>
            <a:off x="919500" y="1605850"/>
            <a:ext cx="7305000" cy="32493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b="1" dirty="0"/>
              <a:t>Preconditions</a:t>
            </a:r>
            <a:endParaRPr sz="1600" b="1" dirty="0"/>
          </a:p>
          <a:p>
            <a:pPr marL="914400" lvl="1" indent="-330200" algn="l" rtl="0">
              <a:lnSpc>
                <a:spcPct val="91000"/>
              </a:lnSpc>
              <a:spcBef>
                <a:spcPts val="0"/>
              </a:spcBef>
              <a:spcAft>
                <a:spcPts val="0"/>
              </a:spcAft>
              <a:buSzPts val="1600"/>
              <a:buChar char="○"/>
            </a:pPr>
            <a:r>
              <a:rPr lang="en" sz="1600" dirty="0">
                <a:solidFill>
                  <a:srgbClr val="000000"/>
                </a:solidFill>
              </a:rPr>
              <a:t>PRE-1: Customer goes onto F6 Direct Online Store website</a:t>
            </a:r>
            <a:endParaRPr sz="1600" u="sng" dirty="0"/>
          </a:p>
          <a:p>
            <a:pPr marL="457200" lvl="0" indent="-330200" algn="l" rtl="0">
              <a:lnSpc>
                <a:spcPct val="115000"/>
              </a:lnSpc>
              <a:spcBef>
                <a:spcPts val="0"/>
              </a:spcBef>
              <a:spcAft>
                <a:spcPts val="0"/>
              </a:spcAft>
              <a:buSzPts val="1600"/>
              <a:buChar char="●"/>
            </a:pPr>
            <a:r>
              <a:rPr lang="en" sz="1600" b="1" dirty="0"/>
              <a:t> </a:t>
            </a:r>
            <a:r>
              <a:rPr lang="en" sz="1600" b="1" dirty="0">
                <a:solidFill>
                  <a:srgbClr val="000000"/>
                </a:solidFill>
              </a:rPr>
              <a:t>Postconditions</a:t>
            </a:r>
            <a:endParaRPr sz="1600" b="1" dirty="0"/>
          </a:p>
          <a:p>
            <a:pPr marL="914400" lvl="1" indent="-330200" algn="l" rtl="0">
              <a:lnSpc>
                <a:spcPct val="91000"/>
              </a:lnSpc>
              <a:spcBef>
                <a:spcPts val="0"/>
              </a:spcBef>
              <a:spcAft>
                <a:spcPts val="0"/>
              </a:spcAft>
              <a:buSzPts val="1600"/>
              <a:buChar char="○"/>
            </a:pPr>
            <a:r>
              <a:rPr lang="en" sz="1600" dirty="0">
                <a:solidFill>
                  <a:srgbClr val="000000"/>
                </a:solidFill>
              </a:rPr>
              <a:t>POST-1: Order is stored in F6 Direct Online Store System with a status of “Received”</a:t>
            </a:r>
            <a:endParaRPr sz="1600" dirty="0">
              <a:solidFill>
                <a:srgbClr val="000000"/>
              </a:solidFill>
            </a:endParaRPr>
          </a:p>
          <a:p>
            <a:pPr marL="914400" lvl="1" indent="-330200" algn="l" rtl="0">
              <a:lnSpc>
                <a:spcPct val="91000"/>
              </a:lnSpc>
              <a:spcBef>
                <a:spcPts val="0"/>
              </a:spcBef>
              <a:spcAft>
                <a:spcPts val="0"/>
              </a:spcAft>
              <a:buSzPts val="1600"/>
              <a:buChar char="○"/>
            </a:pPr>
            <a:r>
              <a:rPr lang="en" sz="1600" dirty="0">
                <a:solidFill>
                  <a:srgbClr val="000000"/>
                </a:solidFill>
              </a:rPr>
              <a:t>POST-2: Order is sent to the shipping department or a third-party vendor</a:t>
            </a:r>
            <a:endParaRPr sz="1600" dirty="0">
              <a:solidFill>
                <a:srgbClr val="000000"/>
              </a:solidFill>
            </a:endParaRPr>
          </a:p>
          <a:p>
            <a:pPr marL="914400" lvl="1" indent="-330200" algn="l" rtl="0">
              <a:lnSpc>
                <a:spcPct val="91000"/>
              </a:lnSpc>
              <a:spcBef>
                <a:spcPts val="0"/>
              </a:spcBef>
              <a:spcAft>
                <a:spcPts val="0"/>
              </a:spcAft>
              <a:buSzPts val="1600"/>
              <a:buChar char="○"/>
            </a:pPr>
            <a:r>
              <a:rPr lang="en" sz="1600" dirty="0">
                <a:solidFill>
                  <a:srgbClr val="000000"/>
                </a:solidFill>
              </a:rPr>
              <a:t>POST-3: Inventory of available products is updated according to this order</a:t>
            </a:r>
            <a:endParaRPr sz="1600" dirty="0">
              <a:solidFill>
                <a:srgbClr val="000000"/>
              </a:solidFill>
            </a:endParaRPr>
          </a:p>
          <a:p>
            <a:pPr marL="914400" lvl="1" indent="-330200" algn="l" rtl="0">
              <a:lnSpc>
                <a:spcPct val="91000"/>
              </a:lnSpc>
              <a:spcBef>
                <a:spcPts val="0"/>
              </a:spcBef>
              <a:spcAft>
                <a:spcPts val="0"/>
              </a:spcAft>
              <a:buSzPts val="1600"/>
              <a:buChar char="○"/>
            </a:pPr>
            <a:r>
              <a:rPr lang="en" sz="1600" dirty="0">
                <a:solidFill>
                  <a:srgbClr val="000000"/>
                </a:solidFill>
              </a:rPr>
              <a:t>POST-4: Remaining delivery capacity for time windows is updated according to this order</a:t>
            </a:r>
            <a:endParaRPr sz="1600" dirty="0">
              <a:solidFill>
                <a:srgbClr val="000000"/>
              </a:solidFill>
            </a:endParaRPr>
          </a:p>
          <a:p>
            <a:pPr marL="0" lvl="0" indent="0" algn="l" rtl="0">
              <a:spcBef>
                <a:spcPts val="600"/>
              </a:spcBef>
              <a:spcAft>
                <a:spcPts val="0"/>
              </a:spcAft>
              <a:buNone/>
            </a:pPr>
            <a:endParaRPr sz="1600" b="1" dirty="0"/>
          </a:p>
          <a:p>
            <a:pPr marL="457200" lvl="0" indent="0" algn="l" rtl="0">
              <a:spcBef>
                <a:spcPts val="0"/>
              </a:spcBef>
              <a:spcAft>
                <a:spcPts val="0"/>
              </a:spcAft>
              <a:buNone/>
            </a:pPr>
            <a:endParaRPr sz="1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819150" y="42068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 Cont’d</a:t>
            </a:r>
            <a:endParaRPr/>
          </a:p>
        </p:txBody>
      </p:sp>
      <p:pic>
        <p:nvPicPr>
          <p:cNvPr id="237" name="Google Shape;237;p29"/>
          <p:cNvPicPr preferRelativeResize="0"/>
          <p:nvPr/>
        </p:nvPicPr>
        <p:blipFill>
          <a:blip r:embed="rId3">
            <a:alphaModFix/>
          </a:blip>
          <a:stretch>
            <a:fillRect/>
          </a:stretch>
        </p:blipFill>
        <p:spPr>
          <a:xfrm>
            <a:off x="7279275" y="259475"/>
            <a:ext cx="1499575" cy="1115826"/>
          </a:xfrm>
          <a:prstGeom prst="rect">
            <a:avLst/>
          </a:prstGeom>
          <a:noFill/>
          <a:ln>
            <a:noFill/>
          </a:ln>
        </p:spPr>
      </p:pic>
      <p:sp>
        <p:nvSpPr>
          <p:cNvPr id="238" name="Google Shape;238;p29"/>
          <p:cNvSpPr txBox="1">
            <a:spLocks noGrp="1"/>
          </p:cNvSpPr>
          <p:nvPr>
            <p:ph type="body" idx="1"/>
          </p:nvPr>
        </p:nvSpPr>
        <p:spPr>
          <a:xfrm>
            <a:off x="419125" y="1096600"/>
            <a:ext cx="8168700" cy="3828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dirty="0"/>
              <a:t>Normal Flow- </a:t>
            </a:r>
            <a:r>
              <a:rPr lang="en" sz="1500" b="1" dirty="0">
                <a:solidFill>
                  <a:srgbClr val="000000"/>
                </a:solidFill>
              </a:rPr>
              <a:t>6.0 Place an order</a:t>
            </a:r>
            <a:endParaRPr sz="1800" b="1" dirty="0"/>
          </a:p>
          <a:p>
            <a:pPr marL="457200" lvl="0" indent="0" algn="l" rtl="0">
              <a:lnSpc>
                <a:spcPct val="85000"/>
              </a:lnSpc>
              <a:spcBef>
                <a:spcPts val="0"/>
              </a:spcBef>
              <a:spcAft>
                <a:spcPts val="0"/>
              </a:spcAft>
              <a:buNone/>
            </a:pPr>
            <a:r>
              <a:rPr lang="en" dirty="0">
                <a:solidFill>
                  <a:srgbClr val="000000"/>
                </a:solidFill>
              </a:rPr>
              <a:t>1. Customer views product by searching for an item, browsing a catalog with added filters, or viewing items recommended for them.</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F6 Direct Online Store System displays available product descriptions and deals of the day.</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3. Customer adds new products to the shopping cart or wish list from the available list of items.</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4. F6 Direct Online Store System displays a message indicating the item added.</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5. Customer proceeds to checkout when the order is complete.</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6. Customer registers to the website for the first time by choosing a unique username and password (continue normal flow) or checks out as a guest (skip step 7).</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7. Customer enters their login information.</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8. F6 Direct Online Store System displays ordered items, individual prices, and total price, including taxes and delivery charges if any.</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9. Customer either confirms the order (continue normal flow) or requests to modify the order (return to step 2).</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10. F6 Direct Online Store System asks Customer to provide shipping and billing information.</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11. Customer selects a delivery date and specifies the delivery location.</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12. Customer specifies the payment method.</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13. F6 Direct Online Store System confirms acceptance of the order.</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14. F6 Direct Online Store System sends an email to Customer confirming order details, price, and delivery instructions.</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15. F6 Direct Online Store System stores the order, sends order information to the Inventory System, and updates available delivery dates.</a:t>
            </a:r>
            <a:endParaRPr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819150" y="50128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 Cont’d</a:t>
            </a:r>
            <a:endParaRPr/>
          </a:p>
        </p:txBody>
      </p:sp>
      <p:pic>
        <p:nvPicPr>
          <p:cNvPr id="244" name="Google Shape;244;p30"/>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245" name="Google Shape;245;p30"/>
          <p:cNvSpPr txBox="1">
            <a:spLocks noGrp="1"/>
          </p:cNvSpPr>
          <p:nvPr>
            <p:ph type="body" idx="1"/>
          </p:nvPr>
        </p:nvSpPr>
        <p:spPr>
          <a:xfrm>
            <a:off x="819150" y="1200200"/>
            <a:ext cx="7691400" cy="3887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500" b="1" dirty="0">
                <a:solidFill>
                  <a:srgbClr val="000000"/>
                </a:solidFill>
              </a:rPr>
              <a:t>Alternative Flows</a:t>
            </a:r>
            <a:endParaRPr sz="1500" b="1" dirty="0">
              <a:solidFill>
                <a:srgbClr val="000000"/>
              </a:solidFill>
            </a:endParaRPr>
          </a:p>
          <a:p>
            <a:pPr marL="457200" lvl="0" indent="0" algn="l" rtl="0">
              <a:lnSpc>
                <a:spcPct val="85000"/>
              </a:lnSpc>
              <a:spcBef>
                <a:spcPts val="0"/>
              </a:spcBef>
              <a:spcAft>
                <a:spcPts val="0"/>
              </a:spcAft>
              <a:buNone/>
            </a:pPr>
            <a:r>
              <a:rPr lang="en" b="1" dirty="0">
                <a:solidFill>
                  <a:srgbClr val="000000"/>
                </a:solidFill>
              </a:rPr>
              <a:t>6.1 Use promotions, coupons, or gift cards</a:t>
            </a:r>
            <a:endParaRPr b="1"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 Customer asks to use an alternative payment method</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Return to step 12 of normal flow.</a:t>
            </a:r>
            <a:endParaRPr dirty="0">
              <a:solidFill>
                <a:srgbClr val="000000"/>
              </a:solidFill>
            </a:endParaRPr>
          </a:p>
          <a:p>
            <a:pPr marL="457200" lvl="0" indent="0" algn="l" rtl="0">
              <a:lnSpc>
                <a:spcPct val="85000"/>
              </a:lnSpc>
              <a:spcBef>
                <a:spcPts val="0"/>
              </a:spcBef>
              <a:spcAft>
                <a:spcPts val="0"/>
              </a:spcAft>
              <a:buNone/>
            </a:pPr>
            <a:r>
              <a:rPr lang="en" b="1" dirty="0">
                <a:solidFill>
                  <a:srgbClr val="000000"/>
                </a:solidFill>
              </a:rPr>
              <a:t>6.2 User session times out</a:t>
            </a:r>
            <a:endParaRPr b="1"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 Customer places an order.</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F6 Direct Online Store System informs the user that the session times out.</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3. Return to step 6 of normal flow.</a:t>
            </a:r>
            <a:endParaRPr dirty="0">
              <a:solidFill>
                <a:srgbClr val="000000"/>
              </a:solidFill>
            </a:endParaRPr>
          </a:p>
          <a:p>
            <a:pPr marL="457200" lvl="0" indent="0" algn="l" rtl="0">
              <a:lnSpc>
                <a:spcPct val="85000"/>
              </a:lnSpc>
              <a:spcBef>
                <a:spcPts val="0"/>
              </a:spcBef>
              <a:spcAft>
                <a:spcPts val="0"/>
              </a:spcAft>
              <a:buNone/>
            </a:pPr>
            <a:r>
              <a:rPr lang="en" b="1" dirty="0">
                <a:solidFill>
                  <a:srgbClr val="000000"/>
                </a:solidFill>
              </a:rPr>
              <a:t>6.3 Repeat one of the past orders as the new order</a:t>
            </a:r>
            <a:endParaRPr b="1"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 Customer places one of the past orders they ordered before.</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Return to step 5 of normal flow.</a:t>
            </a:r>
            <a:endParaRPr dirty="0">
              <a:solidFill>
                <a:srgbClr val="000000"/>
              </a:solidFill>
            </a:endParaRPr>
          </a:p>
          <a:p>
            <a:pPr marL="457200" lvl="0" indent="0" algn="l" rtl="0">
              <a:lnSpc>
                <a:spcPct val="85000"/>
              </a:lnSpc>
              <a:spcBef>
                <a:spcPts val="0"/>
              </a:spcBef>
              <a:spcAft>
                <a:spcPts val="0"/>
              </a:spcAft>
              <a:buNone/>
            </a:pPr>
            <a:r>
              <a:rPr lang="en" b="1" dirty="0">
                <a:solidFill>
                  <a:srgbClr val="000000"/>
                </a:solidFill>
              </a:rPr>
              <a:t>6.4 Order multiple identical products</a:t>
            </a:r>
            <a:endParaRPr b="1"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 Customer requests a certain number of identical products. (see 1.1.E1)</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Return to step 5 of normal flow.</a:t>
            </a:r>
            <a:endParaRPr dirty="0">
              <a:solidFill>
                <a:srgbClr val="000000"/>
              </a:solidFill>
            </a:endParaRPr>
          </a:p>
          <a:p>
            <a:pPr marL="457200" lvl="0" indent="0" algn="l" rtl="0">
              <a:lnSpc>
                <a:spcPct val="85000"/>
              </a:lnSpc>
              <a:spcBef>
                <a:spcPts val="0"/>
              </a:spcBef>
              <a:spcAft>
                <a:spcPts val="0"/>
              </a:spcAft>
              <a:buNone/>
            </a:pPr>
            <a:r>
              <a:rPr lang="en" b="1" dirty="0">
                <a:solidFill>
                  <a:srgbClr val="000000"/>
                </a:solidFill>
              </a:rPr>
              <a:t>6.5 Order multiple products</a:t>
            </a:r>
            <a:endParaRPr b="1"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 Customer requests to order other products.</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Return to step 1 of normal flow.</a:t>
            </a:r>
            <a:endParaRPr dirty="0">
              <a:solidFill>
                <a:srgbClr val="000000"/>
              </a:solidFill>
            </a:endParaRPr>
          </a:p>
          <a:p>
            <a:pPr marL="457200" lvl="0" indent="0" algn="l" rtl="0">
              <a:lnSpc>
                <a:spcPct val="85000"/>
              </a:lnSpc>
              <a:spcBef>
                <a:spcPts val="0"/>
              </a:spcBef>
              <a:spcAft>
                <a:spcPts val="0"/>
              </a:spcAft>
              <a:buNone/>
            </a:pPr>
            <a:r>
              <a:rPr lang="en" b="1" dirty="0">
                <a:solidFill>
                  <a:srgbClr val="000000"/>
                </a:solidFill>
              </a:rPr>
              <a:t>6.6 Delivery dates not ideal</a:t>
            </a:r>
            <a:endParaRPr b="1" dirty="0">
              <a:solidFill>
                <a:srgbClr val="000000"/>
              </a:solidFill>
            </a:endParaRPr>
          </a:p>
          <a:p>
            <a:pPr marL="457200" lvl="0" indent="0" algn="l" rtl="0">
              <a:lnSpc>
                <a:spcPct val="85000"/>
              </a:lnSpc>
              <a:spcBef>
                <a:spcPts val="0"/>
              </a:spcBef>
              <a:spcAft>
                <a:spcPts val="0"/>
              </a:spcAft>
              <a:buNone/>
            </a:pPr>
            <a:r>
              <a:rPr lang="en" dirty="0">
                <a:solidFill>
                  <a:srgbClr val="000000"/>
                </a:solidFill>
              </a:rPr>
              <a:t>1. Customer asks for pick-up instead of delivery at a designated store.</a:t>
            </a:r>
            <a:endParaRPr dirty="0">
              <a:solidFill>
                <a:srgbClr val="000000"/>
              </a:solidFill>
            </a:endParaRPr>
          </a:p>
          <a:p>
            <a:pPr marL="457200" lvl="0" indent="0" algn="l" rtl="0">
              <a:lnSpc>
                <a:spcPct val="85000"/>
              </a:lnSpc>
              <a:spcBef>
                <a:spcPts val="0"/>
              </a:spcBef>
              <a:spcAft>
                <a:spcPts val="0"/>
              </a:spcAft>
              <a:buNone/>
            </a:pPr>
            <a:r>
              <a:rPr lang="en" dirty="0">
                <a:solidFill>
                  <a:srgbClr val="000000"/>
                </a:solidFill>
              </a:rPr>
              <a:t>2. Return to step 12 of normal flow.</a:t>
            </a:r>
            <a:endParaRPr dirty="0">
              <a:solidFill>
                <a:srgbClr val="000000"/>
              </a:solidFill>
            </a:endParaRPr>
          </a:p>
          <a:p>
            <a:pPr marL="457200" lvl="0" indent="0" algn="l" rtl="0">
              <a:spcBef>
                <a:spcPts val="1800"/>
              </a:spcBef>
              <a:spcAft>
                <a:spcPts val="0"/>
              </a:spcAft>
              <a:buNone/>
            </a:pPr>
            <a:endParaRPr sz="1200" b="1" dirty="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sz="1500" b="1" dirty="0"/>
          </a:p>
          <a:p>
            <a:pPr marL="457200" lvl="0" indent="0" algn="l" rtl="0">
              <a:spcBef>
                <a:spcPts val="0"/>
              </a:spcBef>
              <a:spcAft>
                <a:spcPts val="0"/>
              </a:spcAft>
              <a:buNone/>
            </a:pPr>
            <a:endParaRPr sz="15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819150" y="50128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 Cont’d</a:t>
            </a:r>
            <a:endParaRPr/>
          </a:p>
        </p:txBody>
      </p:sp>
      <p:pic>
        <p:nvPicPr>
          <p:cNvPr id="251" name="Google Shape;251;p31"/>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252" name="Google Shape;252;p31"/>
          <p:cNvSpPr txBox="1">
            <a:spLocks noGrp="1"/>
          </p:cNvSpPr>
          <p:nvPr>
            <p:ph type="body" idx="1"/>
          </p:nvPr>
        </p:nvSpPr>
        <p:spPr>
          <a:xfrm>
            <a:off x="819150" y="1200200"/>
            <a:ext cx="7691400" cy="3887400"/>
          </a:xfrm>
          <a:prstGeom prst="rect">
            <a:avLst/>
          </a:prstGeom>
        </p:spPr>
        <p:txBody>
          <a:bodyPr spcFirstLastPara="1" wrap="square" lIns="91425" tIns="91425" rIns="91425" bIns="91425" anchor="t" anchorCtr="0">
            <a:noAutofit/>
          </a:bodyPr>
          <a:lstStyle/>
          <a:p>
            <a:pPr marL="457200" lvl="0" indent="-361950" algn="l" rtl="0">
              <a:spcBef>
                <a:spcPts val="1800"/>
              </a:spcBef>
              <a:spcAft>
                <a:spcPts val="0"/>
              </a:spcAft>
              <a:buSzPts val="2100"/>
              <a:buChar char="●"/>
            </a:pPr>
            <a:r>
              <a:rPr lang="en" sz="1500" b="1" dirty="0">
                <a:solidFill>
                  <a:srgbClr val="000000"/>
                </a:solidFill>
              </a:rPr>
              <a:t>Exceptions</a:t>
            </a:r>
            <a:endParaRPr sz="1800" b="1" dirty="0">
              <a:solidFill>
                <a:srgbClr val="000000"/>
              </a:solidFill>
            </a:endParaRPr>
          </a:p>
          <a:p>
            <a:pPr marL="457200" lvl="0" indent="0" algn="l" rtl="0">
              <a:lnSpc>
                <a:spcPct val="91000"/>
              </a:lnSpc>
              <a:spcBef>
                <a:spcPts val="400"/>
              </a:spcBef>
              <a:spcAft>
                <a:spcPts val="0"/>
              </a:spcAft>
              <a:buNone/>
            </a:pPr>
            <a:r>
              <a:rPr lang="en" b="1" dirty="0">
                <a:solidFill>
                  <a:srgbClr val="000000"/>
                </a:solidFill>
              </a:rPr>
              <a:t>6.0.E1 Payment method rejected ending transaction</a:t>
            </a:r>
            <a:endParaRPr b="1" dirty="0">
              <a:solidFill>
                <a:srgbClr val="000000"/>
              </a:solidFill>
            </a:endParaRPr>
          </a:p>
          <a:p>
            <a:pPr marL="457200" lvl="0" indent="0" algn="l" rtl="0">
              <a:lnSpc>
                <a:spcPct val="91000"/>
              </a:lnSpc>
              <a:spcBef>
                <a:spcPts val="0"/>
              </a:spcBef>
              <a:spcAft>
                <a:spcPts val="0"/>
              </a:spcAft>
              <a:buNone/>
            </a:pPr>
            <a:r>
              <a:rPr lang="en" dirty="0">
                <a:solidFill>
                  <a:srgbClr val="000000"/>
                </a:solidFill>
              </a:rPr>
              <a:t>1. F6 Direct Online Store System rejects the Customer’s specific payment method.</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2a. If Customer cancels the order, then F6 Direct Online Store System terminates this use case.</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2b. Else if Customer requests to change the payment method, then return to step 12 of normal flow.</a:t>
            </a:r>
            <a:endParaRPr dirty="0">
              <a:solidFill>
                <a:srgbClr val="000000"/>
              </a:solidFill>
            </a:endParaRPr>
          </a:p>
          <a:p>
            <a:pPr marL="457200" lvl="0" indent="0" algn="l" rtl="0">
              <a:lnSpc>
                <a:spcPct val="91000"/>
              </a:lnSpc>
              <a:spcBef>
                <a:spcPts val="0"/>
              </a:spcBef>
              <a:spcAft>
                <a:spcPts val="0"/>
              </a:spcAft>
              <a:buNone/>
            </a:pPr>
            <a:r>
              <a:rPr lang="en" b="1" dirty="0">
                <a:solidFill>
                  <a:srgbClr val="000000"/>
                </a:solidFill>
              </a:rPr>
              <a:t>6.1.E1 Product out of stock</a:t>
            </a:r>
            <a:endParaRPr b="1" dirty="0">
              <a:solidFill>
                <a:srgbClr val="000000"/>
              </a:solidFill>
            </a:endParaRPr>
          </a:p>
          <a:p>
            <a:pPr marL="457200" lvl="0" indent="0" algn="l" rtl="0">
              <a:lnSpc>
                <a:spcPct val="91000"/>
              </a:lnSpc>
              <a:spcBef>
                <a:spcPts val="0"/>
              </a:spcBef>
              <a:spcAft>
                <a:spcPts val="0"/>
              </a:spcAft>
              <a:buNone/>
            </a:pPr>
            <a:r>
              <a:rPr lang="en" dirty="0">
                <a:solidFill>
                  <a:srgbClr val="000000"/>
                </a:solidFill>
              </a:rPr>
              <a:t>1. F6 Direct Online Store System displays Customer that the product from there is no longer available.</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2a. If Customer cancels the order, then F6 Direct Online Store System terminates this use case.</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2b. Else if Customer asks to put the product in backorder, then return to step 5 of normal flow.</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2c. Else if Customer requests to change the product, then return to step 1 of normal flow.</a:t>
            </a:r>
            <a:endParaRPr dirty="0">
              <a:solidFill>
                <a:srgbClr val="000000"/>
              </a:solidFill>
            </a:endParaRPr>
          </a:p>
          <a:p>
            <a:pPr marL="457200" lvl="0" indent="0" algn="l" rtl="0">
              <a:lnSpc>
                <a:spcPct val="91000"/>
              </a:lnSpc>
              <a:spcBef>
                <a:spcPts val="0"/>
              </a:spcBef>
              <a:spcAft>
                <a:spcPts val="0"/>
              </a:spcAft>
              <a:buNone/>
            </a:pPr>
            <a:r>
              <a:rPr lang="en" b="1" dirty="0">
                <a:solidFill>
                  <a:srgbClr val="000000"/>
                </a:solidFill>
              </a:rPr>
              <a:t>6.2.E1 Unsuccessful login attempts </a:t>
            </a:r>
            <a:endParaRPr b="1" dirty="0">
              <a:solidFill>
                <a:srgbClr val="000000"/>
              </a:solidFill>
            </a:endParaRPr>
          </a:p>
          <a:p>
            <a:pPr marL="457200" lvl="0" indent="0" algn="l" rtl="0">
              <a:lnSpc>
                <a:spcPct val="91000"/>
              </a:lnSpc>
              <a:spcBef>
                <a:spcPts val="0"/>
              </a:spcBef>
              <a:spcAft>
                <a:spcPts val="0"/>
              </a:spcAft>
              <a:buNone/>
            </a:pPr>
            <a:r>
              <a:rPr lang="en" dirty="0">
                <a:solidFill>
                  <a:srgbClr val="000000"/>
                </a:solidFill>
              </a:rPr>
              <a:t>1. F6 Direct Online Store System displays Customer that they reach the maximum number of attempts during logging in.</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2a. If Customer cancels the order, then F6 Direct Online Store System terminates this use case.</a:t>
            </a:r>
            <a:endParaRPr dirty="0">
              <a:solidFill>
                <a:srgbClr val="000000"/>
              </a:solidFill>
            </a:endParaRPr>
          </a:p>
          <a:p>
            <a:pPr marL="457200" lvl="0" indent="0" algn="l" rtl="0">
              <a:lnSpc>
                <a:spcPct val="91000"/>
              </a:lnSpc>
              <a:spcBef>
                <a:spcPts val="0"/>
              </a:spcBef>
              <a:spcAft>
                <a:spcPts val="0"/>
              </a:spcAft>
              <a:buNone/>
            </a:pPr>
            <a:r>
              <a:rPr lang="en" dirty="0">
                <a:solidFill>
                  <a:srgbClr val="000000"/>
                </a:solidFill>
              </a:rPr>
              <a:t>2b. Else if Customer changes the user name/password after getting redirected by the F6 Direct Online Store System, then return to step 7 of normal flow.</a:t>
            </a:r>
            <a:endParaRPr dirty="0">
              <a:solidFill>
                <a:srgbClr val="000000"/>
              </a:solidFill>
            </a:endParaRPr>
          </a:p>
          <a:p>
            <a:pPr marL="457200" lvl="0" indent="0" algn="l" rtl="0">
              <a:lnSpc>
                <a:spcPct val="85000"/>
              </a:lnSpc>
              <a:spcBef>
                <a:spcPts val="0"/>
              </a:spcBef>
              <a:spcAft>
                <a:spcPts val="0"/>
              </a:spcAft>
              <a:buNone/>
            </a:pPr>
            <a:endParaRPr b="1" dirty="0">
              <a:solidFill>
                <a:srgbClr val="000000"/>
              </a:solidFill>
            </a:endParaRPr>
          </a:p>
          <a:p>
            <a:pPr marL="457200" lvl="0" indent="0" algn="l" rtl="0">
              <a:spcBef>
                <a:spcPts val="1800"/>
              </a:spcBef>
              <a:spcAft>
                <a:spcPts val="0"/>
              </a:spcAft>
              <a:buNone/>
            </a:pPr>
            <a:endParaRPr sz="1200" b="1" dirty="0">
              <a:solidFill>
                <a:srgbClr val="000000"/>
              </a:solidFill>
            </a:endParaRPr>
          </a:p>
          <a:p>
            <a:pPr marL="0" lvl="0" indent="0" algn="l" rtl="0">
              <a:spcBef>
                <a:spcPts val="400"/>
              </a:spcBef>
              <a:spcAft>
                <a:spcPts val="0"/>
              </a:spcAft>
              <a:buNone/>
            </a:pPr>
            <a:endParaRPr sz="1500" b="1" dirty="0"/>
          </a:p>
          <a:p>
            <a:pPr marL="457200" lvl="0" indent="0" algn="l" rtl="0">
              <a:spcBef>
                <a:spcPts val="0"/>
              </a:spcBef>
              <a:spcAft>
                <a:spcPts val="0"/>
              </a:spcAft>
              <a:buNone/>
            </a:pPr>
            <a:endParaRPr sz="15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135" name="Google Shape;135;p14"/>
          <p:cNvSpPr txBox="1">
            <a:spLocks noGrp="1"/>
          </p:cNvSpPr>
          <p:nvPr>
            <p:ph type="body" idx="4294967295"/>
          </p:nvPr>
        </p:nvSpPr>
        <p:spPr>
          <a:xfrm>
            <a:off x="753700" y="1262200"/>
            <a:ext cx="7773300" cy="35061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Introduction</a:t>
            </a:r>
            <a:endParaRPr sz="1700"/>
          </a:p>
          <a:p>
            <a:pPr marL="457200" lvl="0" indent="-336550" algn="l" rtl="0">
              <a:spcBef>
                <a:spcPts val="0"/>
              </a:spcBef>
              <a:spcAft>
                <a:spcPts val="0"/>
              </a:spcAft>
              <a:buSzPts val="1700"/>
              <a:buChar char="●"/>
            </a:pPr>
            <a:r>
              <a:rPr lang="en" sz="1700"/>
              <a:t>Overall Description</a:t>
            </a:r>
            <a:endParaRPr sz="1700"/>
          </a:p>
          <a:p>
            <a:pPr marL="457200" lvl="0" indent="-336550" algn="l" rtl="0">
              <a:spcBef>
                <a:spcPts val="0"/>
              </a:spcBef>
              <a:spcAft>
                <a:spcPts val="0"/>
              </a:spcAft>
              <a:buSzPts val="1700"/>
              <a:buChar char="●"/>
            </a:pPr>
            <a:r>
              <a:rPr lang="en" sz="1700"/>
              <a:t>Use Case 1</a:t>
            </a:r>
            <a:endParaRPr sz="1700"/>
          </a:p>
          <a:p>
            <a:pPr marL="457200" lvl="0" indent="-336550" algn="l" rtl="0">
              <a:spcBef>
                <a:spcPts val="0"/>
              </a:spcBef>
              <a:spcAft>
                <a:spcPts val="0"/>
              </a:spcAft>
              <a:buSzPts val="1700"/>
              <a:buChar char="●"/>
            </a:pPr>
            <a:r>
              <a:rPr lang="en" sz="1700"/>
              <a:t>Use Case 2</a:t>
            </a:r>
            <a:endParaRPr sz="1700"/>
          </a:p>
          <a:p>
            <a:pPr marL="457200" lvl="0" indent="-336550" algn="l" rtl="0">
              <a:spcBef>
                <a:spcPts val="0"/>
              </a:spcBef>
              <a:spcAft>
                <a:spcPts val="0"/>
              </a:spcAft>
              <a:buSzPts val="1700"/>
              <a:buChar char="●"/>
            </a:pPr>
            <a:r>
              <a:rPr lang="en" sz="1700"/>
              <a:t>System Features</a:t>
            </a:r>
            <a:endParaRPr sz="1700"/>
          </a:p>
          <a:p>
            <a:pPr marL="457200" lvl="0" indent="-336550" algn="l" rtl="0">
              <a:spcBef>
                <a:spcPts val="0"/>
              </a:spcBef>
              <a:spcAft>
                <a:spcPts val="0"/>
              </a:spcAft>
              <a:buSzPts val="1700"/>
              <a:buChar char="●"/>
            </a:pPr>
            <a:r>
              <a:rPr lang="en" sz="1700"/>
              <a:t>Data Requirements</a:t>
            </a:r>
            <a:endParaRPr sz="1700"/>
          </a:p>
          <a:p>
            <a:pPr marL="457200" lvl="0" indent="-336550" algn="l" rtl="0">
              <a:spcBef>
                <a:spcPts val="0"/>
              </a:spcBef>
              <a:spcAft>
                <a:spcPts val="0"/>
              </a:spcAft>
              <a:buSzPts val="1700"/>
              <a:buChar char="●"/>
            </a:pPr>
            <a:r>
              <a:rPr lang="en" sz="1700"/>
              <a:t>External Interface Requirements</a:t>
            </a:r>
            <a:endParaRPr sz="1700"/>
          </a:p>
          <a:p>
            <a:pPr marL="457200" lvl="0" indent="-336550" algn="l" rtl="0">
              <a:spcBef>
                <a:spcPts val="0"/>
              </a:spcBef>
              <a:spcAft>
                <a:spcPts val="0"/>
              </a:spcAft>
              <a:buSzPts val="1700"/>
              <a:buChar char="●"/>
            </a:pPr>
            <a:r>
              <a:rPr lang="en" sz="1700"/>
              <a:t>Quality Attributes</a:t>
            </a:r>
            <a:endParaRPr sz="1700"/>
          </a:p>
          <a:p>
            <a:pPr marL="457200" lvl="0" indent="-336550" algn="l" rtl="0">
              <a:spcBef>
                <a:spcPts val="0"/>
              </a:spcBef>
              <a:spcAft>
                <a:spcPts val="0"/>
              </a:spcAft>
              <a:buSzPts val="1700"/>
              <a:buChar char="●"/>
            </a:pPr>
            <a:r>
              <a:rPr lang="en" sz="1700"/>
              <a:t>Internationalization and Localization requirements</a:t>
            </a:r>
            <a:endParaRPr sz="1700"/>
          </a:p>
          <a:p>
            <a:pPr marL="457200" lvl="0" indent="-336550" algn="l" rtl="0">
              <a:spcBef>
                <a:spcPts val="0"/>
              </a:spcBef>
              <a:spcAft>
                <a:spcPts val="0"/>
              </a:spcAft>
              <a:buSzPts val="1700"/>
              <a:buChar char="●"/>
            </a:pPr>
            <a:r>
              <a:rPr lang="en" sz="1700"/>
              <a:t>Other Requirements</a:t>
            </a:r>
            <a:endParaRPr sz="1700"/>
          </a:p>
          <a:p>
            <a:pPr marL="457200" lvl="0" indent="-336550" algn="l" rtl="0">
              <a:spcBef>
                <a:spcPts val="0"/>
              </a:spcBef>
              <a:spcAft>
                <a:spcPts val="0"/>
              </a:spcAft>
              <a:buSzPts val="1700"/>
              <a:buChar char="●"/>
            </a:pPr>
            <a:r>
              <a:rPr lang="en" sz="1700"/>
              <a:t>Artifacts Review</a:t>
            </a:r>
            <a:endParaRPr sz="1700"/>
          </a:p>
          <a:p>
            <a:pPr marL="457200" lvl="0" indent="0" algn="l" rtl="0">
              <a:spcBef>
                <a:spcPts val="0"/>
              </a:spcBef>
              <a:spcAft>
                <a:spcPts val="0"/>
              </a:spcAft>
              <a:buNone/>
            </a:pPr>
            <a:endParaRPr sz="1700"/>
          </a:p>
          <a:p>
            <a:pPr marL="1371600" lvl="0" indent="0" algn="l" rtl="0">
              <a:spcBef>
                <a:spcPts val="0"/>
              </a:spcBef>
              <a:spcAft>
                <a:spcPts val="1200"/>
              </a:spcAft>
              <a:buNone/>
            </a:pPr>
            <a:endParaRPr sz="1700"/>
          </a:p>
        </p:txBody>
      </p:sp>
      <p:sp>
        <p:nvSpPr>
          <p:cNvPr id="136" name="Google Shape;136;p14"/>
          <p:cNvSpPr txBox="1">
            <a:spLocks noGrp="1"/>
          </p:cNvSpPr>
          <p:nvPr>
            <p:ph type="title"/>
          </p:nvPr>
        </p:nvSpPr>
        <p:spPr>
          <a:xfrm>
            <a:off x="819150" y="566500"/>
            <a:ext cx="7492800" cy="6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622125" y="6396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UC-6: Place an Order Cont’d</a:t>
            </a:r>
            <a:endParaRPr/>
          </a:p>
        </p:txBody>
      </p:sp>
      <p:pic>
        <p:nvPicPr>
          <p:cNvPr id="258" name="Google Shape;258;p32"/>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259" name="Google Shape;259;p32"/>
          <p:cNvSpPr txBox="1">
            <a:spLocks noGrp="1"/>
          </p:cNvSpPr>
          <p:nvPr>
            <p:ph type="body" idx="1"/>
          </p:nvPr>
        </p:nvSpPr>
        <p:spPr>
          <a:xfrm>
            <a:off x="622125" y="897988"/>
            <a:ext cx="8011800" cy="4014300"/>
          </a:xfrm>
          <a:prstGeom prst="rect">
            <a:avLst/>
          </a:prstGeom>
        </p:spPr>
        <p:txBody>
          <a:bodyPr spcFirstLastPara="1" wrap="square" lIns="91425" tIns="91425" rIns="91425" bIns="91425" anchor="t" anchorCtr="0">
            <a:noAutofit/>
          </a:bodyPr>
          <a:lstStyle/>
          <a:p>
            <a:pPr marL="457200" lvl="0" indent="-323850" algn="l" rtl="0">
              <a:spcBef>
                <a:spcPts val="1800"/>
              </a:spcBef>
              <a:spcAft>
                <a:spcPts val="0"/>
              </a:spcAft>
              <a:buSzPts val="1500"/>
              <a:buChar char="●"/>
            </a:pPr>
            <a:r>
              <a:rPr lang="en" sz="1500" b="1" dirty="0">
                <a:solidFill>
                  <a:srgbClr val="000000"/>
                </a:solidFill>
              </a:rPr>
              <a:t>Priority</a:t>
            </a:r>
            <a:endParaRPr sz="1500" b="1" dirty="0"/>
          </a:p>
          <a:p>
            <a:pPr marL="914400" lvl="1" indent="-311150" algn="l" rtl="0">
              <a:lnSpc>
                <a:spcPct val="91000"/>
              </a:lnSpc>
              <a:spcBef>
                <a:spcPts val="0"/>
              </a:spcBef>
              <a:spcAft>
                <a:spcPts val="0"/>
              </a:spcAft>
              <a:buSzPts val="1300"/>
              <a:buChar char="○"/>
            </a:pPr>
            <a:r>
              <a:rPr lang="en" sz="1300" dirty="0">
                <a:solidFill>
                  <a:srgbClr val="000000"/>
                </a:solidFill>
              </a:rPr>
              <a:t>High</a:t>
            </a:r>
            <a:endParaRPr sz="1300" u="sng" dirty="0"/>
          </a:p>
          <a:p>
            <a:pPr marL="457200" lvl="0" indent="-323850" algn="l" rtl="0">
              <a:spcBef>
                <a:spcPts val="0"/>
              </a:spcBef>
              <a:spcAft>
                <a:spcPts val="0"/>
              </a:spcAft>
              <a:buSzPts val="1500"/>
              <a:buChar char="●"/>
            </a:pPr>
            <a:r>
              <a:rPr lang="en" sz="1500" b="1" dirty="0">
                <a:solidFill>
                  <a:srgbClr val="000000"/>
                </a:solidFill>
              </a:rPr>
              <a:t>Frequency of Use</a:t>
            </a:r>
            <a:endParaRPr sz="1500" b="1" dirty="0"/>
          </a:p>
          <a:p>
            <a:pPr marL="914400" lvl="1" indent="-311150" algn="l" rtl="0">
              <a:lnSpc>
                <a:spcPct val="91000"/>
              </a:lnSpc>
              <a:spcBef>
                <a:spcPts val="0"/>
              </a:spcBef>
              <a:spcAft>
                <a:spcPts val="0"/>
              </a:spcAft>
              <a:buSzPts val="1300"/>
              <a:buChar char="○"/>
            </a:pPr>
            <a:r>
              <a:rPr lang="en" sz="1300" dirty="0">
                <a:solidFill>
                  <a:srgbClr val="000000"/>
                </a:solidFill>
              </a:rPr>
              <a:t>Approximately 1,000 users, an average of one usage per day</a:t>
            </a:r>
            <a:endParaRPr sz="1300" dirty="0">
              <a:solidFill>
                <a:srgbClr val="000000"/>
              </a:solidFill>
            </a:endParaRPr>
          </a:p>
          <a:p>
            <a:pPr marL="457200" lvl="0" indent="-323850" algn="l" rtl="0">
              <a:spcBef>
                <a:spcPts val="0"/>
              </a:spcBef>
              <a:spcAft>
                <a:spcPts val="0"/>
              </a:spcAft>
              <a:buSzPts val="1500"/>
              <a:buChar char="●"/>
            </a:pPr>
            <a:r>
              <a:rPr lang="en" sz="1500" b="1" dirty="0">
                <a:solidFill>
                  <a:srgbClr val="000000"/>
                </a:solidFill>
              </a:rPr>
              <a:t>Other Information</a:t>
            </a:r>
            <a:endParaRPr sz="1500" b="1" dirty="0">
              <a:solidFill>
                <a:srgbClr val="000000"/>
              </a:solidFill>
            </a:endParaRPr>
          </a:p>
          <a:p>
            <a:pPr marL="457200" lvl="0" indent="0" algn="l" rtl="0">
              <a:lnSpc>
                <a:spcPct val="100000"/>
              </a:lnSpc>
              <a:spcBef>
                <a:spcPts val="400"/>
              </a:spcBef>
              <a:spcAft>
                <a:spcPts val="0"/>
              </a:spcAft>
              <a:buNone/>
            </a:pPr>
            <a:r>
              <a:rPr lang="en" sz="1300" dirty="0">
                <a:solidFill>
                  <a:srgbClr val="000000"/>
                </a:solidFill>
              </a:rPr>
              <a:t>1. Customer shall be able to cancel the ordering process at any time prior to confirming it.</a:t>
            </a:r>
            <a:endParaRPr sz="1300" dirty="0">
              <a:solidFill>
                <a:srgbClr val="000000"/>
              </a:solidFill>
            </a:endParaRPr>
          </a:p>
          <a:p>
            <a:pPr marL="457200" lvl="0" indent="0" algn="l" rtl="0">
              <a:lnSpc>
                <a:spcPct val="100000"/>
              </a:lnSpc>
              <a:spcBef>
                <a:spcPts val="0"/>
              </a:spcBef>
              <a:spcAft>
                <a:spcPts val="0"/>
              </a:spcAft>
              <a:buNone/>
            </a:pPr>
            <a:r>
              <a:rPr lang="en" sz="1300" dirty="0">
                <a:solidFill>
                  <a:srgbClr val="000000"/>
                </a:solidFill>
              </a:rPr>
              <a:t>2. Customer shall be able to view all purchases they ordered from the previous years and repeat one of those orders as the new order, provided that all items are available in the inventory.</a:t>
            </a:r>
            <a:endParaRPr sz="1300" dirty="0">
              <a:solidFill>
                <a:srgbClr val="000000"/>
              </a:solidFill>
            </a:endParaRPr>
          </a:p>
          <a:p>
            <a:pPr marL="457200" lvl="0" indent="0" algn="l" rtl="0">
              <a:lnSpc>
                <a:spcPct val="100000"/>
              </a:lnSpc>
              <a:spcBef>
                <a:spcPts val="0"/>
              </a:spcBef>
              <a:spcAft>
                <a:spcPts val="0"/>
              </a:spcAft>
              <a:buNone/>
            </a:pPr>
            <a:r>
              <a:rPr lang="en" sz="1300" dirty="0">
                <a:solidFill>
                  <a:srgbClr val="000000"/>
                </a:solidFill>
              </a:rPr>
              <a:t>3. After three consecutive unsuccessful login attempts, the user's account will be locked and must be reset by a system administrator.</a:t>
            </a:r>
            <a:endParaRPr sz="1300" dirty="0">
              <a:solidFill>
                <a:srgbClr val="000000"/>
              </a:solidFill>
            </a:endParaRPr>
          </a:p>
          <a:p>
            <a:pPr marL="457200" lvl="0" indent="0" algn="l" rtl="0">
              <a:lnSpc>
                <a:spcPct val="100000"/>
              </a:lnSpc>
              <a:spcBef>
                <a:spcPts val="0"/>
              </a:spcBef>
              <a:spcAft>
                <a:spcPts val="0"/>
              </a:spcAft>
              <a:buNone/>
            </a:pPr>
            <a:r>
              <a:rPr lang="en" sz="1300" dirty="0">
                <a:solidFill>
                  <a:srgbClr val="000000"/>
                </a:solidFill>
              </a:rPr>
              <a:t>4. Financing Department has access to all the credit/debit card companies and banks to confirm the e-payment given by customers.</a:t>
            </a:r>
            <a:endParaRPr sz="1300" dirty="0">
              <a:solidFill>
                <a:srgbClr val="000000"/>
              </a:solidFill>
            </a:endParaRPr>
          </a:p>
          <a:p>
            <a:pPr marL="457200" lvl="0" indent="0" algn="l" rtl="0">
              <a:lnSpc>
                <a:spcPct val="100000"/>
              </a:lnSpc>
              <a:spcBef>
                <a:spcPts val="0"/>
              </a:spcBef>
              <a:spcAft>
                <a:spcPts val="0"/>
              </a:spcAft>
              <a:buNone/>
            </a:pPr>
            <a:r>
              <a:rPr lang="en" sz="1300" dirty="0">
                <a:solidFill>
                  <a:srgbClr val="000000"/>
                </a:solidFill>
              </a:rPr>
              <a:t>5. Multiple customers from different locations shall be able to add items to the shopping cart simultaneously.</a:t>
            </a:r>
            <a:endParaRPr dirty="0">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b="1" dirty="0">
                <a:solidFill>
                  <a:srgbClr val="000000"/>
                </a:solidFill>
              </a:rPr>
              <a:t>Assumptions</a:t>
            </a:r>
            <a:endParaRPr sz="1500" b="1" dirty="0">
              <a:solidFill>
                <a:srgbClr val="000000"/>
              </a:solidFill>
            </a:endParaRPr>
          </a:p>
          <a:p>
            <a:pPr marL="914400" lvl="1" indent="-304800" algn="l" rtl="0">
              <a:lnSpc>
                <a:spcPct val="91000"/>
              </a:lnSpc>
              <a:spcBef>
                <a:spcPts val="0"/>
              </a:spcBef>
              <a:spcAft>
                <a:spcPts val="0"/>
              </a:spcAft>
              <a:buSzPts val="1200"/>
              <a:buChar char="○"/>
            </a:pPr>
            <a:r>
              <a:rPr lang="en" sz="1200" dirty="0">
                <a:solidFill>
                  <a:srgbClr val="000000"/>
                </a:solidFill>
              </a:rPr>
              <a:t>Assume that the user has an access to reliable internet and a device to get connected to the F6 Direct Online Store’s website.</a:t>
            </a:r>
            <a:endParaRPr sz="1200" dirty="0">
              <a:solidFill>
                <a:srgbClr val="000000"/>
              </a:solidFill>
            </a:endParaRPr>
          </a:p>
          <a:p>
            <a:pPr marL="0" lvl="0" indent="0" algn="l" rtl="0">
              <a:lnSpc>
                <a:spcPct val="91000"/>
              </a:lnSpc>
              <a:spcBef>
                <a:spcPts val="1200"/>
              </a:spcBef>
              <a:spcAft>
                <a:spcPts val="0"/>
              </a:spcAft>
              <a:buNone/>
            </a:pPr>
            <a:endParaRPr sz="1200" dirty="0">
              <a:solidFill>
                <a:srgbClr val="000000"/>
              </a:solidFill>
            </a:endParaRPr>
          </a:p>
          <a:p>
            <a:pPr marL="0" lvl="0" indent="0" algn="l" rtl="0">
              <a:lnSpc>
                <a:spcPct val="91000"/>
              </a:lnSpc>
              <a:spcBef>
                <a:spcPts val="1200"/>
              </a:spcBef>
              <a:spcAft>
                <a:spcPts val="0"/>
              </a:spcAft>
              <a:buNone/>
            </a:pPr>
            <a:endParaRPr sz="1200" dirty="0">
              <a:solidFill>
                <a:srgbClr val="000000"/>
              </a:solidFill>
            </a:endParaRPr>
          </a:p>
          <a:p>
            <a:pPr marL="0" lvl="0" indent="0" algn="l" rtl="0">
              <a:spcBef>
                <a:spcPts val="600"/>
              </a:spcBef>
              <a:spcAft>
                <a:spcPts val="0"/>
              </a:spcAft>
              <a:buNone/>
            </a:pPr>
            <a:endParaRPr sz="1200" b="1" dirty="0"/>
          </a:p>
          <a:p>
            <a:pPr marL="457200" lvl="0" indent="0" algn="l" rtl="0">
              <a:spcBef>
                <a:spcPts val="0"/>
              </a:spcBef>
              <a:spcAft>
                <a:spcPts val="0"/>
              </a:spcAft>
              <a:buNone/>
            </a:pPr>
            <a:endParaRPr sz="1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Use Case 2 - UC-12 Admin Signin/Signup </a:t>
            </a:r>
            <a:endParaRPr/>
          </a:p>
        </p:txBody>
      </p:sp>
      <p:pic>
        <p:nvPicPr>
          <p:cNvPr id="265" name="Google Shape;265;p3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819150" y="483500"/>
            <a:ext cx="75057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UC-12: Admin Signin/Signup Cont’d</a:t>
            </a:r>
            <a:endParaRPr/>
          </a:p>
        </p:txBody>
      </p:sp>
      <p:pic>
        <p:nvPicPr>
          <p:cNvPr id="271" name="Google Shape;271;p34"/>
          <p:cNvPicPr preferRelativeResize="0"/>
          <p:nvPr/>
        </p:nvPicPr>
        <p:blipFill>
          <a:blip r:embed="rId3">
            <a:alphaModFix/>
          </a:blip>
          <a:stretch>
            <a:fillRect/>
          </a:stretch>
        </p:blipFill>
        <p:spPr>
          <a:xfrm>
            <a:off x="2471250" y="1007450"/>
            <a:ext cx="4201500" cy="3860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819150" y="325125"/>
            <a:ext cx="7505700" cy="6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UC-12: Admin Signin/Signup Cont’d</a:t>
            </a:r>
            <a:endParaRPr/>
          </a:p>
        </p:txBody>
      </p:sp>
      <p:sp>
        <p:nvSpPr>
          <p:cNvPr id="277" name="Google Shape;277;p35"/>
          <p:cNvSpPr txBox="1">
            <a:spLocks noGrp="1"/>
          </p:cNvSpPr>
          <p:nvPr>
            <p:ph type="body" idx="1"/>
          </p:nvPr>
        </p:nvSpPr>
        <p:spPr>
          <a:xfrm>
            <a:off x="819150" y="1242100"/>
            <a:ext cx="7505700" cy="3196500"/>
          </a:xfrm>
          <a:prstGeom prst="rect">
            <a:avLst/>
          </a:prstGeom>
        </p:spPr>
        <p:txBody>
          <a:bodyPr spcFirstLastPara="1" wrap="square" lIns="91425" tIns="91425" rIns="91425" bIns="91425" anchor="t" anchorCtr="0">
            <a:normAutofit lnSpcReduction="20000"/>
          </a:bodyPr>
          <a:lstStyle/>
          <a:p>
            <a:pPr marL="457200" lvl="0" indent="-323850" algn="l" rtl="0">
              <a:spcBef>
                <a:spcPts val="0"/>
              </a:spcBef>
              <a:spcAft>
                <a:spcPts val="0"/>
              </a:spcAft>
              <a:buSzPts val="1500"/>
              <a:buChar char="●"/>
            </a:pPr>
            <a:r>
              <a:rPr lang="en" sz="1500" b="1"/>
              <a:t>Actors</a:t>
            </a:r>
            <a:endParaRPr sz="1500" b="1"/>
          </a:p>
          <a:p>
            <a:pPr marL="914400" lvl="1" indent="-323850" algn="l" rtl="0">
              <a:spcBef>
                <a:spcPts val="0"/>
              </a:spcBef>
              <a:spcAft>
                <a:spcPts val="0"/>
              </a:spcAft>
              <a:buSzPts val="1500"/>
              <a:buChar char="○"/>
            </a:pPr>
            <a:r>
              <a:rPr lang="en" sz="1500" u="sng"/>
              <a:t>Primary Actor</a:t>
            </a:r>
            <a:r>
              <a:rPr lang="en" sz="1500"/>
              <a:t>: Admin</a:t>
            </a:r>
            <a:endParaRPr sz="1500"/>
          </a:p>
          <a:p>
            <a:pPr marL="914400" lvl="1" indent="-323850" algn="l" rtl="0">
              <a:spcBef>
                <a:spcPts val="0"/>
              </a:spcBef>
              <a:spcAft>
                <a:spcPts val="0"/>
              </a:spcAft>
              <a:buSzPts val="1500"/>
              <a:buChar char="○"/>
            </a:pPr>
            <a:r>
              <a:rPr lang="en" sz="1500" u="sng"/>
              <a:t>Secondary Actor</a:t>
            </a:r>
            <a:r>
              <a:rPr lang="en" sz="1500"/>
              <a:t>: Developer Team</a:t>
            </a:r>
            <a:endParaRPr sz="1500"/>
          </a:p>
          <a:p>
            <a:pPr marL="457200" lvl="0" indent="-323850" algn="l" rtl="0">
              <a:spcBef>
                <a:spcPts val="0"/>
              </a:spcBef>
              <a:spcAft>
                <a:spcPts val="0"/>
              </a:spcAft>
              <a:buSzPts val="1500"/>
              <a:buChar char="●"/>
            </a:pPr>
            <a:r>
              <a:rPr lang="en" sz="1500" b="1"/>
              <a:t>Trigger</a:t>
            </a:r>
            <a:endParaRPr sz="1500" b="1"/>
          </a:p>
          <a:p>
            <a:pPr marL="914400" lvl="1" indent="-342900" algn="l" rtl="0">
              <a:lnSpc>
                <a:spcPct val="91000"/>
              </a:lnSpc>
              <a:spcBef>
                <a:spcPts val="0"/>
              </a:spcBef>
              <a:spcAft>
                <a:spcPts val="0"/>
              </a:spcAft>
              <a:buSzPts val="1800"/>
              <a:buChar char="○"/>
            </a:pPr>
            <a:r>
              <a:rPr lang="en" sz="1500">
                <a:solidFill>
                  <a:srgbClr val="000000"/>
                </a:solidFill>
              </a:rPr>
              <a:t>Admin clicks on the Sign in or Sign up button.</a:t>
            </a:r>
            <a:endParaRPr sz="1500">
              <a:solidFill>
                <a:srgbClr val="000000"/>
              </a:solidFill>
            </a:endParaRPr>
          </a:p>
          <a:p>
            <a:pPr marL="457200" lvl="0" indent="-323850" algn="l" rtl="0">
              <a:spcBef>
                <a:spcPts val="0"/>
              </a:spcBef>
              <a:spcAft>
                <a:spcPts val="0"/>
              </a:spcAft>
              <a:buSzPts val="1500"/>
              <a:buChar char="●"/>
            </a:pPr>
            <a:r>
              <a:rPr lang="en" sz="1500" b="1"/>
              <a:t>Description</a:t>
            </a:r>
            <a:endParaRPr sz="1500" b="1"/>
          </a:p>
          <a:p>
            <a:pPr marL="914400" lvl="1" indent="-342900" algn="l" rtl="0">
              <a:lnSpc>
                <a:spcPct val="91000"/>
              </a:lnSpc>
              <a:spcBef>
                <a:spcPts val="0"/>
              </a:spcBef>
              <a:spcAft>
                <a:spcPts val="0"/>
              </a:spcAft>
              <a:buSzPts val="1800"/>
              <a:buChar char="○"/>
            </a:pPr>
            <a:r>
              <a:rPr lang="en" sz="1500">
                <a:solidFill>
                  <a:srgbClr val="000000"/>
                </a:solidFill>
              </a:rPr>
              <a:t>Whenever an administrator wants to manage orders, accessing any confidential information, he/she needs to sign into his/her account. If the admin does not have any account he/she needs to create over there. To sign into the account, it requires credentials such as email address and password. For signup the admin has to fill up the form where he/she needs to enter some details like email address, phone no, password, date of birth, address, social security number etc.</a:t>
            </a:r>
            <a:endParaRPr sz="1800"/>
          </a:p>
          <a:p>
            <a:pPr marL="0" lvl="0" indent="0" algn="l" rtl="0">
              <a:spcBef>
                <a:spcPts val="6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819150" y="308450"/>
            <a:ext cx="7505700" cy="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a:t>UC-12: Admin Signin/Signup Cont’d</a:t>
            </a:r>
            <a:endParaRPr sz="3000"/>
          </a:p>
        </p:txBody>
      </p:sp>
      <p:sp>
        <p:nvSpPr>
          <p:cNvPr id="283" name="Google Shape;283;p36"/>
          <p:cNvSpPr txBox="1">
            <a:spLocks noGrp="1"/>
          </p:cNvSpPr>
          <p:nvPr>
            <p:ph type="body" idx="1"/>
          </p:nvPr>
        </p:nvSpPr>
        <p:spPr>
          <a:xfrm>
            <a:off x="819150" y="1150400"/>
            <a:ext cx="7505700" cy="32883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Preconditions</a:t>
            </a:r>
            <a:endParaRPr sz="1500" b="1"/>
          </a:p>
          <a:p>
            <a:pPr marL="914400" lvl="1" indent="-323850" algn="l" rtl="0">
              <a:lnSpc>
                <a:spcPct val="91000"/>
              </a:lnSpc>
              <a:spcBef>
                <a:spcPts val="0"/>
              </a:spcBef>
              <a:spcAft>
                <a:spcPts val="0"/>
              </a:spcAft>
              <a:buSzPts val="1500"/>
              <a:buChar char="○"/>
            </a:pPr>
            <a:r>
              <a:rPr lang="en" sz="1500">
                <a:solidFill>
                  <a:srgbClr val="000000"/>
                </a:solidFill>
              </a:rPr>
              <a:t>PRE-1: Admin clicks on Sign in or Sign up buttons.</a:t>
            </a:r>
            <a:endParaRPr sz="1500">
              <a:solidFill>
                <a:srgbClr val="000000"/>
              </a:solidFill>
            </a:endParaRPr>
          </a:p>
          <a:p>
            <a:pPr marL="914400" lvl="1" indent="-323850" algn="l" rtl="0">
              <a:lnSpc>
                <a:spcPct val="91000"/>
              </a:lnSpc>
              <a:spcBef>
                <a:spcPts val="0"/>
              </a:spcBef>
              <a:spcAft>
                <a:spcPts val="0"/>
              </a:spcAft>
              <a:buSzPts val="1500"/>
              <a:buChar char="○"/>
            </a:pPr>
            <a:r>
              <a:rPr lang="en" sz="1500">
                <a:solidFill>
                  <a:srgbClr val="000000"/>
                </a:solidFill>
              </a:rPr>
              <a:t>PRE-2: Admins’ identity has been authenticated for sign in activity.</a:t>
            </a:r>
            <a:endParaRPr sz="1500">
              <a:solidFill>
                <a:srgbClr val="000000"/>
              </a:solidFill>
            </a:endParaRPr>
          </a:p>
          <a:p>
            <a:pPr marL="914400" lvl="1" indent="-323850" algn="l" rtl="0">
              <a:lnSpc>
                <a:spcPct val="91000"/>
              </a:lnSpc>
              <a:spcBef>
                <a:spcPts val="0"/>
              </a:spcBef>
              <a:spcAft>
                <a:spcPts val="0"/>
              </a:spcAft>
              <a:buSzPts val="1500"/>
              <a:buChar char="○"/>
            </a:pPr>
            <a:r>
              <a:rPr lang="en" sz="1500">
                <a:solidFill>
                  <a:srgbClr val="000000"/>
                </a:solidFill>
              </a:rPr>
              <a:t>PRE-3: Admin entered all required information for sign up activity.</a:t>
            </a:r>
            <a:endParaRPr sz="1500" u="sng"/>
          </a:p>
          <a:p>
            <a:pPr marL="457200" lvl="0" indent="-323850" algn="l" rtl="0">
              <a:spcBef>
                <a:spcPts val="0"/>
              </a:spcBef>
              <a:spcAft>
                <a:spcPts val="0"/>
              </a:spcAft>
              <a:buSzPts val="1500"/>
              <a:buChar char="●"/>
            </a:pPr>
            <a:r>
              <a:rPr lang="en" sz="1500" b="1"/>
              <a:t> </a:t>
            </a:r>
            <a:r>
              <a:rPr lang="en" sz="1500" b="1">
                <a:solidFill>
                  <a:srgbClr val="000000"/>
                </a:solidFill>
              </a:rPr>
              <a:t>Postconditions</a:t>
            </a:r>
            <a:endParaRPr sz="1500" b="1"/>
          </a:p>
          <a:p>
            <a:pPr marL="914400" lvl="1" indent="-323850" algn="l" rtl="0">
              <a:lnSpc>
                <a:spcPct val="91000"/>
              </a:lnSpc>
              <a:spcBef>
                <a:spcPts val="0"/>
              </a:spcBef>
              <a:spcAft>
                <a:spcPts val="0"/>
              </a:spcAft>
              <a:buSzPts val="1500"/>
              <a:buChar char="○"/>
            </a:pPr>
            <a:r>
              <a:rPr lang="en" sz="1500">
                <a:solidFill>
                  <a:srgbClr val="000000"/>
                </a:solidFill>
              </a:rPr>
              <a:t>POST-1: Admin panel has been displayed after successful authentication.</a:t>
            </a:r>
            <a:endParaRPr sz="1500">
              <a:solidFill>
                <a:srgbClr val="000000"/>
              </a:solidFill>
            </a:endParaRPr>
          </a:p>
          <a:p>
            <a:pPr marL="914400" lvl="1" indent="-323850" algn="l" rtl="0">
              <a:lnSpc>
                <a:spcPct val="91000"/>
              </a:lnSpc>
              <a:spcBef>
                <a:spcPts val="0"/>
              </a:spcBef>
              <a:spcAft>
                <a:spcPts val="0"/>
              </a:spcAft>
              <a:buSzPts val="1500"/>
              <a:buChar char="○"/>
            </a:pPr>
            <a:r>
              <a:rPr lang="en" sz="1500">
                <a:solidFill>
                  <a:srgbClr val="000000"/>
                </a:solidFill>
              </a:rPr>
              <a:t>POST-2: Admin log has been created and added into database with timing and ip address after successful authentication.</a:t>
            </a:r>
            <a:endParaRPr sz="1500">
              <a:solidFill>
                <a:srgbClr val="000000"/>
              </a:solidFill>
            </a:endParaRPr>
          </a:p>
          <a:p>
            <a:pPr marL="914400" lvl="1" indent="-323850" algn="l" rtl="0">
              <a:lnSpc>
                <a:spcPct val="91000"/>
              </a:lnSpc>
              <a:spcBef>
                <a:spcPts val="0"/>
              </a:spcBef>
              <a:spcAft>
                <a:spcPts val="0"/>
              </a:spcAft>
              <a:buSzPts val="1500"/>
              <a:buChar char="○"/>
            </a:pPr>
            <a:r>
              <a:rPr lang="en" sz="1500">
                <a:solidFill>
                  <a:srgbClr val="000000"/>
                </a:solidFill>
              </a:rPr>
              <a:t>POST-3: User ip has been blocklisted after 3 unsuccessful login attempts. Data has been added into the database.</a:t>
            </a:r>
            <a:endParaRPr sz="1500">
              <a:solidFill>
                <a:srgbClr val="000000"/>
              </a:solidFill>
            </a:endParaRPr>
          </a:p>
          <a:p>
            <a:pPr marL="914400" lvl="1" indent="-323850" algn="l" rtl="0">
              <a:lnSpc>
                <a:spcPct val="91000"/>
              </a:lnSpc>
              <a:spcBef>
                <a:spcPts val="0"/>
              </a:spcBef>
              <a:spcAft>
                <a:spcPts val="0"/>
              </a:spcAft>
              <a:buSzPts val="1500"/>
              <a:buChar char="○"/>
            </a:pPr>
            <a:r>
              <a:rPr lang="en" sz="1500">
                <a:solidFill>
                  <a:srgbClr val="000000"/>
                </a:solidFill>
              </a:rPr>
              <a:t>POST-4: Admin details with credentials have been stored into the database after successful signup.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819150" y="375125"/>
            <a:ext cx="7505700" cy="6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UC-12: Admin Signin/Signup Cont’d</a:t>
            </a:r>
            <a:endParaRPr/>
          </a:p>
          <a:p>
            <a:pPr marL="0" lvl="0" indent="0" algn="l" rtl="0">
              <a:spcBef>
                <a:spcPts val="0"/>
              </a:spcBef>
              <a:spcAft>
                <a:spcPts val="0"/>
              </a:spcAft>
              <a:buSzPts val="990"/>
              <a:buNone/>
            </a:pPr>
            <a:endParaRPr sz="2700"/>
          </a:p>
        </p:txBody>
      </p:sp>
      <p:sp>
        <p:nvSpPr>
          <p:cNvPr id="289" name="Google Shape;289;p37"/>
          <p:cNvSpPr txBox="1">
            <a:spLocks noGrp="1"/>
          </p:cNvSpPr>
          <p:nvPr>
            <p:ph type="body" idx="1"/>
          </p:nvPr>
        </p:nvSpPr>
        <p:spPr>
          <a:xfrm>
            <a:off x="819150" y="1592225"/>
            <a:ext cx="7505700" cy="284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Normal Flow:</a:t>
            </a:r>
            <a:r>
              <a:rPr lang="en" sz="1500" b="1">
                <a:solidFill>
                  <a:srgbClr val="000000"/>
                </a:solidFill>
              </a:rPr>
              <a:t> Admin Signin/Signup</a:t>
            </a:r>
            <a:endParaRPr sz="1800" b="1"/>
          </a:p>
          <a:p>
            <a:pPr marL="457200" lvl="0" indent="-311150" algn="l" rtl="0">
              <a:lnSpc>
                <a:spcPct val="85000"/>
              </a:lnSpc>
              <a:spcBef>
                <a:spcPts val="0"/>
              </a:spcBef>
              <a:spcAft>
                <a:spcPts val="0"/>
              </a:spcAft>
              <a:buClr>
                <a:srgbClr val="000000"/>
              </a:buClr>
              <a:buSzPts val="1300"/>
              <a:buAutoNum type="arabicPeriod"/>
            </a:pPr>
            <a:r>
              <a:rPr lang="en">
                <a:solidFill>
                  <a:srgbClr val="000000"/>
                </a:solidFill>
              </a:rPr>
              <a:t>Admin click on sign in or sign up to access the admin dashboard.</a:t>
            </a:r>
            <a:endParaRPr>
              <a:solidFill>
                <a:srgbClr val="000000"/>
              </a:solidFill>
            </a:endParaRPr>
          </a:p>
          <a:p>
            <a:pPr marL="457200" lvl="0" indent="-311150" algn="l" rtl="0">
              <a:lnSpc>
                <a:spcPct val="85000"/>
              </a:lnSpc>
              <a:spcBef>
                <a:spcPts val="0"/>
              </a:spcBef>
              <a:spcAft>
                <a:spcPts val="0"/>
              </a:spcAft>
              <a:buClr>
                <a:srgbClr val="000000"/>
              </a:buClr>
              <a:buSzPts val="1300"/>
              <a:buAutoNum type="arabicPeriod"/>
            </a:pPr>
            <a:r>
              <a:rPr lang="en">
                <a:solidFill>
                  <a:srgbClr val="000000"/>
                </a:solidFill>
              </a:rPr>
              <a:t>Existing admin account holders enter email id and password to access the dashboard by passing two factor authentication.</a:t>
            </a:r>
            <a:endParaRPr>
              <a:solidFill>
                <a:srgbClr val="000000"/>
              </a:solidFill>
            </a:endParaRPr>
          </a:p>
          <a:p>
            <a:pPr marL="457200" lvl="0" indent="-311150" algn="l" rtl="0">
              <a:lnSpc>
                <a:spcPct val="85000"/>
              </a:lnSpc>
              <a:spcBef>
                <a:spcPts val="0"/>
              </a:spcBef>
              <a:spcAft>
                <a:spcPts val="0"/>
              </a:spcAft>
              <a:buClr>
                <a:srgbClr val="000000"/>
              </a:buClr>
              <a:buSzPts val="1300"/>
              <a:buAutoNum type="arabicPeriod"/>
            </a:pPr>
            <a:r>
              <a:rPr lang="en">
                <a:solidFill>
                  <a:srgbClr val="000000"/>
                </a:solidFill>
              </a:rPr>
              <a:t>Admin will be redirected to the two factor authentication page.</a:t>
            </a:r>
            <a:endParaRPr>
              <a:solidFill>
                <a:srgbClr val="000000"/>
              </a:solidFill>
            </a:endParaRPr>
          </a:p>
          <a:p>
            <a:pPr marL="457200" lvl="0" indent="-311150" algn="l" rtl="0">
              <a:lnSpc>
                <a:spcPct val="85000"/>
              </a:lnSpc>
              <a:spcBef>
                <a:spcPts val="0"/>
              </a:spcBef>
              <a:spcAft>
                <a:spcPts val="0"/>
              </a:spcAft>
              <a:buClr>
                <a:srgbClr val="000000"/>
              </a:buClr>
              <a:buSzPts val="1300"/>
              <a:buAutoNum type="arabicPeriod"/>
            </a:pPr>
            <a:r>
              <a:rPr lang="en">
                <a:solidFill>
                  <a:srgbClr val="000000"/>
                </a:solidFill>
              </a:rPr>
              <a:t>New admin clicks on the Sign up button.</a:t>
            </a:r>
            <a:endParaRPr>
              <a:solidFill>
                <a:srgbClr val="000000"/>
              </a:solidFill>
            </a:endParaRPr>
          </a:p>
          <a:p>
            <a:pPr marL="457200" lvl="0" indent="-311150" algn="l" rtl="0">
              <a:lnSpc>
                <a:spcPct val="85000"/>
              </a:lnSpc>
              <a:spcBef>
                <a:spcPts val="0"/>
              </a:spcBef>
              <a:spcAft>
                <a:spcPts val="0"/>
              </a:spcAft>
              <a:buClr>
                <a:srgbClr val="000000"/>
              </a:buClr>
              <a:buSzPts val="1300"/>
              <a:buAutoNum type="arabicPeriod"/>
            </a:pPr>
            <a:r>
              <a:rPr lang="en">
                <a:solidFill>
                  <a:srgbClr val="000000"/>
                </a:solidFill>
              </a:rPr>
              <a:t>Enters required details like first name, last name, email id, password, date of birth, address etc.</a:t>
            </a:r>
            <a:endParaRPr>
              <a:solidFill>
                <a:srgbClr val="000000"/>
              </a:solidFill>
            </a:endParaRPr>
          </a:p>
          <a:p>
            <a:pPr marL="457200" lvl="0" indent="-311150" algn="l" rtl="0">
              <a:lnSpc>
                <a:spcPct val="85000"/>
              </a:lnSpc>
              <a:spcBef>
                <a:spcPts val="0"/>
              </a:spcBef>
              <a:spcAft>
                <a:spcPts val="0"/>
              </a:spcAft>
              <a:buClr>
                <a:srgbClr val="000000"/>
              </a:buClr>
              <a:buSzPts val="1300"/>
              <a:buAutoNum type="arabicPeriod"/>
            </a:pPr>
            <a:r>
              <a:rPr lang="en">
                <a:solidFill>
                  <a:srgbClr val="000000"/>
                </a:solidFill>
              </a:rPr>
              <a:t>For new admin account creators, users need to verify email id within a specific time limit.</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819150" y="333450"/>
            <a:ext cx="75057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UC-12: Admin Signin/Signup Cont’d</a:t>
            </a:r>
            <a:endParaRPr/>
          </a:p>
        </p:txBody>
      </p:sp>
      <p:sp>
        <p:nvSpPr>
          <p:cNvPr id="295" name="Google Shape;295;p38"/>
          <p:cNvSpPr txBox="1">
            <a:spLocks noGrp="1"/>
          </p:cNvSpPr>
          <p:nvPr>
            <p:ph type="body" idx="1"/>
          </p:nvPr>
        </p:nvSpPr>
        <p:spPr>
          <a:xfrm>
            <a:off x="819150" y="1083725"/>
            <a:ext cx="7505700" cy="3354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sz="1500" b="1">
                <a:solidFill>
                  <a:srgbClr val="000000"/>
                </a:solidFill>
              </a:rPr>
              <a:t>Alternative Flows</a:t>
            </a:r>
            <a:endParaRPr sz="1500" b="1">
              <a:solidFill>
                <a:srgbClr val="000000"/>
              </a:solidFill>
            </a:endParaRPr>
          </a:p>
          <a:p>
            <a:pPr marL="1371600" lvl="0" indent="-323850" algn="l" rtl="0">
              <a:spcBef>
                <a:spcPts val="0"/>
              </a:spcBef>
              <a:spcAft>
                <a:spcPts val="0"/>
              </a:spcAft>
              <a:buClr>
                <a:srgbClr val="000000"/>
              </a:buClr>
              <a:buSzPts val="1500"/>
              <a:buAutoNum type="arabicPeriod"/>
            </a:pPr>
            <a:r>
              <a:rPr lang="en" sz="1500" b="1">
                <a:solidFill>
                  <a:srgbClr val="000000"/>
                </a:solidFill>
              </a:rPr>
              <a:t>Login session time-out</a:t>
            </a:r>
            <a:endParaRPr sz="1500" b="1">
              <a:solidFill>
                <a:srgbClr val="000000"/>
              </a:solidFill>
            </a:endParaRPr>
          </a:p>
          <a:p>
            <a:pPr marL="1371600" lvl="0" indent="0" algn="l" rtl="0">
              <a:spcBef>
                <a:spcPts val="0"/>
              </a:spcBef>
              <a:spcAft>
                <a:spcPts val="0"/>
              </a:spcAft>
              <a:buNone/>
            </a:pPr>
            <a:r>
              <a:rPr lang="en" sz="1500">
                <a:solidFill>
                  <a:srgbClr val="000000"/>
                </a:solidFill>
              </a:rPr>
              <a:t>Existing admin enters login email and passwords and after the credential verification, admin is redirected to the two factor authentication page.</a:t>
            </a:r>
            <a:endParaRPr sz="1500">
              <a:solidFill>
                <a:srgbClr val="000000"/>
              </a:solidFill>
            </a:endParaRPr>
          </a:p>
          <a:p>
            <a:pPr marL="1371600" lvl="0" indent="0" algn="l" rtl="0">
              <a:spcBef>
                <a:spcPts val="0"/>
              </a:spcBef>
              <a:spcAft>
                <a:spcPts val="0"/>
              </a:spcAft>
              <a:buNone/>
            </a:pPr>
            <a:r>
              <a:rPr lang="en" sz="1500">
                <a:solidFill>
                  <a:srgbClr val="000000"/>
                </a:solidFill>
              </a:rPr>
              <a:t>After the mentioned timeline, if the admin is not able to verify one time password, then the session times out.</a:t>
            </a:r>
            <a:endParaRPr sz="1500">
              <a:solidFill>
                <a:srgbClr val="000000"/>
              </a:solidFill>
            </a:endParaRPr>
          </a:p>
          <a:p>
            <a:pPr marL="914400" lvl="0" indent="0" algn="l" rtl="0">
              <a:spcBef>
                <a:spcPts val="0"/>
              </a:spcBef>
              <a:spcAft>
                <a:spcPts val="0"/>
              </a:spcAft>
              <a:buNone/>
            </a:pPr>
            <a:endParaRPr sz="1500">
              <a:solidFill>
                <a:srgbClr val="000000"/>
              </a:solidFill>
            </a:endParaRPr>
          </a:p>
          <a:p>
            <a:pPr marL="1371600" lvl="0" indent="-323850" algn="l" rtl="0">
              <a:spcBef>
                <a:spcPts val="0"/>
              </a:spcBef>
              <a:spcAft>
                <a:spcPts val="0"/>
              </a:spcAft>
              <a:buClr>
                <a:srgbClr val="000000"/>
              </a:buClr>
              <a:buSzPts val="1500"/>
              <a:buAutoNum type="arabicPeriod"/>
            </a:pPr>
            <a:r>
              <a:rPr lang="en" sz="1500" b="1">
                <a:solidFill>
                  <a:srgbClr val="000000"/>
                </a:solidFill>
              </a:rPr>
              <a:t>Email verification link expires</a:t>
            </a:r>
            <a:endParaRPr sz="1500" b="1">
              <a:solidFill>
                <a:srgbClr val="000000"/>
              </a:solidFill>
            </a:endParaRPr>
          </a:p>
          <a:p>
            <a:pPr marL="1371600" lvl="0" indent="0" algn="l" rtl="0">
              <a:spcBef>
                <a:spcPts val="0"/>
              </a:spcBef>
              <a:spcAft>
                <a:spcPts val="0"/>
              </a:spcAft>
              <a:buNone/>
            </a:pPr>
            <a:r>
              <a:rPr lang="en" sz="1500">
                <a:solidFill>
                  <a:srgbClr val="000000"/>
                </a:solidFill>
              </a:rPr>
              <a:t>New admin enters all required information into the sign up form.</a:t>
            </a:r>
            <a:endParaRPr sz="1500">
              <a:solidFill>
                <a:srgbClr val="000000"/>
              </a:solidFill>
            </a:endParaRPr>
          </a:p>
          <a:p>
            <a:pPr marL="1371600" lvl="0" indent="0" algn="l" rtl="0">
              <a:spcBef>
                <a:spcPts val="0"/>
              </a:spcBef>
              <a:spcAft>
                <a:spcPts val="0"/>
              </a:spcAft>
              <a:buNone/>
            </a:pPr>
            <a:r>
              <a:rPr lang="en" sz="1500">
                <a:solidFill>
                  <a:srgbClr val="000000"/>
                </a:solidFill>
              </a:rPr>
              <a:t>Admin gets an verification email which contains an “verification link” to the mentioned email id.</a:t>
            </a:r>
            <a:endParaRPr sz="1500">
              <a:solidFill>
                <a:srgbClr val="000000"/>
              </a:solidFill>
            </a:endParaRPr>
          </a:p>
          <a:p>
            <a:pPr marL="1371600" lvl="0" indent="0" algn="l" rtl="0">
              <a:spcBef>
                <a:spcPts val="0"/>
              </a:spcBef>
              <a:spcAft>
                <a:spcPts val="0"/>
              </a:spcAft>
              <a:buNone/>
            </a:pPr>
            <a:r>
              <a:rPr lang="en" sz="1500">
                <a:solidFill>
                  <a:srgbClr val="000000"/>
                </a:solidFill>
              </a:rPr>
              <a:t>Verification link expires within a specific time limit.</a:t>
            </a:r>
            <a:endParaRPr sz="1500">
              <a:solidFill>
                <a:srgbClr val="000000"/>
              </a:solidFill>
            </a:endParaRPr>
          </a:p>
          <a:p>
            <a:pPr marL="1371600" lvl="0" indent="0" algn="l" rtl="0">
              <a:spcBef>
                <a:spcPts val="0"/>
              </a:spcBef>
              <a:spcAft>
                <a:spcPts val="0"/>
              </a:spcAft>
              <a:buNone/>
            </a:pPr>
            <a:r>
              <a:rPr lang="en" sz="1500">
                <a:solidFill>
                  <a:srgbClr val="000000"/>
                </a:solidFill>
              </a:rPr>
              <a:t>If it expires, return to the step 5 of normal flow.</a:t>
            </a:r>
            <a:endParaRPr sz="1500">
              <a:solidFill>
                <a:srgbClr val="000000"/>
              </a:solidFill>
            </a:endParaRPr>
          </a:p>
          <a:p>
            <a:pPr marL="1371600" lvl="0" indent="0" algn="l" rtl="0">
              <a:spcBef>
                <a:spcPts val="0"/>
              </a:spcBef>
              <a:spcAft>
                <a:spcPts val="0"/>
              </a:spcAft>
              <a:buNone/>
            </a:pPr>
            <a:r>
              <a:rPr lang="en" sz="1500">
                <a:solidFill>
                  <a:srgbClr val="000000"/>
                </a:solidFill>
              </a:rPr>
              <a:t>If verification is successful, return to the step 2 of normal flow.</a:t>
            </a:r>
            <a:endParaRPr sz="15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819150" y="300100"/>
            <a:ext cx="75057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UC-12: Admin Signin/Signup Cont’d</a:t>
            </a:r>
            <a:endParaRPr/>
          </a:p>
          <a:p>
            <a:pPr marL="0" lvl="0" indent="0" algn="l" rtl="0">
              <a:spcBef>
                <a:spcPts val="0"/>
              </a:spcBef>
              <a:spcAft>
                <a:spcPts val="0"/>
              </a:spcAft>
              <a:buSzPts val="990"/>
              <a:buNone/>
            </a:pPr>
            <a:endParaRPr sz="2700"/>
          </a:p>
        </p:txBody>
      </p:sp>
      <p:sp>
        <p:nvSpPr>
          <p:cNvPr id="301" name="Google Shape;301;p39"/>
          <p:cNvSpPr txBox="1">
            <a:spLocks noGrp="1"/>
          </p:cNvSpPr>
          <p:nvPr>
            <p:ph type="body" idx="1"/>
          </p:nvPr>
        </p:nvSpPr>
        <p:spPr>
          <a:xfrm>
            <a:off x="819150" y="916900"/>
            <a:ext cx="7505700" cy="3521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Exceptions</a:t>
            </a:r>
            <a:endParaRPr sz="1500" b="1"/>
          </a:p>
          <a:p>
            <a:pPr marL="457200" lvl="0" indent="0" algn="l" rtl="0">
              <a:spcBef>
                <a:spcPts val="1200"/>
              </a:spcBef>
              <a:spcAft>
                <a:spcPts val="0"/>
              </a:spcAft>
              <a:buNone/>
            </a:pPr>
            <a:r>
              <a:rPr lang="en" b="1"/>
              <a:t>12.0.E1 Unsuccessful login attempts</a:t>
            </a:r>
            <a:endParaRPr b="1"/>
          </a:p>
          <a:p>
            <a:pPr marL="914400" lvl="0" indent="-311150" algn="l" rtl="0">
              <a:spcBef>
                <a:spcPts val="1200"/>
              </a:spcBef>
              <a:spcAft>
                <a:spcPts val="0"/>
              </a:spcAft>
              <a:buSzPts val="1300"/>
              <a:buAutoNum type="arabicPeriod"/>
            </a:pPr>
            <a:r>
              <a:rPr lang="en"/>
              <a:t>F6 Direct Online Store System displays admins that they reach the maximum number of attempts during logging in to the admin panel.</a:t>
            </a:r>
            <a:endParaRPr/>
          </a:p>
          <a:p>
            <a:pPr marL="914400" lvl="0" indent="-311150" algn="l" rtl="0">
              <a:spcBef>
                <a:spcPts val="0"/>
              </a:spcBef>
              <a:spcAft>
                <a:spcPts val="0"/>
              </a:spcAft>
              <a:buSzPts val="1300"/>
              <a:buAutoNum type="arabicPeriod"/>
            </a:pPr>
            <a:r>
              <a:rPr lang="en"/>
              <a:t>F6 Direct Online Store System blocks users ip address after reaching the maximum number of invalid login attempts.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819150" y="308450"/>
            <a:ext cx="75057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UC-12: Admin Signin/Signup Cont’d</a:t>
            </a:r>
            <a:endParaRPr/>
          </a:p>
          <a:p>
            <a:pPr marL="0" lvl="0" indent="0" algn="l" rtl="0">
              <a:spcBef>
                <a:spcPts val="0"/>
              </a:spcBef>
              <a:spcAft>
                <a:spcPts val="0"/>
              </a:spcAft>
              <a:buSzPts val="990"/>
              <a:buNone/>
            </a:pPr>
            <a:endParaRPr sz="2700"/>
          </a:p>
        </p:txBody>
      </p:sp>
      <p:sp>
        <p:nvSpPr>
          <p:cNvPr id="307" name="Google Shape;307;p40"/>
          <p:cNvSpPr txBox="1">
            <a:spLocks noGrp="1"/>
          </p:cNvSpPr>
          <p:nvPr>
            <p:ph type="body" idx="1"/>
          </p:nvPr>
        </p:nvSpPr>
        <p:spPr>
          <a:xfrm>
            <a:off x="819150" y="925250"/>
            <a:ext cx="7505700" cy="3513600"/>
          </a:xfrm>
          <a:prstGeom prst="rect">
            <a:avLst/>
          </a:prstGeom>
        </p:spPr>
        <p:txBody>
          <a:bodyPr spcFirstLastPara="1" wrap="square" lIns="91425" tIns="91425" rIns="91425" bIns="91425" anchor="t" anchorCtr="0">
            <a:normAutofit/>
          </a:bodyPr>
          <a:lstStyle/>
          <a:p>
            <a:pPr marL="457200" lvl="0" indent="-323850" algn="l" rtl="0">
              <a:spcBef>
                <a:spcPts val="1800"/>
              </a:spcBef>
              <a:spcAft>
                <a:spcPts val="0"/>
              </a:spcAft>
              <a:buSzPts val="1500"/>
              <a:buChar char="●"/>
            </a:pPr>
            <a:r>
              <a:rPr lang="en" sz="1500" b="1">
                <a:solidFill>
                  <a:srgbClr val="000000"/>
                </a:solidFill>
              </a:rPr>
              <a:t>Priority</a:t>
            </a:r>
            <a:endParaRPr sz="1500" b="1"/>
          </a:p>
          <a:p>
            <a:pPr marL="914400" lvl="1" indent="-311150" algn="l" rtl="0">
              <a:lnSpc>
                <a:spcPct val="91000"/>
              </a:lnSpc>
              <a:spcBef>
                <a:spcPts val="0"/>
              </a:spcBef>
              <a:spcAft>
                <a:spcPts val="0"/>
              </a:spcAft>
              <a:buSzPts val="1300"/>
              <a:buChar char="○"/>
            </a:pPr>
            <a:r>
              <a:rPr lang="en" sz="1300">
                <a:solidFill>
                  <a:srgbClr val="000000"/>
                </a:solidFill>
              </a:rPr>
              <a:t>High</a:t>
            </a:r>
            <a:endParaRPr sz="1300" u="sng"/>
          </a:p>
          <a:p>
            <a:pPr marL="457200" lvl="0" indent="-323850" algn="l" rtl="0">
              <a:spcBef>
                <a:spcPts val="0"/>
              </a:spcBef>
              <a:spcAft>
                <a:spcPts val="0"/>
              </a:spcAft>
              <a:buSzPts val="1500"/>
              <a:buChar char="●"/>
            </a:pPr>
            <a:r>
              <a:rPr lang="en" sz="1500" b="1">
                <a:solidFill>
                  <a:srgbClr val="000000"/>
                </a:solidFill>
              </a:rPr>
              <a:t>Frequency of Use</a:t>
            </a:r>
            <a:endParaRPr sz="1500" b="1"/>
          </a:p>
          <a:p>
            <a:pPr marL="914400" lvl="1" indent="-311150" algn="l" rtl="0">
              <a:lnSpc>
                <a:spcPct val="91000"/>
              </a:lnSpc>
              <a:spcBef>
                <a:spcPts val="0"/>
              </a:spcBef>
              <a:spcAft>
                <a:spcPts val="0"/>
              </a:spcAft>
              <a:buSzPts val="1300"/>
              <a:buChar char="○"/>
            </a:pPr>
            <a:r>
              <a:rPr lang="en" sz="1300">
                <a:solidFill>
                  <a:srgbClr val="000000"/>
                </a:solidFill>
              </a:rPr>
              <a:t>Approximately, 5 users, an average of 1 usage in a week.</a:t>
            </a:r>
            <a:endParaRPr sz="1300">
              <a:solidFill>
                <a:srgbClr val="000000"/>
              </a:solidFill>
            </a:endParaRPr>
          </a:p>
          <a:p>
            <a:pPr marL="457200" lvl="0" indent="-323850" algn="l" rtl="0">
              <a:spcBef>
                <a:spcPts val="0"/>
              </a:spcBef>
              <a:spcAft>
                <a:spcPts val="0"/>
              </a:spcAft>
              <a:buSzPts val="1500"/>
              <a:buChar char="●"/>
            </a:pPr>
            <a:r>
              <a:rPr lang="en" sz="1500" b="1">
                <a:solidFill>
                  <a:srgbClr val="000000"/>
                </a:solidFill>
              </a:rPr>
              <a:t>Other Information</a:t>
            </a:r>
            <a:endParaRPr sz="1500" b="1">
              <a:solidFill>
                <a:srgbClr val="000000"/>
              </a:solidFill>
            </a:endParaRPr>
          </a:p>
          <a:p>
            <a:pPr marL="457200" lvl="0" indent="0" algn="l" rtl="0">
              <a:lnSpc>
                <a:spcPct val="100000"/>
              </a:lnSpc>
              <a:spcBef>
                <a:spcPts val="400"/>
              </a:spcBef>
              <a:spcAft>
                <a:spcPts val="0"/>
              </a:spcAft>
              <a:buNone/>
            </a:pPr>
            <a:r>
              <a:rPr lang="en">
                <a:solidFill>
                  <a:srgbClr val="000000"/>
                </a:solidFill>
              </a:rPr>
              <a:t>1.  Admin shall be able to deny activation of two factor authentication.</a:t>
            </a:r>
            <a:endParaRPr>
              <a:solidFill>
                <a:srgbClr val="000000"/>
              </a:solidFill>
            </a:endParaRPr>
          </a:p>
          <a:p>
            <a:pPr marL="457200" lvl="0" indent="0" algn="l" rtl="0">
              <a:lnSpc>
                <a:spcPct val="100000"/>
              </a:lnSpc>
              <a:spcBef>
                <a:spcPts val="0"/>
              </a:spcBef>
              <a:spcAft>
                <a:spcPts val="0"/>
              </a:spcAft>
              <a:buNone/>
            </a:pPr>
            <a:r>
              <a:rPr lang="en">
                <a:solidFill>
                  <a:srgbClr val="000000"/>
                </a:solidFill>
              </a:rPr>
              <a:t>2. After reaching maximum invalid login attempts, users’ ip will be blocked and can be unblocked by a database administrator or developer.</a:t>
            </a:r>
            <a:endParaRPr>
              <a:solidFill>
                <a:srgbClr val="000000"/>
              </a:solidFill>
            </a:endParaRPr>
          </a:p>
          <a:p>
            <a:pPr marL="457200" lvl="0" indent="0" algn="l" rtl="0">
              <a:lnSpc>
                <a:spcPct val="100000"/>
              </a:lnSpc>
              <a:spcBef>
                <a:spcPts val="0"/>
              </a:spcBef>
              <a:spcAft>
                <a:spcPts val="0"/>
              </a:spcAft>
              <a:buNone/>
            </a:pPr>
            <a:r>
              <a:rPr lang="en">
                <a:solidFill>
                  <a:srgbClr val="000000"/>
                </a:solidFill>
              </a:rPr>
              <a:t>3. Admin should get an email after successful account creation.</a:t>
            </a:r>
            <a:endParaRPr>
              <a:solidFill>
                <a:srgbClr val="000000"/>
              </a:solidFill>
            </a:endParaRPr>
          </a:p>
          <a:p>
            <a:pPr marL="457200" lvl="0" indent="0" algn="l" rtl="0">
              <a:lnSpc>
                <a:spcPct val="100000"/>
              </a:lnSpc>
              <a:spcBef>
                <a:spcPts val="0"/>
              </a:spcBef>
              <a:spcAft>
                <a:spcPts val="0"/>
              </a:spcAft>
              <a:buNone/>
            </a:pPr>
            <a:r>
              <a:rPr lang="en">
                <a:solidFill>
                  <a:srgbClr val="000000"/>
                </a:solidFill>
              </a:rPr>
              <a:t>4. Admin should get an email after every successful and unsuccessful login attempts with timing, location and ip address.</a:t>
            </a:r>
            <a:endParaRPr>
              <a:solidFill>
                <a:srgbClr val="000000"/>
              </a:solidFill>
            </a:endParaRPr>
          </a:p>
          <a:p>
            <a:pPr marL="457200" lvl="0" indent="-323850" algn="l" rtl="0">
              <a:lnSpc>
                <a:spcPct val="100000"/>
              </a:lnSpc>
              <a:spcBef>
                <a:spcPts val="0"/>
              </a:spcBef>
              <a:spcAft>
                <a:spcPts val="0"/>
              </a:spcAft>
              <a:buClr>
                <a:srgbClr val="000000"/>
              </a:buClr>
              <a:buSzPts val="1500"/>
              <a:buChar char="●"/>
            </a:pPr>
            <a:r>
              <a:rPr lang="en" sz="1500" b="1">
                <a:solidFill>
                  <a:srgbClr val="000000"/>
                </a:solidFill>
              </a:rPr>
              <a:t>Assumptions</a:t>
            </a:r>
            <a:endParaRPr sz="1500" b="1">
              <a:solidFill>
                <a:srgbClr val="000000"/>
              </a:solidFill>
            </a:endParaRPr>
          </a:p>
          <a:p>
            <a:pPr marL="914400" lvl="1" indent="-304800" algn="l" rtl="0">
              <a:lnSpc>
                <a:spcPct val="91000"/>
              </a:lnSpc>
              <a:spcBef>
                <a:spcPts val="0"/>
              </a:spcBef>
              <a:spcAft>
                <a:spcPts val="0"/>
              </a:spcAft>
              <a:buSzPts val="1200"/>
              <a:buChar char="○"/>
            </a:pPr>
            <a:r>
              <a:rPr lang="en" sz="1200">
                <a:solidFill>
                  <a:srgbClr val="000000"/>
                </a:solidFill>
              </a:rPr>
              <a:t>Assume that the user has access to reliable internet and a device to get connected to the F6 Direct Online Store’s website.</a:t>
            </a:r>
            <a:endParaRPr sz="1200">
              <a:solidFill>
                <a:srgbClr val="000000"/>
              </a:solidFill>
            </a:endParaRPr>
          </a:p>
          <a:p>
            <a:pPr marL="0" lvl="0" indent="0" algn="l" rtl="0">
              <a:spcBef>
                <a:spcPts val="6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Section 3 -System Features</a:t>
            </a:r>
            <a:endParaRPr/>
          </a:p>
        </p:txBody>
      </p:sp>
      <p:pic>
        <p:nvPicPr>
          <p:cNvPr id="313" name="Google Shape;313;p41"/>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Software Requirements Specification</a:t>
            </a:r>
            <a:endParaRPr/>
          </a:p>
        </p:txBody>
      </p:sp>
      <p:pic>
        <p:nvPicPr>
          <p:cNvPr id="142" name="Google Shape;142;p1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819150" y="845600"/>
            <a:ext cx="7505700" cy="88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Search Bar</a:t>
            </a:r>
            <a:endParaRPr/>
          </a:p>
        </p:txBody>
      </p:sp>
      <p:sp>
        <p:nvSpPr>
          <p:cNvPr id="319" name="Google Shape;319;p42"/>
          <p:cNvSpPr txBox="1">
            <a:spLocks noGrp="1"/>
          </p:cNvSpPr>
          <p:nvPr>
            <p:ph type="body" idx="1"/>
          </p:nvPr>
        </p:nvSpPr>
        <p:spPr>
          <a:xfrm>
            <a:off x="867600" y="1650600"/>
            <a:ext cx="7505700" cy="3077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2500">
                <a:solidFill>
                  <a:srgbClr val="000000"/>
                </a:solidFill>
              </a:rPr>
              <a:t>Stimulus/Response Sequence:</a:t>
            </a:r>
            <a:endParaRPr sz="2500">
              <a:solidFill>
                <a:srgbClr val="000000"/>
              </a:solidFill>
            </a:endParaRPr>
          </a:p>
          <a:p>
            <a:pPr marL="457200" lvl="0" indent="0" algn="l" rtl="0">
              <a:lnSpc>
                <a:spcPct val="100000"/>
              </a:lnSpc>
              <a:spcBef>
                <a:spcPts val="1200"/>
              </a:spcBef>
              <a:spcAft>
                <a:spcPts val="0"/>
              </a:spcAft>
              <a:buNone/>
            </a:pPr>
            <a:r>
              <a:rPr lang="en" sz="2500">
                <a:solidFill>
                  <a:srgbClr val="000000"/>
                </a:solidFill>
              </a:rPr>
              <a:t>Clicking on the item results from the search bar will bring up the information related to that product.</a:t>
            </a:r>
            <a:endParaRPr sz="2500">
              <a:solidFill>
                <a:srgbClr val="000000"/>
              </a:solidFill>
            </a:endParaRPr>
          </a:p>
          <a:p>
            <a:pPr marL="0" lvl="0" indent="0" algn="l" rtl="0">
              <a:lnSpc>
                <a:spcPct val="100000"/>
              </a:lnSpc>
              <a:spcBef>
                <a:spcPts val="1200"/>
              </a:spcBef>
              <a:spcAft>
                <a:spcPts val="0"/>
              </a:spcAft>
              <a:buNone/>
            </a:pPr>
            <a:r>
              <a:rPr lang="en" sz="2500">
                <a:solidFill>
                  <a:srgbClr val="000000"/>
                </a:solidFill>
              </a:rPr>
              <a:t>Functional Requirements:</a:t>
            </a:r>
            <a:endParaRPr sz="2500">
              <a:solidFill>
                <a:srgbClr val="000000"/>
              </a:solidFill>
            </a:endParaRPr>
          </a:p>
          <a:p>
            <a:pPr marL="457200" lvl="0" indent="0" algn="l" rtl="0">
              <a:lnSpc>
                <a:spcPct val="100000"/>
              </a:lnSpc>
              <a:spcBef>
                <a:spcPts val="1200"/>
              </a:spcBef>
              <a:spcAft>
                <a:spcPts val="0"/>
              </a:spcAft>
              <a:buNone/>
            </a:pPr>
            <a:r>
              <a:rPr lang="en" sz="2500">
                <a:solidFill>
                  <a:srgbClr val="000000"/>
                </a:solidFill>
              </a:rPr>
              <a:t>-System should be able to use the keywords user types in the search bar and display results that are valid and relevant to the search. </a:t>
            </a:r>
            <a:endParaRPr sz="2500">
              <a:solidFill>
                <a:srgbClr val="000000"/>
              </a:solidFill>
            </a:endParaRPr>
          </a:p>
          <a:p>
            <a:pPr marL="457200" lvl="0" indent="0" algn="l" rtl="0">
              <a:lnSpc>
                <a:spcPct val="100000"/>
              </a:lnSpc>
              <a:spcBef>
                <a:spcPts val="1200"/>
              </a:spcBef>
              <a:spcAft>
                <a:spcPts val="0"/>
              </a:spcAft>
              <a:buNone/>
            </a:pPr>
            <a:r>
              <a:rPr lang="en" sz="2500">
                <a:solidFill>
                  <a:srgbClr val="000000"/>
                </a:solidFill>
              </a:rPr>
              <a:t>-System should filter results and display exact matches of the search bar at the top of the page.</a:t>
            </a:r>
            <a:endParaRPr sz="2500">
              <a:solidFill>
                <a:srgbClr val="000000"/>
              </a:solidFill>
            </a:endParaRPr>
          </a:p>
          <a:p>
            <a:pPr marL="0" lvl="0" indent="457200" algn="l" rtl="0">
              <a:lnSpc>
                <a:spcPct val="100000"/>
              </a:lnSpc>
              <a:spcBef>
                <a:spcPts val="1200"/>
              </a:spcBef>
              <a:spcAft>
                <a:spcPts val="0"/>
              </a:spcAft>
              <a:buNone/>
            </a:pPr>
            <a:r>
              <a:rPr lang="en" sz="2500">
                <a:solidFill>
                  <a:srgbClr val="000000"/>
                </a:solidFill>
              </a:rPr>
              <a:t>-System should refresh the page if the search feature is frozen or crashes.</a:t>
            </a:r>
            <a:endParaRPr sz="2500">
              <a:solidFill>
                <a:srgbClr val="000000"/>
              </a:solidFill>
            </a:endParaRPr>
          </a:p>
          <a:p>
            <a:pPr marL="0" lvl="0" indent="0" algn="l" rtl="0">
              <a:lnSpc>
                <a:spcPct val="100000"/>
              </a:lnSpc>
              <a:spcBef>
                <a:spcPts val="1200"/>
              </a:spcBef>
              <a:spcAft>
                <a:spcPts val="1200"/>
              </a:spcAft>
              <a:buNone/>
            </a:pPr>
            <a:endParaRPr sz="1600">
              <a:solidFill>
                <a:srgbClr val="000000"/>
              </a:solidFill>
            </a:endParaRPr>
          </a:p>
        </p:txBody>
      </p:sp>
      <p:pic>
        <p:nvPicPr>
          <p:cNvPr id="320" name="Google Shape;320;p42"/>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819150" y="845600"/>
            <a:ext cx="7505700" cy="88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Update Inventory</a:t>
            </a:r>
            <a:endParaRPr/>
          </a:p>
        </p:txBody>
      </p:sp>
      <p:sp>
        <p:nvSpPr>
          <p:cNvPr id="326" name="Google Shape;326;p43"/>
          <p:cNvSpPr txBox="1">
            <a:spLocks noGrp="1"/>
          </p:cNvSpPr>
          <p:nvPr>
            <p:ph type="body" idx="1"/>
          </p:nvPr>
        </p:nvSpPr>
        <p:spPr>
          <a:xfrm>
            <a:off x="867600" y="1650600"/>
            <a:ext cx="7505700" cy="307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rPr>
              <a:t>Stimulus/Response Sequence:</a:t>
            </a:r>
            <a:endParaRPr sz="1600">
              <a:solidFill>
                <a:srgbClr val="000000"/>
              </a:solidFill>
            </a:endParaRPr>
          </a:p>
          <a:p>
            <a:pPr marL="457200" lvl="0" indent="0" algn="l" rtl="0">
              <a:lnSpc>
                <a:spcPct val="100000"/>
              </a:lnSpc>
              <a:spcBef>
                <a:spcPts val="1200"/>
              </a:spcBef>
              <a:spcAft>
                <a:spcPts val="0"/>
              </a:spcAft>
              <a:buNone/>
            </a:pPr>
            <a:r>
              <a:rPr lang="en" sz="1600">
                <a:solidFill>
                  <a:srgbClr val="000000"/>
                </a:solidFill>
              </a:rPr>
              <a:t>-Once a certain product reaches a stock of 20, the management team will be notified.</a:t>
            </a:r>
            <a:endParaRPr sz="1600">
              <a:solidFill>
                <a:srgbClr val="000000"/>
              </a:solidFill>
            </a:endParaRPr>
          </a:p>
          <a:p>
            <a:pPr marL="0" lvl="0" indent="0" algn="l" rtl="0">
              <a:lnSpc>
                <a:spcPct val="100000"/>
              </a:lnSpc>
              <a:spcBef>
                <a:spcPts val="1200"/>
              </a:spcBef>
              <a:spcAft>
                <a:spcPts val="0"/>
              </a:spcAft>
              <a:buNone/>
            </a:pPr>
            <a:r>
              <a:rPr lang="en" sz="1600">
                <a:solidFill>
                  <a:srgbClr val="000000"/>
                </a:solidFill>
              </a:rPr>
              <a:t>Functional Requirements:</a:t>
            </a:r>
            <a:endParaRPr sz="1600">
              <a:solidFill>
                <a:srgbClr val="000000"/>
              </a:solidFill>
            </a:endParaRPr>
          </a:p>
          <a:p>
            <a:pPr marL="0" lvl="0" indent="457200" algn="l" rtl="0">
              <a:lnSpc>
                <a:spcPct val="100000"/>
              </a:lnSpc>
              <a:spcBef>
                <a:spcPts val="1200"/>
              </a:spcBef>
              <a:spcAft>
                <a:spcPts val="0"/>
              </a:spcAft>
              <a:buNone/>
            </a:pPr>
            <a:r>
              <a:rPr lang="en" sz="1600">
                <a:solidFill>
                  <a:srgbClr val="000000"/>
                </a:solidFill>
              </a:rPr>
              <a:t>-System should allow backend developers to download user activity logs.</a:t>
            </a:r>
            <a:endParaRPr sz="1600">
              <a:solidFill>
                <a:srgbClr val="000000"/>
              </a:solidFill>
            </a:endParaRPr>
          </a:p>
          <a:p>
            <a:pPr marL="0" lvl="0" indent="0" algn="l" rtl="0">
              <a:lnSpc>
                <a:spcPct val="100000"/>
              </a:lnSpc>
              <a:spcBef>
                <a:spcPts val="0"/>
              </a:spcBef>
              <a:spcAft>
                <a:spcPts val="0"/>
              </a:spcAft>
              <a:buNone/>
            </a:pPr>
            <a:endParaRPr sz="1600">
              <a:solidFill>
                <a:srgbClr val="000000"/>
              </a:solidFill>
            </a:endParaRPr>
          </a:p>
          <a:p>
            <a:pPr marL="457200" lvl="0" indent="0" algn="l" rtl="0">
              <a:lnSpc>
                <a:spcPct val="100000"/>
              </a:lnSpc>
              <a:spcBef>
                <a:spcPts val="0"/>
              </a:spcBef>
              <a:spcAft>
                <a:spcPts val="0"/>
              </a:spcAft>
              <a:buNone/>
            </a:pPr>
            <a:r>
              <a:rPr lang="en" sz="1600">
                <a:solidFill>
                  <a:srgbClr val="000000"/>
                </a:solidFill>
              </a:rPr>
              <a:t>-System should allow developers to verify shipment/inventory invoices using a passcode.</a:t>
            </a:r>
            <a:endParaRPr sz="1600">
              <a:solidFill>
                <a:srgbClr val="000000"/>
              </a:solidFill>
            </a:endParaRPr>
          </a:p>
          <a:p>
            <a:pPr marL="0" lvl="0" indent="0" algn="l" rtl="0">
              <a:lnSpc>
                <a:spcPct val="100000"/>
              </a:lnSpc>
              <a:spcBef>
                <a:spcPts val="1200"/>
              </a:spcBef>
              <a:spcAft>
                <a:spcPts val="1200"/>
              </a:spcAft>
              <a:buNone/>
            </a:pPr>
            <a:endParaRPr sz="1600">
              <a:solidFill>
                <a:srgbClr val="000000"/>
              </a:solidFill>
            </a:endParaRPr>
          </a:p>
        </p:txBody>
      </p:sp>
      <p:pic>
        <p:nvPicPr>
          <p:cNvPr id="327" name="Google Shape;327;p4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Section 4 -Data Requirements</a:t>
            </a:r>
            <a:endParaRPr/>
          </a:p>
        </p:txBody>
      </p:sp>
      <p:pic>
        <p:nvPicPr>
          <p:cNvPr id="333" name="Google Shape;333;p44"/>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45"/>
          <p:cNvPicPr preferRelativeResize="0"/>
          <p:nvPr/>
        </p:nvPicPr>
        <p:blipFill>
          <a:blip r:embed="rId3">
            <a:alphaModFix/>
          </a:blip>
          <a:stretch>
            <a:fillRect/>
          </a:stretch>
        </p:blipFill>
        <p:spPr>
          <a:xfrm>
            <a:off x="7198150" y="340075"/>
            <a:ext cx="1499575" cy="1115826"/>
          </a:xfrm>
          <a:prstGeom prst="rect">
            <a:avLst/>
          </a:prstGeom>
          <a:noFill/>
          <a:ln>
            <a:noFill/>
          </a:ln>
        </p:spPr>
      </p:pic>
      <p:pic>
        <p:nvPicPr>
          <p:cNvPr id="339" name="Google Shape;339;p45"/>
          <p:cNvPicPr preferRelativeResize="0"/>
          <p:nvPr/>
        </p:nvPicPr>
        <p:blipFill>
          <a:blip r:embed="rId4">
            <a:alphaModFix/>
          </a:blip>
          <a:stretch>
            <a:fillRect/>
          </a:stretch>
        </p:blipFill>
        <p:spPr>
          <a:xfrm>
            <a:off x="921525" y="522450"/>
            <a:ext cx="6639950" cy="42445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46"/>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345" name="Google Shape;345;p46"/>
          <p:cNvSpPr txBox="1"/>
          <p:nvPr/>
        </p:nvSpPr>
        <p:spPr>
          <a:xfrm>
            <a:off x="551475" y="1925250"/>
            <a:ext cx="986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Calibri"/>
                <a:ea typeface="Calibri"/>
                <a:cs typeface="Calibri"/>
                <a:sym typeface="Calibri"/>
              </a:rPr>
              <a:t>Data Dictionary</a:t>
            </a:r>
            <a:endParaRPr sz="1500">
              <a:latin typeface="Calibri"/>
              <a:ea typeface="Calibri"/>
              <a:cs typeface="Calibri"/>
              <a:sym typeface="Calibri"/>
            </a:endParaRPr>
          </a:p>
        </p:txBody>
      </p:sp>
      <p:pic>
        <p:nvPicPr>
          <p:cNvPr id="346" name="Google Shape;346;p46"/>
          <p:cNvPicPr preferRelativeResize="0"/>
          <p:nvPr/>
        </p:nvPicPr>
        <p:blipFill>
          <a:blip r:embed="rId4">
            <a:alphaModFix/>
          </a:blip>
          <a:stretch>
            <a:fillRect/>
          </a:stretch>
        </p:blipFill>
        <p:spPr>
          <a:xfrm>
            <a:off x="1690275" y="246950"/>
            <a:ext cx="5355477" cy="46495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Reports Generated</a:t>
            </a:r>
            <a:endParaRPr/>
          </a:p>
        </p:txBody>
      </p:sp>
      <p:sp>
        <p:nvSpPr>
          <p:cNvPr id="352" name="Google Shape;352;p47"/>
          <p:cNvSpPr txBox="1">
            <a:spLocks noGrp="1"/>
          </p:cNvSpPr>
          <p:nvPr>
            <p:ph type="body" idx="1"/>
          </p:nvPr>
        </p:nvSpPr>
        <p:spPr>
          <a:xfrm>
            <a:off x="819150" y="1697250"/>
            <a:ext cx="7505700" cy="2741400"/>
          </a:xfrm>
          <a:prstGeom prst="rect">
            <a:avLst/>
          </a:prstGeom>
        </p:spPr>
        <p:txBody>
          <a:bodyPr spcFirstLastPara="1" wrap="square" lIns="91425" tIns="91425" rIns="91425" bIns="91425" anchor="t" anchorCtr="0">
            <a:normAutofit/>
          </a:bodyPr>
          <a:lstStyle/>
          <a:p>
            <a:pPr marL="457200" lvl="0" indent="-331470" algn="l" rtl="0">
              <a:lnSpc>
                <a:spcPct val="105000"/>
              </a:lnSpc>
              <a:spcBef>
                <a:spcPts val="0"/>
              </a:spcBef>
              <a:spcAft>
                <a:spcPts val="0"/>
              </a:spcAft>
              <a:buSzPts val="1620"/>
              <a:buChar char="●"/>
            </a:pPr>
            <a:r>
              <a:rPr lang="en" sz="1620"/>
              <a:t>User Activity Log:</a:t>
            </a:r>
            <a:endParaRPr sz="1620"/>
          </a:p>
          <a:p>
            <a:pPr marL="914400" lvl="1" indent="-331469" algn="l" rtl="0">
              <a:lnSpc>
                <a:spcPct val="105000"/>
              </a:lnSpc>
              <a:spcBef>
                <a:spcPts val="0"/>
              </a:spcBef>
              <a:spcAft>
                <a:spcPts val="0"/>
              </a:spcAft>
              <a:buSzPts val="1620"/>
              <a:buChar char="○"/>
            </a:pPr>
            <a:r>
              <a:rPr lang="en" sz="1620"/>
              <a:t>More catered ads</a:t>
            </a:r>
            <a:endParaRPr sz="1620"/>
          </a:p>
          <a:p>
            <a:pPr marL="914400" lvl="1" indent="-331469" algn="l" rtl="0">
              <a:lnSpc>
                <a:spcPct val="105000"/>
              </a:lnSpc>
              <a:spcBef>
                <a:spcPts val="0"/>
              </a:spcBef>
              <a:spcAft>
                <a:spcPts val="0"/>
              </a:spcAft>
              <a:buSzPts val="1620"/>
              <a:buChar char="○"/>
            </a:pPr>
            <a:r>
              <a:rPr lang="en" sz="1620"/>
              <a:t>Learning more about the user</a:t>
            </a:r>
            <a:endParaRPr sz="1620"/>
          </a:p>
          <a:p>
            <a:pPr marL="457200" lvl="0" indent="-331470" algn="l" rtl="0">
              <a:lnSpc>
                <a:spcPct val="105000"/>
              </a:lnSpc>
              <a:spcBef>
                <a:spcPts val="0"/>
              </a:spcBef>
              <a:spcAft>
                <a:spcPts val="0"/>
              </a:spcAft>
              <a:buSzPts val="1620"/>
              <a:buChar char="●"/>
            </a:pPr>
            <a:r>
              <a:rPr lang="en" sz="1620"/>
              <a:t>Maintenance Log:</a:t>
            </a:r>
            <a:endParaRPr sz="1620"/>
          </a:p>
          <a:p>
            <a:pPr marL="914400" lvl="1" indent="-331469" algn="l" rtl="0">
              <a:lnSpc>
                <a:spcPct val="105000"/>
              </a:lnSpc>
              <a:spcBef>
                <a:spcPts val="0"/>
              </a:spcBef>
              <a:spcAft>
                <a:spcPts val="0"/>
              </a:spcAft>
              <a:buSzPts val="1620"/>
              <a:buChar char="○"/>
            </a:pPr>
            <a:r>
              <a:rPr lang="en" sz="1620"/>
              <a:t>Track maintenance schedule</a:t>
            </a:r>
            <a:endParaRPr sz="1620"/>
          </a:p>
          <a:p>
            <a:pPr marL="914400" lvl="1" indent="-331469" algn="l" rtl="0">
              <a:lnSpc>
                <a:spcPct val="105000"/>
              </a:lnSpc>
              <a:spcBef>
                <a:spcPts val="0"/>
              </a:spcBef>
              <a:spcAft>
                <a:spcPts val="0"/>
              </a:spcAft>
              <a:buSzPts val="1620"/>
              <a:buChar char="○"/>
            </a:pPr>
            <a:r>
              <a:rPr lang="en" sz="1620"/>
              <a:t>How long the site is down</a:t>
            </a:r>
            <a:endParaRPr sz="1620"/>
          </a:p>
          <a:p>
            <a:pPr marL="914400" lvl="1" indent="-331469" algn="l" rtl="0">
              <a:lnSpc>
                <a:spcPct val="105000"/>
              </a:lnSpc>
              <a:spcBef>
                <a:spcPts val="0"/>
              </a:spcBef>
              <a:spcAft>
                <a:spcPts val="0"/>
              </a:spcAft>
              <a:buSzPts val="1620"/>
              <a:buChar char="○"/>
            </a:pPr>
            <a:r>
              <a:rPr lang="en" sz="1620"/>
              <a:t>When the site the down</a:t>
            </a:r>
            <a:endParaRPr sz="1620"/>
          </a:p>
          <a:p>
            <a:pPr marL="914400" lvl="0" indent="0" algn="l" rtl="0">
              <a:lnSpc>
                <a:spcPct val="105000"/>
              </a:lnSpc>
              <a:spcBef>
                <a:spcPts val="1200"/>
              </a:spcBef>
              <a:spcAft>
                <a:spcPts val="0"/>
              </a:spcAft>
              <a:buSzPts val="358"/>
              <a:buNone/>
            </a:pPr>
            <a:endParaRPr sz="385"/>
          </a:p>
          <a:p>
            <a:pPr marL="914400" lvl="0" indent="0" algn="l" rtl="0">
              <a:lnSpc>
                <a:spcPct val="105000"/>
              </a:lnSpc>
              <a:spcBef>
                <a:spcPts val="1200"/>
              </a:spcBef>
              <a:spcAft>
                <a:spcPts val="1200"/>
              </a:spcAft>
              <a:buSzPts val="358"/>
              <a:buNone/>
            </a:pPr>
            <a:endParaRPr sz="385"/>
          </a:p>
        </p:txBody>
      </p:sp>
      <p:pic>
        <p:nvPicPr>
          <p:cNvPr id="353" name="Google Shape;353;p47"/>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Data Acquisition / Integrity</a:t>
            </a:r>
            <a:endParaRPr sz="2500"/>
          </a:p>
        </p:txBody>
      </p:sp>
      <p:sp>
        <p:nvSpPr>
          <p:cNvPr id="359" name="Google Shape;359;p48"/>
          <p:cNvSpPr txBox="1">
            <a:spLocks noGrp="1"/>
          </p:cNvSpPr>
          <p:nvPr>
            <p:ph type="body" idx="1"/>
          </p:nvPr>
        </p:nvSpPr>
        <p:spPr>
          <a:xfrm>
            <a:off x="867600" y="1703300"/>
            <a:ext cx="7505700" cy="263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Data Storage: Persistence storage</a:t>
            </a:r>
            <a:endParaRPr sz="1800"/>
          </a:p>
          <a:p>
            <a:pPr marL="457200" lvl="0" indent="-342900" algn="l" rtl="0">
              <a:spcBef>
                <a:spcPts val="0"/>
              </a:spcBef>
              <a:spcAft>
                <a:spcPts val="0"/>
              </a:spcAft>
              <a:buSzPts val="1800"/>
              <a:buChar char="●"/>
            </a:pPr>
            <a:r>
              <a:rPr lang="en" sz="1800"/>
              <a:t>Collecting new data</a:t>
            </a:r>
            <a:endParaRPr sz="1800"/>
          </a:p>
          <a:p>
            <a:pPr marL="457200" lvl="0" indent="-342900" algn="l" rtl="0">
              <a:spcBef>
                <a:spcPts val="0"/>
              </a:spcBef>
              <a:spcAft>
                <a:spcPts val="0"/>
              </a:spcAft>
              <a:buSzPts val="1800"/>
              <a:buChar char="●"/>
            </a:pPr>
            <a:r>
              <a:rPr lang="en" sz="1800"/>
              <a:t>Legacy data</a:t>
            </a:r>
            <a:endParaRPr sz="1800"/>
          </a:p>
          <a:p>
            <a:pPr marL="457200" lvl="0" indent="-342900" algn="l" rtl="0">
              <a:spcBef>
                <a:spcPts val="0"/>
              </a:spcBef>
              <a:spcAft>
                <a:spcPts val="0"/>
              </a:spcAft>
              <a:buSzPts val="1800"/>
              <a:buChar char="●"/>
            </a:pPr>
            <a:r>
              <a:rPr lang="en" sz="1800"/>
              <a:t>Sharing/exchanging data</a:t>
            </a:r>
            <a:endParaRPr sz="1800"/>
          </a:p>
          <a:p>
            <a:pPr marL="457200" lvl="0" indent="-342900" algn="l" rtl="0">
              <a:spcBef>
                <a:spcPts val="0"/>
              </a:spcBef>
              <a:spcAft>
                <a:spcPts val="0"/>
              </a:spcAft>
              <a:buSzPts val="1800"/>
              <a:buChar char="●"/>
            </a:pPr>
            <a:r>
              <a:rPr lang="en" sz="1800"/>
              <a:t>Acquired data thoroughly reviewed to meet standards</a:t>
            </a:r>
            <a:endParaRPr sz="1800"/>
          </a:p>
          <a:p>
            <a:pPr marL="457200" lvl="0" indent="0" algn="l" rtl="0">
              <a:spcBef>
                <a:spcPts val="1200"/>
              </a:spcBef>
              <a:spcAft>
                <a:spcPts val="1200"/>
              </a:spcAft>
              <a:buNone/>
            </a:pPr>
            <a:endParaRPr sz="1800"/>
          </a:p>
        </p:txBody>
      </p:sp>
      <p:pic>
        <p:nvPicPr>
          <p:cNvPr id="360" name="Google Shape;360;p48"/>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2500"/>
              <a:t>Data Retention / Disposal</a:t>
            </a:r>
            <a:endParaRPr/>
          </a:p>
        </p:txBody>
      </p:sp>
      <p:sp>
        <p:nvSpPr>
          <p:cNvPr id="366" name="Google Shape;366;p49"/>
          <p:cNvSpPr txBox="1">
            <a:spLocks noGrp="1"/>
          </p:cNvSpPr>
          <p:nvPr>
            <p:ph type="body" idx="1"/>
          </p:nvPr>
        </p:nvSpPr>
        <p:spPr>
          <a:xfrm>
            <a:off x="867600" y="1703300"/>
            <a:ext cx="7505700" cy="263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Data Storage Techniques: Backup, Mirroring</a:t>
            </a:r>
            <a:endParaRPr sz="1800"/>
          </a:p>
          <a:p>
            <a:pPr marL="457200" lvl="0" indent="-342900" algn="l" rtl="0">
              <a:spcBef>
                <a:spcPts val="0"/>
              </a:spcBef>
              <a:spcAft>
                <a:spcPts val="0"/>
              </a:spcAft>
              <a:buSzPts val="1800"/>
              <a:buChar char="●"/>
            </a:pPr>
            <a:r>
              <a:rPr lang="en" sz="1800"/>
              <a:t>Metadata</a:t>
            </a:r>
            <a:endParaRPr sz="1800"/>
          </a:p>
          <a:p>
            <a:pPr marL="457200" lvl="0" indent="-342900" algn="l" rtl="0">
              <a:spcBef>
                <a:spcPts val="0"/>
              </a:spcBef>
              <a:spcAft>
                <a:spcPts val="0"/>
              </a:spcAft>
              <a:buSzPts val="1800"/>
              <a:buChar char="●"/>
            </a:pPr>
            <a:r>
              <a:rPr lang="en" sz="1800"/>
              <a:t>Residual Data</a:t>
            </a:r>
            <a:endParaRPr sz="1800"/>
          </a:p>
          <a:p>
            <a:pPr marL="457200" lvl="0" indent="-342900" algn="l" rtl="0">
              <a:spcBef>
                <a:spcPts val="0"/>
              </a:spcBef>
              <a:spcAft>
                <a:spcPts val="0"/>
              </a:spcAft>
              <a:buSzPts val="1800"/>
              <a:buChar char="●"/>
            </a:pPr>
            <a:r>
              <a:rPr lang="en" sz="1800"/>
              <a:t>Application Checkpointing: reverting back to a prior state</a:t>
            </a:r>
            <a:endParaRPr sz="1800"/>
          </a:p>
        </p:txBody>
      </p:sp>
      <p:pic>
        <p:nvPicPr>
          <p:cNvPr id="367" name="Google Shape;367;p49"/>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371"/>
        <p:cNvGrpSpPr/>
        <p:nvPr/>
      </p:nvGrpSpPr>
      <p:grpSpPr>
        <a:xfrm>
          <a:off x="0" y="0"/>
          <a:ext cx="0" cy="0"/>
          <a:chOff x="0" y="0"/>
          <a:chExt cx="0" cy="0"/>
        </a:xfrm>
      </p:grpSpPr>
      <p:sp>
        <p:nvSpPr>
          <p:cNvPr id="372" name="Google Shape;372;p50"/>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Section 5 - External Interface Requirements</a:t>
            </a:r>
            <a:endParaRPr/>
          </a:p>
        </p:txBody>
      </p:sp>
      <p:pic>
        <p:nvPicPr>
          <p:cNvPr id="373" name="Google Shape;373;p50"/>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Interface</a:t>
            </a:r>
            <a:endParaRPr/>
          </a:p>
        </p:txBody>
      </p:sp>
      <p:sp>
        <p:nvSpPr>
          <p:cNvPr id="379" name="Google Shape;379;p51"/>
          <p:cNvSpPr txBox="1">
            <a:spLocks noGrp="1"/>
          </p:cNvSpPr>
          <p:nvPr>
            <p:ph type="body" idx="1"/>
          </p:nvPr>
        </p:nvSpPr>
        <p:spPr>
          <a:xfrm>
            <a:off x="758600" y="1736400"/>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Priority on readability</a:t>
            </a:r>
            <a:endParaRPr sz="1800"/>
          </a:p>
          <a:p>
            <a:pPr marL="457200" lvl="0" indent="-342900" algn="l" rtl="0">
              <a:spcBef>
                <a:spcPts val="0"/>
              </a:spcBef>
              <a:spcAft>
                <a:spcPts val="0"/>
              </a:spcAft>
              <a:buSzPts val="1800"/>
              <a:buChar char="●"/>
            </a:pPr>
            <a:r>
              <a:rPr lang="en" sz="1800"/>
              <a:t>Easy for online store newcomers </a:t>
            </a:r>
            <a:endParaRPr sz="1800"/>
          </a:p>
          <a:p>
            <a:pPr marL="457200" lvl="0" indent="-342900" algn="l" rtl="0">
              <a:spcBef>
                <a:spcPts val="0"/>
              </a:spcBef>
              <a:spcAft>
                <a:spcPts val="0"/>
              </a:spcAft>
              <a:buSzPts val="1800"/>
              <a:buChar char="●"/>
            </a:pPr>
            <a:r>
              <a:rPr lang="en" sz="1800"/>
              <a:t>Recognizable</a:t>
            </a:r>
            <a:endParaRPr sz="1800"/>
          </a:p>
        </p:txBody>
      </p:sp>
      <p:pic>
        <p:nvPicPr>
          <p:cNvPr id="380" name="Google Shape;380;p51"/>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Section 1 - Introduction</a:t>
            </a:r>
            <a:endParaRPr/>
          </a:p>
        </p:txBody>
      </p:sp>
      <p:pic>
        <p:nvPicPr>
          <p:cNvPr id="148" name="Google Shape;148;p16"/>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Software Interface</a:t>
            </a:r>
            <a:endParaRPr/>
          </a:p>
        </p:txBody>
      </p:sp>
      <p:sp>
        <p:nvSpPr>
          <p:cNvPr id="386" name="Google Shape;386;p52"/>
          <p:cNvSpPr txBox="1"/>
          <p:nvPr/>
        </p:nvSpPr>
        <p:spPr>
          <a:xfrm>
            <a:off x="819150" y="1757425"/>
            <a:ext cx="7836000" cy="1540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Interaction with product database</a:t>
            </a:r>
            <a:endParaRPr sz="1800">
              <a:solidFill>
                <a:schemeClr val="dk2"/>
              </a:solidFill>
              <a:latin typeface="Calibri"/>
              <a:ea typeface="Calibri"/>
              <a:cs typeface="Calibri"/>
              <a:sym typeface="Calibri"/>
            </a:endParaRPr>
          </a:p>
          <a:p>
            <a:pPr marL="457200" lvl="0" indent="-342900" algn="l" rtl="0">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Updates from database regularly </a:t>
            </a:r>
            <a:endParaRPr sz="1800">
              <a:solidFill>
                <a:schemeClr val="dk2"/>
              </a:solidFill>
              <a:latin typeface="Calibri"/>
              <a:ea typeface="Calibri"/>
              <a:cs typeface="Calibri"/>
              <a:sym typeface="Calibri"/>
            </a:endParaRPr>
          </a:p>
          <a:p>
            <a:pPr marL="457200" lvl="0" indent="-342900" algn="l" rtl="0">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Can update front end from back end</a:t>
            </a:r>
            <a:endParaRPr sz="1600">
              <a:latin typeface="Calibri"/>
              <a:ea typeface="Calibri"/>
              <a:cs typeface="Calibri"/>
              <a:sym typeface="Calibri"/>
            </a:endParaRPr>
          </a:p>
          <a:p>
            <a:pPr marL="457200" lvl="0" indent="0" algn="l" rtl="0">
              <a:spcBef>
                <a:spcPts val="1200"/>
              </a:spcBef>
              <a:spcAft>
                <a:spcPts val="0"/>
              </a:spcAft>
              <a:buNone/>
            </a:pPr>
            <a:endParaRPr sz="16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Hardware Interface</a:t>
            </a:r>
            <a:endParaRPr/>
          </a:p>
        </p:txBody>
      </p:sp>
      <p:sp>
        <p:nvSpPr>
          <p:cNvPr id="392" name="Google Shape;392;p53"/>
          <p:cNvSpPr txBox="1">
            <a:spLocks noGrp="1"/>
          </p:cNvSpPr>
          <p:nvPr>
            <p:ph type="body" idx="1"/>
          </p:nvPr>
        </p:nvSpPr>
        <p:spPr>
          <a:xfrm>
            <a:off x="758600" y="1736400"/>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No need for specific hardware outside normal means to access the internet.</a:t>
            </a:r>
            <a:endParaRPr sz="1700"/>
          </a:p>
        </p:txBody>
      </p:sp>
      <p:pic>
        <p:nvPicPr>
          <p:cNvPr id="393" name="Google Shape;393;p5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Communications Interface</a:t>
            </a:r>
            <a:endParaRPr/>
          </a:p>
        </p:txBody>
      </p:sp>
      <p:sp>
        <p:nvSpPr>
          <p:cNvPr id="399" name="Google Shape;399;p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Emails to users based on imputed email address</a:t>
            </a:r>
            <a:endParaRPr sz="1700"/>
          </a:p>
          <a:p>
            <a:pPr marL="457200" lvl="0" indent="-336550" algn="l" rtl="0">
              <a:spcBef>
                <a:spcPts val="0"/>
              </a:spcBef>
              <a:spcAft>
                <a:spcPts val="0"/>
              </a:spcAft>
              <a:buSzPts val="1700"/>
              <a:buChar char="●"/>
            </a:pPr>
            <a:r>
              <a:rPr lang="en" sz="1700"/>
              <a:t>Provides an invoice with detailed purchase breakdown</a:t>
            </a:r>
            <a:endParaRPr sz="1700"/>
          </a:p>
          <a:p>
            <a:pPr marL="457200" lvl="0" indent="-336550" algn="l" rtl="0">
              <a:spcBef>
                <a:spcPts val="0"/>
              </a:spcBef>
              <a:spcAft>
                <a:spcPts val="0"/>
              </a:spcAft>
              <a:buSzPts val="1700"/>
              <a:buChar char="●"/>
            </a:pPr>
            <a:r>
              <a:rPr lang="en" sz="1700"/>
              <a:t>Paypal plugin</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403"/>
        <p:cNvGrpSpPr/>
        <p:nvPr/>
      </p:nvGrpSpPr>
      <p:grpSpPr>
        <a:xfrm>
          <a:off x="0" y="0"/>
          <a:ext cx="0" cy="0"/>
          <a:chOff x="0" y="0"/>
          <a:chExt cx="0" cy="0"/>
        </a:xfrm>
      </p:grpSpPr>
      <p:sp>
        <p:nvSpPr>
          <p:cNvPr id="404" name="Google Shape;404;p55"/>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Section 6 - Quality Attributes</a:t>
            </a:r>
            <a:endParaRPr/>
          </a:p>
        </p:txBody>
      </p:sp>
      <p:pic>
        <p:nvPicPr>
          <p:cNvPr id="405" name="Google Shape;405;p5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Usability </a:t>
            </a:r>
            <a:endParaRPr/>
          </a:p>
        </p:txBody>
      </p:sp>
      <p:sp>
        <p:nvSpPr>
          <p:cNvPr id="411" name="Google Shape;411;p56"/>
          <p:cNvSpPr txBox="1">
            <a:spLocks noGrp="1"/>
          </p:cNvSpPr>
          <p:nvPr>
            <p:ph type="body" idx="1"/>
          </p:nvPr>
        </p:nvSpPr>
        <p:spPr>
          <a:xfrm>
            <a:off x="758600" y="17364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-Customer service available to help</a:t>
            </a:r>
            <a:endParaRPr sz="1600"/>
          </a:p>
          <a:p>
            <a:pPr marL="0" lvl="0" indent="0" algn="l" rtl="0">
              <a:spcBef>
                <a:spcPts val="1200"/>
              </a:spcBef>
              <a:spcAft>
                <a:spcPts val="0"/>
              </a:spcAft>
              <a:buNone/>
            </a:pPr>
            <a:r>
              <a:rPr lang="en" sz="1600"/>
              <a:t>-Customer service number available everywhere in store page</a:t>
            </a:r>
            <a:endParaRPr sz="1600"/>
          </a:p>
          <a:p>
            <a:pPr marL="0" lvl="0" indent="0" algn="l" rtl="0">
              <a:spcBef>
                <a:spcPts val="1200"/>
              </a:spcBef>
              <a:spcAft>
                <a:spcPts val="1200"/>
              </a:spcAft>
              <a:buNone/>
            </a:pPr>
            <a:r>
              <a:rPr lang="en" sz="1600"/>
              <a:t>–Tutorials on how to use the website provided</a:t>
            </a:r>
            <a:endParaRPr sz="1600"/>
          </a:p>
        </p:txBody>
      </p:sp>
      <p:pic>
        <p:nvPicPr>
          <p:cNvPr id="412" name="Google Shape;412;p56"/>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a:t>
            </a:r>
            <a:endParaRPr/>
          </a:p>
        </p:txBody>
      </p:sp>
      <p:sp>
        <p:nvSpPr>
          <p:cNvPr id="418" name="Google Shape;418;p57"/>
          <p:cNvSpPr txBox="1">
            <a:spLocks noGrp="1"/>
          </p:cNvSpPr>
          <p:nvPr>
            <p:ph type="body" idx="1"/>
          </p:nvPr>
        </p:nvSpPr>
        <p:spPr>
          <a:xfrm>
            <a:off x="758600" y="1736400"/>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Process payments and send confirmation of purchase within 60 seconds of submission</a:t>
            </a:r>
            <a:endParaRPr sz="1700"/>
          </a:p>
          <a:p>
            <a:pPr marL="457200" lvl="0" indent="-336550" algn="l" rtl="0">
              <a:spcBef>
                <a:spcPts val="0"/>
              </a:spcBef>
              <a:spcAft>
                <a:spcPts val="0"/>
              </a:spcAft>
              <a:buSzPts val="1700"/>
              <a:buChar char="●"/>
            </a:pPr>
            <a:r>
              <a:rPr lang="en" sz="1700"/>
              <a:t>No more than 4 days of downtime per year</a:t>
            </a:r>
            <a:endParaRPr sz="1700"/>
          </a:p>
          <a:p>
            <a:pPr marL="457200" lvl="0" indent="0" algn="l" rtl="0">
              <a:spcBef>
                <a:spcPts val="1200"/>
              </a:spcBef>
              <a:spcAft>
                <a:spcPts val="1200"/>
              </a:spcAft>
              <a:buNone/>
            </a:pPr>
            <a:endParaRPr sz="1700"/>
          </a:p>
        </p:txBody>
      </p:sp>
      <p:pic>
        <p:nvPicPr>
          <p:cNvPr id="419" name="Google Shape;419;p57"/>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 </a:t>
            </a:r>
            <a:endParaRPr/>
          </a:p>
        </p:txBody>
      </p:sp>
      <p:sp>
        <p:nvSpPr>
          <p:cNvPr id="425" name="Google Shape;425;p58"/>
          <p:cNvSpPr txBox="1">
            <a:spLocks noGrp="1"/>
          </p:cNvSpPr>
          <p:nvPr>
            <p:ph type="body" idx="1"/>
          </p:nvPr>
        </p:nvSpPr>
        <p:spPr>
          <a:xfrm>
            <a:off x="758600" y="1736400"/>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Secure off site servers to store personal data</a:t>
            </a:r>
            <a:endParaRPr sz="1800"/>
          </a:p>
          <a:p>
            <a:pPr marL="457200" lvl="0" indent="-342900" algn="l" rtl="0">
              <a:spcBef>
                <a:spcPts val="0"/>
              </a:spcBef>
              <a:spcAft>
                <a:spcPts val="0"/>
              </a:spcAft>
              <a:buSzPts val="1800"/>
              <a:buChar char="●"/>
            </a:pPr>
            <a:r>
              <a:rPr lang="en" sz="1800"/>
              <a:t>Encrypted transactions</a:t>
            </a:r>
            <a:endParaRPr sz="1800"/>
          </a:p>
          <a:p>
            <a:pPr marL="457200" lvl="0" indent="-342900" algn="l" rtl="0">
              <a:spcBef>
                <a:spcPts val="0"/>
              </a:spcBef>
              <a:spcAft>
                <a:spcPts val="0"/>
              </a:spcAft>
              <a:buSzPts val="1800"/>
              <a:buChar char="●"/>
            </a:pPr>
            <a:r>
              <a:rPr lang="en" sz="1800"/>
              <a:t>Trusted plugins like paypal</a:t>
            </a:r>
            <a:endParaRPr sz="1800"/>
          </a:p>
          <a:p>
            <a:pPr marL="457200" lvl="0" indent="-342900" algn="l" rtl="0">
              <a:spcBef>
                <a:spcPts val="0"/>
              </a:spcBef>
              <a:spcAft>
                <a:spcPts val="0"/>
              </a:spcAft>
              <a:buSzPts val="1800"/>
              <a:buChar char="●"/>
            </a:pPr>
            <a:r>
              <a:rPr lang="en" sz="1800"/>
              <a:t>Restrict access to private information</a:t>
            </a:r>
            <a:endParaRPr sz="1800"/>
          </a:p>
          <a:p>
            <a:pPr marL="457200" lvl="0" indent="-342900" algn="l" rtl="0">
              <a:spcBef>
                <a:spcPts val="0"/>
              </a:spcBef>
              <a:spcAft>
                <a:spcPts val="0"/>
              </a:spcAft>
              <a:buSzPts val="1800"/>
              <a:buChar char="●"/>
            </a:pPr>
            <a:r>
              <a:rPr lang="en" sz="1800"/>
              <a:t>User data not tracked or sold</a:t>
            </a:r>
            <a:endParaRPr sz="1800"/>
          </a:p>
        </p:txBody>
      </p:sp>
      <p:pic>
        <p:nvPicPr>
          <p:cNvPr id="426" name="Google Shape;426;p58"/>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Safety </a:t>
            </a:r>
            <a:endParaRPr/>
          </a:p>
        </p:txBody>
      </p:sp>
      <p:sp>
        <p:nvSpPr>
          <p:cNvPr id="432" name="Google Shape;432;p59"/>
          <p:cNvSpPr txBox="1">
            <a:spLocks noGrp="1"/>
          </p:cNvSpPr>
          <p:nvPr>
            <p:ph type="body" idx="1"/>
          </p:nvPr>
        </p:nvSpPr>
        <p:spPr>
          <a:xfrm>
            <a:off x="819150" y="1708350"/>
            <a:ext cx="7505700" cy="244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No flashing imagery to trigger users with epilepsy </a:t>
            </a:r>
            <a:endParaRPr sz="1800"/>
          </a:p>
          <a:p>
            <a:pPr marL="457200" lvl="0" indent="-342900" algn="l" rtl="0">
              <a:spcBef>
                <a:spcPts val="0"/>
              </a:spcBef>
              <a:spcAft>
                <a:spcPts val="0"/>
              </a:spcAft>
              <a:buSzPts val="1800"/>
              <a:buChar char="●"/>
            </a:pPr>
            <a:r>
              <a:rPr lang="en" sz="1800"/>
              <a:t>Secured user personal data </a:t>
            </a:r>
            <a:endParaRPr sz="1800"/>
          </a:p>
        </p:txBody>
      </p:sp>
      <p:pic>
        <p:nvPicPr>
          <p:cNvPr id="433" name="Google Shape;433;p59"/>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437"/>
        <p:cNvGrpSpPr/>
        <p:nvPr/>
      </p:nvGrpSpPr>
      <p:grpSpPr>
        <a:xfrm>
          <a:off x="0" y="0"/>
          <a:ext cx="0" cy="0"/>
          <a:chOff x="0" y="0"/>
          <a:chExt cx="0" cy="0"/>
        </a:xfrm>
      </p:grpSpPr>
      <p:sp>
        <p:nvSpPr>
          <p:cNvPr id="438" name="Google Shape;438;p60"/>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Section 7 - Internationalization and Localization requirements</a:t>
            </a:r>
            <a:endParaRPr/>
          </a:p>
        </p:txBody>
      </p:sp>
      <p:pic>
        <p:nvPicPr>
          <p:cNvPr id="439" name="Google Shape;439;p60"/>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Internationalization and Localization</a:t>
            </a:r>
            <a:endParaRPr/>
          </a:p>
        </p:txBody>
      </p:sp>
      <p:sp>
        <p:nvSpPr>
          <p:cNvPr id="445" name="Google Shape;445;p61"/>
          <p:cNvSpPr txBox="1">
            <a:spLocks noGrp="1"/>
          </p:cNvSpPr>
          <p:nvPr>
            <p:ph type="body" idx="1"/>
          </p:nvPr>
        </p:nvSpPr>
        <p:spPr>
          <a:xfrm>
            <a:off x="819150" y="1726925"/>
            <a:ext cx="7505700" cy="27048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0000"/>
              </a:buClr>
              <a:buSzPts val="1700"/>
              <a:buChar char="●"/>
            </a:pPr>
            <a:r>
              <a:rPr lang="en" sz="1700">
                <a:solidFill>
                  <a:srgbClr val="000000"/>
                </a:solidFill>
              </a:rPr>
              <a:t>F6 online store application will launch in Canada, United States of America and Mexico. </a:t>
            </a:r>
            <a:endParaRPr sz="1700">
              <a:solidFill>
                <a:srgbClr val="000000"/>
              </a:solidFill>
            </a:endParaRPr>
          </a:p>
          <a:p>
            <a:pPr marL="0" lvl="0" indent="0" algn="l" rtl="0">
              <a:lnSpc>
                <a:spcPct val="100000"/>
              </a:lnSpc>
              <a:spcBef>
                <a:spcPts val="0"/>
              </a:spcBef>
              <a:spcAft>
                <a:spcPts val="0"/>
              </a:spcAft>
              <a:buNone/>
            </a:pP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In order to be accessible for a wide range of users, F6 online store application will support American English &amp; Spanish as the primary languages during the launch window.. </a:t>
            </a:r>
            <a:endParaRPr sz="1700">
              <a:solidFill>
                <a:srgbClr val="000000"/>
              </a:solidFill>
            </a:endParaRPr>
          </a:p>
          <a:p>
            <a:pPr marL="0" lvl="0" indent="0" algn="l" rtl="0">
              <a:lnSpc>
                <a:spcPct val="100000"/>
              </a:lnSpc>
              <a:spcBef>
                <a:spcPts val="0"/>
              </a:spcBef>
              <a:spcAft>
                <a:spcPts val="0"/>
              </a:spcAft>
              <a:buNone/>
            </a:pP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F6 online store application will help partner with various local companies to train our system with the local dialects for users who use speech-text features on our website.</a:t>
            </a:r>
            <a:endParaRPr sz="1700"/>
          </a:p>
        </p:txBody>
      </p:sp>
      <p:pic>
        <p:nvPicPr>
          <p:cNvPr id="446" name="Google Shape;446;p61"/>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Scope</a:t>
            </a:r>
            <a:endParaRPr/>
          </a:p>
        </p:txBody>
      </p:sp>
      <p:sp>
        <p:nvSpPr>
          <p:cNvPr id="154" name="Google Shape;154;p17"/>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Firstly, what is our product?</a:t>
            </a:r>
            <a:endParaRPr sz="1500"/>
          </a:p>
          <a:p>
            <a:pPr marL="457200" lvl="0" indent="-323850" algn="l" rtl="0">
              <a:lnSpc>
                <a:spcPct val="115000"/>
              </a:lnSpc>
              <a:spcBef>
                <a:spcPts val="0"/>
              </a:spcBef>
              <a:spcAft>
                <a:spcPts val="0"/>
              </a:spcAft>
              <a:buSzPts val="1500"/>
              <a:buChar char="●"/>
            </a:pPr>
            <a:r>
              <a:rPr lang="en" sz="1500"/>
              <a:t>Business Strategies</a:t>
            </a:r>
            <a:endParaRPr sz="1500"/>
          </a:p>
          <a:p>
            <a:pPr marL="914400" lvl="1" indent="-323850" algn="l" rtl="0">
              <a:lnSpc>
                <a:spcPct val="115000"/>
              </a:lnSpc>
              <a:spcBef>
                <a:spcPts val="0"/>
              </a:spcBef>
              <a:spcAft>
                <a:spcPts val="0"/>
              </a:spcAft>
              <a:buSzPts val="1500"/>
              <a:buChar char="○"/>
            </a:pPr>
            <a:r>
              <a:rPr lang="en" sz="1500"/>
              <a:t>Expand reach, transparency, and communication</a:t>
            </a:r>
            <a:endParaRPr sz="1500"/>
          </a:p>
          <a:p>
            <a:pPr marL="914400" lvl="1" indent="-323850" algn="l" rtl="0">
              <a:lnSpc>
                <a:spcPct val="115000"/>
              </a:lnSpc>
              <a:spcBef>
                <a:spcPts val="0"/>
              </a:spcBef>
              <a:spcAft>
                <a:spcPts val="0"/>
              </a:spcAft>
              <a:buSzPts val="1500"/>
              <a:buChar char="○"/>
            </a:pPr>
            <a:r>
              <a:rPr lang="en" sz="1500"/>
              <a:t>Expand overall catalog, increase income, by building foundation for 3rd-party vendors to sell directly on our platform</a:t>
            </a:r>
            <a:endParaRPr sz="1500"/>
          </a:p>
          <a:p>
            <a:pPr marL="457200" lvl="0" indent="-323850" algn="l" rtl="0">
              <a:lnSpc>
                <a:spcPct val="115000"/>
              </a:lnSpc>
              <a:spcBef>
                <a:spcPts val="0"/>
              </a:spcBef>
              <a:spcAft>
                <a:spcPts val="0"/>
              </a:spcAft>
              <a:buSzPts val="1500"/>
              <a:buChar char="●"/>
            </a:pPr>
            <a:r>
              <a:rPr lang="en" sz="1500"/>
              <a:t>Business Objectives</a:t>
            </a:r>
            <a:endParaRPr sz="1500"/>
          </a:p>
          <a:p>
            <a:pPr marL="914400" lvl="1" indent="-323850" algn="l" rtl="0">
              <a:lnSpc>
                <a:spcPct val="115000"/>
              </a:lnSpc>
              <a:spcBef>
                <a:spcPts val="0"/>
              </a:spcBef>
              <a:spcAft>
                <a:spcPts val="0"/>
              </a:spcAft>
              <a:buSzPts val="1500"/>
              <a:buChar char="○"/>
            </a:pPr>
            <a:r>
              <a:rPr lang="en" sz="1500"/>
              <a:t>Increase gross profit (BO-1), Increase customer lifetime value (BO-3)</a:t>
            </a:r>
            <a:endParaRPr sz="1500"/>
          </a:p>
          <a:p>
            <a:pPr marL="457200" lvl="0" indent="-323850" algn="l" rtl="0">
              <a:lnSpc>
                <a:spcPct val="115000"/>
              </a:lnSpc>
              <a:spcBef>
                <a:spcPts val="0"/>
              </a:spcBef>
              <a:spcAft>
                <a:spcPts val="0"/>
              </a:spcAft>
              <a:buSzPts val="1500"/>
              <a:buChar char="●"/>
            </a:pPr>
            <a:r>
              <a:rPr lang="en" sz="1500"/>
              <a:t>Major Features</a:t>
            </a:r>
            <a:endParaRPr sz="1500"/>
          </a:p>
          <a:p>
            <a:pPr marL="914400" lvl="1" indent="-323850" algn="l" rtl="0">
              <a:lnSpc>
                <a:spcPct val="115000"/>
              </a:lnSpc>
              <a:spcBef>
                <a:spcPts val="0"/>
              </a:spcBef>
              <a:spcAft>
                <a:spcPts val="0"/>
              </a:spcAft>
              <a:buSzPts val="1500"/>
              <a:buChar char="○"/>
            </a:pPr>
            <a:r>
              <a:rPr lang="en" sz="1500"/>
              <a:t>Various product filters shall be applicable, detailed product descriptions</a:t>
            </a:r>
            <a:endParaRPr sz="1500"/>
          </a:p>
          <a:p>
            <a:pPr marL="914400" lvl="1" indent="-323850" algn="l" rtl="0">
              <a:lnSpc>
                <a:spcPct val="115000"/>
              </a:lnSpc>
              <a:spcBef>
                <a:spcPts val="0"/>
              </a:spcBef>
              <a:spcAft>
                <a:spcPts val="0"/>
              </a:spcAft>
              <a:buSzPts val="1500"/>
              <a:buChar char="○"/>
            </a:pPr>
            <a:r>
              <a:rPr lang="en" sz="1500"/>
              <a:t>Customer login and registration supported</a:t>
            </a:r>
            <a:endParaRPr sz="1500"/>
          </a:p>
          <a:p>
            <a:pPr marL="914400" lvl="1" indent="-323850" algn="l" rtl="0">
              <a:lnSpc>
                <a:spcPct val="115000"/>
              </a:lnSpc>
              <a:spcBef>
                <a:spcPts val="0"/>
              </a:spcBef>
              <a:spcAft>
                <a:spcPts val="0"/>
              </a:spcAft>
              <a:buSzPts val="1500"/>
              <a:buChar char="○"/>
            </a:pPr>
            <a:r>
              <a:rPr lang="en" sz="1500"/>
              <a:t>Ability for customers to initiate and execute orders</a:t>
            </a:r>
            <a:endParaRPr sz="1500"/>
          </a:p>
          <a:p>
            <a:pPr marL="0" lvl="0" indent="0" algn="l" rtl="0">
              <a:lnSpc>
                <a:spcPct val="115000"/>
              </a:lnSpc>
              <a:spcBef>
                <a:spcPts val="0"/>
              </a:spcBef>
              <a:spcAft>
                <a:spcPts val="0"/>
              </a:spcAft>
              <a:buNone/>
            </a:pPr>
            <a:endParaRPr sz="1600"/>
          </a:p>
          <a:p>
            <a:pPr marL="1371600" lvl="0" indent="0" algn="l" rtl="0">
              <a:spcBef>
                <a:spcPts val="0"/>
              </a:spcBef>
              <a:spcAft>
                <a:spcPts val="1200"/>
              </a:spcAft>
              <a:buNone/>
            </a:pPr>
            <a:endParaRPr sz="1600"/>
          </a:p>
        </p:txBody>
      </p:sp>
      <p:pic>
        <p:nvPicPr>
          <p:cNvPr id="155" name="Google Shape;155;p17"/>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2"/>
          <p:cNvSpPr txBox="1">
            <a:spLocks noGrp="1"/>
          </p:cNvSpPr>
          <p:nvPr>
            <p:ph type="title"/>
          </p:nvPr>
        </p:nvSpPr>
        <p:spPr>
          <a:xfrm>
            <a:off x="970975" y="845600"/>
            <a:ext cx="68106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Internationalization and Localization (Contd.)</a:t>
            </a:r>
            <a:endParaRPr/>
          </a:p>
        </p:txBody>
      </p:sp>
      <p:sp>
        <p:nvSpPr>
          <p:cNvPr id="452" name="Google Shape;452;p62"/>
          <p:cNvSpPr txBox="1">
            <a:spLocks noGrp="1"/>
          </p:cNvSpPr>
          <p:nvPr>
            <p:ph type="body" idx="1"/>
          </p:nvPr>
        </p:nvSpPr>
        <p:spPr>
          <a:xfrm>
            <a:off x="819150" y="1726925"/>
            <a:ext cx="7505700" cy="244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6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sz="1800">
                <a:solidFill>
                  <a:srgbClr val="000000"/>
                </a:solidFill>
              </a:rPr>
              <a:t>F6 online store application will bridge the gap between local businesses and customers by managing order delivery into remote areas of the country.</a:t>
            </a:r>
            <a:endParaRPr sz="1800">
              <a:solidFill>
                <a:srgbClr val="000000"/>
              </a:solidFill>
            </a:endParaRPr>
          </a:p>
          <a:p>
            <a:pPr marL="0" lvl="0" indent="0" algn="l" rtl="0">
              <a:lnSpc>
                <a:spcPct val="100000"/>
              </a:lnSpc>
              <a:spcBef>
                <a:spcPts val="0"/>
              </a:spcBef>
              <a:spcAft>
                <a:spcPts val="0"/>
              </a:spcAft>
              <a:buNone/>
            </a:pP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sz="1800">
                <a:solidFill>
                  <a:srgbClr val="000000"/>
                </a:solidFill>
              </a:rPr>
              <a:t>F6 online store application will have an option to contact a local liaison to improve communication between customers and company.</a:t>
            </a:r>
            <a:endParaRPr sz="1800"/>
          </a:p>
        </p:txBody>
      </p:sp>
      <p:pic>
        <p:nvPicPr>
          <p:cNvPr id="453" name="Google Shape;453;p62"/>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457"/>
        <p:cNvGrpSpPr/>
        <p:nvPr/>
      </p:nvGrpSpPr>
      <p:grpSpPr>
        <a:xfrm>
          <a:off x="0" y="0"/>
          <a:ext cx="0" cy="0"/>
          <a:chOff x="0" y="0"/>
          <a:chExt cx="0" cy="0"/>
        </a:xfrm>
      </p:grpSpPr>
      <p:sp>
        <p:nvSpPr>
          <p:cNvPr id="458" name="Google Shape;458;p63"/>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Section 8 - Other requirements</a:t>
            </a:r>
            <a:endParaRPr/>
          </a:p>
        </p:txBody>
      </p:sp>
      <p:pic>
        <p:nvPicPr>
          <p:cNvPr id="459" name="Google Shape;459;p63"/>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Other requirements</a:t>
            </a:r>
            <a:endParaRPr/>
          </a:p>
        </p:txBody>
      </p:sp>
      <p:sp>
        <p:nvSpPr>
          <p:cNvPr id="465" name="Google Shape;465;p64"/>
          <p:cNvSpPr txBox="1">
            <a:spLocks noGrp="1"/>
          </p:cNvSpPr>
          <p:nvPr>
            <p:ph type="body" idx="1"/>
          </p:nvPr>
        </p:nvSpPr>
        <p:spPr>
          <a:xfrm>
            <a:off x="819150" y="1726925"/>
            <a:ext cx="7505700" cy="27048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Char char="●"/>
            </a:pPr>
            <a:r>
              <a:rPr lang="en" sz="2000">
                <a:solidFill>
                  <a:srgbClr val="000000"/>
                </a:solidFill>
              </a:rPr>
              <a:t>ABC Inc will apply for Business Operation License, Seller’s permit and Sales tax permits in order to incorporate F6 online store application as one of its offerings.</a:t>
            </a:r>
            <a:endParaRPr sz="2000">
              <a:solidFill>
                <a:srgbClr val="000000"/>
              </a:solidFill>
            </a:endParaRPr>
          </a:p>
          <a:p>
            <a:pPr marL="0" lvl="0" indent="0" algn="l" rtl="0">
              <a:lnSpc>
                <a:spcPct val="100000"/>
              </a:lnSpc>
              <a:spcBef>
                <a:spcPts val="0"/>
              </a:spcBef>
              <a:spcAft>
                <a:spcPts val="0"/>
              </a:spcAft>
              <a:buNone/>
            </a:pP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F6 online store application is built following the regulatory guidelines of international trading commission and local government rules.</a:t>
            </a:r>
            <a:endParaRPr sz="2000">
              <a:solidFill>
                <a:srgbClr val="000000"/>
              </a:solidFill>
            </a:endParaRPr>
          </a:p>
          <a:p>
            <a:pPr marL="0" lvl="0" indent="0" algn="l" rtl="0">
              <a:spcBef>
                <a:spcPts val="1200"/>
              </a:spcBef>
              <a:spcAft>
                <a:spcPts val="1200"/>
              </a:spcAft>
              <a:buNone/>
            </a:pPr>
            <a:endParaRPr sz="1600">
              <a:solidFill>
                <a:srgbClr val="000000"/>
              </a:solidFill>
            </a:endParaRPr>
          </a:p>
        </p:txBody>
      </p:sp>
      <p:pic>
        <p:nvPicPr>
          <p:cNvPr id="466" name="Google Shape;466;p64"/>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Other requirements (Contd.)</a:t>
            </a:r>
            <a:endParaRPr/>
          </a:p>
        </p:txBody>
      </p:sp>
      <p:sp>
        <p:nvSpPr>
          <p:cNvPr id="472" name="Google Shape;472;p65"/>
          <p:cNvSpPr txBox="1">
            <a:spLocks noGrp="1"/>
          </p:cNvSpPr>
          <p:nvPr>
            <p:ph type="body" idx="1"/>
          </p:nvPr>
        </p:nvSpPr>
        <p:spPr>
          <a:xfrm>
            <a:off x="819150" y="1455900"/>
            <a:ext cx="7505700" cy="297570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endParaRPr sz="16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F6 online store application will provide links to legal documents in the “About us” section where users can fact check ABC Inc’s offerings.</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F6 online store application will support all devices that are capable of connecting to the internet and has a browser to render the website.</a:t>
            </a:r>
            <a:endParaRPr sz="2000">
              <a:solidFill>
                <a:srgbClr val="000000"/>
              </a:solidFill>
            </a:endParaRPr>
          </a:p>
          <a:p>
            <a:pPr marL="457200" lvl="0" indent="0" algn="l" rtl="0">
              <a:lnSpc>
                <a:spcPct val="100000"/>
              </a:lnSpc>
              <a:spcBef>
                <a:spcPts val="1200"/>
              </a:spcBef>
              <a:spcAft>
                <a:spcPts val="0"/>
              </a:spcAft>
              <a:buNone/>
            </a:pPr>
            <a:endParaRPr sz="1600">
              <a:solidFill>
                <a:srgbClr val="000000"/>
              </a:solidFill>
            </a:endParaRPr>
          </a:p>
        </p:txBody>
      </p:sp>
      <p:pic>
        <p:nvPicPr>
          <p:cNvPr id="473" name="Google Shape;473;p65"/>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77"/>
        <p:cNvGrpSpPr/>
        <p:nvPr/>
      </p:nvGrpSpPr>
      <p:grpSpPr>
        <a:xfrm>
          <a:off x="0" y="0"/>
          <a:ext cx="0" cy="0"/>
          <a:chOff x="0" y="0"/>
          <a:chExt cx="0" cy="0"/>
        </a:xfrm>
      </p:grpSpPr>
      <p:sp>
        <p:nvSpPr>
          <p:cNvPr id="478" name="Google Shape;478;p66"/>
          <p:cNvSpPr txBox="1">
            <a:spLocks noGrp="1"/>
          </p:cNvSpPr>
          <p:nvPr>
            <p:ph type="title"/>
          </p:nvPr>
        </p:nvSpPr>
        <p:spPr>
          <a:xfrm>
            <a:off x="819150" y="22088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Artifacts Review</a:t>
            </a:r>
            <a:endParaRPr/>
          </a:p>
        </p:txBody>
      </p:sp>
      <p:pic>
        <p:nvPicPr>
          <p:cNvPr id="479" name="Google Shape;479;p66"/>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p67"/>
          <p:cNvPicPr preferRelativeResize="0"/>
          <p:nvPr/>
        </p:nvPicPr>
        <p:blipFill>
          <a:blip r:embed="rId3">
            <a:alphaModFix/>
          </a:blip>
          <a:stretch>
            <a:fillRect/>
          </a:stretch>
        </p:blipFill>
        <p:spPr>
          <a:xfrm>
            <a:off x="7198150" y="340075"/>
            <a:ext cx="1499575" cy="1115826"/>
          </a:xfrm>
          <a:prstGeom prst="rect">
            <a:avLst/>
          </a:prstGeom>
          <a:noFill/>
          <a:ln>
            <a:noFill/>
          </a:ln>
        </p:spPr>
      </p:pic>
      <p:sp>
        <p:nvSpPr>
          <p:cNvPr id="485" name="Google Shape;485;p67"/>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pic>
        <p:nvPicPr>
          <p:cNvPr id="486" name="Google Shape;486;p67">
            <a:hlinkClick r:id="rId4"/>
          </p:cNvPr>
          <p:cNvPicPr preferRelativeResize="0"/>
          <p:nvPr/>
        </p:nvPicPr>
        <p:blipFill>
          <a:blip r:embed="rId5">
            <a:alphaModFix/>
          </a:blip>
          <a:stretch>
            <a:fillRect/>
          </a:stretch>
        </p:blipFill>
        <p:spPr>
          <a:xfrm>
            <a:off x="3057525" y="1814513"/>
            <a:ext cx="3028950" cy="151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75250" y="21994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Section 2 - Overall Description</a:t>
            </a:r>
            <a:endParaRPr/>
          </a:p>
        </p:txBody>
      </p:sp>
      <p:pic>
        <p:nvPicPr>
          <p:cNvPr id="161" name="Google Shape;161;p18"/>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 Perspective</a:t>
            </a:r>
            <a:endParaRPr/>
          </a:p>
        </p:txBody>
      </p:sp>
      <p:sp>
        <p:nvSpPr>
          <p:cNvPr id="167" name="Google Shape;167;p19"/>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The Direct Store has no prior basis, apart from ABC’s physical stores</a:t>
            </a:r>
            <a:endParaRPr sz="1500"/>
          </a:p>
          <a:p>
            <a:pPr marL="457200" lvl="0" indent="-323850" algn="l" rtl="0">
              <a:lnSpc>
                <a:spcPct val="115000"/>
              </a:lnSpc>
              <a:spcBef>
                <a:spcPts val="0"/>
              </a:spcBef>
              <a:spcAft>
                <a:spcPts val="0"/>
              </a:spcAft>
              <a:buSzPts val="1500"/>
              <a:buChar char="●"/>
            </a:pPr>
            <a:r>
              <a:rPr lang="en" sz="1500"/>
              <a:t>Product described in SRS will be the 1st increment of a 3-part release</a:t>
            </a:r>
            <a:endParaRPr sz="1500"/>
          </a:p>
          <a:p>
            <a:pPr marL="914400" lvl="1" indent="-323850" algn="l" rtl="0">
              <a:lnSpc>
                <a:spcPct val="115000"/>
              </a:lnSpc>
              <a:spcBef>
                <a:spcPts val="0"/>
              </a:spcBef>
              <a:spcAft>
                <a:spcPts val="0"/>
              </a:spcAft>
              <a:buSzPts val="1500"/>
              <a:buChar char="○"/>
            </a:pPr>
            <a:r>
              <a:rPr lang="en" sz="1500"/>
              <a:t>Iteration 1: User Centric, encompasses most significant operations of the store</a:t>
            </a:r>
            <a:endParaRPr sz="1500"/>
          </a:p>
          <a:p>
            <a:pPr marL="914400" lvl="1" indent="-323850" algn="l" rtl="0">
              <a:lnSpc>
                <a:spcPct val="115000"/>
              </a:lnSpc>
              <a:spcBef>
                <a:spcPts val="0"/>
              </a:spcBef>
              <a:spcAft>
                <a:spcPts val="0"/>
              </a:spcAft>
              <a:buSzPts val="1500"/>
              <a:buChar char="○"/>
            </a:pPr>
            <a:r>
              <a:rPr lang="en" sz="1500"/>
              <a:t>Iteration 2: Will allow vendors the ability to sell on the F6 Platform</a:t>
            </a:r>
            <a:endParaRPr sz="1500"/>
          </a:p>
          <a:p>
            <a:pPr marL="914400" lvl="1" indent="-323850" algn="l" rtl="0">
              <a:lnSpc>
                <a:spcPct val="115000"/>
              </a:lnSpc>
              <a:spcBef>
                <a:spcPts val="0"/>
              </a:spcBef>
              <a:spcAft>
                <a:spcPts val="0"/>
              </a:spcAft>
              <a:buSzPts val="1500"/>
              <a:buChar char="○"/>
            </a:pPr>
            <a:r>
              <a:rPr lang="en" sz="1500"/>
              <a:t>Iteration 3: Mobile Application</a:t>
            </a:r>
            <a:endParaRPr sz="1500"/>
          </a:p>
          <a:p>
            <a:pPr marL="1371600" lvl="0" indent="0" algn="l" rtl="0">
              <a:spcBef>
                <a:spcPts val="0"/>
              </a:spcBef>
              <a:spcAft>
                <a:spcPts val="1200"/>
              </a:spcAft>
              <a:buNone/>
            </a:pPr>
            <a:endParaRPr sz="1600"/>
          </a:p>
        </p:txBody>
      </p:sp>
      <p:pic>
        <p:nvPicPr>
          <p:cNvPr id="168" name="Google Shape;168;p19"/>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Operating Environment</a:t>
            </a:r>
            <a:endParaRPr/>
          </a:p>
        </p:txBody>
      </p:sp>
      <p:sp>
        <p:nvSpPr>
          <p:cNvPr id="174" name="Google Shape;174;p20"/>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Product is intended to work well on the leading operating systems and hardware platforms</a:t>
            </a:r>
            <a:endParaRPr sz="1500"/>
          </a:p>
          <a:p>
            <a:pPr marL="457200" lvl="0" indent="-323850" algn="l" rtl="0">
              <a:lnSpc>
                <a:spcPct val="115000"/>
              </a:lnSpc>
              <a:spcBef>
                <a:spcPts val="0"/>
              </a:spcBef>
              <a:spcAft>
                <a:spcPts val="0"/>
              </a:spcAft>
              <a:buSzPts val="1500"/>
              <a:buChar char="●"/>
            </a:pPr>
            <a:r>
              <a:rPr lang="en" sz="1500"/>
              <a:t>The anticipated location of the first users, servers, and databases of this software is NA (U.S.)</a:t>
            </a:r>
            <a:endParaRPr sz="1500"/>
          </a:p>
          <a:p>
            <a:pPr marL="457200" lvl="0" indent="-323850" algn="l" rtl="0">
              <a:lnSpc>
                <a:spcPct val="115000"/>
              </a:lnSpc>
              <a:spcBef>
                <a:spcPts val="0"/>
              </a:spcBef>
              <a:spcAft>
                <a:spcPts val="0"/>
              </a:spcAft>
              <a:buSzPts val="1500"/>
              <a:buChar char="●"/>
            </a:pPr>
            <a:r>
              <a:rPr lang="en" sz="1500"/>
              <a:t>ABC expects the distribution of locations to expand overtime, reaching into foreign countries</a:t>
            </a:r>
            <a:endParaRPr sz="1500"/>
          </a:p>
          <a:p>
            <a:pPr marL="914400" lvl="1" indent="-323850" algn="l" rtl="0">
              <a:lnSpc>
                <a:spcPct val="115000"/>
              </a:lnSpc>
              <a:spcBef>
                <a:spcPts val="0"/>
              </a:spcBef>
              <a:spcAft>
                <a:spcPts val="0"/>
              </a:spcAft>
              <a:buSzPts val="1500"/>
              <a:buChar char="○"/>
            </a:pPr>
            <a:r>
              <a:rPr lang="en" sz="1500"/>
              <a:t>Concentration of core users expected to remain the same</a:t>
            </a:r>
            <a:endParaRPr sz="1500"/>
          </a:p>
          <a:p>
            <a:pPr marL="1371600" lvl="0" indent="0" algn="l" rtl="0">
              <a:spcBef>
                <a:spcPts val="0"/>
              </a:spcBef>
              <a:spcAft>
                <a:spcPts val="1200"/>
              </a:spcAft>
              <a:buNone/>
            </a:pPr>
            <a:endParaRPr sz="1600"/>
          </a:p>
        </p:txBody>
      </p:sp>
      <p:pic>
        <p:nvPicPr>
          <p:cNvPr id="175" name="Google Shape;175;p20"/>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&amp; Implementation Const.</a:t>
            </a:r>
            <a:endParaRPr/>
          </a:p>
        </p:txBody>
      </p:sp>
      <p:sp>
        <p:nvSpPr>
          <p:cNvPr id="181" name="Google Shape;181;p21"/>
          <p:cNvSpPr txBox="1">
            <a:spLocks noGrp="1"/>
          </p:cNvSpPr>
          <p:nvPr>
            <p:ph type="body" idx="1"/>
          </p:nvPr>
        </p:nvSpPr>
        <p:spPr>
          <a:xfrm>
            <a:off x="819150" y="1586750"/>
            <a:ext cx="7505700" cy="28521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CO-01: Time and Cost</a:t>
            </a:r>
            <a:endParaRPr sz="1600"/>
          </a:p>
          <a:p>
            <a:pPr marL="457200" lvl="0" indent="-330200" algn="l" rtl="0">
              <a:lnSpc>
                <a:spcPct val="115000"/>
              </a:lnSpc>
              <a:spcBef>
                <a:spcPts val="0"/>
              </a:spcBef>
              <a:spcAft>
                <a:spcPts val="0"/>
              </a:spcAft>
              <a:buSzPts val="1600"/>
              <a:buChar char="●"/>
            </a:pPr>
            <a:r>
              <a:rPr lang="en" sz="1600"/>
              <a:t>CO-02: Development -&gt; mainly JavaScript + JavaScript-compatible frameworks</a:t>
            </a:r>
            <a:endParaRPr sz="1600"/>
          </a:p>
          <a:p>
            <a:pPr marL="457200" lvl="0" indent="-330200" algn="l" rtl="0">
              <a:lnSpc>
                <a:spcPct val="115000"/>
              </a:lnSpc>
              <a:spcBef>
                <a:spcPts val="0"/>
              </a:spcBef>
              <a:spcAft>
                <a:spcPts val="0"/>
              </a:spcAft>
              <a:buSzPts val="1600"/>
              <a:buChar char="●"/>
            </a:pPr>
            <a:r>
              <a:rPr lang="en" sz="1600"/>
              <a:t>CO-03: Data will be mostly transactional: use a relational DB, like MySQL.</a:t>
            </a:r>
            <a:endParaRPr sz="1600"/>
          </a:p>
          <a:p>
            <a:pPr marL="457200" lvl="0" indent="-330200" algn="l" rtl="0">
              <a:lnSpc>
                <a:spcPct val="115000"/>
              </a:lnSpc>
              <a:spcBef>
                <a:spcPts val="0"/>
              </a:spcBef>
              <a:spcAft>
                <a:spcPts val="0"/>
              </a:spcAft>
              <a:buSzPts val="1600"/>
              <a:buChar char="●"/>
            </a:pPr>
            <a:r>
              <a:rPr lang="en" sz="1600"/>
              <a:t>CO-04: Login authentication will be handled through 3rd-party software (OAuth 2.0)</a:t>
            </a:r>
            <a:endParaRPr sz="1600"/>
          </a:p>
          <a:p>
            <a:pPr marL="457200" lvl="0" indent="-330200" algn="l" rtl="0">
              <a:lnSpc>
                <a:spcPct val="115000"/>
              </a:lnSpc>
              <a:spcBef>
                <a:spcPts val="0"/>
              </a:spcBef>
              <a:spcAft>
                <a:spcPts val="0"/>
              </a:spcAft>
              <a:buSzPts val="1600"/>
              <a:buChar char="●"/>
            </a:pPr>
            <a:r>
              <a:rPr lang="en" sz="1600"/>
              <a:t>CO-05: State, National laws that relate to e-commerce; international laws</a:t>
            </a:r>
            <a:endParaRPr sz="1600"/>
          </a:p>
          <a:p>
            <a:pPr marL="1371600" lvl="0" indent="0" algn="l" rtl="0">
              <a:spcBef>
                <a:spcPts val="0"/>
              </a:spcBef>
              <a:spcAft>
                <a:spcPts val="1200"/>
              </a:spcAft>
              <a:buNone/>
            </a:pPr>
            <a:endParaRPr sz="1700"/>
          </a:p>
        </p:txBody>
      </p:sp>
      <p:pic>
        <p:nvPicPr>
          <p:cNvPr id="182" name="Google Shape;182;p21"/>
          <p:cNvPicPr preferRelativeResize="0"/>
          <p:nvPr/>
        </p:nvPicPr>
        <p:blipFill>
          <a:blip r:embed="rId3">
            <a:alphaModFix/>
          </a:blip>
          <a:stretch>
            <a:fillRect/>
          </a:stretch>
        </p:blipFill>
        <p:spPr>
          <a:xfrm>
            <a:off x="7198150" y="340075"/>
            <a:ext cx="1499575" cy="1115826"/>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2889</Words>
  <Application>Microsoft Office PowerPoint</Application>
  <PresentationFormat>On-screen Show (16:9)</PresentationFormat>
  <Paragraphs>302</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Nunito</vt:lpstr>
      <vt:lpstr>Calibri</vt:lpstr>
      <vt:lpstr>Lato</vt:lpstr>
      <vt:lpstr>Times New Roman</vt:lpstr>
      <vt:lpstr>Arial</vt:lpstr>
      <vt:lpstr>Shift</vt:lpstr>
      <vt:lpstr>PowerPoint Presentation</vt:lpstr>
      <vt:lpstr>Outline</vt:lpstr>
      <vt:lpstr>Software Requirements Specification</vt:lpstr>
      <vt:lpstr>Section 1 - Introduction</vt:lpstr>
      <vt:lpstr>Project Scope</vt:lpstr>
      <vt:lpstr>Section 2 - Overall Description</vt:lpstr>
      <vt:lpstr>Product Perspective</vt:lpstr>
      <vt:lpstr>Operating Environment</vt:lpstr>
      <vt:lpstr>Design &amp; Implementation Const.</vt:lpstr>
      <vt:lpstr>Assumptions &amp; Dependencies </vt:lpstr>
      <vt:lpstr>User Classes</vt:lpstr>
      <vt:lpstr>User Classes cont.</vt:lpstr>
      <vt:lpstr>Use Case 1- UC-6 Place an Order</vt:lpstr>
      <vt:lpstr>UC-6: Place an Order</vt:lpstr>
      <vt:lpstr>UC-6: Place an Order Cont’d</vt:lpstr>
      <vt:lpstr>UC-6: Place an Order Cont’d</vt:lpstr>
      <vt:lpstr>UC-6: Place an Order Cont’d</vt:lpstr>
      <vt:lpstr>UC-6: Place an Order Cont’d</vt:lpstr>
      <vt:lpstr>UC-6: Place an Order Cont’d</vt:lpstr>
      <vt:lpstr>UC-6: Place an Order Cont’d</vt:lpstr>
      <vt:lpstr>Use Case 2 - UC-12 Admin Signin/Signup </vt:lpstr>
      <vt:lpstr>UC-12: Admin Signin/Signup Cont’d</vt:lpstr>
      <vt:lpstr>UC-12: Admin Signin/Signup Cont’d</vt:lpstr>
      <vt:lpstr>UC-12: Admin Signin/Signup Cont’d</vt:lpstr>
      <vt:lpstr>UC-12: Admin Signin/Signup Cont’d </vt:lpstr>
      <vt:lpstr>UC-12: Admin Signin/Signup Cont’d</vt:lpstr>
      <vt:lpstr>UC-12: Admin Signin/Signup Cont’d </vt:lpstr>
      <vt:lpstr>UC-12: Admin Signin/Signup Cont’d </vt:lpstr>
      <vt:lpstr>Section 3 -System Features</vt:lpstr>
      <vt:lpstr>Search Bar</vt:lpstr>
      <vt:lpstr>Update Inventory</vt:lpstr>
      <vt:lpstr>Section 4 -Data Requirements</vt:lpstr>
      <vt:lpstr>PowerPoint Presentation</vt:lpstr>
      <vt:lpstr>PowerPoint Presentation</vt:lpstr>
      <vt:lpstr>Reports Generated</vt:lpstr>
      <vt:lpstr>Data Acquisition / Integrity</vt:lpstr>
      <vt:lpstr>Data Retention / Disposal</vt:lpstr>
      <vt:lpstr>Section 5 - External Interface Requirements</vt:lpstr>
      <vt:lpstr>User Interface</vt:lpstr>
      <vt:lpstr>Software Interface</vt:lpstr>
      <vt:lpstr>Hardware Interface</vt:lpstr>
      <vt:lpstr>Communications Interface</vt:lpstr>
      <vt:lpstr>Section 6 - Quality Attributes</vt:lpstr>
      <vt:lpstr>Usability </vt:lpstr>
      <vt:lpstr>Performance</vt:lpstr>
      <vt:lpstr>Security </vt:lpstr>
      <vt:lpstr>Safety </vt:lpstr>
      <vt:lpstr>Section 7 - Internationalization and Localization requirements</vt:lpstr>
      <vt:lpstr>Internationalization and Localization</vt:lpstr>
      <vt:lpstr>Internationalization and Localization (Contd.)</vt:lpstr>
      <vt:lpstr>Section 8 - Other requirements</vt:lpstr>
      <vt:lpstr>Other requirements</vt:lpstr>
      <vt:lpstr>Other requirements (Contd.)</vt:lpstr>
      <vt:lpstr>Artifacts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FULYA KOCAMAN</cp:lastModifiedBy>
  <cp:revision>1</cp:revision>
  <dcterms:modified xsi:type="dcterms:W3CDTF">2022-05-06T06:39:38Z</dcterms:modified>
</cp:coreProperties>
</file>