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852bd87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852bd87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9ce2b6ef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9ce2b6ef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9a978da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9a978da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90e130e98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90e130e98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90e130e98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90e130e98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90e130e9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90e130e9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90e130e98_5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90e130e98_5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90e130e98_5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90e130e98_5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90e130e98_5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90e130e98_5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90e130e98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90e130e98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90e130e9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90e130e9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90e130e98_5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90e130e98_5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90e130e98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90e130e98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9e2167fe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9e2167fe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9e2167fe5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9e2167fe5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9e2167fe5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9e2167fe5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90e130e98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90e130e98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90e130e9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90e130e9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90e130e98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90e130e98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90e130e9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90e130e9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852bd87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852bd87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90e130e9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90e130e9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90e130e98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90e130e98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90e130e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90e130e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9ce2b71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9ce2b71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9ce2b71d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9ce2b71d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90e130e9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90e130e9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jpg"/><Relationship Id="rId5" Type="http://schemas.openxmlformats.org/officeDocument/2006/relationships/image" Target="../media/image2.png"/><Relationship Id="rId6"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idx="4294967295" type="subTitle"/>
          </p:nvPr>
        </p:nvSpPr>
        <p:spPr>
          <a:xfrm>
            <a:off x="1436425" y="3926075"/>
            <a:ext cx="6505800" cy="747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700">
                <a:latin typeface="Lato"/>
                <a:ea typeface="Lato"/>
                <a:cs typeface="Lato"/>
                <a:sym typeface="Lato"/>
              </a:rPr>
              <a:t>Team 4:</a:t>
            </a:r>
            <a:r>
              <a:rPr lang="en" sz="1700">
                <a:latin typeface="Lato"/>
                <a:ea typeface="Lato"/>
                <a:cs typeface="Lato"/>
                <a:sym typeface="Lato"/>
              </a:rPr>
              <a:t> Abram Flores, Anthony Hernandez, Vamshi Katipally, Fulya Kocaman, Wangmo Tenzing, Manthan Vasani</a:t>
            </a:r>
            <a:endParaRPr sz="1500"/>
          </a:p>
        </p:txBody>
      </p:sp>
      <p:pic>
        <p:nvPicPr>
          <p:cNvPr id="129" name="Google Shape;129;p13"/>
          <p:cNvPicPr preferRelativeResize="0"/>
          <p:nvPr/>
        </p:nvPicPr>
        <p:blipFill>
          <a:blip r:embed="rId3">
            <a:alphaModFix/>
          </a:blip>
          <a:stretch>
            <a:fillRect/>
          </a:stretch>
        </p:blipFill>
        <p:spPr>
          <a:xfrm>
            <a:off x="2617288" y="728375"/>
            <a:ext cx="3909426" cy="29089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854200" y="859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Risks</a:t>
            </a:r>
            <a:endParaRPr/>
          </a:p>
        </p:txBody>
      </p:sp>
      <p:pic>
        <p:nvPicPr>
          <p:cNvPr id="193" name="Google Shape;193;p22"/>
          <p:cNvPicPr preferRelativeResize="0"/>
          <p:nvPr/>
        </p:nvPicPr>
        <p:blipFill>
          <a:blip r:embed="rId3">
            <a:alphaModFix/>
          </a:blip>
          <a:stretch>
            <a:fillRect/>
          </a:stretch>
        </p:blipFill>
        <p:spPr>
          <a:xfrm>
            <a:off x="7198150" y="340075"/>
            <a:ext cx="1499575" cy="1115826"/>
          </a:xfrm>
          <a:prstGeom prst="rect">
            <a:avLst/>
          </a:prstGeom>
          <a:noFill/>
          <a:ln>
            <a:noFill/>
          </a:ln>
        </p:spPr>
      </p:pic>
      <p:sp>
        <p:nvSpPr>
          <p:cNvPr id="194" name="Google Shape;194;p22"/>
          <p:cNvSpPr txBox="1"/>
          <p:nvPr>
            <p:ph idx="1" type="body"/>
          </p:nvPr>
        </p:nvSpPr>
        <p:spPr>
          <a:xfrm>
            <a:off x="724950" y="1814200"/>
            <a:ext cx="7891800" cy="3131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Hacking attempt to obta</a:t>
            </a:r>
            <a:r>
              <a:rPr lang="en" sz="1600">
                <a:solidFill>
                  <a:srgbClr val="000000"/>
                </a:solidFill>
              </a:rPr>
              <a:t>in employee credentials and steal customers’ data (High)</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Online security issues from suspicious or fraudulent activities</a:t>
            </a:r>
            <a:r>
              <a:rPr lang="en" sz="1600">
                <a:solidFill>
                  <a:srgbClr val="000000"/>
                </a:solidFill>
              </a:rPr>
              <a:t> (Medium)</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Customer disputes and returns could create unsatisfied customers and increase costs (Low)</a:t>
            </a:r>
            <a:endParaRPr b="1"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Violation of copyright issues could create a great deal of loss</a:t>
            </a:r>
            <a:r>
              <a:rPr lang="en" sz="1600">
                <a:solidFill>
                  <a:srgbClr val="000000"/>
                </a:solidFill>
              </a:rPr>
              <a:t> (High)</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Low Search Engine Optimization (SEO) ranking could decrease sales </a:t>
            </a:r>
            <a:r>
              <a:rPr lang="en" sz="1600">
                <a:solidFill>
                  <a:srgbClr val="000000"/>
                </a:solidFill>
              </a:rPr>
              <a:t>(Low)</a:t>
            </a:r>
            <a:endParaRPr sz="1600">
              <a:solidFill>
                <a:srgbClr val="000000"/>
              </a:solidFill>
            </a:endParaRPr>
          </a:p>
          <a:p>
            <a:pPr indent="0" lvl="0" marL="1371600" rtl="0" algn="l">
              <a:lnSpc>
                <a:spcPct val="150000"/>
              </a:lnSpc>
              <a:spcBef>
                <a:spcPts val="0"/>
              </a:spcBef>
              <a:spcAft>
                <a:spcPts val="12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Assumptions</a:t>
            </a:r>
            <a:endParaRPr/>
          </a:p>
        </p:txBody>
      </p:sp>
      <p:sp>
        <p:nvSpPr>
          <p:cNvPr id="200" name="Google Shape;200;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Users with Smart Device &amp; Internet Connectivity</a:t>
            </a:r>
            <a:endParaRPr sz="1500"/>
          </a:p>
          <a:p>
            <a:pPr indent="-323850" lvl="0" marL="457200" rtl="0" algn="l">
              <a:spcBef>
                <a:spcPts val="0"/>
              </a:spcBef>
              <a:spcAft>
                <a:spcPts val="0"/>
              </a:spcAft>
              <a:buSzPts val="1500"/>
              <a:buChar char="●"/>
            </a:pPr>
            <a:r>
              <a:rPr lang="en" sz="1500"/>
              <a:t>Convenient and appropriate UI</a:t>
            </a:r>
            <a:endParaRPr sz="1500"/>
          </a:p>
          <a:p>
            <a:pPr indent="-323850" lvl="0" marL="457200" rtl="0" algn="l">
              <a:spcBef>
                <a:spcPts val="0"/>
              </a:spcBef>
              <a:spcAft>
                <a:spcPts val="0"/>
              </a:spcAft>
              <a:buSzPts val="1500"/>
              <a:buChar char="●"/>
            </a:pPr>
            <a:r>
              <a:rPr lang="en" sz="1500"/>
              <a:t>Server uptime nearly 100%</a:t>
            </a:r>
            <a:endParaRPr sz="1500"/>
          </a:p>
          <a:p>
            <a:pPr indent="-323850" lvl="0" marL="457200" rtl="0" algn="l">
              <a:spcBef>
                <a:spcPts val="0"/>
              </a:spcBef>
              <a:spcAft>
                <a:spcPts val="0"/>
              </a:spcAft>
              <a:buSzPts val="1500"/>
              <a:buChar char="●"/>
            </a:pPr>
            <a:r>
              <a:rPr lang="en" sz="1500"/>
              <a:t>On-time delivery, return if defect founds -&gt; rework -&gt; represent</a:t>
            </a:r>
            <a:endParaRPr sz="1500"/>
          </a:p>
          <a:p>
            <a:pPr indent="-323850" lvl="0" marL="457200" rtl="0" algn="l">
              <a:spcBef>
                <a:spcPts val="0"/>
              </a:spcBef>
              <a:spcAft>
                <a:spcPts val="0"/>
              </a:spcAft>
              <a:buSzPts val="1500"/>
              <a:buChar char="●"/>
            </a:pPr>
            <a:r>
              <a:rPr lang="en" sz="1500"/>
              <a:t>Language: English only, User input: English only</a:t>
            </a:r>
            <a:endParaRPr sz="1500"/>
          </a:p>
          <a:p>
            <a:pPr indent="-323850" lvl="0" marL="457200" rtl="0" algn="l">
              <a:spcBef>
                <a:spcPts val="0"/>
              </a:spcBef>
              <a:spcAft>
                <a:spcPts val="0"/>
              </a:spcAft>
              <a:buSzPts val="1500"/>
              <a:buChar char="●"/>
            </a:pPr>
            <a:r>
              <a:rPr lang="en" sz="1500"/>
              <a:t>Client is responsible for </a:t>
            </a:r>
            <a:r>
              <a:rPr lang="en" sz="1500"/>
              <a:t>providing u</a:t>
            </a:r>
            <a:r>
              <a:rPr lang="en" sz="1500"/>
              <a:t>ser manuals, return policy, refund policy and privacy policy - &gt; not part of the contract</a:t>
            </a:r>
            <a:endParaRPr sz="1500"/>
          </a:p>
        </p:txBody>
      </p:sp>
      <p:pic>
        <p:nvPicPr>
          <p:cNvPr id="201" name="Google Shape;201;p23"/>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819150" y="921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a:t>
            </a:r>
            <a:r>
              <a:rPr lang="en"/>
              <a:t> Dependencies</a:t>
            </a:r>
            <a:endParaRPr/>
          </a:p>
        </p:txBody>
      </p:sp>
      <p:sp>
        <p:nvSpPr>
          <p:cNvPr id="207" name="Google Shape;207;p24"/>
          <p:cNvSpPr txBox="1"/>
          <p:nvPr>
            <p:ph idx="1" type="body"/>
          </p:nvPr>
        </p:nvSpPr>
        <p:spPr>
          <a:xfrm>
            <a:off x="819150" y="1666200"/>
            <a:ext cx="7505700" cy="2772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Number of sellers and products</a:t>
            </a:r>
            <a:endParaRPr sz="1600"/>
          </a:p>
          <a:p>
            <a:pPr indent="-330200" lvl="0" marL="457200" rtl="0" algn="l">
              <a:spcBef>
                <a:spcPts val="0"/>
              </a:spcBef>
              <a:spcAft>
                <a:spcPts val="0"/>
              </a:spcAft>
              <a:buSzPts val="1600"/>
              <a:buChar char="●"/>
            </a:pPr>
            <a:r>
              <a:rPr lang="en" sz="1600"/>
              <a:t>Positive reviews</a:t>
            </a:r>
            <a:endParaRPr sz="1600"/>
          </a:p>
          <a:p>
            <a:pPr indent="-330200" lvl="0" marL="457200" rtl="0" algn="l">
              <a:spcBef>
                <a:spcPts val="0"/>
              </a:spcBef>
              <a:spcAft>
                <a:spcPts val="0"/>
              </a:spcAft>
              <a:buSzPts val="1600"/>
              <a:buChar char="●"/>
            </a:pPr>
            <a:r>
              <a:rPr lang="en" sz="1600"/>
              <a:t>Marketing</a:t>
            </a:r>
            <a:endParaRPr sz="1600"/>
          </a:p>
          <a:p>
            <a:pPr indent="-330200" lvl="0" marL="457200" rtl="0" algn="l">
              <a:spcBef>
                <a:spcPts val="0"/>
              </a:spcBef>
              <a:spcAft>
                <a:spcPts val="0"/>
              </a:spcAft>
              <a:buSzPts val="1600"/>
              <a:buChar char="●"/>
            </a:pPr>
            <a:r>
              <a:rPr lang="en" sz="1600"/>
              <a:t>Good visual representation of products</a:t>
            </a:r>
            <a:endParaRPr sz="1600"/>
          </a:p>
          <a:p>
            <a:pPr indent="-330200" lvl="0" marL="457200" rtl="0" algn="l">
              <a:spcBef>
                <a:spcPts val="0"/>
              </a:spcBef>
              <a:spcAft>
                <a:spcPts val="0"/>
              </a:spcAft>
              <a:buSzPts val="1600"/>
              <a:buChar char="●"/>
            </a:pPr>
            <a:r>
              <a:rPr lang="en" sz="1600"/>
              <a:t>Credit Card (Payment gateway involved, depends on banking transactions)</a:t>
            </a:r>
            <a:endParaRPr sz="1600"/>
          </a:p>
          <a:p>
            <a:pPr indent="-330200" lvl="0" marL="457200" rtl="0" algn="l">
              <a:spcBef>
                <a:spcPts val="0"/>
              </a:spcBef>
              <a:spcAft>
                <a:spcPts val="0"/>
              </a:spcAft>
              <a:buSzPts val="1600"/>
              <a:buChar char="●"/>
            </a:pPr>
            <a:r>
              <a:rPr lang="en" sz="1600"/>
              <a:t>Delivery partners</a:t>
            </a:r>
            <a:endParaRPr sz="1600"/>
          </a:p>
        </p:txBody>
      </p:sp>
      <p:pic>
        <p:nvPicPr>
          <p:cNvPr id="208" name="Google Shape;208;p24"/>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12" name="Shape 212"/>
        <p:cNvGrpSpPr/>
        <p:nvPr/>
      </p:nvGrpSpPr>
      <p:grpSpPr>
        <a:xfrm>
          <a:off x="0" y="0"/>
          <a:ext cx="0" cy="0"/>
          <a:chOff x="0" y="0"/>
          <a:chExt cx="0" cy="0"/>
        </a:xfrm>
      </p:grpSpPr>
      <p:sp>
        <p:nvSpPr>
          <p:cNvPr id="213" name="Google Shape;213;p25"/>
          <p:cNvSpPr txBox="1"/>
          <p:nvPr>
            <p:ph type="title"/>
          </p:nvPr>
        </p:nvSpPr>
        <p:spPr>
          <a:xfrm>
            <a:off x="819150" y="22088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Scope and Limitations</a:t>
            </a:r>
            <a:endParaRPr/>
          </a:p>
        </p:txBody>
      </p:sp>
      <p:pic>
        <p:nvPicPr>
          <p:cNvPr id="214" name="Google Shape;214;p25"/>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Major Features</a:t>
            </a:r>
            <a:endParaRPr/>
          </a:p>
        </p:txBody>
      </p:sp>
      <p:sp>
        <p:nvSpPr>
          <p:cNvPr id="220" name="Google Shape;220;p26"/>
          <p:cNvSpPr txBox="1"/>
          <p:nvPr>
            <p:ph idx="1" type="body"/>
          </p:nvPr>
        </p:nvSpPr>
        <p:spPr>
          <a:xfrm>
            <a:off x="819150" y="1697250"/>
            <a:ext cx="7505700" cy="2741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2000"/>
              <a:t>-Robust u</a:t>
            </a:r>
            <a:r>
              <a:rPr lang="en" sz="2000"/>
              <a:t>ser authentication</a:t>
            </a:r>
            <a:endParaRPr sz="2000"/>
          </a:p>
          <a:p>
            <a:pPr indent="0" lvl="0" marL="0" rtl="0" algn="l">
              <a:spcBef>
                <a:spcPts val="1200"/>
              </a:spcBef>
              <a:spcAft>
                <a:spcPts val="0"/>
              </a:spcAft>
              <a:buNone/>
            </a:pPr>
            <a:r>
              <a:rPr lang="en" sz="2000"/>
              <a:t>-Multiple payment methods</a:t>
            </a:r>
            <a:endParaRPr sz="2000"/>
          </a:p>
          <a:p>
            <a:pPr indent="0" lvl="0" marL="0" rtl="0" algn="l">
              <a:spcBef>
                <a:spcPts val="1200"/>
              </a:spcBef>
              <a:spcAft>
                <a:spcPts val="0"/>
              </a:spcAft>
              <a:buNone/>
            </a:pPr>
            <a:r>
              <a:rPr lang="en" sz="2000"/>
              <a:t>-Fast returns and exchanges for customers</a:t>
            </a:r>
            <a:endParaRPr sz="2000"/>
          </a:p>
          <a:p>
            <a:pPr indent="0" lvl="0" marL="0" rtl="0" algn="l">
              <a:spcBef>
                <a:spcPts val="1200"/>
              </a:spcBef>
              <a:spcAft>
                <a:spcPts val="0"/>
              </a:spcAft>
              <a:buNone/>
            </a:pPr>
            <a:r>
              <a:rPr lang="en" sz="2000"/>
              <a:t>-Updating site continuously with newest products</a:t>
            </a:r>
            <a:endParaRPr sz="2000"/>
          </a:p>
          <a:p>
            <a:pPr indent="0" lvl="0" marL="0" rtl="0" algn="l">
              <a:spcBef>
                <a:spcPts val="1200"/>
              </a:spcBef>
              <a:spcAft>
                <a:spcPts val="0"/>
              </a:spcAft>
              <a:buNone/>
            </a:pPr>
            <a:r>
              <a:rPr lang="en" sz="2000"/>
              <a:t>-Exclusive collaborations with reputable companies (for new products)</a:t>
            </a:r>
            <a:endParaRPr sz="2000"/>
          </a:p>
          <a:p>
            <a:pPr indent="0" lvl="0" marL="0" rtl="0" algn="l">
              <a:spcBef>
                <a:spcPts val="1200"/>
              </a:spcBef>
              <a:spcAft>
                <a:spcPts val="1200"/>
              </a:spcAft>
              <a:buNone/>
            </a:pPr>
            <a:r>
              <a:t/>
            </a:r>
            <a:endParaRPr sz="2000"/>
          </a:p>
        </p:txBody>
      </p:sp>
      <p:pic>
        <p:nvPicPr>
          <p:cNvPr id="221" name="Google Shape;221;p26"/>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 for Releases</a:t>
            </a:r>
            <a:endParaRPr/>
          </a:p>
        </p:txBody>
      </p:sp>
      <p:sp>
        <p:nvSpPr>
          <p:cNvPr id="227" name="Google Shape;227;p27"/>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Initial Release: </a:t>
            </a:r>
            <a:endParaRPr sz="1800"/>
          </a:p>
          <a:p>
            <a:pPr indent="-330200" lvl="0" marL="457200" rtl="0" algn="l">
              <a:spcBef>
                <a:spcPts val="1200"/>
              </a:spcBef>
              <a:spcAft>
                <a:spcPts val="0"/>
              </a:spcAft>
              <a:buSzPts val="1600"/>
              <a:buChar char="●"/>
            </a:pPr>
            <a:r>
              <a:rPr lang="en" sz="1600"/>
              <a:t>F</a:t>
            </a:r>
            <a:r>
              <a:rPr lang="en" sz="1600"/>
              <a:t>ocus on features essential in running a successful online business</a:t>
            </a:r>
            <a:endParaRPr sz="1600"/>
          </a:p>
          <a:p>
            <a:pPr indent="-330200" lvl="0" marL="457200" rtl="0" algn="l">
              <a:spcBef>
                <a:spcPts val="0"/>
              </a:spcBef>
              <a:spcAft>
                <a:spcPts val="0"/>
              </a:spcAft>
              <a:buSzPts val="1600"/>
              <a:buChar char="●"/>
            </a:pPr>
            <a:r>
              <a:rPr lang="en" sz="1600"/>
              <a:t>Generating profit, but not at expense of user experience</a:t>
            </a:r>
            <a:endParaRPr sz="1600"/>
          </a:p>
          <a:p>
            <a:pPr indent="-330200" lvl="0" marL="457200" rtl="0" algn="l">
              <a:spcBef>
                <a:spcPts val="0"/>
              </a:spcBef>
              <a:spcAft>
                <a:spcPts val="0"/>
              </a:spcAft>
              <a:buSzPts val="1600"/>
              <a:buChar char="●"/>
            </a:pPr>
            <a:r>
              <a:rPr lang="en" sz="1600"/>
              <a:t>Affordable prices for community</a:t>
            </a:r>
            <a:endParaRPr sz="1600"/>
          </a:p>
          <a:p>
            <a:pPr indent="-330200" lvl="0" marL="457200" rtl="0" algn="l">
              <a:spcBef>
                <a:spcPts val="0"/>
              </a:spcBef>
              <a:spcAft>
                <a:spcPts val="0"/>
              </a:spcAft>
              <a:buSzPts val="1600"/>
              <a:buChar char="●"/>
            </a:pPr>
            <a:r>
              <a:rPr lang="en" sz="1600"/>
              <a:t>Exclusive offers to provide best deals for customers</a:t>
            </a:r>
            <a:endParaRPr sz="1600"/>
          </a:p>
          <a:p>
            <a:pPr indent="-330200" lvl="0" marL="457200" rtl="0" algn="l">
              <a:spcBef>
                <a:spcPts val="0"/>
              </a:spcBef>
              <a:spcAft>
                <a:spcPts val="0"/>
              </a:spcAft>
              <a:buSzPts val="1600"/>
              <a:buChar char="●"/>
            </a:pPr>
            <a:r>
              <a:rPr lang="en" sz="1600"/>
              <a:t>Availability of our products (adequate stock, cust. service)</a:t>
            </a:r>
            <a:endParaRPr sz="1600"/>
          </a:p>
          <a:p>
            <a:pPr indent="-330200" lvl="0" marL="457200" rtl="0" algn="l">
              <a:spcBef>
                <a:spcPts val="0"/>
              </a:spcBef>
              <a:spcAft>
                <a:spcPts val="0"/>
              </a:spcAft>
              <a:buSzPts val="1600"/>
              <a:buChar char="●"/>
            </a:pPr>
            <a:r>
              <a:rPr lang="en" sz="1600"/>
              <a:t>Customer Satisfaction </a:t>
            </a:r>
            <a:endParaRPr sz="1600"/>
          </a:p>
        </p:txBody>
      </p:sp>
      <p:pic>
        <p:nvPicPr>
          <p:cNvPr id="228" name="Google Shape;228;p27"/>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Subsequent Releases</a:t>
            </a:r>
            <a:endParaRPr/>
          </a:p>
        </p:txBody>
      </p:sp>
      <p:sp>
        <p:nvSpPr>
          <p:cNvPr id="234" name="Google Shape;234;p28"/>
          <p:cNvSpPr txBox="1"/>
          <p:nvPr>
            <p:ph idx="1" type="body"/>
          </p:nvPr>
        </p:nvSpPr>
        <p:spPr>
          <a:xfrm>
            <a:off x="819150" y="1717950"/>
            <a:ext cx="7505700" cy="2720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Emphasis</a:t>
            </a:r>
            <a:r>
              <a:rPr lang="en" sz="1600"/>
              <a:t> on supplementary features (coupon codes, sharing to external sites)</a:t>
            </a:r>
            <a:endParaRPr sz="1600"/>
          </a:p>
          <a:p>
            <a:pPr indent="-330200" lvl="0" marL="457200" rtl="0" algn="l">
              <a:spcBef>
                <a:spcPts val="0"/>
              </a:spcBef>
              <a:spcAft>
                <a:spcPts val="0"/>
              </a:spcAft>
              <a:buSzPts val="1600"/>
              <a:buChar char="●"/>
            </a:pPr>
            <a:r>
              <a:rPr lang="en" sz="1600"/>
              <a:t>“Desires”, not needs</a:t>
            </a:r>
            <a:endParaRPr sz="1600"/>
          </a:p>
          <a:p>
            <a:pPr indent="-330200" lvl="0" marL="457200" rtl="0" algn="l">
              <a:spcBef>
                <a:spcPts val="0"/>
              </a:spcBef>
              <a:spcAft>
                <a:spcPts val="0"/>
              </a:spcAft>
              <a:buSzPts val="1600"/>
              <a:buChar char="●"/>
            </a:pPr>
            <a:r>
              <a:rPr lang="en" sz="1600"/>
              <a:t>Price match options</a:t>
            </a:r>
            <a:endParaRPr sz="1600"/>
          </a:p>
          <a:p>
            <a:pPr indent="-330200" lvl="0" marL="457200" rtl="0" algn="l">
              <a:spcBef>
                <a:spcPts val="0"/>
              </a:spcBef>
              <a:spcAft>
                <a:spcPts val="0"/>
              </a:spcAft>
              <a:buSzPts val="1600"/>
              <a:buChar char="●"/>
            </a:pPr>
            <a:r>
              <a:rPr lang="en" sz="1600"/>
              <a:t>Less work on users’ part</a:t>
            </a:r>
            <a:endParaRPr sz="1600"/>
          </a:p>
          <a:p>
            <a:pPr indent="-330200" lvl="0" marL="457200" rtl="0" algn="l">
              <a:spcBef>
                <a:spcPts val="0"/>
              </a:spcBef>
              <a:spcAft>
                <a:spcPts val="0"/>
              </a:spcAft>
              <a:buSzPts val="1600"/>
              <a:buChar char="●"/>
            </a:pPr>
            <a:r>
              <a:rPr lang="en" sz="1600"/>
              <a:t>Mobile app: shopping on-the-go (more available to users)</a:t>
            </a:r>
            <a:endParaRPr sz="1600"/>
          </a:p>
          <a:p>
            <a:pPr indent="-330200" lvl="0" marL="457200" rtl="0" algn="l">
              <a:spcBef>
                <a:spcPts val="0"/>
              </a:spcBef>
              <a:spcAft>
                <a:spcPts val="0"/>
              </a:spcAft>
              <a:buSzPts val="1600"/>
              <a:buChar char="●"/>
            </a:pPr>
            <a:r>
              <a:rPr lang="en" sz="1600"/>
              <a:t>Portability and ease of access</a:t>
            </a:r>
            <a:endParaRPr sz="1600"/>
          </a:p>
        </p:txBody>
      </p:sp>
      <p:pic>
        <p:nvPicPr>
          <p:cNvPr id="235" name="Google Shape;235;p28"/>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and Exclusions</a:t>
            </a:r>
            <a:endParaRPr/>
          </a:p>
        </p:txBody>
      </p:sp>
      <p:sp>
        <p:nvSpPr>
          <p:cNvPr id="241" name="Google Shape;241;p29"/>
          <p:cNvSpPr txBox="1"/>
          <p:nvPr>
            <p:ph idx="1" type="body"/>
          </p:nvPr>
        </p:nvSpPr>
        <p:spPr>
          <a:xfrm>
            <a:off x="819150" y="1707600"/>
            <a:ext cx="7505700" cy="273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Limit of concurrent users (server may not be able to handle ten-fold increased traffic to site)</a:t>
            </a:r>
            <a:endParaRPr sz="1700"/>
          </a:p>
          <a:p>
            <a:pPr indent="-336550" lvl="0" marL="457200" rtl="0" algn="l">
              <a:spcBef>
                <a:spcPts val="0"/>
              </a:spcBef>
              <a:spcAft>
                <a:spcPts val="0"/>
              </a:spcAft>
              <a:buSzPts val="1700"/>
              <a:buChar char="●"/>
            </a:pPr>
            <a:r>
              <a:rPr lang="en" sz="1700"/>
              <a:t>Surpassing server capacity may affect system performance</a:t>
            </a:r>
            <a:endParaRPr sz="1700"/>
          </a:p>
          <a:p>
            <a:pPr indent="-336550" lvl="0" marL="457200" rtl="0" algn="l">
              <a:spcBef>
                <a:spcPts val="0"/>
              </a:spcBef>
              <a:spcAft>
                <a:spcPts val="0"/>
              </a:spcAft>
              <a:buSzPts val="1700"/>
              <a:buChar char="●"/>
            </a:pPr>
            <a:r>
              <a:rPr lang="en" sz="1700"/>
              <a:t>Server/database crash may lead to data loss</a:t>
            </a:r>
            <a:endParaRPr sz="1700"/>
          </a:p>
          <a:p>
            <a:pPr indent="-336550" lvl="0" marL="457200" rtl="0" algn="l">
              <a:spcBef>
                <a:spcPts val="0"/>
              </a:spcBef>
              <a:spcAft>
                <a:spcPts val="0"/>
              </a:spcAft>
              <a:buSzPts val="1700"/>
              <a:buChar char="●"/>
            </a:pPr>
            <a:r>
              <a:rPr lang="en" sz="1700"/>
              <a:t>Budget remains fixed</a:t>
            </a:r>
            <a:endParaRPr sz="1700"/>
          </a:p>
          <a:p>
            <a:pPr indent="-336550" lvl="0" marL="457200" rtl="0" algn="l">
              <a:spcBef>
                <a:spcPts val="0"/>
              </a:spcBef>
              <a:spcAft>
                <a:spcPts val="0"/>
              </a:spcAft>
              <a:buSzPts val="1700"/>
              <a:buChar char="●"/>
            </a:pPr>
            <a:r>
              <a:rPr lang="en" sz="1700"/>
              <a:t>Growing cost of technology/maintaining may limit other expenditures (ex. advertising, sponsorships, promotional deals)</a:t>
            </a:r>
            <a:endParaRPr sz="1700"/>
          </a:p>
        </p:txBody>
      </p:sp>
      <p:pic>
        <p:nvPicPr>
          <p:cNvPr id="242" name="Google Shape;242;p29"/>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46" name="Shape 246"/>
        <p:cNvGrpSpPr/>
        <p:nvPr/>
      </p:nvGrpSpPr>
      <p:grpSpPr>
        <a:xfrm>
          <a:off x="0" y="0"/>
          <a:ext cx="0" cy="0"/>
          <a:chOff x="0" y="0"/>
          <a:chExt cx="0" cy="0"/>
        </a:xfrm>
      </p:grpSpPr>
      <p:sp>
        <p:nvSpPr>
          <p:cNvPr id="247" name="Google Shape;247;p30"/>
          <p:cNvSpPr txBox="1"/>
          <p:nvPr>
            <p:ph type="title"/>
          </p:nvPr>
        </p:nvSpPr>
        <p:spPr>
          <a:xfrm>
            <a:off x="819150" y="22088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Business Context</a:t>
            </a:r>
            <a:endParaRPr/>
          </a:p>
        </p:txBody>
      </p:sp>
      <p:pic>
        <p:nvPicPr>
          <p:cNvPr id="248" name="Google Shape;248;p30"/>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Stakeholder Profiles</a:t>
            </a:r>
            <a:endParaRPr/>
          </a:p>
        </p:txBody>
      </p:sp>
      <p:sp>
        <p:nvSpPr>
          <p:cNvPr id="254" name="Google Shape;254;p31"/>
          <p:cNvSpPr txBox="1"/>
          <p:nvPr>
            <p:ph idx="1" type="body"/>
          </p:nvPr>
        </p:nvSpPr>
        <p:spPr>
          <a:xfrm>
            <a:off x="819150" y="1567600"/>
            <a:ext cx="36378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-Examples of our Stakeholders</a:t>
            </a:r>
            <a:endParaRPr b="1" sz="1400"/>
          </a:p>
          <a:p>
            <a:pPr indent="0" lvl="0" marL="0" rtl="0" algn="l">
              <a:spcBef>
                <a:spcPts val="1200"/>
              </a:spcBef>
              <a:spcAft>
                <a:spcPts val="0"/>
              </a:spcAft>
              <a:buNone/>
            </a:pPr>
            <a:r>
              <a:rPr b="1" lang="en" sz="1400"/>
              <a:t>	-Employees/Upper management</a:t>
            </a:r>
            <a:endParaRPr b="1" sz="1400"/>
          </a:p>
          <a:p>
            <a:pPr indent="0" lvl="0" marL="0" rtl="0" algn="l">
              <a:spcBef>
                <a:spcPts val="1200"/>
              </a:spcBef>
              <a:spcAft>
                <a:spcPts val="0"/>
              </a:spcAft>
              <a:buNone/>
            </a:pPr>
            <a:r>
              <a:rPr b="1" lang="en" sz="1400"/>
              <a:t>	-Customer Support Company</a:t>
            </a:r>
            <a:endParaRPr b="1" sz="1400"/>
          </a:p>
          <a:p>
            <a:pPr indent="0" lvl="0" marL="0" rtl="0" algn="l">
              <a:spcBef>
                <a:spcPts val="1200"/>
              </a:spcBef>
              <a:spcAft>
                <a:spcPts val="0"/>
              </a:spcAft>
              <a:buNone/>
            </a:pPr>
            <a:r>
              <a:rPr b="1" lang="en" sz="1400"/>
              <a:t>	-</a:t>
            </a:r>
            <a:r>
              <a:rPr b="1" lang="en" sz="1400"/>
              <a:t>Business</a:t>
            </a:r>
            <a:r>
              <a:rPr b="1" lang="en" sz="1400"/>
              <a:t> partners/Suppliers</a:t>
            </a:r>
            <a:endParaRPr b="1" sz="1400"/>
          </a:p>
          <a:p>
            <a:pPr indent="0" lvl="0" marL="0" rtl="0" algn="l">
              <a:spcBef>
                <a:spcPts val="1200"/>
              </a:spcBef>
              <a:spcAft>
                <a:spcPts val="0"/>
              </a:spcAft>
              <a:buNone/>
            </a:pPr>
            <a:r>
              <a:rPr b="1" lang="en" sz="1400"/>
              <a:t>	-Investors and shareholders</a:t>
            </a:r>
            <a:endParaRPr b="1" sz="1400"/>
          </a:p>
          <a:p>
            <a:pPr indent="0" lvl="0" marL="0" rtl="0" algn="l">
              <a:spcBef>
                <a:spcPts val="1200"/>
              </a:spcBef>
              <a:spcAft>
                <a:spcPts val="1200"/>
              </a:spcAft>
              <a:buNone/>
            </a:pPr>
            <a:r>
              <a:rPr lang="en"/>
              <a:t>	</a:t>
            </a:r>
            <a:endParaRPr/>
          </a:p>
        </p:txBody>
      </p:sp>
      <p:sp>
        <p:nvSpPr>
          <p:cNvPr id="255" name="Google Shape;255;p31"/>
          <p:cNvSpPr txBox="1"/>
          <p:nvPr/>
        </p:nvSpPr>
        <p:spPr>
          <a:xfrm>
            <a:off x="4757975" y="1567600"/>
            <a:ext cx="3140700" cy="2016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 sz="1700">
                <a:latin typeface="Calibri"/>
                <a:ea typeface="Calibri"/>
                <a:cs typeface="Calibri"/>
                <a:sym typeface="Calibri"/>
              </a:rPr>
              <a:t>What are their major values?</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a:latin typeface="Calibri"/>
                <a:ea typeface="Calibri"/>
                <a:cs typeface="Calibri"/>
                <a:sym typeface="Calibri"/>
              </a:rPr>
              <a:t>Attitudes towards development</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a:latin typeface="Calibri"/>
                <a:ea typeface="Calibri"/>
                <a:cs typeface="Calibri"/>
                <a:sym typeface="Calibri"/>
              </a:rPr>
              <a:t>Major interests within the project</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a:latin typeface="Calibri"/>
                <a:ea typeface="Calibri"/>
                <a:cs typeface="Calibri"/>
                <a:sym typeface="Calibri"/>
              </a:rPr>
              <a:t>Any </a:t>
            </a:r>
            <a:r>
              <a:rPr lang="en" sz="1700">
                <a:latin typeface="Calibri"/>
                <a:ea typeface="Calibri"/>
                <a:cs typeface="Calibri"/>
                <a:sym typeface="Calibri"/>
              </a:rPr>
              <a:t>constraints</a:t>
            </a:r>
            <a:r>
              <a:rPr lang="en" sz="1700">
                <a:latin typeface="Calibri"/>
                <a:ea typeface="Calibri"/>
                <a:cs typeface="Calibri"/>
                <a:sym typeface="Calibri"/>
              </a:rPr>
              <a:t>?</a:t>
            </a:r>
            <a:endParaRPr sz="1700">
              <a:latin typeface="Calibri"/>
              <a:ea typeface="Calibri"/>
              <a:cs typeface="Calibri"/>
              <a:sym typeface="Calibri"/>
            </a:endParaRPr>
          </a:p>
        </p:txBody>
      </p:sp>
      <p:pic>
        <p:nvPicPr>
          <p:cNvPr id="256" name="Google Shape;256;p31"/>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Goals</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Put customers first</a:t>
            </a:r>
            <a:endParaRPr sz="2000"/>
          </a:p>
          <a:p>
            <a:pPr indent="-355600" lvl="0" marL="457200" rtl="0" algn="l">
              <a:spcBef>
                <a:spcPts val="0"/>
              </a:spcBef>
              <a:spcAft>
                <a:spcPts val="0"/>
              </a:spcAft>
              <a:buSzPts val="2000"/>
              <a:buChar char="●"/>
            </a:pPr>
            <a:r>
              <a:rPr lang="en" sz="2000"/>
              <a:t>Make shopping more efficient</a:t>
            </a:r>
            <a:endParaRPr sz="2000"/>
          </a:p>
          <a:p>
            <a:pPr indent="-355600" lvl="0" marL="457200" rtl="0" algn="l">
              <a:spcBef>
                <a:spcPts val="0"/>
              </a:spcBef>
              <a:spcAft>
                <a:spcPts val="0"/>
              </a:spcAft>
              <a:buSzPts val="2000"/>
              <a:buChar char="●"/>
            </a:pPr>
            <a:r>
              <a:rPr lang="en" sz="2000"/>
              <a:t>Spend less time browsing products</a:t>
            </a:r>
            <a:endParaRPr sz="2000"/>
          </a:p>
          <a:p>
            <a:pPr indent="-355600" lvl="0" marL="457200" rtl="0" algn="l">
              <a:spcBef>
                <a:spcPts val="0"/>
              </a:spcBef>
              <a:spcAft>
                <a:spcPts val="0"/>
              </a:spcAft>
              <a:buSzPts val="2000"/>
              <a:buChar char="●"/>
            </a:pPr>
            <a:r>
              <a:rPr lang="en" sz="2000"/>
              <a:t>Competitive prices on goods</a:t>
            </a:r>
            <a:endParaRPr sz="2000"/>
          </a:p>
          <a:p>
            <a:pPr indent="-355600" lvl="0" marL="457200" rtl="0" algn="l">
              <a:spcBef>
                <a:spcPts val="0"/>
              </a:spcBef>
              <a:spcAft>
                <a:spcPts val="0"/>
              </a:spcAft>
              <a:buSzPts val="2000"/>
              <a:buChar char="●"/>
            </a:pPr>
            <a:r>
              <a:rPr lang="en" sz="2000"/>
              <a:t>Limited ads on site for a more pleasant user experience</a:t>
            </a:r>
            <a:endParaRPr sz="2000"/>
          </a:p>
        </p:txBody>
      </p:sp>
      <p:pic>
        <p:nvPicPr>
          <p:cNvPr id="136" name="Google Shape;136;p14"/>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Deployment Considerations</a:t>
            </a:r>
            <a:endParaRPr/>
          </a:p>
        </p:txBody>
      </p:sp>
      <p:sp>
        <p:nvSpPr>
          <p:cNvPr id="262" name="Google Shape;262;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Data Delivery</a:t>
            </a:r>
            <a:endParaRPr b="1" sz="1500"/>
          </a:p>
          <a:p>
            <a:pPr indent="-311150" lvl="0" marL="914400" rtl="0" algn="l">
              <a:spcBef>
                <a:spcPts val="0"/>
              </a:spcBef>
              <a:spcAft>
                <a:spcPts val="0"/>
              </a:spcAft>
              <a:buSzPts val="1300"/>
              <a:buChar char="❖"/>
            </a:pPr>
            <a:r>
              <a:rPr lang="en"/>
              <a:t>Multiple domains and servers.</a:t>
            </a:r>
            <a:endParaRPr/>
          </a:p>
          <a:p>
            <a:pPr indent="-311150" lvl="0" marL="914400" rtl="0" algn="l">
              <a:spcBef>
                <a:spcPts val="0"/>
              </a:spcBef>
              <a:spcAft>
                <a:spcPts val="0"/>
              </a:spcAft>
              <a:buSzPts val="1300"/>
              <a:buChar char="❖"/>
            </a:pPr>
            <a:r>
              <a:rPr lang="en"/>
              <a:t>Assign nearest server based on IPs.</a:t>
            </a:r>
            <a:endParaRPr/>
          </a:p>
          <a:p>
            <a:pPr indent="-311150" lvl="0" marL="914400" rtl="0" algn="l">
              <a:spcBef>
                <a:spcPts val="0"/>
              </a:spcBef>
              <a:spcAft>
                <a:spcPts val="0"/>
              </a:spcAft>
              <a:buSzPts val="1300"/>
              <a:buChar char="❖"/>
            </a:pPr>
            <a:r>
              <a:rPr lang="en"/>
              <a:t>Compressed images and videos.</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
              <a:t> </a:t>
            </a:r>
            <a:endParaRPr/>
          </a:p>
        </p:txBody>
      </p:sp>
      <p:pic>
        <p:nvPicPr>
          <p:cNvPr id="263" name="Google Shape;263;p32"/>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Deployment Considerations</a:t>
            </a:r>
            <a:endParaRPr/>
          </a:p>
        </p:txBody>
      </p:sp>
      <p:sp>
        <p:nvSpPr>
          <p:cNvPr id="269" name="Google Shape;269;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Time Zones</a:t>
            </a:r>
            <a:endParaRPr b="1" sz="1500"/>
          </a:p>
          <a:p>
            <a:pPr indent="-311150" lvl="0" marL="914400" rtl="0" algn="l">
              <a:spcBef>
                <a:spcPts val="0"/>
              </a:spcBef>
              <a:spcAft>
                <a:spcPts val="0"/>
              </a:spcAft>
              <a:buSzPts val="1300"/>
              <a:buChar char="❖"/>
            </a:pPr>
            <a:r>
              <a:rPr lang="en"/>
              <a:t>Serve local time zone based on IPs</a:t>
            </a:r>
            <a:endParaRPr/>
          </a:p>
          <a:p>
            <a:pPr indent="-311150" lvl="0" marL="914400" rtl="0" algn="l">
              <a:spcBef>
                <a:spcPts val="0"/>
              </a:spcBef>
              <a:spcAft>
                <a:spcPts val="0"/>
              </a:spcAft>
              <a:buSzPts val="1300"/>
              <a:buChar char="❖"/>
            </a:pPr>
            <a:r>
              <a:rPr lang="en"/>
              <a:t>Ask preferred time zone to serve data more efficiently.</a:t>
            </a:r>
            <a:endParaRPr/>
          </a:p>
        </p:txBody>
      </p:sp>
      <p:pic>
        <p:nvPicPr>
          <p:cNvPr id="270" name="Google Shape;270;p33"/>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Considerations</a:t>
            </a:r>
            <a:endParaRPr/>
          </a:p>
          <a:p>
            <a:pPr indent="0" lvl="0" marL="0" rtl="0" algn="l">
              <a:spcBef>
                <a:spcPts val="0"/>
              </a:spcBef>
              <a:spcAft>
                <a:spcPts val="0"/>
              </a:spcAft>
              <a:buNone/>
            </a:pPr>
            <a:r>
              <a:t/>
            </a:r>
            <a:endParaRPr/>
          </a:p>
        </p:txBody>
      </p:sp>
      <p:sp>
        <p:nvSpPr>
          <p:cNvPr id="276" name="Google Shape;276;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Access</a:t>
            </a:r>
            <a:endParaRPr b="1" sz="1500"/>
          </a:p>
          <a:p>
            <a:pPr indent="-311150" lvl="0" marL="914400" rtl="0" algn="l">
              <a:spcBef>
                <a:spcPts val="0"/>
              </a:spcBef>
              <a:spcAft>
                <a:spcPts val="0"/>
              </a:spcAft>
              <a:buSzPts val="1300"/>
              <a:buChar char="❖"/>
            </a:pPr>
            <a:r>
              <a:rPr lang="en"/>
              <a:t>User</a:t>
            </a:r>
            <a:endParaRPr/>
          </a:p>
          <a:p>
            <a:pPr indent="-311150" lvl="0" marL="914400" rtl="0" algn="l">
              <a:spcBef>
                <a:spcPts val="0"/>
              </a:spcBef>
              <a:spcAft>
                <a:spcPts val="0"/>
              </a:spcAft>
              <a:buSzPts val="1300"/>
              <a:buChar char="❖"/>
            </a:pPr>
            <a:r>
              <a:rPr lang="en"/>
              <a:t>Seller</a:t>
            </a:r>
            <a:endParaRPr/>
          </a:p>
          <a:p>
            <a:pPr indent="-311150" lvl="0" marL="914400" rtl="0" algn="l">
              <a:spcBef>
                <a:spcPts val="0"/>
              </a:spcBef>
              <a:spcAft>
                <a:spcPts val="0"/>
              </a:spcAft>
              <a:buSzPts val="1300"/>
              <a:buChar char="❖"/>
            </a:pPr>
            <a:r>
              <a:rPr lang="en"/>
              <a:t>Customer Care</a:t>
            </a:r>
            <a:endParaRPr/>
          </a:p>
          <a:p>
            <a:pPr indent="-311150" lvl="0" marL="914400" rtl="0" algn="l">
              <a:spcBef>
                <a:spcPts val="0"/>
              </a:spcBef>
              <a:spcAft>
                <a:spcPts val="0"/>
              </a:spcAft>
              <a:buSzPts val="1300"/>
              <a:buChar char="❖"/>
            </a:pPr>
            <a:r>
              <a:rPr lang="en"/>
              <a:t>Activity monitoring </a:t>
            </a:r>
            <a:r>
              <a:rPr lang="en"/>
              <a:t>officer</a:t>
            </a:r>
            <a:endParaRPr/>
          </a:p>
          <a:p>
            <a:pPr indent="-311150" lvl="0" marL="914400" rtl="0" algn="l">
              <a:spcBef>
                <a:spcPts val="0"/>
              </a:spcBef>
              <a:spcAft>
                <a:spcPts val="0"/>
              </a:spcAft>
              <a:buSzPts val="1300"/>
              <a:buChar char="❖"/>
            </a:pPr>
            <a:r>
              <a:rPr lang="en"/>
              <a:t>Database/server administrator</a:t>
            </a:r>
            <a:endParaRPr/>
          </a:p>
          <a:p>
            <a:pPr indent="-311150" lvl="0" marL="914400" rtl="0" algn="l">
              <a:spcBef>
                <a:spcPts val="0"/>
              </a:spcBef>
              <a:spcAft>
                <a:spcPts val="0"/>
              </a:spcAft>
              <a:buSzPts val="1300"/>
              <a:buChar char="❖"/>
            </a:pPr>
            <a:r>
              <a:rPr lang="en"/>
              <a:t>Business and </a:t>
            </a:r>
            <a:r>
              <a:rPr lang="en"/>
              <a:t>development</a:t>
            </a:r>
            <a:r>
              <a:rPr lang="en"/>
              <a:t> manager</a:t>
            </a:r>
            <a:endParaRPr/>
          </a:p>
          <a:p>
            <a:pPr indent="-311150" lvl="0" marL="914400" rtl="0" algn="l">
              <a:spcBef>
                <a:spcPts val="0"/>
              </a:spcBef>
              <a:spcAft>
                <a:spcPts val="0"/>
              </a:spcAft>
              <a:buSzPts val="1300"/>
              <a:buChar char="❖"/>
            </a:pPr>
            <a:r>
              <a:rPr lang="en"/>
              <a:t>System Administrator</a:t>
            </a:r>
            <a:endParaRPr/>
          </a:p>
        </p:txBody>
      </p:sp>
      <p:pic>
        <p:nvPicPr>
          <p:cNvPr id="277" name="Google Shape;277;p34"/>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Deployment Considerations</a:t>
            </a:r>
            <a:endParaRPr/>
          </a:p>
        </p:txBody>
      </p:sp>
      <p:sp>
        <p:nvSpPr>
          <p:cNvPr id="283" name="Google Shape;283;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Data Management</a:t>
            </a:r>
            <a:endParaRPr b="1" sz="1500"/>
          </a:p>
          <a:p>
            <a:pPr indent="-311150" lvl="0" marL="914400" rtl="0" algn="l">
              <a:spcBef>
                <a:spcPts val="0"/>
              </a:spcBef>
              <a:spcAft>
                <a:spcPts val="0"/>
              </a:spcAft>
              <a:buSzPts val="1300"/>
              <a:buChar char="❖"/>
            </a:pPr>
            <a:r>
              <a:rPr lang="en"/>
              <a:t>Requires multiple servers and data centers to handle more number of requests.</a:t>
            </a:r>
            <a:endParaRPr/>
          </a:p>
          <a:p>
            <a:pPr indent="-311150" lvl="0" marL="914400" rtl="0" algn="l">
              <a:spcBef>
                <a:spcPts val="0"/>
              </a:spcBef>
              <a:spcAft>
                <a:spcPts val="0"/>
              </a:spcAft>
              <a:buSzPts val="1300"/>
              <a:buChar char="❖"/>
            </a:pPr>
            <a:r>
              <a:rPr lang="en"/>
              <a:t>Implement load balancers</a:t>
            </a:r>
            <a:endParaRPr/>
          </a:p>
          <a:p>
            <a:pPr indent="-311150" lvl="0" marL="914400" rtl="0" algn="l">
              <a:spcBef>
                <a:spcPts val="0"/>
              </a:spcBef>
              <a:spcAft>
                <a:spcPts val="0"/>
              </a:spcAft>
              <a:buSzPts val="1300"/>
              <a:buChar char="❖"/>
            </a:pPr>
            <a:r>
              <a:rPr lang="en"/>
              <a:t>Backups</a:t>
            </a:r>
            <a:endParaRPr/>
          </a:p>
        </p:txBody>
      </p:sp>
      <p:pic>
        <p:nvPicPr>
          <p:cNvPr id="284" name="Google Shape;284;p35"/>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88" name="Shape 288"/>
        <p:cNvGrpSpPr/>
        <p:nvPr/>
      </p:nvGrpSpPr>
      <p:grpSpPr>
        <a:xfrm>
          <a:off x="0" y="0"/>
          <a:ext cx="0" cy="0"/>
          <a:chOff x="0" y="0"/>
          <a:chExt cx="0" cy="0"/>
        </a:xfrm>
      </p:grpSpPr>
      <p:sp>
        <p:nvSpPr>
          <p:cNvPr id="289" name="Google Shape;289;p36"/>
          <p:cNvSpPr txBox="1"/>
          <p:nvPr>
            <p:ph type="title"/>
          </p:nvPr>
        </p:nvSpPr>
        <p:spPr>
          <a:xfrm>
            <a:off x="819150" y="22088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Artifacts</a:t>
            </a:r>
            <a:endParaRPr/>
          </a:p>
        </p:txBody>
      </p:sp>
      <p:pic>
        <p:nvPicPr>
          <p:cNvPr id="290" name="Google Shape;290;p36"/>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 Backlog &amp; Sprint Backlog</a:t>
            </a:r>
            <a:endParaRPr/>
          </a:p>
        </p:txBody>
      </p:sp>
      <p:sp>
        <p:nvSpPr>
          <p:cNvPr id="296" name="Google Shape;296;p37"/>
          <p:cNvSpPr txBox="1"/>
          <p:nvPr>
            <p:ph idx="1" type="body"/>
          </p:nvPr>
        </p:nvSpPr>
        <p:spPr>
          <a:xfrm>
            <a:off x="819150" y="1670225"/>
            <a:ext cx="7505700" cy="2768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P</a:t>
            </a:r>
            <a:r>
              <a:rPr lang="en" sz="1700"/>
              <a:t>roduct backlog has a total of 23 user stories that deal with interface, user experience, functionality &amp; accessibility of the online direct store. Story breakdown as follows:</a:t>
            </a:r>
            <a:endParaRPr sz="1700"/>
          </a:p>
          <a:p>
            <a:pPr indent="-336550" lvl="1" marL="914400" rtl="0" algn="l">
              <a:spcBef>
                <a:spcPts val="0"/>
              </a:spcBef>
              <a:spcAft>
                <a:spcPts val="0"/>
              </a:spcAft>
              <a:buSzPts val="1700"/>
              <a:buChar char="○"/>
            </a:pPr>
            <a:r>
              <a:rPr lang="en" sz="1700"/>
              <a:t>Story description</a:t>
            </a:r>
            <a:endParaRPr sz="1700"/>
          </a:p>
          <a:p>
            <a:pPr indent="-336550" lvl="1" marL="914400" rtl="0" algn="l">
              <a:spcBef>
                <a:spcPts val="0"/>
              </a:spcBef>
              <a:spcAft>
                <a:spcPts val="0"/>
              </a:spcAft>
              <a:buSzPts val="1700"/>
              <a:buChar char="○"/>
            </a:pPr>
            <a:r>
              <a:rPr lang="en" sz="1700"/>
              <a:t>Acceptance criteria</a:t>
            </a:r>
            <a:endParaRPr sz="1700"/>
          </a:p>
          <a:p>
            <a:pPr indent="-336550" lvl="1" marL="914400" rtl="0" algn="l">
              <a:spcBef>
                <a:spcPts val="0"/>
              </a:spcBef>
              <a:spcAft>
                <a:spcPts val="0"/>
              </a:spcAft>
              <a:buSzPts val="1700"/>
              <a:buChar char="○"/>
            </a:pPr>
            <a:r>
              <a:rPr lang="en" sz="1700"/>
              <a:t>Points (estimate &amp; adjusted)</a:t>
            </a:r>
            <a:endParaRPr sz="1700"/>
          </a:p>
          <a:p>
            <a:pPr indent="-336550" lvl="1" marL="914400" rtl="0" algn="l">
              <a:spcBef>
                <a:spcPts val="0"/>
              </a:spcBef>
              <a:spcAft>
                <a:spcPts val="0"/>
              </a:spcAft>
              <a:buSzPts val="1700"/>
              <a:buChar char="○"/>
            </a:pPr>
            <a:r>
              <a:rPr lang="en" sz="1700"/>
              <a:t>Priority</a:t>
            </a:r>
            <a:endParaRPr sz="1700"/>
          </a:p>
          <a:p>
            <a:pPr indent="-336550" lvl="1" marL="914400" rtl="0" algn="l">
              <a:spcBef>
                <a:spcPts val="0"/>
              </a:spcBef>
              <a:spcAft>
                <a:spcPts val="0"/>
              </a:spcAft>
              <a:buSzPts val="1700"/>
              <a:buChar char="○"/>
            </a:pPr>
            <a:r>
              <a:rPr lang="en" sz="1700"/>
              <a:t>Sprint number</a:t>
            </a:r>
            <a:endParaRPr sz="1700"/>
          </a:p>
        </p:txBody>
      </p:sp>
      <p:pic>
        <p:nvPicPr>
          <p:cNvPr id="297" name="Google Shape;297;p37"/>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Backlog &amp; Sprint Backlog</a:t>
            </a:r>
            <a:endParaRPr/>
          </a:p>
          <a:p>
            <a:pPr indent="0" lvl="0" marL="0" rtl="0" algn="l">
              <a:spcBef>
                <a:spcPts val="0"/>
              </a:spcBef>
              <a:spcAft>
                <a:spcPts val="0"/>
              </a:spcAft>
              <a:buNone/>
            </a:pPr>
            <a:r>
              <a:t/>
            </a:r>
            <a:endParaRPr/>
          </a:p>
        </p:txBody>
      </p:sp>
      <p:sp>
        <p:nvSpPr>
          <p:cNvPr id="303" name="Google Shape;303;p38"/>
          <p:cNvSpPr txBox="1"/>
          <p:nvPr>
            <p:ph idx="1" type="body"/>
          </p:nvPr>
        </p:nvSpPr>
        <p:spPr>
          <a:xfrm>
            <a:off x="819150" y="1655850"/>
            <a:ext cx="7505700" cy="2782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4 sprints were planned in order to effectively work on the tasks based on priority.</a:t>
            </a:r>
            <a:endParaRPr sz="1700"/>
          </a:p>
          <a:p>
            <a:pPr indent="-336550" lvl="0" marL="457200" rtl="0" algn="l">
              <a:spcBef>
                <a:spcPts val="0"/>
              </a:spcBef>
              <a:spcAft>
                <a:spcPts val="0"/>
              </a:spcAft>
              <a:buSzPts val="1700"/>
              <a:buChar char="●"/>
            </a:pPr>
            <a:r>
              <a:rPr lang="en" sz="1700"/>
              <a:t>Weekly meetings.</a:t>
            </a:r>
            <a:endParaRPr sz="1700"/>
          </a:p>
          <a:p>
            <a:pPr indent="-336550" lvl="0" marL="457200" rtl="0" algn="l">
              <a:spcBef>
                <a:spcPts val="0"/>
              </a:spcBef>
              <a:spcAft>
                <a:spcPts val="0"/>
              </a:spcAft>
              <a:buSzPts val="1700"/>
              <a:buChar char="●"/>
            </a:pPr>
            <a:r>
              <a:rPr lang="en" sz="1700"/>
              <a:t>Sprint backlog further divided each story into sprint tasks.</a:t>
            </a:r>
            <a:endParaRPr sz="1700"/>
          </a:p>
          <a:p>
            <a:pPr indent="-336550" lvl="0" marL="457200" rtl="0" algn="l">
              <a:spcBef>
                <a:spcPts val="0"/>
              </a:spcBef>
              <a:spcAft>
                <a:spcPts val="0"/>
              </a:spcAft>
              <a:buSzPts val="1700"/>
              <a:buChar char="●"/>
            </a:pPr>
            <a:r>
              <a:rPr lang="en" sz="1700"/>
              <a:t>Sprint backlog was adjusted using team’s velocity.</a:t>
            </a:r>
            <a:endParaRPr sz="1700"/>
          </a:p>
          <a:p>
            <a:pPr indent="-336550" lvl="0" marL="457200" rtl="0" algn="l">
              <a:spcBef>
                <a:spcPts val="0"/>
              </a:spcBef>
              <a:spcAft>
                <a:spcPts val="0"/>
              </a:spcAft>
              <a:buSzPts val="1700"/>
              <a:buChar char="●"/>
            </a:pPr>
            <a:r>
              <a:rPr lang="en" sz="1700"/>
              <a:t>Pending items were pushed to next sprints and reorganized based on team’s availability.</a:t>
            </a:r>
            <a:endParaRPr sz="1700"/>
          </a:p>
        </p:txBody>
      </p:sp>
      <p:pic>
        <p:nvPicPr>
          <p:cNvPr id="304" name="Google Shape;304;p38"/>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Burndown Chart Sample</a:t>
            </a:r>
            <a:endParaRPr/>
          </a:p>
        </p:txBody>
      </p:sp>
      <p:pic>
        <p:nvPicPr>
          <p:cNvPr id="310" name="Google Shape;310;p39"/>
          <p:cNvPicPr preferRelativeResize="0"/>
          <p:nvPr/>
        </p:nvPicPr>
        <p:blipFill>
          <a:blip r:embed="rId3">
            <a:alphaModFix/>
          </a:blip>
          <a:stretch>
            <a:fillRect/>
          </a:stretch>
        </p:blipFill>
        <p:spPr>
          <a:xfrm>
            <a:off x="7198150" y="340075"/>
            <a:ext cx="1499575" cy="1115826"/>
          </a:xfrm>
          <a:prstGeom prst="rect">
            <a:avLst/>
          </a:prstGeom>
          <a:noFill/>
          <a:ln>
            <a:noFill/>
          </a:ln>
        </p:spPr>
      </p:pic>
      <p:pic>
        <p:nvPicPr>
          <p:cNvPr id="311" name="Google Shape;311;p39"/>
          <p:cNvPicPr preferRelativeResize="0"/>
          <p:nvPr/>
        </p:nvPicPr>
        <p:blipFill>
          <a:blip r:embed="rId4">
            <a:alphaModFix/>
          </a:blip>
          <a:stretch>
            <a:fillRect/>
          </a:stretch>
        </p:blipFill>
        <p:spPr>
          <a:xfrm>
            <a:off x="649900" y="1630275"/>
            <a:ext cx="7596250" cy="303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Product Vision </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228600" lvl="0" marL="0" rtl="0" algn="l">
              <a:spcBef>
                <a:spcPts val="0"/>
              </a:spcBef>
              <a:spcAft>
                <a:spcPts val="0"/>
              </a:spcAft>
              <a:buClr>
                <a:schemeClr val="dk1"/>
              </a:buClr>
              <a:buSzPts val="1100"/>
              <a:buFont typeface="Arial"/>
              <a:buNone/>
            </a:pPr>
            <a:r>
              <a:rPr b="1" lang="en" sz="1700">
                <a:solidFill>
                  <a:srgbClr val="000000"/>
                </a:solidFill>
              </a:rPr>
              <a:t>For</a:t>
            </a:r>
            <a:r>
              <a:rPr lang="en" sz="1700">
                <a:solidFill>
                  <a:srgbClr val="000000"/>
                </a:solidFill>
              </a:rPr>
              <a:t> on-the-go individuals </a:t>
            </a:r>
            <a:r>
              <a:rPr b="1" lang="en" sz="1700">
                <a:solidFill>
                  <a:srgbClr val="000000"/>
                </a:solidFill>
              </a:rPr>
              <a:t>who </a:t>
            </a:r>
            <a:r>
              <a:rPr lang="en" sz="1700">
                <a:solidFill>
                  <a:srgbClr val="000000"/>
                </a:solidFill>
              </a:rPr>
              <a:t>like the convenience of online shopping, </a:t>
            </a:r>
            <a:r>
              <a:rPr b="1" lang="en" sz="1700">
                <a:solidFill>
                  <a:srgbClr val="000000"/>
                </a:solidFill>
              </a:rPr>
              <a:t>F6 Online Direct Store</a:t>
            </a:r>
            <a:r>
              <a:rPr lang="en" sz="1700">
                <a:solidFill>
                  <a:srgbClr val="000000"/>
                </a:solidFill>
              </a:rPr>
              <a:t> is a web-based service </a:t>
            </a:r>
            <a:r>
              <a:rPr b="1" lang="en" sz="1700">
                <a:solidFill>
                  <a:srgbClr val="000000"/>
                </a:solidFill>
              </a:rPr>
              <a:t>that </a:t>
            </a:r>
            <a:r>
              <a:rPr lang="en" sz="1700">
                <a:solidFill>
                  <a:srgbClr val="000000"/>
                </a:solidFill>
              </a:rPr>
              <a:t>will allow customers to buy anything and everything they may want. Users will be able to search seamlessly through product web pages that will contain pertinent information related to those products, such as availability, customer reviews, specifications, and descriptions.  </a:t>
            </a:r>
            <a:r>
              <a:rPr b="1" lang="en" sz="1700">
                <a:solidFill>
                  <a:srgbClr val="000000"/>
                </a:solidFill>
              </a:rPr>
              <a:t>Unlike</a:t>
            </a:r>
            <a:r>
              <a:rPr lang="en" sz="1700">
                <a:solidFill>
                  <a:srgbClr val="000000"/>
                </a:solidFill>
              </a:rPr>
              <a:t> existing online retailers, F6 Online will contain an unmatched product catalog that will span quality goods from every imaginable sector, making the</a:t>
            </a:r>
            <a:endParaRPr sz="1700">
              <a:solidFill>
                <a:srgbClr val="000000"/>
              </a:solidFill>
            </a:endParaRPr>
          </a:p>
          <a:p>
            <a:pPr indent="0" lvl="0" marL="0" rtl="0" algn="l">
              <a:spcBef>
                <a:spcPts val="0"/>
              </a:spcBef>
              <a:spcAft>
                <a:spcPts val="0"/>
              </a:spcAft>
              <a:buClr>
                <a:schemeClr val="dk1"/>
              </a:buClr>
              <a:buSzPts val="1100"/>
              <a:buFont typeface="Arial"/>
              <a:buNone/>
            </a:pPr>
            <a:r>
              <a:rPr lang="en" sz="1700">
                <a:solidFill>
                  <a:srgbClr val="000000"/>
                </a:solidFill>
              </a:rPr>
              <a:t> safeguarding of customer data a top priority.</a:t>
            </a:r>
            <a:endParaRPr sz="1700">
              <a:solidFill>
                <a:srgbClr val="000000"/>
              </a:solidFill>
            </a:endParaRPr>
          </a:p>
          <a:p>
            <a:pPr indent="228600" lvl="0" marL="0" rtl="0" algn="l">
              <a:spcBef>
                <a:spcPts val="0"/>
              </a:spcBef>
              <a:spcAft>
                <a:spcPts val="0"/>
              </a:spcAft>
              <a:buClr>
                <a:schemeClr val="dk1"/>
              </a:buClr>
              <a:buSzPts val="1100"/>
              <a:buFont typeface="Arial"/>
              <a:buNone/>
            </a:pPr>
            <a:r>
              <a:t/>
            </a:r>
            <a:endParaRPr sz="1700">
              <a:solidFill>
                <a:srgbClr val="000000"/>
              </a:solidFill>
            </a:endParaRPr>
          </a:p>
        </p:txBody>
      </p:sp>
      <p:pic>
        <p:nvPicPr>
          <p:cNvPr id="143" name="Google Shape;143;p15"/>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Collaboration Tools</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a:p>
            <a:pPr indent="0" lvl="0" marL="0" rtl="0" algn="l">
              <a:spcBef>
                <a:spcPts val="1200"/>
              </a:spcBef>
              <a:spcAft>
                <a:spcPts val="1200"/>
              </a:spcAft>
              <a:buNone/>
            </a:pPr>
            <a:r>
              <a:t/>
            </a:r>
            <a:endParaRPr sz="1800"/>
          </a:p>
        </p:txBody>
      </p:sp>
      <p:pic>
        <p:nvPicPr>
          <p:cNvPr id="150" name="Google Shape;150;p16"/>
          <p:cNvPicPr preferRelativeResize="0"/>
          <p:nvPr/>
        </p:nvPicPr>
        <p:blipFill>
          <a:blip r:embed="rId3">
            <a:alphaModFix/>
          </a:blip>
          <a:stretch>
            <a:fillRect/>
          </a:stretch>
        </p:blipFill>
        <p:spPr>
          <a:xfrm>
            <a:off x="431925" y="1598800"/>
            <a:ext cx="4072776" cy="1115825"/>
          </a:xfrm>
          <a:prstGeom prst="rect">
            <a:avLst/>
          </a:prstGeom>
          <a:noFill/>
          <a:ln>
            <a:noFill/>
          </a:ln>
        </p:spPr>
      </p:pic>
      <p:pic>
        <p:nvPicPr>
          <p:cNvPr id="151" name="Google Shape;151;p16"/>
          <p:cNvPicPr preferRelativeResize="0"/>
          <p:nvPr/>
        </p:nvPicPr>
        <p:blipFill>
          <a:blip r:embed="rId4">
            <a:alphaModFix/>
          </a:blip>
          <a:stretch>
            <a:fillRect/>
          </a:stretch>
        </p:blipFill>
        <p:spPr>
          <a:xfrm>
            <a:off x="7198150" y="340075"/>
            <a:ext cx="1499575" cy="1115826"/>
          </a:xfrm>
          <a:prstGeom prst="rect">
            <a:avLst/>
          </a:prstGeom>
          <a:noFill/>
          <a:ln>
            <a:noFill/>
          </a:ln>
        </p:spPr>
      </p:pic>
      <p:pic>
        <p:nvPicPr>
          <p:cNvPr id="152" name="Google Shape;152;p16"/>
          <p:cNvPicPr preferRelativeResize="0"/>
          <p:nvPr/>
        </p:nvPicPr>
        <p:blipFill>
          <a:blip r:embed="rId5">
            <a:alphaModFix/>
          </a:blip>
          <a:stretch>
            <a:fillRect/>
          </a:stretch>
        </p:blipFill>
        <p:spPr>
          <a:xfrm>
            <a:off x="4846475" y="2352150"/>
            <a:ext cx="3746775" cy="1951800"/>
          </a:xfrm>
          <a:prstGeom prst="rect">
            <a:avLst/>
          </a:prstGeom>
          <a:noFill/>
          <a:ln>
            <a:noFill/>
          </a:ln>
        </p:spPr>
      </p:pic>
      <p:pic>
        <p:nvPicPr>
          <p:cNvPr id="153" name="Google Shape;153;p16"/>
          <p:cNvPicPr preferRelativeResize="0"/>
          <p:nvPr/>
        </p:nvPicPr>
        <p:blipFill>
          <a:blip r:embed="rId6">
            <a:alphaModFix/>
          </a:blip>
          <a:stretch>
            <a:fillRect/>
          </a:stretch>
        </p:blipFill>
        <p:spPr>
          <a:xfrm>
            <a:off x="1776350" y="2763025"/>
            <a:ext cx="2282948" cy="1859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7" name="Shape 157"/>
        <p:cNvGrpSpPr/>
        <p:nvPr/>
      </p:nvGrpSpPr>
      <p:grpSpPr>
        <a:xfrm>
          <a:off x="0" y="0"/>
          <a:ext cx="0" cy="0"/>
          <a:chOff x="0" y="0"/>
          <a:chExt cx="0" cy="0"/>
        </a:xfrm>
      </p:grpSpPr>
      <p:sp>
        <p:nvSpPr>
          <p:cNvPr id="158" name="Google Shape;158;p17"/>
          <p:cNvSpPr txBox="1"/>
          <p:nvPr>
            <p:ph type="title"/>
          </p:nvPr>
        </p:nvSpPr>
        <p:spPr>
          <a:xfrm>
            <a:off x="819150" y="22088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Business and Requirements</a:t>
            </a:r>
            <a:endParaRPr/>
          </a:p>
        </p:txBody>
      </p:sp>
      <p:pic>
        <p:nvPicPr>
          <p:cNvPr id="159" name="Google Shape;159;p17"/>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65" name="Google Shape;165;p18"/>
          <p:cNvSpPr txBox="1"/>
          <p:nvPr>
            <p:ph idx="1" type="body"/>
          </p:nvPr>
        </p:nvSpPr>
        <p:spPr>
          <a:xfrm>
            <a:off x="819150" y="1586750"/>
            <a:ext cx="7505700" cy="28521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Recognition for the need of the product:</a:t>
            </a:r>
            <a:endParaRPr sz="1600"/>
          </a:p>
          <a:p>
            <a:pPr indent="-330200" lvl="1" marL="914400" rtl="0" algn="l">
              <a:lnSpc>
                <a:spcPct val="115000"/>
              </a:lnSpc>
              <a:spcBef>
                <a:spcPts val="0"/>
              </a:spcBef>
              <a:spcAft>
                <a:spcPts val="0"/>
              </a:spcAft>
              <a:buSzPts val="1600"/>
              <a:buChar char="○"/>
            </a:pPr>
            <a:r>
              <a:rPr lang="en" sz="1600"/>
              <a:t>Brick/Mortar stores have garnered large </a:t>
            </a:r>
            <a:r>
              <a:rPr lang="en" sz="1600"/>
              <a:t>clientele</a:t>
            </a:r>
            <a:r>
              <a:rPr lang="en" sz="1600"/>
              <a:t> </a:t>
            </a:r>
            <a:endParaRPr sz="1600"/>
          </a:p>
          <a:p>
            <a:pPr indent="-330200" lvl="1" marL="914400" rtl="0" algn="l">
              <a:lnSpc>
                <a:spcPct val="115000"/>
              </a:lnSpc>
              <a:spcBef>
                <a:spcPts val="0"/>
              </a:spcBef>
              <a:spcAft>
                <a:spcPts val="0"/>
              </a:spcAft>
              <a:buSzPts val="1600"/>
              <a:buChar char="○"/>
            </a:pPr>
            <a:r>
              <a:rPr lang="en" sz="1600"/>
              <a:t>Primary growth mechanism has been word-of-mouth</a:t>
            </a:r>
            <a:endParaRPr sz="1600"/>
          </a:p>
          <a:p>
            <a:pPr indent="-330200" lvl="2" marL="1371600" rtl="0" algn="l">
              <a:lnSpc>
                <a:spcPct val="115000"/>
              </a:lnSpc>
              <a:spcBef>
                <a:spcPts val="0"/>
              </a:spcBef>
              <a:spcAft>
                <a:spcPts val="0"/>
              </a:spcAft>
              <a:buSzPts val="1600"/>
              <a:buChar char="■"/>
            </a:pPr>
            <a:r>
              <a:rPr lang="en" sz="1600"/>
              <a:t>Store’s name has increasingly reached customers distant from a physical location</a:t>
            </a:r>
            <a:endParaRPr sz="1600"/>
          </a:p>
          <a:p>
            <a:pPr indent="-330200" lvl="2" marL="1371600" rtl="0" algn="l">
              <a:lnSpc>
                <a:spcPct val="115000"/>
              </a:lnSpc>
              <a:spcBef>
                <a:spcPts val="0"/>
              </a:spcBef>
              <a:spcAft>
                <a:spcPts val="0"/>
              </a:spcAft>
              <a:buSzPts val="1600"/>
              <a:buChar char="■"/>
            </a:pPr>
            <a:r>
              <a:rPr lang="en" sz="1600"/>
              <a:t>Insensible for completely new customers to go out of their way - so,  bring ABC’s products to them via Direct Store</a:t>
            </a:r>
            <a:endParaRPr sz="1600"/>
          </a:p>
          <a:p>
            <a:pPr indent="-330200" lvl="1" marL="914400" rtl="0" algn="l">
              <a:spcBef>
                <a:spcPts val="0"/>
              </a:spcBef>
              <a:spcAft>
                <a:spcPts val="0"/>
              </a:spcAft>
              <a:buSzPts val="1600"/>
              <a:buChar char="○"/>
            </a:pPr>
            <a:r>
              <a:rPr lang="en" sz="1600"/>
              <a:t>Need for g</a:t>
            </a:r>
            <a:r>
              <a:rPr lang="en" sz="1600"/>
              <a:t>reater overall presence and visibility</a:t>
            </a:r>
            <a:endParaRPr sz="1600"/>
          </a:p>
          <a:p>
            <a:pPr indent="-330200" lvl="1" marL="914400" rtl="0" algn="l">
              <a:lnSpc>
                <a:spcPct val="115000"/>
              </a:lnSpc>
              <a:spcBef>
                <a:spcPts val="0"/>
              </a:spcBef>
              <a:spcAft>
                <a:spcPts val="0"/>
              </a:spcAft>
              <a:buSzPts val="1600"/>
              <a:buChar char="○"/>
            </a:pPr>
            <a:r>
              <a:rPr lang="en" sz="1600"/>
              <a:t>Increased convenience for customers</a:t>
            </a:r>
            <a:endParaRPr sz="1600"/>
          </a:p>
          <a:p>
            <a:pPr indent="0" lvl="0" marL="1371600" rtl="0" algn="l">
              <a:spcBef>
                <a:spcPts val="0"/>
              </a:spcBef>
              <a:spcAft>
                <a:spcPts val="1200"/>
              </a:spcAft>
              <a:buNone/>
            </a:pPr>
            <a:r>
              <a:t/>
            </a:r>
            <a:endParaRPr sz="1600"/>
          </a:p>
        </p:txBody>
      </p:sp>
      <p:pic>
        <p:nvPicPr>
          <p:cNvPr id="166" name="Google Shape;166;p18"/>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Opportunity </a:t>
            </a:r>
            <a:endParaRPr/>
          </a:p>
        </p:txBody>
      </p:sp>
      <p:sp>
        <p:nvSpPr>
          <p:cNvPr id="172" name="Google Shape;172;p19"/>
          <p:cNvSpPr txBox="1"/>
          <p:nvPr>
            <p:ph idx="1" type="body"/>
          </p:nvPr>
        </p:nvSpPr>
        <p:spPr>
          <a:xfrm>
            <a:off x="819150" y="1586750"/>
            <a:ext cx="7505700" cy="28521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Increased </a:t>
            </a:r>
            <a:r>
              <a:rPr lang="en" sz="1600"/>
              <a:t>scalability</a:t>
            </a:r>
            <a:r>
              <a:rPr lang="en" sz="1600"/>
              <a:t> and reach with Direct Store</a:t>
            </a:r>
            <a:endParaRPr sz="1600"/>
          </a:p>
          <a:p>
            <a:pPr indent="-330200" lvl="1" marL="914400" rtl="0" algn="l">
              <a:lnSpc>
                <a:spcPct val="115000"/>
              </a:lnSpc>
              <a:spcBef>
                <a:spcPts val="0"/>
              </a:spcBef>
              <a:spcAft>
                <a:spcPts val="0"/>
              </a:spcAft>
              <a:buSzPts val="1600"/>
              <a:buChar char="○"/>
            </a:pPr>
            <a:r>
              <a:rPr lang="en" sz="1600"/>
              <a:t>A cost-saving effort</a:t>
            </a:r>
            <a:endParaRPr sz="1600"/>
          </a:p>
          <a:p>
            <a:pPr indent="-330200" lvl="1" marL="914400" rtl="0" algn="l">
              <a:lnSpc>
                <a:spcPct val="115000"/>
              </a:lnSpc>
              <a:spcBef>
                <a:spcPts val="0"/>
              </a:spcBef>
              <a:spcAft>
                <a:spcPts val="0"/>
              </a:spcAft>
              <a:buSzPts val="1600"/>
              <a:buChar char="○"/>
            </a:pPr>
            <a:r>
              <a:rPr lang="en" sz="1600"/>
              <a:t>Means of connection (bridge information/time gap) - direct </a:t>
            </a:r>
            <a:r>
              <a:rPr lang="en" sz="1600"/>
              <a:t>communication</a:t>
            </a:r>
            <a:endParaRPr sz="1600"/>
          </a:p>
          <a:p>
            <a:pPr indent="-330200" lvl="0" marL="457200" rtl="0" algn="l">
              <a:lnSpc>
                <a:spcPct val="115000"/>
              </a:lnSpc>
              <a:spcBef>
                <a:spcPts val="0"/>
              </a:spcBef>
              <a:spcAft>
                <a:spcPts val="0"/>
              </a:spcAft>
              <a:buSzPts val="1600"/>
              <a:buChar char="●"/>
            </a:pPr>
            <a:r>
              <a:rPr lang="en" sz="1600"/>
              <a:t>Greater revenue potential</a:t>
            </a:r>
            <a:endParaRPr sz="1600"/>
          </a:p>
          <a:p>
            <a:pPr indent="-330200" lvl="1" marL="914400" rtl="0" algn="l">
              <a:lnSpc>
                <a:spcPct val="115000"/>
              </a:lnSpc>
              <a:spcBef>
                <a:spcPts val="0"/>
              </a:spcBef>
              <a:spcAft>
                <a:spcPts val="0"/>
              </a:spcAft>
              <a:buSzPts val="1600"/>
              <a:buChar char="○"/>
            </a:pPr>
            <a:r>
              <a:rPr lang="en" sz="1600"/>
              <a:t>More shoppers can interface with ABC</a:t>
            </a:r>
            <a:endParaRPr sz="1600"/>
          </a:p>
          <a:p>
            <a:pPr indent="-330200" lvl="1" marL="914400" rtl="0" algn="l">
              <a:lnSpc>
                <a:spcPct val="115000"/>
              </a:lnSpc>
              <a:spcBef>
                <a:spcPts val="0"/>
              </a:spcBef>
              <a:spcAft>
                <a:spcPts val="0"/>
              </a:spcAft>
              <a:buSzPts val="1600"/>
              <a:buChar char="○"/>
            </a:pPr>
            <a:r>
              <a:rPr lang="en" sz="1600"/>
              <a:t>Ads and product features</a:t>
            </a:r>
            <a:endParaRPr sz="1600"/>
          </a:p>
          <a:p>
            <a:pPr indent="-330200" lvl="0" marL="457200" rtl="0" algn="l">
              <a:lnSpc>
                <a:spcPct val="115000"/>
              </a:lnSpc>
              <a:spcBef>
                <a:spcPts val="0"/>
              </a:spcBef>
              <a:spcAft>
                <a:spcPts val="0"/>
              </a:spcAft>
              <a:buSzPts val="1600"/>
              <a:buChar char="●"/>
            </a:pPr>
            <a:r>
              <a:rPr lang="en" sz="1600"/>
              <a:t>Appeal to customers’ desire for protection of their data</a:t>
            </a:r>
            <a:endParaRPr sz="1600"/>
          </a:p>
          <a:p>
            <a:pPr indent="-330200" lvl="0" marL="457200" rtl="0" algn="l">
              <a:lnSpc>
                <a:spcPct val="115000"/>
              </a:lnSpc>
              <a:spcBef>
                <a:spcPts val="0"/>
              </a:spcBef>
              <a:spcAft>
                <a:spcPts val="0"/>
              </a:spcAft>
              <a:buSzPts val="1600"/>
              <a:buChar char="●"/>
            </a:pPr>
            <a:r>
              <a:rPr lang="en" sz="1600"/>
              <a:t>Product is in-line with current market trends</a:t>
            </a:r>
            <a:endParaRPr sz="1600"/>
          </a:p>
          <a:p>
            <a:pPr indent="0" lvl="0" marL="0" rtl="0" algn="l">
              <a:lnSpc>
                <a:spcPct val="115000"/>
              </a:lnSpc>
              <a:spcBef>
                <a:spcPts val="0"/>
              </a:spcBef>
              <a:spcAft>
                <a:spcPts val="0"/>
              </a:spcAft>
              <a:buNone/>
            </a:pPr>
            <a:r>
              <a:t/>
            </a:r>
            <a:endParaRPr sz="1600"/>
          </a:p>
          <a:p>
            <a:pPr indent="0" lvl="0" marL="1371600" rtl="0" algn="l">
              <a:spcBef>
                <a:spcPts val="0"/>
              </a:spcBef>
              <a:spcAft>
                <a:spcPts val="1200"/>
              </a:spcAft>
              <a:buNone/>
            </a:pPr>
            <a:r>
              <a:t/>
            </a:r>
            <a:endParaRPr sz="1600"/>
          </a:p>
        </p:txBody>
      </p:sp>
      <p:pic>
        <p:nvPicPr>
          <p:cNvPr id="173" name="Google Shape;173;p19"/>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Objectives</a:t>
            </a:r>
            <a:endParaRPr/>
          </a:p>
        </p:txBody>
      </p:sp>
      <p:sp>
        <p:nvSpPr>
          <p:cNvPr id="179" name="Google Shape;179;p20"/>
          <p:cNvSpPr txBox="1"/>
          <p:nvPr>
            <p:ph idx="1" type="body"/>
          </p:nvPr>
        </p:nvSpPr>
        <p:spPr>
          <a:xfrm>
            <a:off x="819150" y="1586750"/>
            <a:ext cx="7505700" cy="28521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To increase Gross Profit</a:t>
            </a:r>
            <a:endParaRPr sz="1600"/>
          </a:p>
          <a:p>
            <a:pPr indent="-330200" lvl="1" marL="914400" rtl="0" algn="l">
              <a:lnSpc>
                <a:spcPct val="115000"/>
              </a:lnSpc>
              <a:spcBef>
                <a:spcPts val="0"/>
              </a:spcBef>
              <a:spcAft>
                <a:spcPts val="0"/>
              </a:spcAft>
              <a:buSzPts val="1600"/>
              <a:buChar char="○"/>
            </a:pPr>
            <a:r>
              <a:rPr lang="en" sz="1600"/>
              <a:t>Greater overall amount of purchases, more customers purchasing </a:t>
            </a:r>
            <a:endParaRPr sz="1600"/>
          </a:p>
          <a:p>
            <a:pPr indent="-330200" lvl="0" marL="457200" rtl="0" algn="l">
              <a:lnSpc>
                <a:spcPct val="115000"/>
              </a:lnSpc>
              <a:spcBef>
                <a:spcPts val="0"/>
              </a:spcBef>
              <a:spcAft>
                <a:spcPts val="0"/>
              </a:spcAft>
              <a:buSzPts val="1600"/>
              <a:buChar char="●"/>
            </a:pPr>
            <a:r>
              <a:rPr lang="en" sz="1600"/>
              <a:t>To increase Net Profit Margin (profit / $1 of sales)</a:t>
            </a:r>
            <a:endParaRPr sz="1600"/>
          </a:p>
          <a:p>
            <a:pPr indent="-330200" lvl="1" marL="914400" rtl="0" algn="l">
              <a:lnSpc>
                <a:spcPct val="115000"/>
              </a:lnSpc>
              <a:spcBef>
                <a:spcPts val="0"/>
              </a:spcBef>
              <a:spcAft>
                <a:spcPts val="0"/>
              </a:spcAft>
              <a:buSzPts val="1600"/>
              <a:buChar char="○"/>
            </a:pPr>
            <a:r>
              <a:rPr lang="en" sz="1600"/>
              <a:t>Indicates revenue is increasing faster than overall deductions </a:t>
            </a:r>
            <a:endParaRPr sz="1600"/>
          </a:p>
          <a:p>
            <a:pPr indent="-330200" lvl="2" marL="1371600" rtl="0" algn="l">
              <a:lnSpc>
                <a:spcPct val="115000"/>
              </a:lnSpc>
              <a:spcBef>
                <a:spcPts val="0"/>
              </a:spcBef>
              <a:spcAft>
                <a:spcPts val="0"/>
              </a:spcAft>
              <a:buSzPts val="1600"/>
              <a:buChar char="■"/>
            </a:pPr>
            <a:r>
              <a:rPr lang="en" sz="1600"/>
              <a:t>Anticipate operating expenses to increase, still cheaper than alternative</a:t>
            </a:r>
            <a:endParaRPr sz="1600"/>
          </a:p>
          <a:p>
            <a:pPr indent="-330200" lvl="0" marL="457200" rtl="0" algn="l">
              <a:lnSpc>
                <a:spcPct val="115000"/>
              </a:lnSpc>
              <a:spcBef>
                <a:spcPts val="0"/>
              </a:spcBef>
              <a:spcAft>
                <a:spcPts val="0"/>
              </a:spcAft>
              <a:buSzPts val="1600"/>
              <a:buChar char="●"/>
            </a:pPr>
            <a:r>
              <a:rPr lang="en" sz="1600"/>
              <a:t>To increase average Customer Lifetime Value (worth of customer to business)</a:t>
            </a:r>
            <a:endParaRPr sz="1600"/>
          </a:p>
          <a:p>
            <a:pPr indent="-330200" lvl="1" marL="914400" rtl="0" algn="l">
              <a:lnSpc>
                <a:spcPct val="115000"/>
              </a:lnSpc>
              <a:spcBef>
                <a:spcPts val="0"/>
              </a:spcBef>
              <a:spcAft>
                <a:spcPts val="0"/>
              </a:spcAft>
              <a:buSzPts val="1600"/>
              <a:buChar char="○"/>
            </a:pPr>
            <a:r>
              <a:rPr lang="en" sz="1600"/>
              <a:t>Expect customers to consume more goods due to improved </a:t>
            </a:r>
            <a:r>
              <a:rPr lang="en" sz="1600"/>
              <a:t>convenience</a:t>
            </a:r>
            <a:r>
              <a:rPr lang="en" sz="1600"/>
              <a:t> </a:t>
            </a:r>
            <a:endParaRPr sz="1600"/>
          </a:p>
          <a:p>
            <a:pPr indent="-330200" lvl="0" marL="457200" rtl="0" algn="l">
              <a:lnSpc>
                <a:spcPct val="115000"/>
              </a:lnSpc>
              <a:spcBef>
                <a:spcPts val="0"/>
              </a:spcBef>
              <a:spcAft>
                <a:spcPts val="0"/>
              </a:spcAft>
              <a:buSzPts val="1600"/>
              <a:buChar char="●"/>
            </a:pPr>
            <a:r>
              <a:rPr lang="en" sz="1600"/>
              <a:t>To minimize overhead ratio (Operating Expenses/Net Income)</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1371600" rtl="0" algn="l">
              <a:spcBef>
                <a:spcPts val="0"/>
              </a:spcBef>
              <a:spcAft>
                <a:spcPts val="1200"/>
              </a:spcAft>
              <a:buNone/>
            </a:pPr>
            <a:r>
              <a:t/>
            </a:r>
            <a:endParaRPr sz="1600"/>
          </a:p>
        </p:txBody>
      </p:sp>
      <p:pic>
        <p:nvPicPr>
          <p:cNvPr id="180" name="Google Shape;180;p20"/>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54200" y="859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Success Metrics</a:t>
            </a:r>
            <a:endParaRPr/>
          </a:p>
        </p:txBody>
      </p:sp>
      <p:pic>
        <p:nvPicPr>
          <p:cNvPr id="186" name="Google Shape;186;p21"/>
          <p:cNvPicPr preferRelativeResize="0"/>
          <p:nvPr/>
        </p:nvPicPr>
        <p:blipFill>
          <a:blip r:embed="rId3">
            <a:alphaModFix/>
          </a:blip>
          <a:stretch>
            <a:fillRect/>
          </a:stretch>
        </p:blipFill>
        <p:spPr>
          <a:xfrm>
            <a:off x="7198150" y="340075"/>
            <a:ext cx="1499575" cy="1115826"/>
          </a:xfrm>
          <a:prstGeom prst="rect">
            <a:avLst/>
          </a:prstGeom>
          <a:noFill/>
          <a:ln>
            <a:noFill/>
          </a:ln>
        </p:spPr>
      </p:pic>
      <p:sp>
        <p:nvSpPr>
          <p:cNvPr id="187" name="Google Shape;187;p21"/>
          <p:cNvSpPr txBox="1"/>
          <p:nvPr>
            <p:ph idx="1" type="body"/>
          </p:nvPr>
        </p:nvSpPr>
        <p:spPr>
          <a:xfrm>
            <a:off x="760150" y="1650550"/>
            <a:ext cx="7843500" cy="3095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Char char="●"/>
            </a:pPr>
            <a:r>
              <a:rPr lang="en" sz="1600">
                <a:solidFill>
                  <a:srgbClr val="000000"/>
                </a:solidFill>
              </a:rPr>
              <a:t>Increase sales conversion rate for a week to 3%</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Increase customer lifetime value (CLV) to $200.00 per year</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Increase increase the gross profit margin to 40% and the net profit margin to 20%</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Reduce shopping cart abandonment rate </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Bring down customer acquisition cost (CAC) by 15%</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Grow website traffic</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Constantly improve customer service calls, chats, and emails to collect data on customers</a:t>
            </a:r>
            <a:endParaRPr sz="16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