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26302b1b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26302b1b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26302b1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26302b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26302b1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26302b1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26302b1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26302b1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26302b1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26302b1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26302b1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26302b1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0726ad4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0726ad4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26302b1b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26302b1b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mainMenu(Name, Lat, Long, City, Region, Cuisine, Price, Url, Rating)</a:t>
            </a:r>
            <a:endParaRPr/>
          </a:p>
          <a:p>
            <a:pPr indent="-298450" lvl="0" marL="457200" rtl="0" algn="l">
              <a:lnSpc>
                <a:spcPct val="115000"/>
              </a:lnSpc>
              <a:spcBef>
                <a:spcPts val="0"/>
              </a:spcBef>
              <a:spcAft>
                <a:spcPts val="0"/>
              </a:spcAft>
              <a:buSzPts val="1100"/>
              <a:buAutoNum type="arabicPeriod"/>
            </a:pPr>
            <a:r>
              <a:rPr lang="en">
                <a:solidFill>
                  <a:schemeClr val="dk1"/>
                </a:solidFill>
              </a:rPr>
              <a:t>showCity(Name, ‘san_francisco ‘, Cuisine, Url, Rating),</a:t>
            </a:r>
            <a:endParaRPr>
              <a:solidFill>
                <a:schemeClr val="dk1"/>
              </a:solidFill>
            </a:endParaRPr>
          </a:p>
          <a:p>
            <a:pPr indent="-298450" lvl="0" marL="457200" rtl="0" algn="l">
              <a:lnSpc>
                <a:spcPct val="115000"/>
              </a:lnSpc>
              <a:spcBef>
                <a:spcPts val="0"/>
              </a:spcBef>
              <a:spcAft>
                <a:spcPts val="0"/>
              </a:spcAft>
              <a:buSzPts val="1100"/>
              <a:buAutoNum type="arabicPeriod"/>
            </a:pPr>
            <a:r>
              <a:rPr lang="en" sz="1050">
                <a:solidFill>
                  <a:schemeClr val="dk1"/>
                </a:solidFill>
                <a:highlight>
                  <a:srgbClr val="FFFFFF"/>
                </a:highlight>
              </a:rPr>
              <a:t>showCoord</a:t>
            </a:r>
            <a:r>
              <a:rPr lang="en" sz="1050">
                <a:solidFill>
                  <a:srgbClr val="773300"/>
                </a:solidFill>
                <a:highlight>
                  <a:srgbClr val="FFFFFF"/>
                </a:highlight>
              </a:rPr>
              <a:t>(</a:t>
            </a:r>
            <a:r>
              <a:rPr lang="en" sz="1050">
                <a:solidFill>
                  <a:schemeClr val="dk1"/>
                </a:solidFill>
                <a:highlight>
                  <a:srgbClr val="FFFFFF"/>
                </a:highlight>
              </a:rPr>
              <a:t>‘otto_e_mezzo_bombana</a:t>
            </a:r>
            <a:r>
              <a:rPr lang="en">
                <a:solidFill>
                  <a:schemeClr val="dk1"/>
                </a:solidFill>
              </a:rPr>
              <a:t>’, Lat, Long)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recommendCuisineandPrice(Name, ‘contemporary’, 4, Url)</a:t>
            </a:r>
            <a:endParaRPr>
              <a:solidFill>
                <a:schemeClr val="dk1"/>
              </a:solidFill>
            </a:endParaRPr>
          </a:p>
          <a:p>
            <a:pPr indent="-298450" lvl="0" marL="457200" rtl="0" algn="l">
              <a:lnSpc>
                <a:spcPct val="115000"/>
              </a:lnSpc>
              <a:spcBef>
                <a:spcPts val="0"/>
              </a:spcBef>
              <a:spcAft>
                <a:spcPts val="0"/>
              </a:spcAft>
              <a:buSzPts val="1100"/>
              <a:buAutoNum type="arabicPeriod"/>
            </a:pPr>
            <a:r>
              <a:rPr lang="en">
                <a:solidFill>
                  <a:schemeClr val="dk1"/>
                </a:solidFill>
              </a:rPr>
              <a:t>recommendAll(Name, ‘hong_kong’, ‘hong_kong’, ‘cantonese’, 3, Url, 2)</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a388810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a388810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jackywang529/michelin-restaurants?select=one-star-michelin-restaurants.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Michelin Guide</a:t>
            </a:r>
            <a:endParaRPr/>
          </a:p>
          <a:p>
            <a:pPr indent="0" lvl="0" marL="0" rtl="0" algn="l">
              <a:spcBef>
                <a:spcPts val="0"/>
              </a:spcBef>
              <a:spcAft>
                <a:spcPts val="0"/>
              </a:spcAft>
              <a:buNone/>
            </a:pPr>
            <a:r>
              <a:rPr lang="en"/>
              <a:t>Recommender System</a:t>
            </a:r>
            <a:endParaRPr sz="5100"/>
          </a:p>
        </p:txBody>
      </p:sp>
      <p:sp>
        <p:nvSpPr>
          <p:cNvPr id="87" name="Google Shape;87;p13"/>
          <p:cNvSpPr txBox="1"/>
          <p:nvPr>
            <p:ph idx="1" type="subTitle"/>
          </p:nvPr>
        </p:nvSpPr>
        <p:spPr>
          <a:xfrm>
            <a:off x="729625" y="3172900"/>
            <a:ext cx="7688100" cy="85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CPSC 583 Expert Systems, Fall 2021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Fulya Kocaman, Pearl Law, </a:t>
            </a:r>
            <a:r>
              <a:rPr lang="en"/>
              <a:t>Michael Nguyen</a:t>
            </a:r>
            <a:endParaRPr/>
          </a:p>
        </p:txBody>
      </p:sp>
      <p:pic>
        <p:nvPicPr>
          <p:cNvPr id="88" name="Google Shape;88;p13"/>
          <p:cNvPicPr preferRelativeResize="0"/>
          <p:nvPr/>
        </p:nvPicPr>
        <p:blipFill>
          <a:blip r:embed="rId3">
            <a:alphaModFix/>
          </a:blip>
          <a:stretch>
            <a:fillRect/>
          </a:stretch>
        </p:blipFill>
        <p:spPr>
          <a:xfrm>
            <a:off x="6831150" y="1023475"/>
            <a:ext cx="2149425" cy="2149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0" lang="en" sz="3000">
                <a:latin typeface="Arial"/>
                <a:ea typeface="Arial"/>
                <a:cs typeface="Arial"/>
                <a:sym typeface="Arial"/>
              </a:rPr>
              <a:t>Thank you!</a:t>
            </a:r>
            <a:endParaRPr sz="3000">
              <a:latin typeface="Arial"/>
              <a:ea typeface="Arial"/>
              <a:cs typeface="Arial"/>
              <a:sym typeface="Arial"/>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000">
              <a:solidFill>
                <a:schemeClr val="dk2"/>
              </a:solidFill>
              <a:latin typeface="Arial"/>
              <a:ea typeface="Arial"/>
              <a:cs typeface="Arial"/>
              <a:sym typeface="Arial"/>
            </a:endParaRPr>
          </a:p>
          <a:p>
            <a:pPr indent="0" lvl="0" marL="0" rtl="0" algn="ctr">
              <a:spcBef>
                <a:spcPts val="1200"/>
              </a:spcBef>
              <a:spcAft>
                <a:spcPts val="1200"/>
              </a:spcAft>
              <a:buNone/>
            </a:pPr>
            <a:r>
              <a:rPr lang="en" sz="2400">
                <a:solidFill>
                  <a:schemeClr val="dk2"/>
                </a:solidFill>
                <a:latin typeface="Arial"/>
                <a:ea typeface="Arial"/>
                <a:cs typeface="Arial"/>
                <a:sym typeface="Arial"/>
              </a:rPr>
              <a:t>Questions?</a:t>
            </a:r>
            <a:endParaRPr sz="2400">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Introduction/Dataset</a:t>
            </a:r>
            <a:endParaRPr/>
          </a:p>
        </p:txBody>
      </p:sp>
      <p:sp>
        <p:nvSpPr>
          <p:cNvPr id="94" name="Google Shape;94;p14"/>
          <p:cNvSpPr txBox="1"/>
          <p:nvPr>
            <p:ph idx="1" type="body"/>
          </p:nvPr>
        </p:nvSpPr>
        <p:spPr>
          <a:xfrm>
            <a:off x="542850" y="2011700"/>
            <a:ext cx="8175600" cy="2743200"/>
          </a:xfrm>
          <a:prstGeom prst="rect">
            <a:avLst/>
          </a:prstGeom>
        </p:spPr>
        <p:txBody>
          <a:bodyPr anchorCtr="0" anchor="t" bIns="91425" lIns="91425" spcFirstLastPara="1" rIns="91425" wrap="square" tIns="91425">
            <a:normAutofit/>
          </a:bodyPr>
          <a:lstStyle/>
          <a:p>
            <a:pPr indent="-325450" lvl="0" marL="457200" rtl="0" algn="l">
              <a:lnSpc>
                <a:spcPct val="95000"/>
              </a:lnSpc>
              <a:spcBef>
                <a:spcPts val="800"/>
              </a:spcBef>
              <a:spcAft>
                <a:spcPts val="0"/>
              </a:spcAft>
              <a:buClr>
                <a:srgbClr val="000000"/>
              </a:buClr>
              <a:buSzPts val="1525"/>
              <a:buFont typeface="Arial"/>
              <a:buChar char="●"/>
            </a:pPr>
            <a:r>
              <a:rPr b="1" lang="en" sz="1525">
                <a:solidFill>
                  <a:srgbClr val="000000"/>
                </a:solidFill>
                <a:highlight>
                  <a:srgbClr val="FFFFFF"/>
                </a:highlight>
                <a:latin typeface="Arial"/>
                <a:ea typeface="Arial"/>
                <a:cs typeface="Arial"/>
                <a:sym typeface="Arial"/>
              </a:rPr>
              <a:t>Three </a:t>
            </a:r>
            <a:r>
              <a:rPr b="1" lang="en" sz="1525">
                <a:solidFill>
                  <a:srgbClr val="000000"/>
                </a:solidFill>
                <a:highlight>
                  <a:srgbClr val="FFFFFF"/>
                </a:highlight>
                <a:latin typeface="Arial"/>
                <a:ea typeface="Arial"/>
                <a:cs typeface="Arial"/>
                <a:sym typeface="Arial"/>
              </a:rPr>
              <a:t>datasets</a:t>
            </a:r>
            <a:r>
              <a:rPr b="1" lang="en" sz="1525">
                <a:solidFill>
                  <a:srgbClr val="000000"/>
                </a:solidFill>
                <a:highlight>
                  <a:srgbClr val="FFFFFF"/>
                </a:highlight>
                <a:latin typeface="Arial"/>
                <a:ea typeface="Arial"/>
                <a:cs typeface="Arial"/>
                <a:sym typeface="Arial"/>
              </a:rPr>
              <a:t>:</a:t>
            </a:r>
            <a:r>
              <a:rPr lang="en" sz="1525">
                <a:solidFill>
                  <a:srgbClr val="000000"/>
                </a:solidFill>
                <a:highlight>
                  <a:srgbClr val="FFFFFF"/>
                </a:highlight>
                <a:latin typeface="Arial"/>
                <a:ea typeface="Arial"/>
                <a:cs typeface="Arial"/>
                <a:sym typeface="Arial"/>
              </a:rPr>
              <a:t> one-star-michelin-restaurants.csv, two</a:t>
            </a:r>
            <a:r>
              <a:rPr lang="en" sz="1525">
                <a:solidFill>
                  <a:srgbClr val="000000"/>
                </a:solidFill>
                <a:highlight>
                  <a:srgbClr val="FFFFFF"/>
                </a:highlight>
                <a:latin typeface="Arial"/>
                <a:ea typeface="Arial"/>
                <a:cs typeface="Arial"/>
                <a:sym typeface="Arial"/>
              </a:rPr>
              <a:t>-star-michelin-restaurants.csv, and three-star-michelin-restaurants.csv</a:t>
            </a:r>
            <a:endParaRPr sz="1525">
              <a:solidFill>
                <a:srgbClr val="000000"/>
              </a:solidFill>
              <a:highlight>
                <a:srgbClr val="FFFFFF"/>
              </a:highlight>
              <a:latin typeface="Arial"/>
              <a:ea typeface="Arial"/>
              <a:cs typeface="Arial"/>
              <a:sym typeface="Arial"/>
            </a:endParaRPr>
          </a:p>
          <a:p>
            <a:pPr indent="-325450" lvl="0" marL="457200" rtl="0" algn="l">
              <a:lnSpc>
                <a:spcPct val="95000"/>
              </a:lnSpc>
              <a:spcBef>
                <a:spcPts val="0"/>
              </a:spcBef>
              <a:spcAft>
                <a:spcPts val="0"/>
              </a:spcAft>
              <a:buClr>
                <a:srgbClr val="000000"/>
              </a:buClr>
              <a:buSzPts val="1525"/>
              <a:buFont typeface="Arial"/>
              <a:buChar char="●"/>
            </a:pPr>
            <a:r>
              <a:rPr lang="en" sz="1525">
                <a:solidFill>
                  <a:srgbClr val="000000"/>
                </a:solidFill>
                <a:highlight>
                  <a:srgbClr val="FFFFFF"/>
                </a:highlight>
                <a:latin typeface="Arial"/>
                <a:ea typeface="Arial"/>
                <a:cs typeface="Arial"/>
                <a:sym typeface="Arial"/>
              </a:rPr>
              <a:t>T</a:t>
            </a:r>
            <a:r>
              <a:rPr lang="en" sz="1525">
                <a:solidFill>
                  <a:srgbClr val="000000"/>
                </a:solidFill>
                <a:highlight>
                  <a:srgbClr val="FFFFFF"/>
                </a:highlight>
                <a:latin typeface="Arial"/>
                <a:ea typeface="Arial"/>
                <a:cs typeface="Arial"/>
                <a:sym typeface="Arial"/>
              </a:rPr>
              <a:t>he data </a:t>
            </a:r>
            <a:r>
              <a:rPr b="1" lang="en" sz="1525">
                <a:solidFill>
                  <a:srgbClr val="000000"/>
                </a:solidFill>
                <a:highlight>
                  <a:srgbClr val="FFFFFF"/>
                </a:highlight>
                <a:latin typeface="Arial"/>
                <a:ea typeface="Arial"/>
                <a:cs typeface="Arial"/>
                <a:sym typeface="Arial"/>
              </a:rPr>
              <a:t>only contains</a:t>
            </a:r>
            <a:r>
              <a:rPr lang="en" sz="1525">
                <a:solidFill>
                  <a:srgbClr val="000000"/>
                </a:solidFill>
                <a:highlight>
                  <a:srgbClr val="FFFFFF"/>
                </a:highlight>
                <a:latin typeface="Arial"/>
                <a:ea typeface="Arial"/>
                <a:cs typeface="Arial"/>
                <a:sym typeface="Arial"/>
              </a:rPr>
              <a:t> restaurant info in the following regions: Austria, California, Chicago, Croatia, Czech Republic, Denmark, Finland, Greece, Hong Kong, Hungary, Iceland, Macau, Norway, New York City, Poland, Ireland, Rio de Janeiro, Sao Paulo, South Korea, Singapore, Sweden, Taipei, Thailand, Washington DC, and United Kingdom</a:t>
            </a:r>
            <a:endParaRPr sz="1525">
              <a:solidFill>
                <a:srgbClr val="000000"/>
              </a:solidFill>
              <a:highlight>
                <a:srgbClr val="FFFFFF"/>
              </a:highlight>
              <a:latin typeface="Arial"/>
              <a:ea typeface="Arial"/>
              <a:cs typeface="Arial"/>
              <a:sym typeface="Arial"/>
            </a:endParaRPr>
          </a:p>
          <a:p>
            <a:pPr indent="-325450" lvl="0" marL="457200" rtl="0" algn="l">
              <a:lnSpc>
                <a:spcPct val="95000"/>
              </a:lnSpc>
              <a:spcBef>
                <a:spcPts val="0"/>
              </a:spcBef>
              <a:spcAft>
                <a:spcPts val="0"/>
              </a:spcAft>
              <a:buClr>
                <a:srgbClr val="000000"/>
              </a:buClr>
              <a:buSzPts val="1525"/>
              <a:buFont typeface="Arial"/>
              <a:buChar char="●"/>
            </a:pPr>
            <a:r>
              <a:rPr b="1" lang="en" sz="1525">
                <a:solidFill>
                  <a:srgbClr val="000000"/>
                </a:solidFill>
                <a:highlight>
                  <a:srgbClr val="FFFFFF"/>
                </a:highlight>
                <a:latin typeface="Arial"/>
                <a:ea typeface="Arial"/>
                <a:cs typeface="Arial"/>
                <a:sym typeface="Arial"/>
              </a:rPr>
              <a:t>Excluding</a:t>
            </a:r>
            <a:r>
              <a:rPr lang="en" sz="1525">
                <a:solidFill>
                  <a:srgbClr val="000000"/>
                </a:solidFill>
                <a:highlight>
                  <a:srgbClr val="FFFFFF"/>
                </a:highlight>
                <a:latin typeface="Arial"/>
                <a:ea typeface="Arial"/>
                <a:cs typeface="Arial"/>
                <a:sym typeface="Arial"/>
              </a:rPr>
              <a:t> these regions: Belgium, France, Germany, Italy, Japan, Luxembourg, Netherlands, Portugal, China, Spain, and Switzerland</a:t>
            </a:r>
            <a:endParaRPr sz="1525">
              <a:solidFill>
                <a:srgbClr val="000000"/>
              </a:solidFill>
              <a:highlight>
                <a:srgbClr val="FFFFFF"/>
              </a:highlight>
              <a:latin typeface="Arial"/>
              <a:ea typeface="Arial"/>
              <a:cs typeface="Arial"/>
              <a:sym typeface="Arial"/>
            </a:endParaRPr>
          </a:p>
          <a:p>
            <a:pPr indent="0" lvl="0" marL="0" rtl="0" algn="l">
              <a:lnSpc>
                <a:spcPct val="95000"/>
              </a:lnSpc>
              <a:spcBef>
                <a:spcPts val="800"/>
              </a:spcBef>
              <a:spcAft>
                <a:spcPts val="1200"/>
              </a:spcAft>
              <a:buSzPts val="688"/>
              <a:buNone/>
            </a:pPr>
            <a:r>
              <a:t/>
            </a:r>
            <a:endParaRPr sz="61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Approach</a:t>
            </a:r>
            <a:endParaRPr/>
          </a:p>
        </p:txBody>
      </p:sp>
      <p:sp>
        <p:nvSpPr>
          <p:cNvPr id="100" name="Google Shape;100;p15"/>
          <p:cNvSpPr txBox="1"/>
          <p:nvPr>
            <p:ph idx="1" type="body"/>
          </p:nvPr>
        </p:nvSpPr>
        <p:spPr>
          <a:xfrm>
            <a:off x="729450" y="1969525"/>
            <a:ext cx="7688700" cy="2261100"/>
          </a:xfrm>
          <a:prstGeom prst="rect">
            <a:avLst/>
          </a:prstGeom>
          <a:ln>
            <a:noFill/>
          </a:ln>
        </p:spPr>
        <p:txBody>
          <a:bodyPr anchorCtr="0" anchor="t" bIns="91425" lIns="91425" spcFirstLastPara="1" rIns="91425" wrap="square" tIns="91425">
            <a:normAutofit lnSpcReduction="20000"/>
          </a:bodyPr>
          <a:lstStyle/>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Data taken from Kaggle.com </a:t>
            </a:r>
            <a:r>
              <a:rPr lang="en" sz="1100">
                <a:solidFill>
                  <a:schemeClr val="dk2"/>
                </a:solidFill>
                <a:latin typeface="Arial"/>
                <a:ea typeface="Arial"/>
                <a:cs typeface="Arial"/>
                <a:sym typeface="Arial"/>
              </a:rPr>
              <a:t>(</a:t>
            </a:r>
            <a:r>
              <a:rPr lang="en" sz="1100" u="sng">
                <a:solidFill>
                  <a:schemeClr val="hlink"/>
                </a:solidFill>
                <a:latin typeface="Arial"/>
                <a:ea typeface="Arial"/>
                <a:cs typeface="Arial"/>
                <a:sym typeface="Arial"/>
                <a:hlinkClick r:id="rId3"/>
              </a:rPr>
              <a:t>https://www.kaggle.com/jackywang529/michelin-restaurants?select=one-star-michelin-restaurants.csv</a:t>
            </a:r>
            <a:r>
              <a:rPr lang="en" sz="1100">
                <a:solidFill>
                  <a:schemeClr val="dk2"/>
                </a:solidFill>
                <a:latin typeface="Arial"/>
                <a:ea typeface="Arial"/>
                <a:cs typeface="Arial"/>
                <a:sym typeface="Arial"/>
              </a:rPr>
              <a:t>)</a:t>
            </a:r>
            <a:endParaRPr sz="1700">
              <a:solidFill>
                <a:schemeClr val="dk2"/>
              </a:solidFill>
              <a:latin typeface="Arial"/>
              <a:ea typeface="Arial"/>
              <a:cs typeface="Arial"/>
              <a:sym typeface="Arial"/>
            </a:endParaRPr>
          </a:p>
          <a:p>
            <a:pPr indent="-336550" lvl="0" marL="457200" rtl="0" algn="l">
              <a:lnSpc>
                <a:spcPct val="115000"/>
              </a:lnSpc>
              <a:spcBef>
                <a:spcPts val="0"/>
              </a:spcBef>
              <a:spcAft>
                <a:spcPts val="0"/>
              </a:spcAft>
              <a:buClr>
                <a:schemeClr val="dk2"/>
              </a:buClr>
              <a:buSzPts val="1700"/>
              <a:buFont typeface="Arial"/>
              <a:buChar char="●"/>
            </a:pPr>
            <a:r>
              <a:rPr b="1" lang="en" sz="1600">
                <a:solidFill>
                  <a:srgbClr val="1A1A1A"/>
                </a:solidFill>
                <a:latin typeface="Arial"/>
                <a:ea typeface="Arial"/>
                <a:cs typeface="Arial"/>
                <a:sym typeface="Arial"/>
              </a:rPr>
              <a:t>Attributes:</a:t>
            </a:r>
            <a:r>
              <a:rPr lang="en" sz="1600">
                <a:solidFill>
                  <a:srgbClr val="1A1A1A"/>
                </a:solidFill>
                <a:latin typeface="Arial"/>
                <a:ea typeface="Arial"/>
                <a:cs typeface="Arial"/>
                <a:sym typeface="Arial"/>
              </a:rPr>
              <a:t> Name, Year, Latitude, Longitude, City, Region, ZipCode, Cuisine, Price and Url</a:t>
            </a:r>
            <a:endParaRPr sz="1600">
              <a:solidFill>
                <a:srgbClr val="1A1A1A"/>
              </a:solidFill>
              <a:latin typeface="Arial"/>
              <a:ea typeface="Arial"/>
              <a:cs typeface="Arial"/>
              <a:sym typeface="Arial"/>
            </a:endParaRPr>
          </a:p>
          <a:p>
            <a:pPr indent="-330200" lvl="0" marL="457200" rtl="0" algn="l">
              <a:spcBef>
                <a:spcPts val="0"/>
              </a:spcBef>
              <a:spcAft>
                <a:spcPts val="0"/>
              </a:spcAft>
              <a:buClr>
                <a:srgbClr val="1A1A1A"/>
              </a:buClr>
              <a:buSzPts val="1600"/>
              <a:buFont typeface="Arial"/>
              <a:buChar char="●"/>
            </a:pPr>
            <a:r>
              <a:rPr lang="en" sz="1700">
                <a:solidFill>
                  <a:schemeClr val="dk2"/>
                </a:solidFill>
                <a:latin typeface="Arial"/>
                <a:ea typeface="Arial"/>
                <a:cs typeface="Arial"/>
                <a:sym typeface="Arial"/>
              </a:rPr>
              <a:t>Cleaned data with Python &amp; Pandas library</a:t>
            </a:r>
            <a:endParaRPr sz="1600">
              <a:solidFill>
                <a:srgbClr val="1A1A1A"/>
              </a:solidFill>
              <a:latin typeface="Arial"/>
              <a:ea typeface="Arial"/>
              <a:cs typeface="Arial"/>
              <a:sym typeface="Arial"/>
            </a:endParaRPr>
          </a:p>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Convert data into Prolog facts</a:t>
            </a:r>
            <a:endParaRPr sz="1700">
              <a:solidFill>
                <a:schemeClr val="dk2"/>
              </a:solidFill>
              <a:latin typeface="Arial"/>
              <a:ea typeface="Arial"/>
              <a:cs typeface="Arial"/>
              <a:sym typeface="Arial"/>
            </a:endParaRPr>
          </a:p>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Constructed rules from Prolog facts</a:t>
            </a:r>
            <a:endParaRPr sz="1700">
              <a:solidFill>
                <a:schemeClr val="dk2"/>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06" name="Google Shape;106;p16"/>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Converted invalid alphanumeric, symbol, and punctuation characters into accepted Prolog characters</a:t>
            </a:r>
            <a:endParaRPr sz="1700">
              <a:solidFill>
                <a:schemeClr val="dk2"/>
              </a:solidFill>
              <a:latin typeface="Arial"/>
              <a:ea typeface="Arial"/>
              <a:cs typeface="Arial"/>
              <a:sym typeface="Arial"/>
            </a:endParaRPr>
          </a:p>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Column modifications:</a:t>
            </a:r>
            <a:endParaRPr sz="1700">
              <a:solidFill>
                <a:schemeClr val="dk2"/>
              </a:solidFill>
              <a:latin typeface="Arial"/>
              <a:ea typeface="Arial"/>
              <a:cs typeface="Arial"/>
              <a:sym typeface="Arial"/>
            </a:endParaRPr>
          </a:p>
          <a:p>
            <a:pPr indent="-336550" lvl="1" marL="9144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Removed unnecessary/filler words from cuisine column</a:t>
            </a:r>
            <a:endParaRPr sz="1700">
              <a:solidFill>
                <a:schemeClr val="dk2"/>
              </a:solidFill>
              <a:latin typeface="Arial"/>
              <a:ea typeface="Arial"/>
              <a:cs typeface="Arial"/>
              <a:sym typeface="Arial"/>
            </a:endParaRPr>
          </a:p>
          <a:p>
            <a:pPr indent="-336550" lvl="1" marL="9144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Removed year and zip code columns</a:t>
            </a:r>
            <a:endParaRPr sz="1700">
              <a:solidFill>
                <a:schemeClr val="dk2"/>
              </a:solidFill>
              <a:latin typeface="Arial"/>
              <a:ea typeface="Arial"/>
              <a:cs typeface="Arial"/>
              <a:sym typeface="Arial"/>
            </a:endParaRPr>
          </a:p>
          <a:p>
            <a:pPr indent="-336550" lvl="1" marL="9144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Added rating column</a:t>
            </a:r>
            <a:endParaRPr sz="1700">
              <a:solidFill>
                <a:schemeClr val="dk2"/>
              </a:solidFill>
              <a:latin typeface="Arial"/>
              <a:ea typeface="Arial"/>
              <a:cs typeface="Arial"/>
              <a:sym typeface="Arial"/>
            </a:endParaRPr>
          </a:p>
          <a:p>
            <a:pPr indent="-336550" lvl="1" marL="9144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Converted price column ($) symbol to numerical value</a:t>
            </a:r>
            <a:endParaRPr sz="1700">
              <a:solidFill>
                <a:schemeClr val="dk2"/>
              </a:solidFill>
              <a:latin typeface="Arial"/>
              <a:ea typeface="Arial"/>
              <a:cs typeface="Arial"/>
              <a:sym typeface="Arial"/>
            </a:endParaRPr>
          </a:p>
          <a:p>
            <a:pPr indent="-336550" lvl="1" marL="9144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Replaced empty/NA values to defaulted value</a:t>
            </a:r>
            <a:endParaRPr sz="1700">
              <a:solidFill>
                <a:schemeClr val="dk2"/>
              </a:solidFill>
              <a:latin typeface="Arial"/>
              <a:ea typeface="Arial"/>
              <a:cs typeface="Arial"/>
              <a:sym typeface="Arial"/>
            </a:endParaRPr>
          </a:p>
          <a:p>
            <a:pPr indent="-336550" lvl="0" marL="457200" rtl="0" algn="l">
              <a:spcBef>
                <a:spcPts val="0"/>
              </a:spcBef>
              <a:spcAft>
                <a:spcPts val="0"/>
              </a:spcAft>
              <a:buClr>
                <a:schemeClr val="dk2"/>
              </a:buClr>
              <a:buSzPts val="1700"/>
              <a:buFont typeface="Arial"/>
              <a:buChar char="●"/>
            </a:pPr>
            <a:r>
              <a:rPr lang="en" sz="1700">
                <a:solidFill>
                  <a:schemeClr val="dk2"/>
                </a:solidFill>
                <a:latin typeface="Arial"/>
                <a:ea typeface="Arial"/>
                <a:cs typeface="Arial"/>
                <a:sym typeface="Arial"/>
              </a:rPr>
              <a:t>Combined 3 csv files (containing 1, 2, and 3 Michelin star restaurants around the world) into one csv file</a:t>
            </a:r>
            <a:endParaRPr b="1" sz="17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 to Prolog Facts</a:t>
            </a:r>
            <a:endParaRPr/>
          </a:p>
        </p:txBody>
      </p:sp>
      <p:sp>
        <p:nvSpPr>
          <p:cNvPr id="112" name="Google Shape;112;p17"/>
          <p:cNvSpPr txBox="1"/>
          <p:nvPr>
            <p:ph idx="1" type="body"/>
          </p:nvPr>
        </p:nvSpPr>
        <p:spPr>
          <a:xfrm>
            <a:off x="727650" y="20191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After cleaning and combining the three datasets, collected a total of 695 prolog facts and saved them in </a:t>
            </a:r>
            <a:r>
              <a:rPr lang="en" sz="1500">
                <a:solidFill>
                  <a:schemeClr val="dk2"/>
                </a:solidFill>
                <a:latin typeface="Arial"/>
                <a:ea typeface="Arial"/>
                <a:cs typeface="Arial"/>
                <a:sym typeface="Arial"/>
              </a:rPr>
              <a:t>a .pl file</a:t>
            </a:r>
            <a:r>
              <a:rPr lang="en" sz="1500">
                <a:solidFill>
                  <a:schemeClr val="dk2"/>
                </a:solidFill>
                <a:latin typeface="Arial"/>
                <a:ea typeface="Arial"/>
                <a:cs typeface="Arial"/>
                <a:sym typeface="Arial"/>
              </a:rPr>
              <a:t>.</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sz="1500">
              <a:solidFill>
                <a:schemeClr val="dk2"/>
              </a:solidFill>
              <a:latin typeface="Arial"/>
              <a:ea typeface="Arial"/>
              <a:cs typeface="Arial"/>
              <a:sym typeface="Arial"/>
            </a:endParaRPr>
          </a:p>
          <a:p>
            <a:pPr indent="-323850" lvl="0" marL="457200" rtl="0" algn="l">
              <a:spcBef>
                <a:spcPts val="1200"/>
              </a:spcBef>
              <a:spcAft>
                <a:spcPts val="0"/>
              </a:spcAft>
              <a:buClr>
                <a:schemeClr val="dk2"/>
              </a:buClr>
              <a:buSzPts val="1500"/>
              <a:buFont typeface="Arial"/>
              <a:buChar char="●"/>
            </a:pPr>
            <a:r>
              <a:rPr b="1" lang="en" sz="1500">
                <a:solidFill>
                  <a:schemeClr val="dk2"/>
                </a:solidFill>
                <a:latin typeface="Arial"/>
                <a:ea typeface="Arial"/>
                <a:cs typeface="Arial"/>
                <a:sym typeface="Arial"/>
              </a:rPr>
              <a:t>PROLOG FACT STRUCTURE:</a:t>
            </a:r>
            <a:r>
              <a:rPr lang="en" sz="1500">
                <a:solidFill>
                  <a:schemeClr val="dk2"/>
                </a:solidFill>
                <a:latin typeface="Arial"/>
                <a:ea typeface="Arial"/>
                <a:cs typeface="Arial"/>
                <a:sym typeface="Arial"/>
              </a:rPr>
              <a:t> </a:t>
            </a:r>
            <a:endParaRPr sz="1500">
              <a:solidFill>
                <a:schemeClr val="dk2"/>
              </a:solidFill>
              <a:latin typeface="Arial"/>
              <a:ea typeface="Arial"/>
              <a:cs typeface="Arial"/>
              <a:sym typeface="Arial"/>
            </a:endParaRPr>
          </a:p>
          <a:p>
            <a:pPr indent="-323850" lvl="1" marL="914400" rtl="0" algn="l">
              <a:spcBef>
                <a:spcPts val="0"/>
              </a:spcBef>
              <a:spcAft>
                <a:spcPts val="0"/>
              </a:spcAft>
              <a:buClr>
                <a:schemeClr val="dk2"/>
              </a:buClr>
              <a:buSzPts val="1500"/>
              <a:buFont typeface="Arial"/>
              <a:buChar char="○"/>
            </a:pPr>
            <a:r>
              <a:rPr lang="en" sz="1500">
                <a:solidFill>
                  <a:schemeClr val="dk2"/>
                </a:solidFill>
                <a:latin typeface="Arial"/>
                <a:ea typeface="Arial"/>
                <a:cs typeface="Arial"/>
                <a:sym typeface="Arial"/>
              </a:rPr>
              <a:t>restaurant(Name, Lat, Long, City, Region, Cuisine, Price, Url, Rating).</a:t>
            </a:r>
            <a:endParaRPr sz="1500">
              <a:solidFill>
                <a:schemeClr val="dk2"/>
              </a:solidFill>
              <a:latin typeface="Arial"/>
              <a:ea typeface="Arial"/>
              <a:cs typeface="Arial"/>
              <a:sym typeface="Arial"/>
            </a:endParaRPr>
          </a:p>
          <a:p>
            <a:pPr indent="0" lvl="0" marL="0" rtl="0" algn="l">
              <a:spcBef>
                <a:spcPts val="1200"/>
              </a:spcBef>
              <a:spcAft>
                <a:spcPts val="1200"/>
              </a:spcAft>
              <a:buNone/>
            </a:pPr>
            <a:r>
              <a:t/>
            </a:r>
            <a:endParaRPr b="1" sz="1500">
              <a:solidFill>
                <a:srgbClr val="000000"/>
              </a:solidFill>
              <a:latin typeface="Arial"/>
              <a:ea typeface="Arial"/>
              <a:cs typeface="Arial"/>
              <a:sym typeface="Arial"/>
            </a:endParaRPr>
          </a:p>
        </p:txBody>
      </p:sp>
      <p:pic>
        <p:nvPicPr>
          <p:cNvPr id="113" name="Google Shape;113;p17"/>
          <p:cNvPicPr preferRelativeResize="0"/>
          <p:nvPr/>
        </p:nvPicPr>
        <p:blipFill>
          <a:blip r:embed="rId3">
            <a:alphaModFix/>
          </a:blip>
          <a:stretch>
            <a:fillRect/>
          </a:stretch>
        </p:blipFill>
        <p:spPr>
          <a:xfrm>
            <a:off x="1615800" y="2741000"/>
            <a:ext cx="5072376" cy="140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Rules Definition</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showAllRestaurants(Name, Rating, Url)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showRestaurantCoordinates(Name, Lat, Long)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showRegion(Name, Region, Cuisine, Url, Rating)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showCity(Name, City, Cuisine, Url, Rating)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recommendRating(Name, Region, Cuisine, Url, Rating)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recommendCuisine(Name, Cuisine, Url)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recommendCuisineandRating(Name, Cuisine, Rating, Url)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recommendPrice(Name, Price, Url)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recommendCuisineandPrice(Name, Cuisine, Price, Url)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recommendAll(Name, City, Region, Cuisine, Price, Url, Rating)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mainMenu(Name, Lat, Long, City, Region, Cuisine, Price, Url, Rating)</a:t>
            </a:r>
            <a:endParaRPr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pic>
        <p:nvPicPr>
          <p:cNvPr id="125" name="Google Shape;125;p19"/>
          <p:cNvPicPr preferRelativeResize="0"/>
          <p:nvPr/>
        </p:nvPicPr>
        <p:blipFill>
          <a:blip r:embed="rId3">
            <a:alphaModFix/>
          </a:blip>
          <a:stretch>
            <a:fillRect/>
          </a:stretch>
        </p:blipFill>
        <p:spPr>
          <a:xfrm>
            <a:off x="152400" y="1964652"/>
            <a:ext cx="8839199" cy="268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Prolog is very strict on syntax and naming conventions (eg. prolog would not accept a </a:t>
            </a:r>
            <a:r>
              <a:rPr lang="en"/>
              <a:t>restaurant</a:t>
            </a:r>
            <a:r>
              <a:rPr lang="en"/>
              <a:t> name that began with a number)</a:t>
            </a:r>
            <a:endParaRPr/>
          </a:p>
          <a:p>
            <a:pPr indent="-311150" lvl="0" marL="457200" rtl="0" algn="l">
              <a:spcBef>
                <a:spcPts val="0"/>
              </a:spcBef>
              <a:spcAft>
                <a:spcPts val="0"/>
              </a:spcAft>
              <a:buSzPts val="1300"/>
              <a:buChar char="●"/>
            </a:pPr>
            <a:r>
              <a:rPr lang="en"/>
              <a:t>Utilizing </a:t>
            </a:r>
            <a:r>
              <a:rPr lang="en"/>
              <a:t>negation as fail in our Prolog logic</a:t>
            </a:r>
            <a:endParaRPr/>
          </a:p>
          <a:p>
            <a:pPr indent="-311150" lvl="0" marL="457200" rtl="0" algn="l">
              <a:spcBef>
                <a:spcPts val="0"/>
              </a:spcBef>
              <a:spcAft>
                <a:spcPts val="0"/>
              </a:spcAft>
              <a:buSzPts val="1300"/>
              <a:buChar char="●"/>
            </a:pPr>
            <a:r>
              <a:rPr lang="en"/>
              <a:t>Potential rules to do in future: Rule to provide a recommendation based on the proximity of an area, Rule to group regions by different </a:t>
            </a:r>
            <a:r>
              <a:rPr lang="en"/>
              <a:t>continents (Dataset had region California and United Kingdom represented on the same level)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