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69" r:id="rId3"/>
    <p:sldId id="307" r:id="rId4"/>
    <p:sldId id="270" r:id="rId5"/>
    <p:sldId id="273" r:id="rId6"/>
    <p:sldId id="271" r:id="rId7"/>
    <p:sldId id="275" r:id="rId8"/>
    <p:sldId id="278" r:id="rId9"/>
    <p:sldId id="318" r:id="rId10"/>
    <p:sldId id="279" r:id="rId11"/>
    <p:sldId id="304" r:id="rId12"/>
    <p:sldId id="321" r:id="rId13"/>
    <p:sldId id="315" r:id="rId14"/>
    <p:sldId id="281" r:id="rId15"/>
    <p:sldId id="283" r:id="rId16"/>
    <p:sldId id="316" r:id="rId17"/>
    <p:sldId id="284" r:id="rId18"/>
    <p:sldId id="285" r:id="rId19"/>
    <p:sldId id="288" r:id="rId20"/>
    <p:sldId id="317" r:id="rId21"/>
    <p:sldId id="320" r:id="rId22"/>
    <p:sldId id="308" r:id="rId23"/>
    <p:sldId id="309" r:id="rId24"/>
    <p:sldId id="310" r:id="rId25"/>
    <p:sldId id="311" r:id="rId26"/>
    <p:sldId id="312" r:id="rId27"/>
    <p:sldId id="293" r:id="rId28"/>
    <p:sldId id="294" r:id="rId29"/>
    <p:sldId id="319" r:id="rId30"/>
    <p:sldId id="296" r:id="rId31"/>
    <p:sldId id="314" r:id="rId32"/>
    <p:sldId id="295" r:id="rId33"/>
    <p:sldId id="300" r:id="rId34"/>
    <p:sldId id="301" r:id="rId35"/>
    <p:sldId id="305" r:id="rId36"/>
    <p:sldId id="302" r:id="rId37"/>
    <p:sldId id="297" r:id="rId38"/>
    <p:sldId id="298" r:id="rId39"/>
    <p:sldId id="30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3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1576A-6152-4D1C-9785-9921038891F8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E91C4921-C3C1-459C-ABE0-45A556DA2FC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应用</a:t>
          </a:r>
          <a:endParaRPr lang="zh-CN" altLang="en-US"/>
        </a:p>
      </dgm:t>
    </dgm:pt>
    <dgm:pt modelId="{F349FE11-6297-4451-BE5F-8304F35A7ACE}" type="parTrans" cxnId="{BB2CF8A4-7909-4A2F-84E9-BDE8F14F3241}">
      <dgm:prSet/>
      <dgm:spPr/>
      <dgm:t>
        <a:bodyPr/>
        <a:lstStyle/>
        <a:p>
          <a:endParaRPr lang="zh-CN" altLang="en-US"/>
        </a:p>
      </dgm:t>
    </dgm:pt>
    <dgm:pt modelId="{CC6F9240-43ED-49C7-BC0B-F6A78C62D8EB}" type="sibTrans" cxnId="{BB2CF8A4-7909-4A2F-84E9-BDE8F14F3241}">
      <dgm:prSet/>
      <dgm:spPr/>
      <dgm:t>
        <a:bodyPr/>
        <a:lstStyle/>
        <a:p>
          <a:endParaRPr lang="zh-CN" altLang="en-US"/>
        </a:p>
      </dgm:t>
    </dgm:pt>
    <dgm:pt modelId="{698E8F1C-ECD1-4E65-8794-225E419E6D89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时间段（小时）</a:t>
          </a:r>
          <a:endParaRPr lang="zh-CN" altLang="en-US"/>
        </a:p>
      </dgm:t>
    </dgm:pt>
    <dgm:pt modelId="{DEBAF247-DE7B-4944-89AC-4E54E9ACC48D}" type="parTrans" cxnId="{4C7EF053-1C50-4EA1-8A3E-043A8C25FC15}">
      <dgm:prSet/>
      <dgm:spPr/>
      <dgm:t>
        <a:bodyPr/>
        <a:lstStyle/>
        <a:p>
          <a:endParaRPr lang="zh-CN" altLang="en-US"/>
        </a:p>
      </dgm:t>
    </dgm:pt>
    <dgm:pt modelId="{3AE566E8-4393-4B17-ABCF-D27E1CE1C439}" type="sibTrans" cxnId="{4C7EF053-1C50-4EA1-8A3E-043A8C25FC15}">
      <dgm:prSet/>
      <dgm:spPr/>
      <dgm:t>
        <a:bodyPr/>
        <a:lstStyle/>
        <a:p>
          <a:endParaRPr lang="zh-CN" altLang="en-US"/>
        </a:p>
      </dgm:t>
    </dgm:pt>
    <dgm:pt modelId="{193CF4C1-05EF-4880-9A1B-7A91BE46E152}">
      <dgm:prSet phldrT="[文本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机器</a:t>
          </a:r>
          <a:endParaRPr lang="zh-CN" altLang="en-US"/>
        </a:p>
      </dgm:t>
    </dgm:pt>
    <dgm:pt modelId="{6BD3D0B9-62B1-4571-8E1E-138ECEEA3DF6}" type="parTrans" cxnId="{FC680A43-DB6F-4D5A-BD2E-5E29EA9EF9D1}">
      <dgm:prSet/>
      <dgm:spPr/>
      <dgm:t>
        <a:bodyPr/>
        <a:lstStyle/>
        <a:p>
          <a:endParaRPr lang="zh-CN" altLang="en-US"/>
        </a:p>
      </dgm:t>
    </dgm:pt>
    <dgm:pt modelId="{387199E5-0490-435F-90B7-E412474F02A8}" type="sibTrans" cxnId="{FC680A43-DB6F-4D5A-BD2E-5E29EA9EF9D1}">
      <dgm:prSet/>
      <dgm:spPr/>
      <dgm:t>
        <a:bodyPr/>
        <a:lstStyle/>
        <a:p>
          <a:endParaRPr lang="zh-CN" altLang="en-US"/>
        </a:p>
      </dgm:t>
    </dgm:pt>
    <dgm:pt modelId="{5723BA50-C2E4-42DF-84A1-A5FE0644A703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400" smtClean="0"/>
            <a:t>Transaction / Event</a:t>
          </a:r>
        </a:p>
        <a:p>
          <a:r>
            <a:rPr lang="en-US" altLang="zh-CN" sz="2400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Type</a:t>
          </a:r>
          <a:endParaRPr lang="zh-CN" altLang="en-US" sz="2400" b="1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21358D-B390-4DBE-847C-292A3D2A74B9}" type="parTrans" cxnId="{E16C46DB-E806-47BF-B15D-800D29272B2F}">
      <dgm:prSet/>
      <dgm:spPr/>
      <dgm:t>
        <a:bodyPr/>
        <a:lstStyle/>
        <a:p>
          <a:endParaRPr lang="zh-CN" altLang="en-US"/>
        </a:p>
      </dgm:t>
    </dgm:pt>
    <dgm:pt modelId="{F0DF854A-5E93-40F9-865A-1D85ADCFBFC1}" type="sibTrans" cxnId="{E16C46DB-E806-47BF-B15D-800D29272B2F}">
      <dgm:prSet/>
      <dgm:spPr/>
      <dgm:t>
        <a:bodyPr/>
        <a:lstStyle/>
        <a:p>
          <a:endParaRPr lang="zh-CN" altLang="en-US"/>
        </a:p>
      </dgm:t>
    </dgm:pt>
    <dgm:pt modelId="{7088D807-AC8B-4BC1-A7E7-70A4C97F3598}">
      <dgm:prSet phldrT="[文本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400" smtClean="0"/>
            <a:t>Transaction / Event</a:t>
          </a:r>
        </a:p>
        <a:p>
          <a:r>
            <a:rPr lang="en-US" altLang="zh-CN" sz="2400" b="1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Name</a:t>
          </a:r>
          <a:endParaRPr lang="zh-CN" altLang="en-US" sz="2400" b="1">
            <a:solidFill>
              <a:srgbClr val="00B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08B9F2-C9BF-42D9-B1E9-87B708D4D785}" type="parTrans" cxnId="{0B1C2A4D-B7AE-40E7-98F8-01A52F7A1029}">
      <dgm:prSet/>
      <dgm:spPr/>
      <dgm:t>
        <a:bodyPr/>
        <a:lstStyle/>
        <a:p>
          <a:endParaRPr lang="zh-CN" altLang="en-US"/>
        </a:p>
      </dgm:t>
    </dgm:pt>
    <dgm:pt modelId="{BE1E6006-7931-42AB-8F07-4726FBF7C277}" type="sibTrans" cxnId="{0B1C2A4D-B7AE-40E7-98F8-01A52F7A1029}">
      <dgm:prSet/>
      <dgm:spPr/>
      <dgm:t>
        <a:bodyPr/>
        <a:lstStyle/>
        <a:p>
          <a:endParaRPr lang="zh-CN" altLang="en-US"/>
        </a:p>
      </dgm:t>
    </dgm:pt>
    <dgm:pt modelId="{F569F2A2-5109-4C6D-9A31-15C2B2984BD2}" type="pres">
      <dgm:prSet presAssocID="{4491576A-6152-4D1C-9785-9921038891F8}" presName="Name0" presStyleCnt="0">
        <dgm:presLayoutVars>
          <dgm:dir/>
          <dgm:animLvl val="lvl"/>
          <dgm:resizeHandles val="exact"/>
        </dgm:presLayoutVars>
      </dgm:prSet>
      <dgm:spPr/>
    </dgm:pt>
    <dgm:pt modelId="{69FBD557-3CE9-44C0-AA8B-52F2F71C23D7}" type="pres">
      <dgm:prSet presAssocID="{E91C4921-C3C1-459C-ABE0-45A556DA2FC5}" presName="Name8" presStyleCnt="0"/>
      <dgm:spPr/>
    </dgm:pt>
    <dgm:pt modelId="{8B314322-FE86-45EE-9CF1-260364C74551}" type="pres">
      <dgm:prSet presAssocID="{E91C4921-C3C1-459C-ABE0-45A556DA2FC5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F80BE-E86F-4E69-8D32-A0ABB33E1464}" type="pres">
      <dgm:prSet presAssocID="{E91C4921-C3C1-459C-ABE0-45A556DA2F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83B85-FE45-4E31-8BE9-FFFAC1E237DB}" type="pres">
      <dgm:prSet presAssocID="{698E8F1C-ECD1-4E65-8794-225E419E6D89}" presName="Name8" presStyleCnt="0"/>
      <dgm:spPr/>
    </dgm:pt>
    <dgm:pt modelId="{FD5A7356-B472-4D36-88AE-2D736D036482}" type="pres">
      <dgm:prSet presAssocID="{698E8F1C-ECD1-4E65-8794-225E419E6D89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891-9281-45AD-9B9B-84BF8DB76E89}" type="pres">
      <dgm:prSet presAssocID="{698E8F1C-ECD1-4E65-8794-225E419E6D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4D6C6-6F1C-4617-9686-40C5472465E5}" type="pres">
      <dgm:prSet presAssocID="{193CF4C1-05EF-4880-9A1B-7A91BE46E152}" presName="Name8" presStyleCnt="0"/>
      <dgm:spPr/>
    </dgm:pt>
    <dgm:pt modelId="{3DA0F7B4-E58C-4AC0-B099-DF250B33E8C2}" type="pres">
      <dgm:prSet presAssocID="{193CF4C1-05EF-4880-9A1B-7A91BE46E152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03A8B-460A-45B7-97F3-342024828A6A}" type="pres">
      <dgm:prSet presAssocID="{193CF4C1-05EF-4880-9A1B-7A91BE46E15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EEA02-2FFD-4175-ACBA-C350B434755D}" type="pres">
      <dgm:prSet presAssocID="{5723BA50-C2E4-42DF-84A1-A5FE0644A703}" presName="Name8" presStyleCnt="0"/>
      <dgm:spPr/>
    </dgm:pt>
    <dgm:pt modelId="{6A625DE8-D896-465E-84B2-75F26094A82C}" type="pres">
      <dgm:prSet presAssocID="{5723BA50-C2E4-42DF-84A1-A5FE0644A70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12589-2B04-4CFC-AB6F-D774CDBADDB1}" type="pres">
      <dgm:prSet presAssocID="{5723BA50-C2E4-42DF-84A1-A5FE0644A7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D68D8-1DAB-4A69-ABDF-615837565CB4}" type="pres">
      <dgm:prSet presAssocID="{7088D807-AC8B-4BC1-A7E7-70A4C97F3598}" presName="Name8" presStyleCnt="0"/>
      <dgm:spPr/>
    </dgm:pt>
    <dgm:pt modelId="{78993ADC-0121-4F01-A8D3-5DF419F937F5}" type="pres">
      <dgm:prSet presAssocID="{7088D807-AC8B-4BC1-A7E7-70A4C97F3598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E226D0-A578-4C74-9AF7-186F332137D8}" type="pres">
      <dgm:prSet presAssocID="{7088D807-AC8B-4BC1-A7E7-70A4C97F35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D0D0E2-3151-481B-858B-F94067C795E5}" type="presOf" srcId="{E91C4921-C3C1-459C-ABE0-45A556DA2FC5}" destId="{7E1F80BE-E86F-4E69-8D32-A0ABB33E1464}" srcOrd="1" destOrd="0" presId="urn:microsoft.com/office/officeart/2005/8/layout/pyramid3"/>
    <dgm:cxn modelId="{5C6E6090-523D-45D0-92D9-D9F627F9E3EE}" type="presOf" srcId="{193CF4C1-05EF-4880-9A1B-7A91BE46E152}" destId="{91F03A8B-460A-45B7-97F3-342024828A6A}" srcOrd="1" destOrd="0" presId="urn:microsoft.com/office/officeart/2005/8/layout/pyramid3"/>
    <dgm:cxn modelId="{E16C46DB-E806-47BF-B15D-800D29272B2F}" srcId="{4491576A-6152-4D1C-9785-9921038891F8}" destId="{5723BA50-C2E4-42DF-84A1-A5FE0644A703}" srcOrd="3" destOrd="0" parTransId="{D521358D-B390-4DBE-847C-292A3D2A74B9}" sibTransId="{F0DF854A-5E93-40F9-865A-1D85ADCFBFC1}"/>
    <dgm:cxn modelId="{5546528F-D434-4274-85B0-56C2EF3E0287}" type="presOf" srcId="{5723BA50-C2E4-42DF-84A1-A5FE0644A703}" destId="{6A625DE8-D896-465E-84B2-75F26094A82C}" srcOrd="0" destOrd="0" presId="urn:microsoft.com/office/officeart/2005/8/layout/pyramid3"/>
    <dgm:cxn modelId="{4C7EF053-1C50-4EA1-8A3E-043A8C25FC15}" srcId="{4491576A-6152-4D1C-9785-9921038891F8}" destId="{698E8F1C-ECD1-4E65-8794-225E419E6D89}" srcOrd="1" destOrd="0" parTransId="{DEBAF247-DE7B-4944-89AC-4E54E9ACC48D}" sibTransId="{3AE566E8-4393-4B17-ABCF-D27E1CE1C439}"/>
    <dgm:cxn modelId="{AFF23A5B-A917-437E-A6A8-7F7B2AFF9D3F}" type="presOf" srcId="{7088D807-AC8B-4BC1-A7E7-70A4C97F3598}" destId="{D4E226D0-A578-4C74-9AF7-186F332137D8}" srcOrd="1" destOrd="0" presId="urn:microsoft.com/office/officeart/2005/8/layout/pyramid3"/>
    <dgm:cxn modelId="{0B1C2A4D-B7AE-40E7-98F8-01A52F7A1029}" srcId="{4491576A-6152-4D1C-9785-9921038891F8}" destId="{7088D807-AC8B-4BC1-A7E7-70A4C97F3598}" srcOrd="4" destOrd="0" parTransId="{9C08B9F2-C9BF-42D9-B1E9-87B708D4D785}" sibTransId="{BE1E6006-7931-42AB-8F07-4726FBF7C277}"/>
    <dgm:cxn modelId="{F5EEFD70-C747-4AA1-BBC0-DABFB3907C22}" type="presOf" srcId="{E91C4921-C3C1-459C-ABE0-45A556DA2FC5}" destId="{8B314322-FE86-45EE-9CF1-260364C74551}" srcOrd="0" destOrd="0" presId="urn:microsoft.com/office/officeart/2005/8/layout/pyramid3"/>
    <dgm:cxn modelId="{DA9821E7-BB39-4F1E-9DEE-9E7E5828374B}" type="presOf" srcId="{193CF4C1-05EF-4880-9A1B-7A91BE46E152}" destId="{3DA0F7B4-E58C-4AC0-B099-DF250B33E8C2}" srcOrd="0" destOrd="0" presId="urn:microsoft.com/office/officeart/2005/8/layout/pyramid3"/>
    <dgm:cxn modelId="{4EC957E6-49B8-42C7-9AEB-9A01A84A8A4E}" type="presOf" srcId="{698E8F1C-ECD1-4E65-8794-225E419E6D89}" destId="{B1DC6891-9281-45AD-9B9B-84BF8DB76E89}" srcOrd="1" destOrd="0" presId="urn:microsoft.com/office/officeart/2005/8/layout/pyramid3"/>
    <dgm:cxn modelId="{64518D34-1C09-4986-92D4-6A186CC41726}" type="presOf" srcId="{4491576A-6152-4D1C-9785-9921038891F8}" destId="{F569F2A2-5109-4C6D-9A31-15C2B2984BD2}" srcOrd="0" destOrd="0" presId="urn:microsoft.com/office/officeart/2005/8/layout/pyramid3"/>
    <dgm:cxn modelId="{BB2CF8A4-7909-4A2F-84E9-BDE8F14F3241}" srcId="{4491576A-6152-4D1C-9785-9921038891F8}" destId="{E91C4921-C3C1-459C-ABE0-45A556DA2FC5}" srcOrd="0" destOrd="0" parTransId="{F349FE11-6297-4451-BE5F-8304F35A7ACE}" sibTransId="{CC6F9240-43ED-49C7-BC0B-F6A78C62D8EB}"/>
    <dgm:cxn modelId="{5DE2D750-B0BD-48B0-A991-CD2806622B46}" type="presOf" srcId="{698E8F1C-ECD1-4E65-8794-225E419E6D89}" destId="{FD5A7356-B472-4D36-88AE-2D736D036482}" srcOrd="0" destOrd="0" presId="urn:microsoft.com/office/officeart/2005/8/layout/pyramid3"/>
    <dgm:cxn modelId="{D3DD983D-51AF-4F9B-B82B-B5B7B6EA00B5}" type="presOf" srcId="{5723BA50-C2E4-42DF-84A1-A5FE0644A703}" destId="{A0712589-2B04-4CFC-AB6F-D774CDBADDB1}" srcOrd="1" destOrd="0" presId="urn:microsoft.com/office/officeart/2005/8/layout/pyramid3"/>
    <dgm:cxn modelId="{275B7DE6-DEB9-457A-83AB-C82D9F80C69C}" type="presOf" srcId="{7088D807-AC8B-4BC1-A7E7-70A4C97F3598}" destId="{78993ADC-0121-4F01-A8D3-5DF419F937F5}" srcOrd="0" destOrd="0" presId="urn:microsoft.com/office/officeart/2005/8/layout/pyramid3"/>
    <dgm:cxn modelId="{FC680A43-DB6F-4D5A-BD2E-5E29EA9EF9D1}" srcId="{4491576A-6152-4D1C-9785-9921038891F8}" destId="{193CF4C1-05EF-4880-9A1B-7A91BE46E152}" srcOrd="2" destOrd="0" parTransId="{6BD3D0B9-62B1-4571-8E1E-138ECEEA3DF6}" sibTransId="{387199E5-0490-435F-90B7-E412474F02A8}"/>
    <dgm:cxn modelId="{32C7A9B4-2AA2-4671-9D10-0DA39757AB1E}" type="presParOf" srcId="{F569F2A2-5109-4C6D-9A31-15C2B2984BD2}" destId="{69FBD557-3CE9-44C0-AA8B-52F2F71C23D7}" srcOrd="0" destOrd="0" presId="urn:microsoft.com/office/officeart/2005/8/layout/pyramid3"/>
    <dgm:cxn modelId="{F5B351FF-D5A5-4EAF-8DDF-E0601BE57514}" type="presParOf" srcId="{69FBD557-3CE9-44C0-AA8B-52F2F71C23D7}" destId="{8B314322-FE86-45EE-9CF1-260364C74551}" srcOrd="0" destOrd="0" presId="urn:microsoft.com/office/officeart/2005/8/layout/pyramid3"/>
    <dgm:cxn modelId="{234C030F-F046-4A09-A5E9-3CC4EF61E984}" type="presParOf" srcId="{69FBD557-3CE9-44C0-AA8B-52F2F71C23D7}" destId="{7E1F80BE-E86F-4E69-8D32-A0ABB33E1464}" srcOrd="1" destOrd="0" presId="urn:microsoft.com/office/officeart/2005/8/layout/pyramid3"/>
    <dgm:cxn modelId="{B79F66AD-732A-49FD-AF8E-DE74C2EEB7F9}" type="presParOf" srcId="{F569F2A2-5109-4C6D-9A31-15C2B2984BD2}" destId="{91783B85-FE45-4E31-8BE9-FFFAC1E237DB}" srcOrd="1" destOrd="0" presId="urn:microsoft.com/office/officeart/2005/8/layout/pyramid3"/>
    <dgm:cxn modelId="{F72F5C46-3703-4007-9C4F-DEFD77B5E0A8}" type="presParOf" srcId="{91783B85-FE45-4E31-8BE9-FFFAC1E237DB}" destId="{FD5A7356-B472-4D36-88AE-2D736D036482}" srcOrd="0" destOrd="0" presId="urn:microsoft.com/office/officeart/2005/8/layout/pyramid3"/>
    <dgm:cxn modelId="{2BDA5F27-63CE-4248-BF2F-60FE0932E0BA}" type="presParOf" srcId="{91783B85-FE45-4E31-8BE9-FFFAC1E237DB}" destId="{B1DC6891-9281-45AD-9B9B-84BF8DB76E89}" srcOrd="1" destOrd="0" presId="urn:microsoft.com/office/officeart/2005/8/layout/pyramid3"/>
    <dgm:cxn modelId="{62857D87-CFAD-4F03-BDD2-390C0FDE359B}" type="presParOf" srcId="{F569F2A2-5109-4C6D-9A31-15C2B2984BD2}" destId="{DB64D6C6-6F1C-4617-9686-40C5472465E5}" srcOrd="2" destOrd="0" presId="urn:microsoft.com/office/officeart/2005/8/layout/pyramid3"/>
    <dgm:cxn modelId="{113F173F-9A31-4905-88E9-DFD5A86D18A4}" type="presParOf" srcId="{DB64D6C6-6F1C-4617-9686-40C5472465E5}" destId="{3DA0F7B4-E58C-4AC0-B099-DF250B33E8C2}" srcOrd="0" destOrd="0" presId="urn:microsoft.com/office/officeart/2005/8/layout/pyramid3"/>
    <dgm:cxn modelId="{2CDCAC2B-C101-4035-8367-8BFCAB66CDF9}" type="presParOf" srcId="{DB64D6C6-6F1C-4617-9686-40C5472465E5}" destId="{91F03A8B-460A-45B7-97F3-342024828A6A}" srcOrd="1" destOrd="0" presId="urn:microsoft.com/office/officeart/2005/8/layout/pyramid3"/>
    <dgm:cxn modelId="{E163AFF6-B278-4193-840C-F429315AB245}" type="presParOf" srcId="{F569F2A2-5109-4C6D-9A31-15C2B2984BD2}" destId="{FBAEEA02-2FFD-4175-ACBA-C350B434755D}" srcOrd="3" destOrd="0" presId="urn:microsoft.com/office/officeart/2005/8/layout/pyramid3"/>
    <dgm:cxn modelId="{0B94AA52-8E7C-44D4-B45C-7DE30D07BF1E}" type="presParOf" srcId="{FBAEEA02-2FFD-4175-ACBA-C350B434755D}" destId="{6A625DE8-D896-465E-84B2-75F26094A82C}" srcOrd="0" destOrd="0" presId="urn:microsoft.com/office/officeart/2005/8/layout/pyramid3"/>
    <dgm:cxn modelId="{B6A6CBCA-4423-4A3D-97E5-4587EE0E981D}" type="presParOf" srcId="{FBAEEA02-2FFD-4175-ACBA-C350B434755D}" destId="{A0712589-2B04-4CFC-AB6F-D774CDBADDB1}" srcOrd="1" destOrd="0" presId="urn:microsoft.com/office/officeart/2005/8/layout/pyramid3"/>
    <dgm:cxn modelId="{FA59CFC4-1531-4F79-B4F6-9A3C6ED17C85}" type="presParOf" srcId="{F569F2A2-5109-4C6D-9A31-15C2B2984BD2}" destId="{48CD68D8-1DAB-4A69-ABDF-615837565CB4}" srcOrd="4" destOrd="0" presId="urn:microsoft.com/office/officeart/2005/8/layout/pyramid3"/>
    <dgm:cxn modelId="{EFD13179-E949-4434-B632-6CAE684D6672}" type="presParOf" srcId="{48CD68D8-1DAB-4A69-ABDF-615837565CB4}" destId="{78993ADC-0121-4F01-A8D3-5DF419F937F5}" srcOrd="0" destOrd="0" presId="urn:microsoft.com/office/officeart/2005/8/layout/pyramid3"/>
    <dgm:cxn modelId="{7760F880-1AEE-4EC2-A927-27DCEE07245D}" type="presParOf" srcId="{48CD68D8-1DAB-4A69-ABDF-615837565CB4}" destId="{D4E226D0-A578-4C74-9AF7-186F332137D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14322-FE86-45EE-9CF1-260364C74551}">
      <dsp:nvSpPr>
        <dsp:cNvPr id="0" name=""/>
        <dsp:cNvSpPr/>
      </dsp:nvSpPr>
      <dsp:spPr>
        <a:xfrm rot="10800000">
          <a:off x="0" y="0"/>
          <a:ext cx="8352928" cy="812799"/>
        </a:xfrm>
        <a:prstGeom prst="trapezoid">
          <a:avLst>
            <a:gd name="adj" fmla="val 102767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smtClean="0"/>
            <a:t>应用</a:t>
          </a:r>
          <a:endParaRPr lang="zh-CN" altLang="en-US" sz="4600" kern="1200"/>
        </a:p>
      </dsp:txBody>
      <dsp:txXfrm rot="-10800000">
        <a:off x="1461762" y="0"/>
        <a:ext cx="5429403" cy="812799"/>
      </dsp:txXfrm>
    </dsp:sp>
    <dsp:sp modelId="{FD5A7356-B472-4D36-88AE-2D736D036482}">
      <dsp:nvSpPr>
        <dsp:cNvPr id="0" name=""/>
        <dsp:cNvSpPr/>
      </dsp:nvSpPr>
      <dsp:spPr>
        <a:xfrm rot="10800000">
          <a:off x="835292" y="812800"/>
          <a:ext cx="6682342" cy="812799"/>
        </a:xfrm>
        <a:prstGeom prst="trapezoid">
          <a:avLst>
            <a:gd name="adj" fmla="val 102767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smtClean="0"/>
            <a:t>时间段（小时）</a:t>
          </a:r>
          <a:endParaRPr lang="zh-CN" altLang="en-US" sz="4600" kern="1200"/>
        </a:p>
      </dsp:txBody>
      <dsp:txXfrm rot="-10800000">
        <a:off x="2004702" y="812800"/>
        <a:ext cx="4343522" cy="812799"/>
      </dsp:txXfrm>
    </dsp:sp>
    <dsp:sp modelId="{3DA0F7B4-E58C-4AC0-B099-DF250B33E8C2}">
      <dsp:nvSpPr>
        <dsp:cNvPr id="0" name=""/>
        <dsp:cNvSpPr/>
      </dsp:nvSpPr>
      <dsp:spPr>
        <a:xfrm rot="10800000">
          <a:off x="1670585" y="1625600"/>
          <a:ext cx="5011756" cy="812799"/>
        </a:xfrm>
        <a:prstGeom prst="trapezoid">
          <a:avLst>
            <a:gd name="adj" fmla="val 102767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smtClean="0"/>
            <a:t>机器</a:t>
          </a:r>
          <a:endParaRPr lang="zh-CN" altLang="en-US" sz="4600" kern="1200"/>
        </a:p>
      </dsp:txBody>
      <dsp:txXfrm rot="-10800000">
        <a:off x="2547643" y="1625600"/>
        <a:ext cx="3257641" cy="812799"/>
      </dsp:txXfrm>
    </dsp:sp>
    <dsp:sp modelId="{6A625DE8-D896-465E-84B2-75F26094A82C}">
      <dsp:nvSpPr>
        <dsp:cNvPr id="0" name=""/>
        <dsp:cNvSpPr/>
      </dsp:nvSpPr>
      <dsp:spPr>
        <a:xfrm rot="10800000">
          <a:off x="2505878" y="2438400"/>
          <a:ext cx="3341171" cy="812799"/>
        </a:xfrm>
        <a:prstGeom prst="trapezoid">
          <a:avLst>
            <a:gd name="adj" fmla="val 102767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Transaction / Event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Type</a:t>
          </a:r>
          <a:endParaRPr lang="zh-CN" altLang="en-US" sz="2400" b="1" kern="120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3090583" y="2438400"/>
        <a:ext cx="2171761" cy="812799"/>
      </dsp:txXfrm>
    </dsp:sp>
    <dsp:sp modelId="{78993ADC-0121-4F01-A8D3-5DF419F937F5}">
      <dsp:nvSpPr>
        <dsp:cNvPr id="0" name=""/>
        <dsp:cNvSpPr/>
      </dsp:nvSpPr>
      <dsp:spPr>
        <a:xfrm rot="10800000">
          <a:off x="3341171" y="3251199"/>
          <a:ext cx="1670585" cy="812799"/>
        </a:xfrm>
        <a:prstGeom prst="trapezoid">
          <a:avLst>
            <a:gd name="adj" fmla="val 102767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Transaction / Event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Name</a:t>
          </a:r>
          <a:endParaRPr lang="zh-CN" altLang="en-US" sz="2400" b="1" kern="1200">
            <a:solidFill>
              <a:srgbClr val="00B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3341171" y="3251199"/>
        <a:ext cx="1670585" cy="81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25AE-37D6-43D8-9684-B8C42DBCB330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05EBA-BCF9-4085-AFC2-22561C11B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9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2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0628-2125-4791-804A-F090CC16068A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137D-BDEB-42B3-9D2F-A89488A231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AutoShape 2" descr="Image result for ctrip 携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77272"/>
            <a:ext cx="154305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1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a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conf.ctripcorp.com/pages/viewpage.action?pageId=60842102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display/FRAM/CAT" TargetMode="External"/><Relationship Id="rId2" Type="http://schemas.openxmlformats.org/officeDocument/2006/relationships/hyperlink" Target="http://ca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anping/cat" TargetMode="External"/><Relationship Id="rId4" Type="http://schemas.openxmlformats.org/officeDocument/2006/relationships/hyperlink" Target="http://conf.ctripcorp.com/pages/viewpage.action?pageId=60842102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mtClean="0"/>
              <a:t>CAT </a:t>
            </a:r>
            <a:r>
              <a:rPr lang="zh-CN" altLang="en-US" smtClean="0"/>
              <a:t>应用监控系统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C00000"/>
                </a:solidFill>
              </a:rPr>
              <a:t>C</a:t>
            </a:r>
            <a:r>
              <a:rPr lang="en-US" altLang="zh-CN" smtClean="0"/>
              <a:t>entralized 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en-US" altLang="zh-CN" smtClean="0"/>
              <a:t>pplication </a:t>
            </a:r>
            <a:r>
              <a:rPr lang="en-US" altLang="zh-CN" smtClean="0">
                <a:solidFill>
                  <a:srgbClr val="C00000"/>
                </a:solidFill>
              </a:rPr>
              <a:t>T</a:t>
            </a:r>
            <a:r>
              <a:rPr lang="en-US" altLang="zh-CN"/>
              <a:t>racking</a:t>
            </a:r>
            <a:br>
              <a:rPr lang="en-US" altLang="zh-CN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hlinkClick r:id="rId2"/>
              </a:rPr>
              <a:t>http://cat/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/>
          <a:lstStyle/>
          <a:p>
            <a:endParaRPr lang="en-US" altLang="zh-CN" smtClean="0"/>
          </a:p>
          <a:p>
            <a:fld id="{43F36337-EF63-46FA-A061-DDF7CB0625FE}" type="datetime2">
              <a:rPr lang="zh-CN" altLang="en-US" smtClean="0"/>
              <a:t>2015年9月14日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68" y="1092768"/>
            <a:ext cx="7879444" cy="458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16824" cy="69373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展示一次</a:t>
            </a:r>
            <a:r>
              <a:rPr lang="en-US" altLang="zh-CN" smtClean="0"/>
              <a:t>URL</a:t>
            </a:r>
            <a:r>
              <a:rPr lang="zh-CN" altLang="en-US" smtClean="0"/>
              <a:t>请求的内部流程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64006" y="4437112"/>
            <a:ext cx="4063978" cy="2420888"/>
          </a:xfrm>
          <a:prstGeom prst="wedgeRoundRectCallout">
            <a:avLst>
              <a:gd name="adj1" fmla="val -39071"/>
              <a:gd name="adj2" fmla="val -97525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smtClean="0"/>
          </a:p>
          <a:p>
            <a:r>
              <a:rPr lang="zh-CN" altLang="en-US" sz="1400" smtClean="0"/>
              <a:t>第一步：</a:t>
            </a:r>
            <a:r>
              <a:rPr lang="zh-CN" altLang="en-US" sz="1400" u="sng" smtClean="0"/>
              <a:t>选择</a:t>
            </a:r>
            <a:r>
              <a:rPr lang="en-US" altLang="zh-CN" sz="1400" u="sng" smtClean="0">
                <a:solidFill>
                  <a:srgbClr val="C00000"/>
                </a:solidFill>
              </a:rPr>
              <a:t>Transaction</a:t>
            </a:r>
            <a:r>
              <a:rPr lang="zh-CN" altLang="en-US" sz="1400" u="sng" smtClean="0">
                <a:solidFill>
                  <a:srgbClr val="C00000"/>
                </a:solidFill>
              </a:rPr>
              <a:t>报表</a:t>
            </a:r>
            <a:endParaRPr lang="en-US" altLang="zh-CN" sz="1400" u="sng" smtClean="0">
              <a:solidFill>
                <a:srgbClr val="C00000"/>
              </a:solidFill>
            </a:endParaRPr>
          </a:p>
          <a:p>
            <a:r>
              <a:rPr lang="en-US" altLang="zh-CN" smtClean="0"/>
              <a:t>Transaction = </a:t>
            </a:r>
            <a:r>
              <a:rPr lang="zh-CN" altLang="en-US" b="1" smtClean="0">
                <a:solidFill>
                  <a:srgbClr val="C00000"/>
                </a:solidFill>
              </a:rPr>
              <a:t>时间段</a:t>
            </a:r>
            <a:r>
              <a:rPr lang="en-US" altLang="zh-CN" smtClean="0"/>
              <a:t>: </a:t>
            </a:r>
          </a:p>
          <a:p>
            <a:r>
              <a:rPr lang="zh-CN" altLang="en-US" smtClean="0"/>
              <a:t>程序中消耗一段时间的一个步骤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Event = </a:t>
            </a:r>
            <a:r>
              <a:rPr lang="zh-CN" altLang="en-US" b="1" smtClean="0">
                <a:solidFill>
                  <a:srgbClr val="00B050"/>
                </a:solidFill>
              </a:rPr>
              <a:t>时刻</a:t>
            </a:r>
            <a:endParaRPr lang="en-US" altLang="zh-CN" b="1" smtClean="0">
              <a:solidFill>
                <a:srgbClr val="00B050"/>
              </a:solidFill>
            </a:endParaRPr>
          </a:p>
          <a:p>
            <a:r>
              <a:rPr lang="zh-CN" altLang="en-US"/>
              <a:t>程序</a:t>
            </a:r>
            <a:r>
              <a:rPr lang="zh-CN" altLang="en-US" smtClean="0"/>
              <a:t>中一个时间点上的事件，没有耗时概念。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868144" y="550422"/>
            <a:ext cx="2736304" cy="574322"/>
          </a:xfrm>
          <a:prstGeom prst="wedgeRoundRectCallout">
            <a:avLst>
              <a:gd name="adj1" fmla="val -95592"/>
              <a:gd name="adj2" fmla="val 153253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u="sng" smtClean="0"/>
              <a:t>第二步：选择应用（小时部分）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7343800" y="2924944"/>
            <a:ext cx="1800200" cy="574322"/>
          </a:xfrm>
          <a:prstGeom prst="wedgeRoundRectCallout">
            <a:avLst>
              <a:gd name="adj1" fmla="val -38969"/>
              <a:gd name="adj2" fmla="val -192240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u="sng" smtClean="0"/>
              <a:t>第三步：选择时间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6269766" y="4149951"/>
            <a:ext cx="1800200" cy="574322"/>
          </a:xfrm>
          <a:prstGeom prst="wedgeRoundRectCallout">
            <a:avLst>
              <a:gd name="adj1" fmla="val -170527"/>
              <a:gd name="adj2" fmla="val -373745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u="sng" smtClean="0"/>
              <a:t>第四步：选择机器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652120" y="5073234"/>
            <a:ext cx="3168352" cy="1668134"/>
          </a:xfrm>
          <a:prstGeom prst="wedgeRoundRectCallout">
            <a:avLst>
              <a:gd name="adj1" fmla="val -148268"/>
              <a:gd name="adj2" fmla="val -143819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/>
          </a:p>
          <a:p>
            <a:endParaRPr lang="en-US" altLang="zh-CN" sz="1400" smtClean="0"/>
          </a:p>
          <a:p>
            <a:r>
              <a:rPr lang="en-US" altLang="zh-CN" sz="1600" b="1" smtClean="0"/>
              <a:t>Type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r>
              <a:rPr lang="zh-CN" altLang="en-US" sz="1600" smtClean="0"/>
              <a:t>由应用</a:t>
            </a:r>
            <a:r>
              <a:rPr lang="zh-CN" altLang="en-US" sz="1600" b="1" smtClean="0">
                <a:solidFill>
                  <a:srgbClr val="C00000"/>
                </a:solidFill>
              </a:rPr>
              <a:t>自定义</a:t>
            </a:r>
            <a:r>
              <a:rPr lang="zh-CN" altLang="en-US" sz="1600" smtClean="0"/>
              <a:t>的</a:t>
            </a:r>
            <a:r>
              <a:rPr lang="en-US" altLang="zh-CN" sz="1600" smtClean="0"/>
              <a:t>Transaction</a:t>
            </a:r>
            <a:r>
              <a:rPr lang="zh-CN" altLang="en-US" sz="1600" smtClean="0"/>
              <a:t>大类。</a:t>
            </a:r>
            <a:endParaRPr lang="en-US" altLang="zh-CN" sz="1600" smtClean="0"/>
          </a:p>
          <a:p>
            <a:endParaRPr lang="en-US" altLang="zh-CN" sz="1400"/>
          </a:p>
          <a:p>
            <a:r>
              <a:rPr lang="en-US" altLang="zh-CN" sz="1400" smtClean="0"/>
              <a:t>CAT</a:t>
            </a:r>
            <a:r>
              <a:rPr lang="zh-CN" altLang="en-US" sz="1400" smtClean="0"/>
              <a:t>按每种</a:t>
            </a:r>
            <a:r>
              <a:rPr lang="en-US" altLang="zh-CN" sz="1400" smtClean="0"/>
              <a:t>Type</a:t>
            </a:r>
            <a:r>
              <a:rPr lang="zh-CN" altLang="en-US" sz="1400" smtClean="0"/>
              <a:t>分别列出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。为每种</a:t>
            </a:r>
            <a:r>
              <a:rPr lang="en-US" altLang="zh-CN" sz="1400" smtClean="0"/>
              <a:t>Type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Transaction</a:t>
            </a:r>
            <a:r>
              <a:rPr lang="zh-CN" altLang="en-US" sz="1400" b="1" smtClean="0">
                <a:solidFill>
                  <a:srgbClr val="C00000"/>
                </a:solidFill>
              </a:rPr>
              <a:t>分别出统计</a:t>
            </a:r>
            <a:endParaRPr lang="en-US" altLang="zh-CN" sz="1400" b="1" smtClean="0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68216" y="2367168"/>
            <a:ext cx="1152128" cy="115038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16824" cy="693738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展示一次</a:t>
            </a:r>
            <a:r>
              <a:rPr lang="en-US" altLang="zh-CN" sz="2800" smtClean="0"/>
              <a:t>URL</a:t>
            </a:r>
            <a:r>
              <a:rPr lang="zh-CN" altLang="en-US" sz="2800" smtClean="0"/>
              <a:t>请求的内部流程</a:t>
            </a:r>
            <a:r>
              <a:rPr lang="en-US" altLang="zh-CN" sz="2800" smtClean="0"/>
              <a:t>——</a:t>
            </a:r>
            <a:r>
              <a:rPr lang="en-US" altLang="zh-CN" sz="2800" smtClean="0">
                <a:solidFill>
                  <a:srgbClr val="C00000"/>
                </a:solidFill>
              </a:rPr>
              <a:t>logview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1618240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-180528" y="1484784"/>
            <a:ext cx="2736304" cy="574322"/>
          </a:xfrm>
          <a:prstGeom prst="wedgeRoundRectCallout">
            <a:avLst>
              <a:gd name="adj1" fmla="val -7110"/>
              <a:gd name="adj2" fmla="val 79528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“</a:t>
            </a:r>
            <a:r>
              <a:rPr lang="en-US" altLang="zh-CN" sz="1400" smtClean="0"/>
              <a:t>t</a:t>
            </a:r>
            <a:r>
              <a:rPr lang="zh-CN" altLang="en-US" sz="1400" smtClean="0"/>
              <a:t>”表示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的开始</a:t>
            </a:r>
            <a:endParaRPr lang="zh-CN" altLang="en-US" sz="1400"/>
          </a:p>
        </p:txBody>
      </p:sp>
      <p:sp>
        <p:nvSpPr>
          <p:cNvPr id="8" name="圆角矩形标注 7"/>
          <p:cNvSpPr/>
          <p:nvPr/>
        </p:nvSpPr>
        <p:spPr>
          <a:xfrm>
            <a:off x="-37053" y="5301208"/>
            <a:ext cx="2736304" cy="574322"/>
          </a:xfrm>
          <a:prstGeom prst="wedgeRoundRectCallout">
            <a:avLst>
              <a:gd name="adj1" fmla="val -7110"/>
              <a:gd name="adj2" fmla="val 79528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“</a:t>
            </a:r>
            <a:r>
              <a:rPr lang="en-US" altLang="zh-CN" sz="1400" smtClean="0"/>
              <a:t>T</a:t>
            </a:r>
            <a:r>
              <a:rPr lang="zh-CN" altLang="en-US" sz="1400" smtClean="0"/>
              <a:t>”表示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的结束</a:t>
            </a:r>
            <a:endParaRPr lang="zh-CN" altLang="en-US" sz="1400"/>
          </a:p>
        </p:txBody>
      </p:sp>
      <p:sp>
        <p:nvSpPr>
          <p:cNvPr id="9" name="圆角矩形标注 8"/>
          <p:cNvSpPr/>
          <p:nvPr/>
        </p:nvSpPr>
        <p:spPr>
          <a:xfrm>
            <a:off x="2851651" y="2204864"/>
            <a:ext cx="2008381" cy="574322"/>
          </a:xfrm>
          <a:prstGeom prst="wedgeRoundRectCallout">
            <a:avLst>
              <a:gd name="adj1" fmla="val -118467"/>
              <a:gd name="adj2" fmla="val 175382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发生了</a:t>
            </a:r>
            <a:r>
              <a:rPr lang="zh-CN" altLang="en-US" sz="1400" b="1" smtClean="0">
                <a:solidFill>
                  <a:srgbClr val="C00000"/>
                </a:solidFill>
              </a:rPr>
              <a:t>跨边界调用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020272" y="5373216"/>
            <a:ext cx="2880320" cy="1152127"/>
          </a:xfrm>
          <a:prstGeom prst="wedgeRoundRectCallout">
            <a:avLst>
              <a:gd name="adj1" fmla="val -26479"/>
              <a:gd name="adj2" fmla="val -5044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>
                <a:solidFill>
                  <a:schemeClr val="tx1"/>
                </a:solidFill>
              </a:rPr>
              <a:t>只需</a:t>
            </a:r>
            <a:r>
              <a:rPr lang="zh-CN" altLang="en-US" sz="1400" b="1" smtClean="0">
                <a:solidFill>
                  <a:srgbClr val="0070C0"/>
                </a:solidFill>
              </a:rPr>
              <a:t>更新框架研发部的</a:t>
            </a:r>
            <a:r>
              <a:rPr lang="en-US" altLang="zh-CN" sz="1400" b="1" smtClean="0">
                <a:solidFill>
                  <a:srgbClr val="0070C0"/>
                </a:solidFill>
              </a:rPr>
              <a:t>DLL</a:t>
            </a:r>
            <a:r>
              <a:rPr lang="zh-CN" altLang="en-US" sz="1400" smtClean="0">
                <a:solidFill>
                  <a:schemeClr val="tx1"/>
                </a:solidFill>
              </a:rPr>
              <a:t>，</a:t>
            </a:r>
            <a:endParaRPr lang="en-US" altLang="zh-CN" sz="1400" smtClean="0">
              <a:solidFill>
                <a:schemeClr val="tx1"/>
              </a:solidFill>
            </a:endParaRPr>
          </a:p>
          <a:p>
            <a:r>
              <a:rPr lang="zh-CN" altLang="en-US" sz="1400" smtClean="0">
                <a:solidFill>
                  <a:schemeClr val="tx1"/>
                </a:solidFill>
              </a:rPr>
              <a:t>就能看到这些埋点。</a:t>
            </a:r>
            <a:endParaRPr lang="en-US" altLang="zh-CN" sz="1400" smtClean="0">
              <a:solidFill>
                <a:schemeClr val="tx1"/>
              </a:solidFill>
            </a:endParaRPr>
          </a:p>
          <a:p>
            <a:endParaRPr lang="en-US" altLang="zh-CN" sz="1400" smtClean="0">
              <a:solidFill>
                <a:schemeClr val="tx1"/>
              </a:solidFill>
            </a:endParaRPr>
          </a:p>
          <a:p>
            <a:r>
              <a:rPr lang="zh-CN" altLang="en-US" sz="1400" smtClean="0">
                <a:solidFill>
                  <a:schemeClr val="tx1"/>
                </a:solidFill>
              </a:rPr>
              <a:t>当然，您也可以埋更多的点</a:t>
            </a:r>
            <a:r>
              <a:rPr lang="zh-CN" altLang="en-US" sz="140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altLang="zh-CN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-28128" y="3717032"/>
            <a:ext cx="1503784" cy="574322"/>
          </a:xfrm>
          <a:prstGeom prst="wedgeRoundRectCallout">
            <a:avLst>
              <a:gd name="adj1" fmla="val 27296"/>
              <a:gd name="adj2" fmla="val 73029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“</a:t>
            </a:r>
            <a:r>
              <a:rPr lang="en-US" altLang="zh-CN" sz="1400" smtClean="0"/>
              <a:t>E</a:t>
            </a:r>
            <a:r>
              <a:rPr lang="zh-CN" altLang="en-US" sz="1400" smtClean="0"/>
              <a:t>”表示</a:t>
            </a:r>
            <a:r>
              <a:rPr lang="en-US" altLang="zh-CN" sz="1400" smtClean="0"/>
              <a:t>Event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205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日志的搜索</a:t>
            </a:r>
            <a:r>
              <a:rPr lang="en-US" altLang="zh-CN" smtClean="0"/>
              <a:t>——CAT + ES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18" y="1340768"/>
            <a:ext cx="9254430" cy="21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7036"/>
            <a:ext cx="8568952" cy="510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34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第二类问题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C00000"/>
                </a:solidFill>
              </a:rPr>
              <a:t>性能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应用中最慢的服务调用</a:t>
            </a:r>
            <a:r>
              <a:rPr lang="en-US" altLang="zh-CN" smtClean="0"/>
              <a:t>/SQL</a:t>
            </a:r>
            <a:r>
              <a:rPr lang="zh-CN" altLang="en-US" smtClean="0"/>
              <a:t>是？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集群对外提供服务时，负载均衡吗？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应用中每个页面的访问量和响应时间是？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693738"/>
          </a:xfrm>
        </p:spPr>
        <p:txBody>
          <a:bodyPr/>
          <a:lstStyle/>
          <a:p>
            <a:r>
              <a:rPr lang="en-US" altLang="zh-CN" sz="2800" smtClean="0"/>
              <a:t>Transaction</a:t>
            </a:r>
            <a:r>
              <a:rPr lang="zh-CN" altLang="en-US" sz="2800" smtClean="0"/>
              <a:t>报表不仅提供</a:t>
            </a:r>
            <a:r>
              <a:rPr lang="en-US" altLang="zh-CN" sz="2800" smtClean="0"/>
              <a:t>logview</a:t>
            </a:r>
            <a:r>
              <a:rPr lang="zh-CN" altLang="en-US" sz="2800" smtClean="0"/>
              <a:t>，还提供</a:t>
            </a:r>
            <a:r>
              <a:rPr lang="zh-CN" altLang="en-US" sz="2800" b="1" smtClean="0">
                <a:solidFill>
                  <a:srgbClr val="C00000"/>
                </a:solidFill>
              </a:rPr>
              <a:t>统计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748680"/>
          </a:xfrm>
        </p:spPr>
        <p:txBody>
          <a:bodyPr/>
          <a:lstStyle/>
          <a:p>
            <a:r>
              <a:rPr lang="zh-CN" altLang="en-US" smtClean="0"/>
              <a:t>让我们回到刚才的</a:t>
            </a:r>
            <a:r>
              <a:rPr lang="en-US" altLang="zh-CN" smtClean="0"/>
              <a:t>Transaction</a:t>
            </a:r>
            <a:r>
              <a:rPr lang="zh-CN" altLang="en-US" smtClean="0"/>
              <a:t>报表：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704856" cy="44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2483768" y="4941168"/>
            <a:ext cx="5040560" cy="1800200"/>
          </a:xfrm>
          <a:prstGeom prst="wedgeRoundRectCallout">
            <a:avLst>
              <a:gd name="adj1" fmla="val -21701"/>
              <a:gd name="adj2" fmla="val -5912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对 </a:t>
            </a:r>
            <a:r>
              <a:rPr lang="zh-CN" altLang="en-US" sz="1400" b="1" smtClean="0">
                <a:solidFill>
                  <a:srgbClr val="0070C0"/>
                </a:solidFill>
              </a:rPr>
              <a:t>当前应用</a:t>
            </a:r>
            <a:r>
              <a:rPr lang="zh-CN" altLang="en-US" sz="1400" smtClean="0"/>
              <a:t>下的，</a:t>
            </a:r>
            <a:r>
              <a:rPr lang="zh-CN" altLang="en-US" sz="1400" b="1" smtClean="0">
                <a:solidFill>
                  <a:srgbClr val="0070C0"/>
                </a:solidFill>
              </a:rPr>
              <a:t>当前小时</a:t>
            </a:r>
            <a:r>
              <a:rPr lang="zh-CN" altLang="en-US" sz="1400" smtClean="0"/>
              <a:t>内的，</a:t>
            </a:r>
            <a:r>
              <a:rPr lang="zh-CN" altLang="en-US" sz="1400" b="1" smtClean="0">
                <a:solidFill>
                  <a:srgbClr val="0070C0"/>
                </a:solidFill>
              </a:rPr>
              <a:t>当前机器</a:t>
            </a:r>
            <a:r>
              <a:rPr lang="zh-CN" altLang="en-US" sz="1400" smtClean="0"/>
              <a:t>上的，</a:t>
            </a:r>
            <a:r>
              <a:rPr lang="zh-CN" altLang="en-US" sz="1400" b="1" smtClean="0">
                <a:solidFill>
                  <a:srgbClr val="0070C0"/>
                </a:solidFill>
              </a:rPr>
              <a:t>每种</a:t>
            </a:r>
            <a:r>
              <a:rPr lang="en-US" altLang="zh-CN" sz="1400" b="1" smtClean="0">
                <a:solidFill>
                  <a:srgbClr val="0070C0"/>
                </a:solidFill>
              </a:rPr>
              <a:t>Transaction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/>
              <a:t>统计</a:t>
            </a:r>
            <a:r>
              <a:rPr lang="zh-CN" altLang="en-US" sz="1400" smtClean="0"/>
              <a:t>了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的数量、失败率、平均耗时、</a:t>
            </a:r>
            <a:r>
              <a:rPr lang="en-US" altLang="zh-CN" sz="1400" smtClean="0"/>
              <a:t>QPS</a:t>
            </a:r>
            <a:r>
              <a:rPr lang="zh-CN" altLang="en-US" sz="1400" smtClean="0"/>
              <a:t>。。。</a:t>
            </a:r>
            <a:endParaRPr lang="en-US" altLang="zh-CN" sz="1400"/>
          </a:p>
          <a:p>
            <a:r>
              <a:rPr lang="en-US" altLang="zh-CN" sz="1400" smtClean="0"/>
              <a:t>	</a:t>
            </a:r>
          </a:p>
          <a:p>
            <a:r>
              <a:rPr lang="en-US" altLang="zh-CN" sz="1400" smtClean="0"/>
              <a:t>—— </a:t>
            </a:r>
            <a:r>
              <a:rPr lang="en-US" altLang="zh-CN" sz="2800" b="1" smtClean="0">
                <a:solidFill>
                  <a:schemeClr val="tx1"/>
                </a:solidFill>
              </a:rPr>
              <a:t>4</a:t>
            </a:r>
            <a:r>
              <a:rPr lang="zh-CN" altLang="en-US" sz="2800" b="1" smtClean="0">
                <a:solidFill>
                  <a:schemeClr val="tx1"/>
                </a:solidFill>
              </a:rPr>
              <a:t>级</a:t>
            </a:r>
            <a:r>
              <a:rPr lang="zh-CN" altLang="en-US" sz="1400" b="1" smtClean="0"/>
              <a:t>分类：应用 </a:t>
            </a:r>
            <a:r>
              <a:rPr lang="en-US" altLang="zh-CN" sz="1400" b="1" smtClean="0"/>
              <a:t>+ </a:t>
            </a:r>
            <a:r>
              <a:rPr lang="zh-CN" altLang="en-US" sz="1400" b="1" smtClean="0"/>
              <a:t>时间段 </a:t>
            </a:r>
            <a:r>
              <a:rPr lang="en-US" altLang="zh-CN" sz="1400" b="1" smtClean="0"/>
              <a:t>+ </a:t>
            </a:r>
            <a:r>
              <a:rPr lang="zh-CN" altLang="en-US" sz="1400" b="1" smtClean="0"/>
              <a:t>机器 </a:t>
            </a:r>
            <a:r>
              <a:rPr lang="en-US" altLang="zh-CN" sz="1400" b="1" smtClean="0"/>
              <a:t>+ </a:t>
            </a:r>
            <a:r>
              <a:rPr lang="en-US" altLang="zh-CN" sz="2400" b="1" smtClean="0">
                <a:solidFill>
                  <a:srgbClr val="C00000"/>
                </a:solidFill>
              </a:rPr>
              <a:t>Type</a:t>
            </a:r>
          </a:p>
          <a:p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156176" y="1988840"/>
            <a:ext cx="1440160" cy="360040"/>
          </a:xfrm>
          <a:prstGeom prst="wedgeRoundRectCallout">
            <a:avLst>
              <a:gd name="adj1" fmla="val -160284"/>
              <a:gd name="adj2" fmla="val 72340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1. </a:t>
            </a:r>
            <a:r>
              <a:rPr lang="zh-CN" altLang="en-US" smtClean="0"/>
              <a:t>当前应用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7020272" y="3068960"/>
            <a:ext cx="1512168" cy="360040"/>
          </a:xfrm>
          <a:prstGeom prst="wedgeRoundRectCallout">
            <a:avLst>
              <a:gd name="adj1" fmla="val -68477"/>
              <a:gd name="adj2" fmla="val -128298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2. </a:t>
            </a:r>
            <a:r>
              <a:rPr lang="zh-CN" altLang="en-US" smtClean="0"/>
              <a:t>当前小时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235464" y="4238400"/>
            <a:ext cx="1512168" cy="360040"/>
          </a:xfrm>
          <a:prstGeom prst="wedgeRoundRectCallout">
            <a:avLst>
              <a:gd name="adj1" fmla="val -152529"/>
              <a:gd name="adj2" fmla="val -349253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3. </a:t>
            </a:r>
            <a:r>
              <a:rPr lang="zh-CN" altLang="en-US" smtClean="0"/>
              <a:t>当前机器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79512" y="5877272"/>
            <a:ext cx="2016224" cy="720080"/>
          </a:xfrm>
          <a:prstGeom prst="wedgeRoundRectCallout">
            <a:avLst>
              <a:gd name="adj1" fmla="val 37995"/>
              <a:gd name="adj2" fmla="val -170204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4. </a:t>
            </a:r>
            <a:r>
              <a:rPr lang="zh-CN" altLang="en-US" b="1" smtClean="0">
                <a:solidFill>
                  <a:srgbClr val="C00000"/>
                </a:solidFill>
              </a:rPr>
              <a:t>不同的</a:t>
            </a:r>
            <a:r>
              <a:rPr lang="en-US" altLang="zh-CN" b="1" smtClean="0">
                <a:solidFill>
                  <a:srgbClr val="C00000"/>
                </a:solidFill>
              </a:rPr>
              <a:t>Type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275856" y="2852936"/>
            <a:ext cx="1728192" cy="1233748"/>
          </a:xfrm>
          <a:prstGeom prst="wedgeEllipseCallout">
            <a:avLst>
              <a:gd name="adj1" fmla="val -108665"/>
              <a:gd name="adj2" fmla="val 447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让我们点击其中一个</a:t>
            </a:r>
            <a:r>
              <a:rPr lang="en-US" altLang="zh-CN" b="1" smtClean="0"/>
              <a:t>Type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1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2" y="1674088"/>
            <a:ext cx="9612635" cy="454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693738"/>
          </a:xfrm>
        </p:spPr>
        <p:txBody>
          <a:bodyPr/>
          <a:lstStyle/>
          <a:p>
            <a:r>
              <a:rPr lang="en-US" altLang="zh-CN" sz="3200" smtClean="0"/>
              <a:t>Transaction</a:t>
            </a:r>
            <a:r>
              <a:rPr lang="zh-CN" altLang="en-US" sz="2800" smtClean="0"/>
              <a:t>报表 </a:t>
            </a:r>
            <a:r>
              <a:rPr lang="en-US" altLang="zh-CN" sz="2800" smtClean="0"/>
              <a:t>– </a:t>
            </a:r>
            <a:r>
              <a:rPr lang="en-US" altLang="zh-CN" sz="2800">
                <a:solidFill>
                  <a:srgbClr val="C00000"/>
                </a:solidFill>
              </a:rPr>
              <a:t>N</a:t>
            </a:r>
            <a:r>
              <a:rPr lang="en-US" altLang="zh-CN" sz="2800" smtClean="0">
                <a:solidFill>
                  <a:srgbClr val="C00000"/>
                </a:solidFill>
              </a:rPr>
              <a:t>ame</a:t>
            </a:r>
            <a:r>
              <a:rPr lang="zh-CN" altLang="en-US" sz="2800" smtClean="0"/>
              <a:t>级别的统计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48680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单击</a:t>
            </a:r>
            <a:r>
              <a:rPr lang="en-US" altLang="zh-CN" sz="2400" smtClean="0"/>
              <a:t>URL</a:t>
            </a:r>
            <a:r>
              <a:rPr lang="zh-CN" altLang="en-US" sz="2400" smtClean="0"/>
              <a:t>这一大类</a:t>
            </a:r>
            <a:r>
              <a:rPr lang="en-US" altLang="zh-CN" sz="2400" smtClean="0"/>
              <a:t>Transaction</a:t>
            </a:r>
            <a:r>
              <a:rPr lang="zh-CN" altLang="en-US" sz="2400" smtClean="0"/>
              <a:t>之后：</a:t>
            </a:r>
            <a:endParaRPr lang="zh-CN" altLang="en-US" sz="2400"/>
          </a:p>
        </p:txBody>
      </p:sp>
      <p:sp>
        <p:nvSpPr>
          <p:cNvPr id="6" name="圆角矩形标注 5"/>
          <p:cNvSpPr/>
          <p:nvPr/>
        </p:nvSpPr>
        <p:spPr>
          <a:xfrm>
            <a:off x="2483768" y="4941168"/>
            <a:ext cx="5040560" cy="1800200"/>
          </a:xfrm>
          <a:prstGeom prst="wedgeRoundRectCallout">
            <a:avLst>
              <a:gd name="adj1" fmla="val -21701"/>
              <a:gd name="adj2" fmla="val -5912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smtClean="0"/>
          </a:p>
          <a:p>
            <a:r>
              <a:rPr lang="zh-CN" altLang="en-US" sz="1400" smtClean="0">
                <a:solidFill>
                  <a:schemeClr val="tx1"/>
                </a:solidFill>
              </a:rPr>
              <a:t>对 </a:t>
            </a:r>
            <a:r>
              <a:rPr lang="zh-CN" altLang="en-US" sz="1400" b="1" smtClean="0">
                <a:solidFill>
                  <a:schemeClr val="tx1"/>
                </a:solidFill>
              </a:rPr>
              <a:t>当前应用</a:t>
            </a:r>
            <a:r>
              <a:rPr lang="zh-CN" altLang="en-US" sz="1400" smtClean="0">
                <a:solidFill>
                  <a:schemeClr val="tx1"/>
                </a:solidFill>
              </a:rPr>
              <a:t>下的，</a:t>
            </a:r>
            <a:r>
              <a:rPr lang="zh-CN" altLang="en-US" sz="1400" b="1" smtClean="0">
                <a:solidFill>
                  <a:schemeClr val="tx1"/>
                </a:solidFill>
              </a:rPr>
              <a:t>当前小时</a:t>
            </a:r>
            <a:r>
              <a:rPr lang="zh-CN" altLang="en-US" sz="1400" smtClean="0">
                <a:solidFill>
                  <a:schemeClr val="tx1"/>
                </a:solidFill>
              </a:rPr>
              <a:t>内的，</a:t>
            </a:r>
            <a:r>
              <a:rPr lang="zh-CN" altLang="en-US" sz="1400" b="1" smtClean="0">
                <a:solidFill>
                  <a:schemeClr val="tx1"/>
                </a:solidFill>
              </a:rPr>
              <a:t>当前机器</a:t>
            </a:r>
            <a:r>
              <a:rPr lang="zh-CN" altLang="en-US" sz="1400" smtClean="0">
                <a:solidFill>
                  <a:schemeClr val="tx1"/>
                </a:solidFill>
              </a:rPr>
              <a:t>上的，</a:t>
            </a:r>
            <a:r>
              <a:rPr lang="zh-CN" altLang="en-US" sz="1400" b="1" smtClean="0">
                <a:solidFill>
                  <a:schemeClr val="tx1"/>
                </a:solidFill>
              </a:rPr>
              <a:t>当前</a:t>
            </a:r>
            <a:r>
              <a:rPr lang="en-US" altLang="zh-CN" sz="1400" b="1" smtClean="0">
                <a:solidFill>
                  <a:schemeClr val="tx1"/>
                </a:solidFill>
              </a:rPr>
              <a:t>Type</a:t>
            </a:r>
            <a:r>
              <a:rPr lang="zh-CN" altLang="en-US" sz="1400" b="1" smtClean="0">
                <a:solidFill>
                  <a:schemeClr val="tx1"/>
                </a:solidFill>
              </a:rPr>
              <a:t>里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zh-CN" altLang="en-US" sz="1400" b="1" smtClean="0">
                <a:solidFill>
                  <a:schemeClr val="tx1"/>
                </a:solidFill>
              </a:rPr>
              <a:t>，每</a:t>
            </a:r>
            <a:r>
              <a:rPr lang="zh-CN" altLang="en-US" sz="1400" b="1">
                <a:solidFill>
                  <a:schemeClr val="tx1"/>
                </a:solidFill>
              </a:rPr>
              <a:t>个</a:t>
            </a:r>
            <a:r>
              <a:rPr lang="en-US" altLang="zh-CN" sz="2000" b="1" smtClean="0">
                <a:solidFill>
                  <a:srgbClr val="00B050"/>
                </a:solidFill>
              </a:rPr>
              <a:t>Name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/>
              <a:t>统计</a:t>
            </a:r>
            <a:r>
              <a:rPr lang="zh-CN" altLang="en-US" sz="1400" smtClean="0"/>
              <a:t>了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的数量、失败率、平均耗时、</a:t>
            </a:r>
            <a:r>
              <a:rPr lang="en-US" altLang="zh-CN" sz="1400" smtClean="0"/>
              <a:t>QPS</a:t>
            </a:r>
            <a:r>
              <a:rPr lang="zh-CN" altLang="en-US" sz="1400" smtClean="0"/>
              <a:t>。。。</a:t>
            </a:r>
            <a:endParaRPr lang="en-US" altLang="zh-CN" sz="1400"/>
          </a:p>
          <a:p>
            <a:r>
              <a:rPr lang="en-US" altLang="zh-CN" sz="1400" smtClean="0"/>
              <a:t>	</a:t>
            </a:r>
          </a:p>
          <a:p>
            <a:r>
              <a:rPr lang="en-US" altLang="zh-CN" sz="1400" smtClean="0"/>
              <a:t>—— </a:t>
            </a:r>
            <a:r>
              <a:rPr lang="en-US" altLang="zh-CN" sz="2800" b="1" smtClean="0">
                <a:solidFill>
                  <a:schemeClr val="tx1"/>
                </a:solidFill>
              </a:rPr>
              <a:t>5</a:t>
            </a:r>
            <a:r>
              <a:rPr lang="zh-CN" altLang="en-US" sz="2800" b="1" smtClean="0">
                <a:solidFill>
                  <a:schemeClr val="tx1"/>
                </a:solidFill>
              </a:rPr>
              <a:t>级</a:t>
            </a:r>
            <a:r>
              <a:rPr lang="zh-CN" altLang="en-US" sz="1400" b="1" smtClean="0"/>
              <a:t>分类：应用 </a:t>
            </a:r>
            <a:r>
              <a:rPr lang="en-US" altLang="zh-CN" sz="1400" b="1" smtClean="0"/>
              <a:t>+ </a:t>
            </a:r>
            <a:r>
              <a:rPr lang="zh-CN" altLang="en-US" sz="1400" b="1" smtClean="0"/>
              <a:t>时间段 </a:t>
            </a:r>
            <a:r>
              <a:rPr lang="en-US" altLang="zh-CN" sz="1400" b="1" smtClean="0"/>
              <a:t>+ </a:t>
            </a:r>
            <a:r>
              <a:rPr lang="zh-CN" altLang="en-US" sz="1400" b="1" smtClean="0"/>
              <a:t>机器 </a:t>
            </a:r>
            <a:r>
              <a:rPr lang="en-US" altLang="zh-CN" sz="1400" b="1" smtClean="0"/>
              <a:t>+ Type + </a:t>
            </a:r>
            <a:r>
              <a:rPr lang="en-US" altLang="zh-CN" sz="2400" b="1" smtClean="0">
                <a:solidFill>
                  <a:srgbClr val="00B050"/>
                </a:solidFill>
              </a:rPr>
              <a:t>Name</a:t>
            </a:r>
            <a:endParaRPr lang="en-US" altLang="zh-CN" sz="1400" b="1" smtClean="0">
              <a:solidFill>
                <a:srgbClr val="00B050"/>
              </a:solidFill>
            </a:endParaRPr>
          </a:p>
          <a:p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391980" y="1808820"/>
            <a:ext cx="1404156" cy="360040"/>
          </a:xfrm>
          <a:prstGeom prst="wedgeRoundRectCallout">
            <a:avLst>
              <a:gd name="adj1" fmla="val -148332"/>
              <a:gd name="adj2" fmla="val -47027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1. </a:t>
            </a:r>
            <a:r>
              <a:rPr lang="zh-CN" altLang="en-US" smtClean="0"/>
              <a:t>当前应用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7452320" y="2492896"/>
            <a:ext cx="1512168" cy="360040"/>
          </a:xfrm>
          <a:prstGeom prst="wedgeRoundRectCallout">
            <a:avLst>
              <a:gd name="adj1" fmla="val -18287"/>
              <a:gd name="adj2" fmla="val -138457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2. </a:t>
            </a:r>
            <a:r>
              <a:rPr lang="zh-CN" altLang="en-US" smtClean="0"/>
              <a:t>当前小时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902636" y="2996952"/>
            <a:ext cx="1512168" cy="360040"/>
          </a:xfrm>
          <a:prstGeom prst="wedgeRoundRectCallout">
            <a:avLst>
              <a:gd name="adj1" fmla="val -75733"/>
              <a:gd name="adj2" fmla="val -227346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3. </a:t>
            </a:r>
            <a:r>
              <a:rPr lang="zh-CN" altLang="en-US" smtClean="0"/>
              <a:t>当前机器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5496" y="5220024"/>
            <a:ext cx="2088232" cy="999134"/>
          </a:xfrm>
          <a:prstGeom prst="wedgeRoundRectCallout">
            <a:avLst>
              <a:gd name="adj1" fmla="val -18086"/>
              <a:gd name="adj2" fmla="val -281508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5. </a:t>
            </a:r>
            <a:r>
              <a:rPr lang="zh-CN" altLang="en-US" sz="1400" smtClean="0"/>
              <a:t>当前</a:t>
            </a:r>
            <a:r>
              <a:rPr lang="en-US" altLang="zh-CN" sz="1400" b="1" smtClean="0">
                <a:solidFill>
                  <a:srgbClr val="C00000"/>
                </a:solidFill>
              </a:rPr>
              <a:t>Type</a:t>
            </a:r>
            <a:r>
              <a:rPr lang="zh-CN" altLang="en-US" sz="1400" smtClean="0"/>
              <a:t>里，</a:t>
            </a:r>
          </a:p>
          <a:p>
            <a:pPr algn="ctr"/>
            <a:r>
              <a:rPr lang="zh-CN" altLang="en-US" sz="2000" b="1" smtClean="0">
                <a:solidFill>
                  <a:srgbClr val="C00000"/>
                </a:solidFill>
              </a:rPr>
              <a:t>不同的</a:t>
            </a:r>
            <a:r>
              <a:rPr lang="en-US" altLang="zh-CN" sz="2000" b="1" smtClean="0">
                <a:solidFill>
                  <a:srgbClr val="C00000"/>
                </a:solidFill>
              </a:rPr>
              <a:t>Name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3280" y="2294874"/>
            <a:ext cx="1570408" cy="378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4. </a:t>
            </a:r>
            <a:r>
              <a:rPr lang="zh-CN" altLang="en-US" smtClean="0"/>
              <a:t>当前</a:t>
            </a:r>
            <a:r>
              <a:rPr lang="en-US" altLang="zh-CN" smtClean="0"/>
              <a:t>Type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768752" cy="69373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CAT</a:t>
            </a:r>
            <a:r>
              <a:rPr lang="zh-CN" altLang="en-US" sz="3200" smtClean="0"/>
              <a:t>的绝大多数报表有</a:t>
            </a:r>
            <a:r>
              <a:rPr lang="en-US" altLang="zh-CN" sz="3200" smtClean="0">
                <a:solidFill>
                  <a:srgbClr val="C00000"/>
                </a:solidFill>
              </a:rPr>
              <a:t>5</a:t>
            </a:r>
            <a:r>
              <a:rPr lang="zh-CN" altLang="en-US" sz="3200" smtClean="0">
                <a:solidFill>
                  <a:srgbClr val="C00000"/>
                </a:solidFill>
              </a:rPr>
              <a:t>级</a:t>
            </a:r>
            <a:r>
              <a:rPr lang="zh-CN" altLang="en-US" sz="3200" smtClean="0"/>
              <a:t>查询体系</a:t>
            </a:r>
            <a:endParaRPr lang="zh-CN" altLang="en-US" sz="320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42762194"/>
              </p:ext>
            </p:extLst>
          </p:nvPr>
        </p:nvGraphicFramePr>
        <p:xfrm>
          <a:off x="323528" y="1397000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箭头 6"/>
          <p:cNvSpPr/>
          <p:nvPr/>
        </p:nvSpPr>
        <p:spPr>
          <a:xfrm>
            <a:off x="326527" y="2523368"/>
            <a:ext cx="252028" cy="12241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313" y="3789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细粒度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6312" y="21310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粗粒度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6527" y="5949280"/>
            <a:ext cx="378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埋</a:t>
            </a:r>
            <a:r>
              <a:rPr lang="zh-CN" altLang="en-US"/>
              <a:t>点</a:t>
            </a:r>
            <a:r>
              <a:rPr lang="zh-CN" altLang="en-US" smtClean="0"/>
              <a:t>时，</a:t>
            </a:r>
            <a:r>
              <a:rPr lang="zh-CN" altLang="en-US" b="1" smtClean="0">
                <a:solidFill>
                  <a:srgbClr val="C00000"/>
                </a:solidFill>
              </a:rPr>
              <a:t>合理地定义</a:t>
            </a:r>
            <a:r>
              <a:rPr lang="en-US" altLang="zh-CN" b="1" smtClean="0">
                <a:solidFill>
                  <a:srgbClr val="C00000"/>
                </a:solidFill>
              </a:rPr>
              <a:t>Type</a:t>
            </a:r>
            <a:r>
              <a:rPr lang="zh-CN" altLang="en-US" b="1" smtClean="0">
                <a:solidFill>
                  <a:srgbClr val="C00000"/>
                </a:solidFill>
              </a:rPr>
              <a:t>和</a:t>
            </a:r>
            <a:r>
              <a:rPr lang="en-US" altLang="zh-CN" b="1" smtClean="0">
                <a:solidFill>
                  <a:srgbClr val="C00000"/>
                </a:solidFill>
              </a:rPr>
              <a:t>Name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 rot="18870023">
            <a:off x="3281708" y="4379195"/>
            <a:ext cx="432048" cy="93610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859868"/>
            <a:ext cx="24929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在这两级粒度上出统计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在</a:t>
            </a:r>
            <a:r>
              <a:rPr lang="en-US" altLang="zh-CN" sz="2400" smtClean="0"/>
              <a:t>Transaction</a:t>
            </a:r>
            <a:r>
              <a:rPr lang="zh-CN" altLang="en-US" sz="2400" smtClean="0"/>
              <a:t>报表里，单击</a:t>
            </a:r>
            <a:r>
              <a:rPr lang="en-US" altLang="zh-CN" sz="2400" smtClean="0"/>
              <a:t>[[::show::]]</a:t>
            </a:r>
            <a:r>
              <a:rPr lang="zh-CN" altLang="en-US" sz="2400" smtClean="0"/>
              <a:t>， 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看访问量、响应时间的时间趋势曲线</a:t>
            </a:r>
            <a:endParaRPr lang="zh-CN" altLang="en-US" sz="24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68760"/>
            <a:ext cx="84772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33375" y="1268760"/>
            <a:ext cx="1718345" cy="1224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71600" y="4360242"/>
            <a:ext cx="3168352" cy="1017836"/>
          </a:xfrm>
          <a:prstGeom prst="wedgeRoundRectCallout">
            <a:avLst>
              <a:gd name="adj1" fmla="val -14325"/>
              <a:gd name="adj2" fmla="val -82739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当前小时内的</a:t>
            </a:r>
            <a:r>
              <a:rPr lang="en-US" altLang="zh-CN" sz="1600" smtClean="0"/>
              <a:t>5953</a:t>
            </a:r>
            <a:r>
              <a:rPr lang="zh-CN" altLang="en-US" sz="1600" smtClean="0"/>
              <a:t>次</a:t>
            </a:r>
            <a:r>
              <a:rPr lang="en-US" altLang="zh-CN" sz="1600" smtClean="0"/>
              <a:t>SOA2</a:t>
            </a:r>
            <a:r>
              <a:rPr lang="zh-CN" altLang="en-US" sz="1600" smtClean="0"/>
              <a:t>调用中，耗时在</a:t>
            </a:r>
            <a:r>
              <a:rPr lang="en-US" altLang="zh-CN" sz="1600" smtClean="0"/>
              <a:t>16-32ms</a:t>
            </a:r>
            <a:r>
              <a:rPr lang="zh-CN" altLang="en-US" sz="1600" smtClean="0"/>
              <a:t>之间的调用有约</a:t>
            </a:r>
            <a:r>
              <a:rPr lang="en-US" altLang="zh-CN" sz="1600" smtClean="0"/>
              <a:t>900</a:t>
            </a:r>
            <a:r>
              <a:rPr lang="zh-CN" altLang="en-US" sz="1600" smtClean="0"/>
              <a:t>次。</a:t>
            </a:r>
            <a:endParaRPr lang="zh-CN" altLang="en-US" sz="1600"/>
          </a:p>
        </p:txBody>
      </p:sp>
      <p:sp>
        <p:nvSpPr>
          <p:cNvPr id="10" name="圆角矩形标注 9"/>
          <p:cNvSpPr/>
          <p:nvPr/>
        </p:nvSpPr>
        <p:spPr>
          <a:xfrm>
            <a:off x="4427984" y="4869160"/>
            <a:ext cx="3168352" cy="1017836"/>
          </a:xfrm>
          <a:prstGeom prst="wedgeRoundRectCallout">
            <a:avLst>
              <a:gd name="adj1" fmla="val 17133"/>
              <a:gd name="adj2" fmla="val -117774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当前小时内的</a:t>
            </a:r>
            <a:r>
              <a:rPr lang="en-US" altLang="zh-CN" sz="1600" smtClean="0"/>
              <a:t>SOA2</a:t>
            </a:r>
            <a:r>
              <a:rPr lang="zh-CN" altLang="en-US" sz="1600" smtClean="0"/>
              <a:t>调用随时间的访问量变化趋势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4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3375" y="1844824"/>
            <a:ext cx="1718345" cy="64807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81125"/>
            <a:ext cx="98679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043608" y="332656"/>
            <a:ext cx="6419056" cy="69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smtClean="0"/>
              <a:t>在</a:t>
            </a:r>
            <a:r>
              <a:rPr lang="en-US" altLang="zh-CN" sz="2400" smtClean="0"/>
              <a:t>Transaction</a:t>
            </a:r>
            <a:r>
              <a:rPr lang="zh-CN" altLang="en-US" sz="2400" smtClean="0"/>
              <a:t>报表里，单击</a:t>
            </a:r>
            <a:r>
              <a:rPr lang="en-US" altLang="zh-CN" sz="2400" smtClean="0"/>
              <a:t>[[::show::]]</a:t>
            </a:r>
            <a:r>
              <a:rPr lang="zh-CN" altLang="en-US" sz="2400" smtClean="0"/>
              <a:t>， 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看负载均衡情况</a:t>
            </a:r>
            <a:endParaRPr lang="zh-CN" altLang="en-US" sz="2400"/>
          </a:p>
        </p:txBody>
      </p:sp>
      <p:sp>
        <p:nvSpPr>
          <p:cNvPr id="9" name="圆角矩形标注 8"/>
          <p:cNvSpPr/>
          <p:nvPr/>
        </p:nvSpPr>
        <p:spPr>
          <a:xfrm>
            <a:off x="971600" y="5301208"/>
            <a:ext cx="3168352" cy="1017836"/>
          </a:xfrm>
          <a:prstGeom prst="wedgeRoundRectCallout">
            <a:avLst>
              <a:gd name="adj1" fmla="val 56094"/>
              <a:gd name="adj2" fmla="val -229174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当前小时内的</a:t>
            </a:r>
            <a:r>
              <a:rPr lang="en-US" altLang="zh-CN" sz="1600" smtClean="0"/>
              <a:t>5953</a:t>
            </a:r>
            <a:r>
              <a:rPr lang="zh-CN" altLang="en-US" sz="1600" smtClean="0"/>
              <a:t>次</a:t>
            </a:r>
            <a:r>
              <a:rPr lang="en-US" altLang="zh-CN" sz="1600" smtClean="0"/>
              <a:t>SOA2</a:t>
            </a:r>
            <a:r>
              <a:rPr lang="zh-CN" altLang="en-US" sz="1600" smtClean="0"/>
              <a:t>调用中，各个机器的负载。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207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128792" cy="69373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Event</a:t>
            </a:r>
            <a:r>
              <a:rPr lang="zh-CN" altLang="en-US" smtClean="0"/>
              <a:t>报表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类似地，提供</a:t>
            </a:r>
            <a:r>
              <a:rPr lang="en-US" altLang="zh-CN" smtClean="0"/>
              <a:t>Type</a:t>
            </a:r>
            <a:r>
              <a:rPr lang="zh-CN" altLang="en-US" smtClean="0"/>
              <a:t>和</a:t>
            </a:r>
            <a:r>
              <a:rPr lang="en-US" altLang="zh-CN" smtClean="0"/>
              <a:t>Name</a:t>
            </a:r>
            <a:r>
              <a:rPr lang="zh-CN" altLang="en-US" smtClean="0"/>
              <a:t>两级统计粒度，</a:t>
            </a:r>
            <a:endParaRPr lang="en-US" altLang="zh-CN" smtClean="0"/>
          </a:p>
          <a:p>
            <a:pPr lvl="1"/>
            <a:r>
              <a:rPr lang="zh-CN" altLang="en-US" smtClean="0"/>
              <a:t>让</a:t>
            </a:r>
            <a:r>
              <a:rPr lang="en-US" altLang="zh-CN" smtClean="0"/>
              <a:t>CAT</a:t>
            </a:r>
            <a:r>
              <a:rPr lang="zh-CN" altLang="en-US" smtClean="0"/>
              <a:t>在这两个粒度上的统计，</a:t>
            </a:r>
            <a:r>
              <a:rPr lang="zh-CN" altLang="en-US" u="sng" smtClean="0"/>
              <a:t>为你服务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统计的内容和</a:t>
            </a:r>
            <a:r>
              <a:rPr lang="en-US" altLang="zh-CN" smtClean="0"/>
              <a:t>Transaction</a:t>
            </a:r>
            <a:r>
              <a:rPr lang="zh-CN" altLang="en-US" smtClean="0"/>
              <a:t>报表类似。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</a:t>
            </a:r>
            <a:r>
              <a:rPr lang="en-US" altLang="zh-CN" smtClean="0"/>
              <a:t>CAT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mtClean="0"/>
              <a:t>CAT</a:t>
            </a:r>
            <a:r>
              <a:rPr lang="zh-CN" altLang="en-US" smtClean="0"/>
              <a:t>的独特之处：</a:t>
            </a:r>
            <a:endParaRPr lang="en-US" altLang="zh-CN" smtClean="0"/>
          </a:p>
          <a:p>
            <a:pPr lvl="1"/>
            <a:r>
              <a:rPr lang="zh-CN" altLang="en-US" smtClean="0"/>
              <a:t>实时</a:t>
            </a:r>
            <a:endParaRPr lang="en-US" altLang="zh-CN" smtClean="0"/>
          </a:p>
          <a:p>
            <a:pPr lvl="2"/>
            <a:r>
              <a:rPr lang="zh-CN" altLang="en-US" smtClean="0"/>
              <a:t>现有监控系统，大多要先落地再查询。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r>
              <a:rPr lang="zh-CN" altLang="en-US" smtClean="0"/>
              <a:t>有框架埋点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C00000"/>
                </a:solidFill>
              </a:rPr>
              <a:t>数据源是生命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/>
            <a:r>
              <a:rPr lang="zh-CN" altLang="en-US" smtClean="0"/>
              <a:t>只要更新你的框架</a:t>
            </a:r>
            <a:r>
              <a:rPr lang="en-US" altLang="zh-CN" smtClean="0"/>
              <a:t>DLL</a:t>
            </a:r>
            <a:r>
              <a:rPr lang="zh-CN" altLang="en-US" smtClean="0"/>
              <a:t>，就能看到</a:t>
            </a:r>
            <a:r>
              <a:rPr lang="en-US" altLang="zh-CN" smtClean="0"/>
              <a:t>CAT</a:t>
            </a:r>
            <a:r>
              <a:rPr lang="zh-CN" altLang="en-US" smtClean="0"/>
              <a:t>统计</a:t>
            </a:r>
            <a:endParaRPr lang="en-US" altLang="zh-CN" smtClean="0"/>
          </a:p>
          <a:p>
            <a:pPr lvl="2"/>
            <a:r>
              <a:rPr lang="zh-CN" altLang="en-US" smtClean="0"/>
              <a:t>框架埋点经过反复</a:t>
            </a:r>
            <a:r>
              <a:rPr lang="en-US" altLang="zh-CN" smtClean="0"/>
              <a:t>review</a:t>
            </a:r>
            <a:r>
              <a:rPr lang="zh-CN" altLang="en-US" smtClean="0"/>
              <a:t>，不是海量日志。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全面：应用 </a:t>
            </a:r>
            <a:r>
              <a:rPr lang="en-US" altLang="zh-CN" smtClean="0"/>
              <a:t>+ </a:t>
            </a:r>
            <a:r>
              <a:rPr lang="zh-CN" altLang="en-US" smtClean="0"/>
              <a:t>中间 </a:t>
            </a:r>
            <a:r>
              <a:rPr lang="en-US" altLang="zh-CN" smtClean="0"/>
              <a:t>+ </a:t>
            </a:r>
            <a:r>
              <a:rPr lang="zh-CN" altLang="en-US" smtClean="0"/>
              <a:t>机器 </a:t>
            </a:r>
            <a:r>
              <a:rPr lang="en-US" altLang="zh-CN" smtClean="0"/>
              <a:t>+ </a:t>
            </a:r>
            <a:r>
              <a:rPr lang="zh-CN" altLang="en-US" smtClean="0"/>
              <a:t>手机端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87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常用中间件</a:t>
            </a:r>
            <a:r>
              <a:rPr lang="en-US" altLang="zh-CN" smtClean="0"/>
              <a:t>Transaction/Event</a:t>
            </a:r>
            <a:r>
              <a:rPr lang="zh-CN" altLang="en-US" smtClean="0"/>
              <a:t>埋点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06406"/>
              </p:ext>
            </p:extLst>
          </p:nvPr>
        </p:nvGraphicFramePr>
        <p:xfrm>
          <a:off x="251520" y="1340768"/>
          <a:ext cx="8640960" cy="411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295475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Transaction/Event</a:t>
                      </a:r>
                      <a:r>
                        <a:rPr lang="en-US" altLang="zh-CN" sz="1400" baseline="0" smtClean="0"/>
                        <a:t> Type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Name</a:t>
                      </a:r>
                      <a:r>
                        <a:rPr lang="zh-CN" altLang="en-US" sz="1400" smtClean="0"/>
                        <a:t>级统计的意义</a:t>
                      </a:r>
                      <a:endParaRPr lang="zh-CN" altLang="en-US" sz="1400"/>
                    </a:p>
                  </a:txBody>
                  <a:tcPr/>
                </a:tc>
              </a:tr>
              <a:tr h="295475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URL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当前应用下每个页面的访问量、耗时统计</a:t>
                      </a:r>
                      <a:endParaRPr lang="zh-CN" altLang="en-US" sz="1400"/>
                    </a:p>
                  </a:txBody>
                  <a:tcPr/>
                </a:tc>
              </a:tr>
              <a:tr h="435198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SOA2Client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当前应用调用了哪些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服务，调用每个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服务的访问量、耗时统计。</a:t>
                      </a:r>
                      <a:endParaRPr lang="zh-CN" altLang="en-US" sz="1400"/>
                    </a:p>
                  </a:txBody>
                  <a:tcPr/>
                </a:tc>
              </a:tr>
              <a:tr h="709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SOA2Service</a:t>
                      </a:r>
                      <a:endParaRPr lang="zh-CN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当前应用对外提供了哪些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服务，每个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服务被其他应用调用的访问量、耗时统计。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对一个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服务，当前集群中各机器的负载情况。</a:t>
                      </a:r>
                    </a:p>
                  </a:txBody>
                  <a:tcPr/>
                </a:tc>
              </a:tr>
              <a:tr h="502308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SQL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当前应用执行了哪些</a:t>
                      </a:r>
                      <a:r>
                        <a:rPr lang="en-US" altLang="zh-CN" sz="1400" smtClean="0"/>
                        <a:t>SQL</a:t>
                      </a:r>
                      <a:r>
                        <a:rPr lang="zh-CN" altLang="en-US" sz="1400" smtClean="0"/>
                        <a:t>，每条</a:t>
                      </a:r>
                      <a:r>
                        <a:rPr lang="en-US" altLang="zh-CN" sz="1400" smtClean="0"/>
                        <a:t>SQL</a:t>
                      </a:r>
                      <a:r>
                        <a:rPr lang="zh-CN" altLang="en-US" sz="1400" smtClean="0"/>
                        <a:t>的执行量和耗时统计。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对一条</a:t>
                      </a:r>
                      <a:r>
                        <a:rPr lang="en-US" altLang="zh-CN" sz="1400" smtClean="0"/>
                        <a:t>SQL</a:t>
                      </a:r>
                      <a:r>
                        <a:rPr lang="zh-CN" altLang="en-US" sz="1400" smtClean="0"/>
                        <a:t>，当前集群中各机器的负载情况。</a:t>
                      </a:r>
                    </a:p>
                  </a:txBody>
                  <a:tcPr/>
                </a:tc>
              </a:tr>
              <a:tr h="295475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SOA2Client.resCode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当前应用调用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服务的成功率</a:t>
                      </a:r>
                      <a:endParaRPr lang="zh-CN" altLang="en-US" sz="1400"/>
                    </a:p>
                  </a:txBody>
                  <a:tcPr/>
                </a:tc>
              </a:tr>
              <a:tr h="295475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SOA2Client.version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当前应用使用了哪几个版本的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客户端。版本的使用量分布饼图。</a:t>
                      </a:r>
                      <a:endParaRPr lang="zh-CN" altLang="en-US" sz="1400"/>
                    </a:p>
                  </a:txBody>
                  <a:tcPr/>
                </a:tc>
              </a:tr>
              <a:tr h="295475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SOA2Service.resSize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每一个对外的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服务，它返回的</a:t>
                      </a:r>
                      <a:r>
                        <a:rPr lang="en-US" altLang="zh-CN" sz="1400" smtClean="0"/>
                        <a:t>response</a:t>
                      </a:r>
                      <a:r>
                        <a:rPr lang="en-US" altLang="zh-CN" sz="1400" baseline="0" smtClean="0"/>
                        <a:t> payload</a:t>
                      </a:r>
                      <a:r>
                        <a:rPr lang="zh-CN" altLang="en-US" sz="1400" baseline="0" smtClean="0"/>
                        <a:t>的大小分布</a:t>
                      </a:r>
                      <a:endParaRPr lang="zh-CN" altLang="en-US" sz="1400"/>
                    </a:p>
                  </a:txBody>
                  <a:tcPr/>
                </a:tc>
              </a:tr>
              <a:tr h="360478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SOA2Service.clientApp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哪些应用在调用某一个特定的</a:t>
                      </a:r>
                      <a:r>
                        <a:rPr lang="en-US" altLang="zh-CN" sz="1400" smtClean="0"/>
                        <a:t>SOA2</a:t>
                      </a:r>
                      <a:r>
                        <a:rPr lang="zh-CN" altLang="en-US" sz="1400" smtClean="0"/>
                        <a:t>服务？这些应用调用量的分布饼图。</a:t>
                      </a:r>
                      <a:endParaRPr lang="zh-CN" altLang="en-US" sz="1400"/>
                    </a:p>
                  </a:txBody>
                  <a:tcPr/>
                </a:tc>
              </a:tr>
              <a:tr h="547948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Redis.valueSize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当前应用访问</a:t>
                      </a:r>
                      <a:r>
                        <a:rPr lang="en-US" altLang="zh-CN" sz="1400" smtClean="0"/>
                        <a:t>Redis</a:t>
                      </a:r>
                      <a:r>
                        <a:rPr lang="zh-CN" altLang="en-US" sz="1400" smtClean="0"/>
                        <a:t>，返回的</a:t>
                      </a:r>
                      <a:r>
                        <a:rPr lang="en-US" altLang="zh-CN" sz="1400" smtClean="0"/>
                        <a:t>value</a:t>
                      </a:r>
                      <a:r>
                        <a:rPr lang="zh-CN" altLang="en-US" sz="1400" smtClean="0"/>
                        <a:t>的大小分布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3848" y="559149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/>
              <a:t>Demo...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521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对性能的告警邮件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就是对</a:t>
            </a:r>
            <a:r>
              <a:rPr lang="en-US" altLang="zh-CN" smtClean="0"/>
              <a:t>Transaction</a:t>
            </a:r>
            <a:r>
              <a:rPr lang="zh-CN" altLang="en-US" smtClean="0"/>
              <a:t>的数量、平均耗时的告警</a:t>
            </a:r>
            <a:endParaRPr lang="en-US" altLang="zh-CN" smtClean="0"/>
          </a:p>
          <a:p>
            <a:pPr lvl="1"/>
            <a:r>
              <a:rPr lang="en-US" altLang="zh-CN" smtClean="0"/>
              <a:t>e.g. </a:t>
            </a:r>
            <a:r>
              <a:rPr lang="zh-CN" altLang="en-US" smtClean="0"/>
              <a:t>若</a:t>
            </a:r>
            <a:r>
              <a:rPr lang="en-US" altLang="zh-CN" smtClean="0"/>
              <a:t>SQL</a:t>
            </a:r>
            <a:r>
              <a:rPr lang="zh-CN" altLang="en-US" smtClean="0"/>
              <a:t>耗时超过</a:t>
            </a:r>
            <a:r>
              <a:rPr lang="en-US" altLang="zh-CN" smtClean="0"/>
              <a:t>2</a:t>
            </a:r>
            <a:r>
              <a:rPr lang="zh-CN" altLang="en-US" smtClean="0"/>
              <a:t>分钟，则告警：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11240678" cy="332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139136" cy="706089"/>
          </a:xfrm>
        </p:spPr>
        <p:txBody>
          <a:bodyPr>
            <a:normAutofit/>
          </a:bodyPr>
          <a:lstStyle/>
          <a:p>
            <a:r>
              <a:rPr lang="zh-CN" altLang="en-US" sz="2800" b="1" smtClean="0">
                <a:solidFill>
                  <a:schemeClr val="accent6">
                    <a:lumMod val="75000"/>
                  </a:schemeClr>
                </a:solidFill>
              </a:rPr>
              <a:t>跨应用</a:t>
            </a:r>
            <a:r>
              <a:rPr lang="zh-CN" altLang="en-US" sz="2800" smtClean="0"/>
              <a:t>的</a:t>
            </a:r>
            <a:r>
              <a:rPr lang="zh-CN" altLang="en-US" sz="2800" b="1" smtClean="0">
                <a:solidFill>
                  <a:srgbClr val="C00000"/>
                </a:solidFill>
              </a:rPr>
              <a:t>横向报表</a:t>
            </a:r>
            <a:r>
              <a:rPr lang="zh-CN" altLang="en-US" sz="2800" smtClean="0"/>
              <a:t>，中间件</a:t>
            </a:r>
            <a:r>
              <a:rPr lang="zh-CN" altLang="en-US" sz="2800"/>
              <a:t>运维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6085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携程各个</a:t>
            </a:r>
            <a:r>
              <a:rPr lang="en-US" altLang="zh-CN" sz="2800" dirty="0" smtClean="0"/>
              <a:t>BU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访问量、响应时间如何？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携程最大的</a:t>
            </a:r>
            <a:r>
              <a:rPr lang="en-US" altLang="zh-CN" sz="2800" dirty="0" smtClean="0"/>
              <a:t>SOA2 service response</a:t>
            </a:r>
            <a:r>
              <a:rPr lang="zh-CN" altLang="en-US" sz="2800" dirty="0" smtClean="0"/>
              <a:t>属于哪个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全</a:t>
            </a:r>
            <a:r>
              <a:rPr lang="zh-CN" altLang="en-US" sz="2800" dirty="0"/>
              <a:t>携程被访问得最多的数据库，是哪个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谁</a:t>
            </a:r>
            <a:r>
              <a:rPr lang="zh-CN" altLang="en-US" sz="2400" dirty="0" smtClean="0"/>
              <a:t>在访问？</a:t>
            </a:r>
            <a:endParaRPr lang="en-US" altLang="zh-CN" sz="24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携程还有多少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，在使用旧</a:t>
            </a:r>
            <a:r>
              <a:rPr lang="en-US" altLang="zh-CN" sz="2800" dirty="0" smtClean="0"/>
              <a:t>ESB</a:t>
            </a:r>
            <a:r>
              <a:rPr lang="zh-CN" altLang="en-US" sz="2800" dirty="0" smtClean="0"/>
              <a:t>服务框架？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可以知道全公司最慢的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，来自哪个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目前能知道最慢的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来自哪个</a:t>
            </a:r>
            <a:r>
              <a:rPr lang="en-US" altLang="zh-CN" sz="2400" dirty="0" smtClean="0"/>
              <a:t>BU</a:t>
            </a:r>
          </a:p>
          <a:p>
            <a:pPr lvl="1"/>
            <a:r>
              <a:rPr lang="zh-CN" altLang="en-US" sz="2400" dirty="0" smtClean="0"/>
              <a:t>哪个</a:t>
            </a:r>
            <a:r>
              <a:rPr lang="en-US" altLang="zh-CN" sz="2400" dirty="0" smtClean="0"/>
              <a:t>BU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执行平均时长最大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5247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992888" cy="706089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携程各</a:t>
            </a:r>
            <a:r>
              <a:rPr lang="en-US" altLang="zh-CN" smtClean="0"/>
              <a:t>BU</a:t>
            </a:r>
            <a:r>
              <a:rPr lang="zh-CN" altLang="en-US" smtClean="0"/>
              <a:t>的</a:t>
            </a:r>
            <a:r>
              <a:rPr lang="en-US" altLang="zh-CN" smtClean="0"/>
              <a:t>URL</a:t>
            </a:r>
            <a:r>
              <a:rPr lang="zh-CN" altLang="en-US" smtClean="0"/>
              <a:t>访问量、响应时间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11778208" cy="127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2492896"/>
            <a:ext cx="9999415" cy="287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8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9"/>
            <a:ext cx="8435280" cy="706089"/>
          </a:xfrm>
        </p:spPr>
        <p:txBody>
          <a:bodyPr>
            <a:normAutofit/>
          </a:bodyPr>
          <a:lstStyle/>
          <a:p>
            <a:r>
              <a:rPr lang="zh-CN" altLang="en-US" sz="2800"/>
              <a:t>携程最大的</a:t>
            </a:r>
            <a:r>
              <a:rPr lang="en-US" altLang="zh-CN" sz="2800"/>
              <a:t>SOA2 service </a:t>
            </a:r>
            <a:r>
              <a:rPr lang="en-US" altLang="zh-CN" sz="2800" smtClean="0"/>
              <a:t>response</a:t>
            </a:r>
            <a:r>
              <a:rPr lang="zh-CN" altLang="en-US" sz="2800" smtClean="0"/>
              <a:t>属于哪个</a:t>
            </a:r>
            <a:r>
              <a:rPr lang="en-US" altLang="zh-CN" sz="2800" smtClean="0"/>
              <a:t>App</a:t>
            </a:r>
            <a:r>
              <a:rPr lang="zh-CN" altLang="en-US" sz="2800" smtClean="0"/>
              <a:t>？</a:t>
            </a:r>
            <a:endParaRPr lang="en-US" altLang="zh-CN" sz="280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4439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2" y="2060848"/>
            <a:ext cx="144018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2" y="1524273"/>
            <a:ext cx="14344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9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139136" cy="706089"/>
          </a:xfrm>
        </p:spPr>
        <p:txBody>
          <a:bodyPr>
            <a:normAutofit/>
          </a:bodyPr>
          <a:lstStyle/>
          <a:p>
            <a:r>
              <a:rPr lang="zh-CN" altLang="en-US" sz="2800"/>
              <a:t>全携程被访问得最多的数据库，是哪个？</a:t>
            </a:r>
            <a:endParaRPr lang="en-US" altLang="zh-CN" sz="2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9191058" cy="429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276872"/>
            <a:ext cx="949037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29" y="1507604"/>
            <a:ext cx="10901731" cy="429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2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264" y="260648"/>
            <a:ext cx="7139136" cy="706089"/>
          </a:xfrm>
        </p:spPr>
        <p:txBody>
          <a:bodyPr>
            <a:noAutofit/>
          </a:bodyPr>
          <a:lstStyle/>
          <a:p>
            <a:r>
              <a:rPr lang="zh-CN" altLang="en-US" sz="2800"/>
              <a:t>携程还有多少应用，在使用旧</a:t>
            </a:r>
            <a:r>
              <a:rPr lang="en-US" altLang="zh-CN" sz="2800" smtClean="0"/>
              <a:t>ESB</a:t>
            </a:r>
            <a:r>
              <a:rPr lang="zh-CN" altLang="en-US" sz="2800" smtClean="0"/>
              <a:t>客户端？</a:t>
            </a:r>
            <a:endParaRPr lang="zh-CN" altLang="en-US" sz="2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" y="836712"/>
            <a:ext cx="9054131" cy="51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5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6923112" cy="693738"/>
          </a:xfrm>
        </p:spPr>
        <p:txBody>
          <a:bodyPr/>
          <a:lstStyle/>
          <a:p>
            <a:r>
              <a:rPr lang="en-US" altLang="zh-CN" sz="2800" smtClean="0"/>
              <a:t>Heartbeat</a:t>
            </a:r>
            <a:r>
              <a:rPr lang="zh-CN" altLang="en-US" sz="2800" smtClean="0"/>
              <a:t>报表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机器、容器性能数据</a:t>
            </a:r>
            <a:endParaRPr lang="zh-CN" altLang="en-US" sz="28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" y="1052735"/>
            <a:ext cx="8368960" cy="581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464" y="3284984"/>
            <a:ext cx="880128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6923112" cy="693738"/>
          </a:xfrm>
        </p:spPr>
        <p:txBody>
          <a:bodyPr/>
          <a:lstStyle/>
          <a:p>
            <a:r>
              <a:rPr lang="en-US" altLang="zh-CN" sz="2800" smtClean="0"/>
              <a:t>Heartbeat</a:t>
            </a:r>
            <a:r>
              <a:rPr lang="zh-CN" altLang="en-US" sz="2800" smtClean="0"/>
              <a:t>报表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图表背后有更多原始数据</a:t>
            </a:r>
            <a:endParaRPr lang="zh-CN" altLang="en-US" sz="280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" y="1124744"/>
            <a:ext cx="1806154" cy="276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36" y="1340768"/>
            <a:ext cx="648072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8477" y="3501008"/>
            <a:ext cx="648072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90" y="1156744"/>
            <a:ext cx="7598428" cy="508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5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Heartbeat</a:t>
            </a:r>
            <a:r>
              <a:rPr lang="zh-CN" altLang="en-US" smtClean="0"/>
              <a:t>告警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165618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规则，持续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CPU</a:t>
            </a:r>
            <a:r>
              <a:rPr lang="zh-CN" altLang="en-US" sz="2000" dirty="0" smtClean="0"/>
              <a:t>利用率</a:t>
            </a:r>
            <a:r>
              <a:rPr lang="en-US" altLang="zh-CN" sz="2000" dirty="0" smtClean="0"/>
              <a:t>&gt;95%</a:t>
            </a:r>
          </a:p>
          <a:p>
            <a:pPr lvl="1"/>
            <a:r>
              <a:rPr lang="zh-CN" altLang="en-US" sz="2000" dirty="0" smtClean="0"/>
              <a:t>或 每分钟的</a:t>
            </a:r>
            <a:r>
              <a:rPr lang="en-US" altLang="zh-CN" sz="2000" dirty="0" smtClean="0"/>
              <a:t>Generation 2 GC</a:t>
            </a:r>
            <a:r>
              <a:rPr lang="zh-CN" altLang="en-US" sz="2000" dirty="0" smtClean="0"/>
              <a:t>次数</a:t>
            </a:r>
            <a:r>
              <a:rPr lang="en-US" altLang="zh-CN" sz="2000" dirty="0" smtClean="0"/>
              <a:t>&gt;200</a:t>
            </a:r>
          </a:p>
          <a:p>
            <a:r>
              <a:rPr lang="zh-CN" altLang="en-US" sz="2400" dirty="0" smtClean="0"/>
              <a:t>告警间隔，</a:t>
            </a:r>
            <a:r>
              <a:rPr lang="en-US" altLang="zh-CN" sz="2400" dirty="0" smtClean="0"/>
              <a:t>720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6771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8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CAT@Ctrip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65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每天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250</a:t>
            </a:r>
            <a:r>
              <a:rPr lang="zh-CN" altLang="en-US" dirty="0" smtClean="0">
                <a:solidFill>
                  <a:srgbClr val="FF0000"/>
                </a:solidFill>
              </a:rPr>
              <a:t>亿</a:t>
            </a:r>
            <a:r>
              <a:rPr lang="zh-CN" altLang="en-US" dirty="0" smtClean="0"/>
              <a:t>条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消息 （</a:t>
            </a:r>
            <a:r>
              <a:rPr lang="en-US" altLang="zh-CN" dirty="0" smtClean="0"/>
              <a:t>~27TB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来自约</a:t>
            </a:r>
            <a:r>
              <a:rPr lang="en-US" altLang="zh-CN" smtClean="0">
                <a:solidFill>
                  <a:srgbClr val="00B050"/>
                </a:solidFill>
              </a:rPr>
              <a:t>2615</a:t>
            </a:r>
            <a:r>
              <a:rPr lang="zh-CN" altLang="en-US" dirty="0" smtClean="0"/>
              <a:t>个应用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框架主要产品已埋入</a:t>
            </a:r>
            <a:r>
              <a:rPr lang="en-US" altLang="zh-CN" sz="3200" dirty="0" smtClean="0"/>
              <a:t>CAT</a:t>
            </a:r>
            <a:r>
              <a:rPr lang="zh-CN" altLang="en-US" sz="3200" dirty="0" smtClean="0"/>
              <a:t>监控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CFX, SOA2, ESB, DAL, Session,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, ...</a:t>
            </a:r>
          </a:p>
          <a:p>
            <a:pPr marL="342900" lvl="2" indent="-342900"/>
            <a:endParaRPr lang="en-US" altLang="zh-CN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50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Dependency</a:t>
            </a:r>
            <a:r>
              <a:rPr lang="zh-CN" altLang="en-US" smtClean="0"/>
              <a:t>报表</a:t>
            </a:r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" y="1259576"/>
            <a:ext cx="8219715" cy="46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522920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smtClean="0"/>
              <a:t>节点形状：</a:t>
            </a:r>
            <a:endParaRPr lang="en-US" altLang="zh-CN" u="sng" smtClean="0"/>
          </a:p>
          <a:p>
            <a:r>
              <a:rPr lang="zh-CN" altLang="en-US" smtClean="0"/>
              <a:t>圆形：应用</a:t>
            </a:r>
            <a:endParaRPr lang="en-US" altLang="zh-CN" smtClean="0"/>
          </a:p>
          <a:p>
            <a:r>
              <a:rPr lang="zh-CN" altLang="en-US" smtClean="0"/>
              <a:t>矩形：数据库</a:t>
            </a:r>
            <a:endParaRPr lang="en-US" altLang="zh-CN" smtClean="0"/>
          </a:p>
          <a:p>
            <a:r>
              <a:rPr lang="zh-CN" altLang="en-US" smtClean="0"/>
              <a:t>菱形：缓存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696" y="3498706"/>
            <a:ext cx="806912" cy="29033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33" y="116632"/>
            <a:ext cx="8229600" cy="1143000"/>
          </a:xfrm>
        </p:spPr>
        <p:txBody>
          <a:bodyPr/>
          <a:lstStyle/>
          <a:p>
            <a:r>
              <a:rPr lang="zh-CN" altLang="en-US"/>
              <a:t>手机</a:t>
            </a:r>
            <a:r>
              <a:rPr lang="zh-CN" altLang="en-US" smtClean="0"/>
              <a:t>端监控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124744"/>
            <a:ext cx="9130411" cy="504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16632"/>
            <a:ext cx="14287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其他报表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Cross report</a:t>
            </a:r>
          </a:p>
          <a:p>
            <a:endParaRPr lang="en-US" altLang="zh-CN"/>
          </a:p>
          <a:p>
            <a:r>
              <a:rPr lang="en-US" altLang="zh-CN" smtClean="0"/>
              <a:t>Database report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如何接入</a:t>
            </a:r>
            <a:r>
              <a:rPr lang="en-US" altLang="zh-CN" smtClean="0"/>
              <a:t>CAT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</a:rPr>
              <a:t>任何业务应用或中间件的埋点，都要</a:t>
            </a:r>
            <a:r>
              <a:rPr lang="zh-CN" altLang="en-US" sz="2000" b="1">
                <a:solidFill>
                  <a:srgbClr val="C00000"/>
                </a:solidFill>
              </a:rPr>
              <a:t>告知我们</a:t>
            </a:r>
            <a:r>
              <a:rPr lang="en-US" altLang="zh-CN" sz="2000" b="1">
                <a:solidFill>
                  <a:srgbClr val="C00000"/>
                </a:solidFill>
              </a:rPr>
              <a:t>CAT team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smtClean="0">
                <a:solidFill>
                  <a:schemeClr val="tx1"/>
                </a:solidFill>
              </a:rPr>
              <a:t>在</a:t>
            </a:r>
            <a:r>
              <a:rPr lang="zh-CN" altLang="en-US" sz="2000">
                <a:solidFill>
                  <a:schemeClr val="tx1"/>
                </a:solidFill>
              </a:rPr>
              <a:t>埋点内容、</a:t>
            </a:r>
            <a:r>
              <a:rPr lang="zh-CN" altLang="en-US" sz="2000" b="1">
                <a:solidFill>
                  <a:srgbClr val="C00000"/>
                </a:solidFill>
              </a:rPr>
              <a:t>数据量</a:t>
            </a:r>
            <a:r>
              <a:rPr lang="zh-CN" altLang="en-US" sz="2000">
                <a:solidFill>
                  <a:schemeClr val="tx1"/>
                </a:solidFill>
              </a:rPr>
              <a:t>上经我们</a:t>
            </a:r>
            <a:r>
              <a:rPr lang="en-US" altLang="zh-CN" sz="2000">
                <a:solidFill>
                  <a:schemeClr val="tx1"/>
                </a:solidFill>
              </a:rPr>
              <a:t>review</a:t>
            </a:r>
            <a:r>
              <a:rPr lang="zh-CN" altLang="en-US" sz="2000">
                <a:solidFill>
                  <a:schemeClr val="tx1"/>
                </a:solidFill>
              </a:rPr>
              <a:t>、同意后，方可上生产。</a:t>
            </a:r>
          </a:p>
        </p:txBody>
      </p:sp>
    </p:spTree>
    <p:extLst>
      <p:ext uri="{BB962C8B-B14F-4D97-AF65-F5344CB8AC3E}">
        <p14:creationId xmlns:p14="http://schemas.microsoft.com/office/powerpoint/2010/main" val="8671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如何接入</a:t>
            </a:r>
            <a:r>
              <a:rPr lang="en-US" altLang="zh-CN"/>
              <a:t>CAT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24136"/>
            <a:ext cx="8229600" cy="501317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学习参考资料里的</a:t>
            </a:r>
            <a:r>
              <a:rPr lang="en-US" altLang="zh-CN" sz="2400" smtClean="0"/>
              <a:t>API</a:t>
            </a:r>
            <a:r>
              <a:rPr lang="zh-CN" altLang="en-US" sz="2400" smtClean="0"/>
              <a:t>文档</a:t>
            </a:r>
            <a:endParaRPr lang="en-US" altLang="zh-CN" sz="24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引用</a:t>
            </a:r>
            <a:r>
              <a:rPr lang="en-US" altLang="zh-CN" sz="2400" smtClean="0"/>
              <a:t>CAT</a:t>
            </a:r>
            <a:r>
              <a:rPr lang="zh-CN" altLang="en-US" sz="2400" smtClean="0"/>
              <a:t>客户端</a:t>
            </a:r>
            <a:endParaRPr lang="en-US" altLang="zh-CN" sz="2400"/>
          </a:p>
          <a:p>
            <a:pPr lvl="1"/>
            <a:r>
              <a:rPr lang="en-US" altLang="zh-CN" sz="2000" smtClean="0"/>
              <a:t>.NET: </a:t>
            </a:r>
            <a:r>
              <a:rPr lang="zh-CN" altLang="en-US" sz="2000" smtClean="0"/>
              <a:t>更新</a:t>
            </a:r>
            <a:r>
              <a:rPr lang="en-US" altLang="zh-CN" sz="2000" smtClean="0"/>
              <a:t>Framework.Logging.V2.API.dll</a:t>
            </a:r>
          </a:p>
          <a:p>
            <a:pPr lvl="2"/>
            <a:r>
              <a:rPr lang="en-US" altLang="zh-CN" sz="1800" smtClean="0"/>
              <a:t>CAT</a:t>
            </a:r>
            <a:r>
              <a:rPr lang="zh-CN" altLang="en-US" sz="1800" smtClean="0"/>
              <a:t>客户端已成为这个</a:t>
            </a:r>
            <a:r>
              <a:rPr lang="en-US" altLang="zh-CN" sz="1800" smtClean="0"/>
              <a:t>DLL</a:t>
            </a:r>
            <a:r>
              <a:rPr lang="zh-CN" altLang="en-US" sz="1800" smtClean="0"/>
              <a:t>的一部分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需要</a:t>
            </a:r>
            <a:r>
              <a:rPr lang="en-US" altLang="zh-CN" sz="1800" smtClean="0"/>
              <a:t>.NET Framework 4.0</a:t>
            </a:r>
            <a:r>
              <a:rPr lang="zh-CN" altLang="en-US" sz="1800" smtClean="0"/>
              <a:t>或更高</a:t>
            </a:r>
            <a:endParaRPr lang="en-US" altLang="zh-CN" sz="1800" smtClean="0"/>
          </a:p>
          <a:p>
            <a:pPr lvl="1"/>
            <a:r>
              <a:rPr lang="en-US" altLang="zh-CN" sz="2000"/>
              <a:t>Java: </a:t>
            </a:r>
            <a:r>
              <a:rPr lang="en-US" altLang="zh-CN" sz="2000" smtClean="0"/>
              <a:t> maven</a:t>
            </a:r>
            <a:r>
              <a:rPr lang="zh-CN" altLang="en-US" sz="2000" smtClean="0"/>
              <a:t>引用</a:t>
            </a:r>
            <a:endParaRPr lang="en-US" altLang="zh-CN" sz="2000" smtClean="0"/>
          </a:p>
          <a:p>
            <a:pPr lvl="2"/>
            <a:r>
              <a:rPr lang="zh-CN" altLang="en-US" sz="1800" smtClean="0"/>
              <a:t>引用</a:t>
            </a:r>
            <a:r>
              <a:rPr lang="en-US" altLang="zh-CN" sz="1800" smtClean="0"/>
              <a:t>1.3.6</a:t>
            </a:r>
            <a:r>
              <a:rPr lang="zh-CN" altLang="en-US" sz="1800" smtClean="0"/>
              <a:t>版本或更高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需要</a:t>
            </a:r>
            <a:r>
              <a:rPr lang="en-US" altLang="zh-CN" sz="1800" smtClean="0"/>
              <a:t>Java 1.7</a:t>
            </a:r>
            <a:r>
              <a:rPr lang="zh-CN" altLang="en-US" sz="1800" smtClean="0"/>
              <a:t>或更高</a:t>
            </a:r>
            <a:endParaRPr lang="en-US" altLang="zh-CN" sz="2000" smtClean="0"/>
          </a:p>
          <a:p>
            <a:pPr marL="457200" lvl="2" indent="-457200">
              <a:buFont typeface="+mj-lt"/>
              <a:buAutoNum type="arabicPeriod" startAt="3"/>
            </a:pPr>
            <a:r>
              <a:rPr lang="zh-CN" altLang="en-US" smtClean="0"/>
              <a:t>根据</a:t>
            </a:r>
            <a:r>
              <a:rPr lang="en-US" altLang="zh-CN" smtClean="0">
                <a:hlinkClick r:id="rId2"/>
              </a:rPr>
              <a:t>confluence</a:t>
            </a:r>
            <a:r>
              <a:rPr lang="zh-CN" altLang="en-US" smtClean="0">
                <a:hlinkClick r:id="rId2"/>
              </a:rPr>
              <a:t>文档</a:t>
            </a:r>
            <a:r>
              <a:rPr lang="zh-CN" altLang="en-US" smtClean="0"/>
              <a:t>配置</a:t>
            </a:r>
            <a:r>
              <a:rPr lang="en-US" altLang="zh-CN" smtClean="0"/>
              <a:t>CAT</a:t>
            </a:r>
            <a:r>
              <a:rPr lang="zh-CN" altLang="en-US" smtClean="0"/>
              <a:t>客户端。</a:t>
            </a:r>
            <a:endParaRPr lang="en-US" altLang="zh-CN" smtClean="0"/>
          </a:p>
          <a:p>
            <a:pPr marL="457200" lvl="2" indent="-457200">
              <a:buFont typeface="+mj-lt"/>
              <a:buAutoNum type="arabicPeriod" startAt="3"/>
            </a:pPr>
            <a:r>
              <a:rPr lang="zh-CN" altLang="en-US" smtClean="0"/>
              <a:t>调用</a:t>
            </a:r>
            <a:r>
              <a:rPr lang="en-US" altLang="zh-CN" smtClean="0"/>
              <a:t>CAT</a:t>
            </a:r>
            <a:r>
              <a:rPr lang="zh-CN" altLang="en-US" smtClean="0"/>
              <a:t>客户端</a:t>
            </a:r>
            <a:r>
              <a:rPr lang="en-US" altLang="zh-CN" smtClean="0"/>
              <a:t>API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lvl="2" indent="-457200">
              <a:buFont typeface="+mj-lt"/>
              <a:buAutoNum type="arabicPeriod" startAt="3"/>
            </a:pPr>
            <a:r>
              <a:rPr lang="zh-CN" altLang="en-US" smtClean="0"/>
              <a:t>更新框架部的其他</a:t>
            </a:r>
            <a:r>
              <a:rPr lang="en-US" altLang="zh-CN" smtClean="0"/>
              <a:t>DLL</a:t>
            </a:r>
            <a:r>
              <a:rPr lang="zh-CN" altLang="en-US" smtClean="0"/>
              <a:t>，</a:t>
            </a:r>
            <a:r>
              <a:rPr lang="zh-CN" altLang="en-US" b="1" smtClean="0">
                <a:solidFill>
                  <a:srgbClr val="C00000"/>
                </a:solidFill>
              </a:rPr>
              <a:t>里面有现成的</a:t>
            </a:r>
            <a:r>
              <a:rPr lang="en-US" altLang="zh-CN" b="1" smtClean="0">
                <a:solidFill>
                  <a:srgbClr val="C00000"/>
                </a:solidFill>
              </a:rPr>
              <a:t>CAT</a:t>
            </a:r>
            <a:r>
              <a:rPr lang="zh-CN" altLang="en-US" b="1" smtClean="0">
                <a:solidFill>
                  <a:srgbClr val="C00000"/>
                </a:solidFill>
              </a:rPr>
              <a:t>埋点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800100" lvl="3" indent="-342900"/>
            <a:r>
              <a:rPr lang="zh-CN" altLang="en-US" smtClean="0"/>
              <a:t>如</a:t>
            </a:r>
            <a:r>
              <a:rPr lang="en-US" altLang="zh-CN"/>
              <a:t>CSessionClient.Mega.dll, Arch.CFX.dll, Arch.Data.dll, </a:t>
            </a:r>
            <a:r>
              <a:rPr lang="en-US" altLang="zh-CN" smtClean="0"/>
              <a:t>CRedis.Client.dll...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34194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9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73224" y="116632"/>
            <a:ext cx="3538736" cy="778098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示例代码</a:t>
            </a:r>
            <a:endParaRPr lang="zh-CN" altLang="en-US" sz="32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180528" y="1124744"/>
            <a:ext cx="8136904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        private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NewTrainOrder()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ITransaction newOrderTransaction =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null; ITransaction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paymentTransaction = null;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try  {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newOrderTransaction = Cat.NewTransaction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(“NewTrainOrder”, “HighSpeed”</a:t>
            </a:r>
            <a:r>
              <a:rPr lang="zh-CN" altLang="en-US" sz="105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endParaRPr lang="en-US" altLang="zh-CN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Cat.LogEvent(“Type”, “Express”);</a:t>
            </a:r>
          </a:p>
          <a:p>
            <a:pPr marL="0" indent="0">
              <a:buNone/>
            </a:pP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Cat.LogEvent(“Destination”, “Shanghai”);</a:t>
            </a:r>
            <a:endParaRPr lang="zh-CN" altLang="en-US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    paymentTransaction = Cat.NewTransaction("NewPayment", "PaymentDetail");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    paymentTransaction.Status = CatConstants.SUCCESS;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catch (Exception ex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       Cat.LogError(ex);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    paymentTransaction.SetStatus(ex);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finally {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    paymentTransaction.Complete();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newOrderTransaction.Status = CatConstants.SUCCESS;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catch (Exception ex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Cat.LogError(ex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newOrderTransaction.SetStatus(ex);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finally {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                newOrderTransaction.Complete();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05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105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05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0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236296" y="1196752"/>
            <a:ext cx="1152128" cy="648072"/>
          </a:xfrm>
          <a:prstGeom prst="wedgeRoundRectCallout">
            <a:avLst>
              <a:gd name="adj1" fmla="val -144644"/>
              <a:gd name="adj2" fmla="val 455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标记新的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开始</a:t>
            </a:r>
            <a:endParaRPr lang="zh-CN" altLang="en-US" sz="1400"/>
          </a:p>
        </p:txBody>
      </p:sp>
      <p:sp>
        <p:nvSpPr>
          <p:cNvPr id="7" name="圆角矩形标注 6"/>
          <p:cNvSpPr/>
          <p:nvPr/>
        </p:nvSpPr>
        <p:spPr>
          <a:xfrm>
            <a:off x="5004048" y="5661248"/>
            <a:ext cx="3096344" cy="648072"/>
          </a:xfrm>
          <a:prstGeom prst="wedgeRoundRectCallout">
            <a:avLst>
              <a:gd name="adj1" fmla="val -107158"/>
              <a:gd name="adj2" fmla="val 3287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标记</a:t>
            </a:r>
            <a:r>
              <a:rPr lang="en-US" altLang="zh-CN" sz="1400" smtClean="0"/>
              <a:t>Transaction</a:t>
            </a:r>
            <a:r>
              <a:rPr lang="zh-CN" altLang="en-US" sz="1400" smtClean="0"/>
              <a:t>结束。</a:t>
            </a:r>
            <a:endParaRPr lang="en-US" altLang="zh-CN" sz="1400" smtClean="0"/>
          </a:p>
          <a:p>
            <a:pPr algn="ctr"/>
            <a:r>
              <a:rPr lang="zh-CN" altLang="en-US" sz="1400" b="1" smtClean="0">
                <a:solidFill>
                  <a:srgbClr val="C00000"/>
                </a:solidFill>
              </a:rPr>
              <a:t>请务必在</a:t>
            </a:r>
            <a:r>
              <a:rPr lang="en-US" altLang="zh-CN" sz="1400" b="1" smtClean="0">
                <a:solidFill>
                  <a:srgbClr val="C00000"/>
                </a:solidFill>
              </a:rPr>
              <a:t>finally</a:t>
            </a:r>
            <a:r>
              <a:rPr lang="zh-CN" altLang="en-US" sz="1400" b="1" smtClean="0">
                <a:solidFill>
                  <a:srgbClr val="C00000"/>
                </a:solidFill>
              </a:rPr>
              <a:t>中执行</a:t>
            </a:r>
            <a:r>
              <a:rPr lang="zh-CN" altLang="en-US" sz="1400" smtClean="0"/>
              <a:t>，以确保结束。</a:t>
            </a:r>
            <a:endParaRPr lang="zh-CN" altLang="en-US" sz="1400"/>
          </a:p>
        </p:txBody>
      </p:sp>
      <p:sp>
        <p:nvSpPr>
          <p:cNvPr id="8" name="圆角矩形标注 7"/>
          <p:cNvSpPr/>
          <p:nvPr/>
        </p:nvSpPr>
        <p:spPr>
          <a:xfrm>
            <a:off x="5292080" y="3861048"/>
            <a:ext cx="3096344" cy="648072"/>
          </a:xfrm>
          <a:prstGeom prst="wedgeRoundRectCallout">
            <a:avLst>
              <a:gd name="adj1" fmla="val -96822"/>
              <a:gd name="adj2" fmla="val -8141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出异常时，应当做</a:t>
            </a:r>
            <a:r>
              <a:rPr lang="en-US" altLang="zh-CN" sz="1400" b="1" smtClean="0">
                <a:solidFill>
                  <a:srgbClr val="C00000"/>
                </a:solidFill>
              </a:rPr>
              <a:t>2</a:t>
            </a:r>
            <a:r>
              <a:rPr lang="zh-CN" altLang="en-US" sz="1400" b="1" smtClean="0">
                <a:solidFill>
                  <a:srgbClr val="C00000"/>
                </a:solidFill>
              </a:rPr>
              <a:t>件事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smtClean="0"/>
              <a:t>1. </a:t>
            </a:r>
            <a:r>
              <a:rPr lang="zh-CN" altLang="en-US" sz="1400" smtClean="0"/>
              <a:t>调用</a:t>
            </a:r>
            <a:r>
              <a:rPr lang="en-US" altLang="zh-CN" sz="1400" smtClean="0"/>
              <a:t>Cat.LogError()</a:t>
            </a:r>
            <a:r>
              <a:rPr lang="zh-CN" altLang="en-US" sz="1400" smtClean="0"/>
              <a:t>记录异常的堆栈。</a:t>
            </a:r>
            <a:endParaRPr lang="en-US" altLang="zh-CN" sz="1400"/>
          </a:p>
          <a:p>
            <a:r>
              <a:rPr lang="en-US" altLang="zh-CN" sz="1400" smtClean="0"/>
              <a:t>2.  </a:t>
            </a:r>
            <a:r>
              <a:rPr lang="zh-CN" altLang="en-US" sz="1400" smtClean="0"/>
              <a:t>应显式设置状态为异常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1259632" y="3429000"/>
            <a:ext cx="2592288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688124" y="2996952"/>
            <a:ext cx="2700300" cy="648072"/>
          </a:xfrm>
          <a:prstGeom prst="wedgeRoundRectCallout">
            <a:avLst>
              <a:gd name="adj1" fmla="val -74167"/>
              <a:gd name="adj2" fmla="val -447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Transaction</a:t>
            </a:r>
            <a:r>
              <a:rPr lang="zh-CN" altLang="en-US" sz="1400" smtClean="0"/>
              <a:t>成功结束时，应当显式设置状态为成功</a:t>
            </a:r>
            <a:endParaRPr lang="zh-CN" altLang="en-US" sz="1400"/>
          </a:p>
        </p:txBody>
      </p:sp>
      <p:sp>
        <p:nvSpPr>
          <p:cNvPr id="11" name="圆角矩形标注 10"/>
          <p:cNvSpPr/>
          <p:nvPr/>
        </p:nvSpPr>
        <p:spPr>
          <a:xfrm>
            <a:off x="4211960" y="2060848"/>
            <a:ext cx="792088" cy="324036"/>
          </a:xfrm>
          <a:prstGeom prst="wedgeRoundRectCallout">
            <a:avLst>
              <a:gd name="adj1" fmla="val -3588"/>
              <a:gd name="adj2" fmla="val -912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Type</a:t>
            </a:r>
            <a:endParaRPr lang="zh-CN" altLang="en-US" sz="1400"/>
          </a:p>
        </p:txBody>
      </p:sp>
      <p:sp>
        <p:nvSpPr>
          <p:cNvPr id="12" name="圆角矩形标注 11"/>
          <p:cNvSpPr/>
          <p:nvPr/>
        </p:nvSpPr>
        <p:spPr>
          <a:xfrm>
            <a:off x="196656" y="2645058"/>
            <a:ext cx="792088" cy="324036"/>
          </a:xfrm>
          <a:prstGeom prst="wedgeRoundRectCallout">
            <a:avLst>
              <a:gd name="adj1" fmla="val 316186"/>
              <a:gd name="adj2" fmla="val -156197"/>
              <a:gd name="adj3" fmla="val 1666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Name</a:t>
            </a:r>
            <a:endParaRPr lang="zh-CN" altLang="en-US" sz="1400"/>
          </a:p>
        </p:txBody>
      </p:sp>
      <p:sp>
        <p:nvSpPr>
          <p:cNvPr id="13" name="圆角矩形标注 12"/>
          <p:cNvSpPr/>
          <p:nvPr/>
        </p:nvSpPr>
        <p:spPr>
          <a:xfrm>
            <a:off x="179512" y="1913244"/>
            <a:ext cx="792088" cy="324036"/>
          </a:xfrm>
          <a:prstGeom prst="wedgeRoundRectCallout">
            <a:avLst>
              <a:gd name="adj1" fmla="val 194972"/>
              <a:gd name="adj2" fmla="val 32871"/>
              <a:gd name="adj3" fmla="val 1666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Type</a:t>
            </a:r>
            <a:endParaRPr lang="zh-CN" altLang="en-US" sz="1400"/>
          </a:p>
        </p:txBody>
      </p:sp>
      <p:sp>
        <p:nvSpPr>
          <p:cNvPr id="14" name="圆角矩形标注 13"/>
          <p:cNvSpPr/>
          <p:nvPr/>
        </p:nvSpPr>
        <p:spPr>
          <a:xfrm>
            <a:off x="5148064" y="2060848"/>
            <a:ext cx="792088" cy="324036"/>
          </a:xfrm>
          <a:prstGeom prst="wedgeRoundRectCallout">
            <a:avLst>
              <a:gd name="adj1" fmla="val 5648"/>
              <a:gd name="adj2" fmla="val -96937"/>
              <a:gd name="adj3" fmla="val 16667"/>
            </a:avLst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Name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4499992" y="260648"/>
            <a:ext cx="4536504" cy="792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/>
              <a:t>Type</a:t>
            </a:r>
            <a:r>
              <a:rPr lang="zh-CN" altLang="en-US" sz="1400" smtClean="0"/>
              <a:t>和</a:t>
            </a:r>
            <a:r>
              <a:rPr lang="en-US" altLang="zh-CN" sz="1400"/>
              <a:t>N</a:t>
            </a:r>
            <a:r>
              <a:rPr lang="en-US" altLang="zh-CN" sz="1400" smtClean="0"/>
              <a:t>ame</a:t>
            </a:r>
            <a:r>
              <a:rPr lang="zh-CN" altLang="en-US" sz="1400" smtClean="0"/>
              <a:t>的值，不要埋很多</a:t>
            </a:r>
            <a:r>
              <a:rPr lang="en-US" altLang="zh-CN" sz="1400" smtClean="0"/>
              <a:t>——</a:t>
            </a:r>
            <a:r>
              <a:rPr lang="zh-CN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耗</a:t>
            </a:r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</a:t>
            </a:r>
            <a:r>
              <a:rPr lang="zh-CN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服务端内存</a:t>
            </a:r>
            <a:endParaRPr lang="en-US" altLang="zh-CN" sz="1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smtClean="0"/>
              <a:t>good:  </a:t>
            </a:r>
            <a:r>
              <a:rPr lang="zh-CN" altLang="en-US" sz="1400" smtClean="0"/>
              <a:t>状态码、省份等有限的分类</a:t>
            </a:r>
            <a:endParaRPr lang="en-US" altLang="zh-CN" sz="1400" smtClean="0"/>
          </a:p>
          <a:p>
            <a:r>
              <a:rPr lang="en-US" altLang="zh-CN" sz="1400" smtClean="0"/>
              <a:t>bad:    </a:t>
            </a:r>
            <a:r>
              <a:rPr lang="zh-CN" altLang="en-US" sz="1400" smtClean="0"/>
              <a:t>具体的数值、</a:t>
            </a:r>
            <a:r>
              <a:rPr lang="en-US" altLang="zh-CN" sz="1400" smtClean="0"/>
              <a:t>URL</a:t>
            </a:r>
            <a:r>
              <a:rPr lang="zh-CN" altLang="en-US" sz="1400" smtClean="0"/>
              <a:t>查询参数值等，有无限可能值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634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以上代码的埋点效果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05064"/>
            <a:ext cx="885385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12291045" cy="191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7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未来计划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smtClean="0"/>
              <a:t>业务指标接入</a:t>
            </a:r>
            <a:r>
              <a:rPr lang="en-US" altLang="zh-CN" sz="3200" smtClean="0"/>
              <a:t>CAT</a:t>
            </a:r>
          </a:p>
          <a:p>
            <a:pPr lvl="1"/>
            <a:endParaRPr lang="en-US" altLang="zh-CN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smtClean="0"/>
              <a:t>应用和完善告警功能</a:t>
            </a:r>
            <a:endParaRPr lang="en-US" altLang="zh-CN" sz="320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smtClean="0"/>
              <a:t>BU</a:t>
            </a:r>
            <a:r>
              <a:rPr lang="zh-CN" altLang="en-US" sz="3200" smtClean="0"/>
              <a:t>间依赖关系报表</a:t>
            </a:r>
            <a:endParaRPr lang="en-US" altLang="zh-CN" sz="320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smtClean="0"/>
              <a:t>...</a:t>
            </a:r>
            <a:endParaRPr lang="en-US" altLang="zh-CN" sz="3200"/>
          </a:p>
          <a:p>
            <a:pPr lvl="1"/>
            <a:endParaRPr lang="en-US" altLang="zh-CN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CAT</a:t>
            </a:r>
            <a:r>
              <a:rPr lang="zh-CN" altLang="en-US" smtClean="0"/>
              <a:t>生产环境网站：</a:t>
            </a:r>
            <a:r>
              <a:rPr lang="en-US" altLang="zh-CN" smtClean="0">
                <a:hlinkClick r:id="rId2"/>
              </a:rPr>
              <a:t>http://cat/</a:t>
            </a:r>
            <a:endParaRPr lang="en-US" altLang="zh-CN" smtClean="0"/>
          </a:p>
          <a:p>
            <a:r>
              <a:rPr lang="en-US" altLang="zh-CN" smtClean="0"/>
              <a:t>Confluence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>
                <a:hlinkClick r:id="rId3"/>
              </a:rPr>
              <a:t>http://</a:t>
            </a:r>
            <a:r>
              <a:rPr lang="en-US" altLang="zh-CN" smtClean="0">
                <a:hlinkClick r:id="rId3"/>
              </a:rPr>
              <a:t>conf.ctripcorp.com/display/FRAM/CAT</a:t>
            </a:r>
            <a:endParaRPr lang="en-US" altLang="zh-CN" smtClean="0"/>
          </a:p>
          <a:p>
            <a:r>
              <a:rPr lang="zh-CN" altLang="en-US" smtClean="0"/>
              <a:t>如何配置</a:t>
            </a:r>
            <a:r>
              <a:rPr lang="en-US" altLang="zh-CN" smtClean="0"/>
              <a:t>CAT</a:t>
            </a:r>
            <a:r>
              <a:rPr lang="zh-CN" altLang="en-US" smtClean="0"/>
              <a:t>客户端：</a:t>
            </a:r>
            <a:endParaRPr lang="en-US" altLang="zh-CN" smtClean="0"/>
          </a:p>
          <a:p>
            <a:pPr lvl="1"/>
            <a:r>
              <a:rPr lang="en-US" altLang="zh-CN">
                <a:hlinkClick r:id="rId4"/>
              </a:rPr>
              <a:t>http://</a:t>
            </a:r>
            <a:r>
              <a:rPr lang="en-US" altLang="zh-CN" smtClean="0">
                <a:hlinkClick r:id="rId4"/>
              </a:rPr>
              <a:t>conf.ctripcorp.com/pages/viewpage.action?pageId=60842102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 smtClean="0"/>
              <a:t>CAT</a:t>
            </a:r>
            <a:r>
              <a:rPr lang="zh-CN" altLang="en-US" smtClean="0"/>
              <a:t>是开源的 </a:t>
            </a:r>
            <a:r>
              <a:rPr lang="en-US" altLang="zh-CN" smtClean="0"/>
              <a:t>@github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>
                <a:hlinkClick r:id="rId5"/>
              </a:rPr>
              <a:t>https://</a:t>
            </a:r>
            <a:r>
              <a:rPr lang="en-US" altLang="zh-CN" smtClean="0">
                <a:hlinkClick r:id="rId5"/>
              </a:rPr>
              <a:t>github.com/dianping/cat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368" y="476672"/>
            <a:ext cx="8435280" cy="15121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smtClean="0"/>
              <a:t>我们建议您：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升级框架部中间件</a:t>
            </a:r>
            <a:r>
              <a:rPr lang="en-US" altLang="zh-CN" sz="2000" smtClean="0"/>
              <a:t>DLL</a:t>
            </a:r>
            <a:r>
              <a:rPr lang="zh-CN" altLang="en-US" sz="2000" smtClean="0"/>
              <a:t>，透明接入</a:t>
            </a:r>
            <a:r>
              <a:rPr lang="en-US" altLang="zh-CN" sz="2000" smtClean="0"/>
              <a:t>CAT</a:t>
            </a:r>
          </a:p>
          <a:p>
            <a:pPr lvl="1"/>
            <a:r>
              <a:rPr lang="zh-CN" altLang="en-US" sz="2000"/>
              <a:t>告诉</a:t>
            </a:r>
            <a:r>
              <a:rPr lang="zh-CN" altLang="en-US" sz="2000" smtClean="0"/>
              <a:t>我们，是否需要发送</a:t>
            </a:r>
            <a:r>
              <a:rPr lang="zh-CN" altLang="en-US" sz="2000" smtClean="0">
                <a:solidFill>
                  <a:srgbClr val="C00000"/>
                </a:solidFill>
              </a:rPr>
              <a:t>短信</a:t>
            </a:r>
            <a:r>
              <a:rPr lang="zh-CN" altLang="en-US" sz="2000" smtClean="0"/>
              <a:t>告警（</a:t>
            </a:r>
            <a:r>
              <a:rPr lang="en-US" altLang="zh-CN" sz="2000" smtClean="0"/>
              <a:t>exception, CPU, full GC</a:t>
            </a:r>
            <a:r>
              <a:rPr lang="zh-CN" altLang="en-US" sz="2000" smtClean="0"/>
              <a:t>）。</a:t>
            </a:r>
            <a:endParaRPr lang="en-US" altLang="zh-CN" sz="2000" smtClean="0"/>
          </a:p>
          <a:p>
            <a:r>
              <a:rPr lang="en-US" altLang="zh-CN" sz="2400" smtClean="0"/>
              <a:t>Thank you !</a:t>
            </a:r>
            <a:endParaRPr lang="zh-CN" altLang="en-US" sz="240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91880" y="2132856"/>
            <a:ext cx="1368152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6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?</a:t>
            </a:r>
            <a:endParaRPr lang="zh-CN" altLang="en-US" sz="16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smtClean="0"/>
              <a:t>通过案例，学习用</a:t>
            </a:r>
            <a:r>
              <a:rPr lang="en-US" altLang="zh-CN" smtClean="0"/>
              <a:t>CAT</a:t>
            </a:r>
            <a:r>
              <a:rPr lang="zh-CN" altLang="en-US" smtClean="0"/>
              <a:t>报表定位故障。</a:t>
            </a:r>
            <a:endParaRPr lang="en-US" altLang="zh-CN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mtClean="0"/>
              <a:t>系统</a:t>
            </a:r>
            <a:r>
              <a:rPr lang="zh-CN" altLang="en-US" b="1" smtClean="0">
                <a:solidFill>
                  <a:srgbClr val="C00000"/>
                </a:solidFill>
              </a:rPr>
              <a:t>挂</a:t>
            </a:r>
            <a:r>
              <a:rPr lang="zh-CN" altLang="en-US" smtClean="0"/>
              <a:t>了</a:t>
            </a:r>
            <a:r>
              <a:rPr lang="en-US" altLang="zh-CN" smtClean="0"/>
              <a:t>——</a:t>
            </a:r>
            <a:r>
              <a:rPr lang="zh-CN" altLang="en-US" smtClean="0"/>
              <a:t>定位微观的故障</a:t>
            </a:r>
            <a:endParaRPr lang="en-US" altLang="zh-CN" smtClean="0"/>
          </a:p>
          <a:p>
            <a:pPr marL="914400" lvl="1" indent="-514350">
              <a:buAutoNum type="alphaLcParenR"/>
            </a:pPr>
            <a:r>
              <a:rPr lang="zh-CN" altLang="en-US" smtClean="0"/>
              <a:t>系统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慢</a:t>
            </a:r>
            <a:r>
              <a:rPr lang="zh-CN" altLang="en-US" smtClean="0"/>
              <a:t>了</a:t>
            </a:r>
            <a:r>
              <a:rPr lang="en-US" altLang="zh-CN" smtClean="0"/>
              <a:t>——</a:t>
            </a:r>
            <a:r>
              <a:rPr lang="zh-CN" altLang="en-US" smtClean="0"/>
              <a:t>把握宏观的数据量、性能</a:t>
            </a:r>
            <a:endParaRPr lang="en-US" altLang="zh-CN"/>
          </a:p>
          <a:p>
            <a:pPr marL="400050" lvl="1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如何接入</a:t>
            </a:r>
            <a:r>
              <a:rPr lang="en-US" altLang="zh-CN" smtClean="0"/>
              <a:t>CAT 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3. Q &amp; A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95475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第一类问题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定位微观的故障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如：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C00000"/>
                </a:solidFill>
              </a:rPr>
              <a:t>边界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2411760" y="4511551"/>
            <a:ext cx="4104456" cy="1512168"/>
          </a:xfrm>
          <a:prstGeom prst="wedgeRoundRectCallout">
            <a:avLst>
              <a:gd name="adj1" fmla="val 31967"/>
              <a:gd name="adj2" fmla="val -1015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mtClean="0"/>
              <a:t>跨机器的调用：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URL</a:t>
            </a:r>
            <a:r>
              <a:rPr lang="zh-CN" altLang="en-US" smtClean="0"/>
              <a:t>访问、执行</a:t>
            </a:r>
            <a:r>
              <a:rPr lang="en-US" altLang="zh-CN" smtClean="0"/>
              <a:t>SQL</a:t>
            </a:r>
            <a:r>
              <a:rPr lang="zh-CN" altLang="en-US" smtClean="0"/>
              <a:t>、</a:t>
            </a:r>
            <a:r>
              <a:rPr lang="en-US" altLang="zh-CN" smtClean="0"/>
              <a:t>SOA2</a:t>
            </a:r>
            <a:r>
              <a:rPr lang="zh-CN" altLang="en-US" smtClean="0"/>
              <a:t>调用、</a:t>
            </a:r>
            <a:r>
              <a:rPr lang="en-US" altLang="zh-CN" smtClean="0"/>
              <a:t>Session</a:t>
            </a:r>
            <a:r>
              <a:rPr lang="zh-CN" altLang="en-US" smtClean="0"/>
              <a:t>访问 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Exception</a:t>
            </a:r>
            <a:r>
              <a:rPr lang="zh-CN" altLang="en-US" sz="3600" smtClean="0"/>
              <a:t>统计</a:t>
            </a:r>
            <a:r>
              <a:rPr lang="en-US" altLang="zh-CN" sz="3600" smtClean="0"/>
              <a:t>—— </a:t>
            </a:r>
            <a:r>
              <a:rPr lang="zh-CN" altLang="en-US" sz="3600" smtClean="0"/>
              <a:t>排名</a:t>
            </a:r>
            <a:endParaRPr lang="zh-CN" altLang="en-US" sz="3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8752"/>
            <a:ext cx="7632848" cy="52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4624" y="4725144"/>
            <a:ext cx="3271232" cy="1944216"/>
          </a:xfrm>
          <a:prstGeom prst="wedgeRoundRectCallout">
            <a:avLst>
              <a:gd name="adj1" fmla="val -17601"/>
              <a:gd name="adj2" fmla="val -123285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u="sng" smtClean="0"/>
              <a:t>第一步：选择报表 “报错大盘”</a:t>
            </a:r>
            <a:endParaRPr lang="en-US" altLang="zh-CN" sz="1400" u="sng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CAT </a:t>
            </a:r>
            <a:r>
              <a:rPr lang="zh-CN" altLang="en-US" smtClean="0"/>
              <a:t>是</a:t>
            </a:r>
            <a:r>
              <a:rPr lang="zh-CN" altLang="en-US" b="1" smtClean="0">
                <a:solidFill>
                  <a:srgbClr val="C00000"/>
                </a:solidFill>
              </a:rPr>
              <a:t>基于报表</a:t>
            </a:r>
            <a:r>
              <a:rPr lang="zh-CN" altLang="en-US" smtClean="0"/>
              <a:t>的。</a:t>
            </a:r>
            <a:endParaRPr lang="en-US" altLang="zh-CN" smtClean="0"/>
          </a:p>
          <a:p>
            <a:pPr algn="ctr"/>
            <a:r>
              <a:rPr lang="zh-CN" altLang="en-US" smtClean="0"/>
              <a:t>不是基于动态查询。</a:t>
            </a:r>
            <a:endParaRPr lang="en-US" altLang="zh-CN" smtClean="0"/>
          </a:p>
          <a:p>
            <a:pPr algn="ctr"/>
            <a:r>
              <a:rPr lang="zh-CN" altLang="en-US" smtClean="0"/>
              <a:t>代价小，但报表要精心设计。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084168" y="1124744"/>
            <a:ext cx="2736304" cy="574322"/>
          </a:xfrm>
          <a:prstGeom prst="wedgeRoundRectCallout">
            <a:avLst>
              <a:gd name="adj1" fmla="val 4326"/>
              <a:gd name="adj2" fmla="val 143700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u="sng" smtClean="0"/>
              <a:t>第二步</a:t>
            </a:r>
            <a:r>
              <a:rPr lang="zh-CN" altLang="en-US" sz="1400" u="sng"/>
              <a:t>：</a:t>
            </a:r>
            <a:r>
              <a:rPr lang="zh-CN" altLang="en-US" sz="1400" u="sng" smtClean="0"/>
              <a:t>选择时间（小时部分）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6948264" y="3068960"/>
            <a:ext cx="2736304" cy="574322"/>
          </a:xfrm>
          <a:prstGeom prst="wedgeRoundRectCallout">
            <a:avLst>
              <a:gd name="adj1" fmla="val -138032"/>
              <a:gd name="adj2" fmla="val -61686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u="sng" smtClean="0"/>
              <a:t>第三步</a:t>
            </a:r>
            <a:r>
              <a:rPr lang="zh-CN" altLang="en-US" sz="1400" u="sng"/>
              <a:t>：</a:t>
            </a:r>
            <a:r>
              <a:rPr lang="zh-CN" altLang="en-US" sz="1400" u="sng" smtClean="0"/>
              <a:t>选择时间</a:t>
            </a:r>
            <a:r>
              <a:rPr lang="en-US" altLang="zh-CN" sz="1400" u="sng" smtClean="0"/>
              <a:t/>
            </a:r>
            <a:br>
              <a:rPr lang="en-US" altLang="zh-CN" sz="1400" u="sng" smtClean="0"/>
            </a:br>
            <a:r>
              <a:rPr lang="zh-CN" altLang="en-US" sz="1400" u="sng" smtClean="0"/>
              <a:t>（分钟部分）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6176"/>
            <a:ext cx="9145859" cy="516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344816" cy="693738"/>
          </a:xfrm>
        </p:spPr>
        <p:txBody>
          <a:bodyPr>
            <a:normAutofit/>
          </a:bodyPr>
          <a:lstStyle/>
          <a:p>
            <a:r>
              <a:rPr lang="en-US" altLang="zh-CN" sz="3600"/>
              <a:t>Exception</a:t>
            </a:r>
            <a:r>
              <a:rPr lang="zh-CN" altLang="en-US" sz="3600" smtClean="0"/>
              <a:t>统计</a:t>
            </a:r>
            <a:r>
              <a:rPr lang="en-US" altLang="zh-CN" sz="3600" smtClean="0"/>
              <a:t>– </a:t>
            </a:r>
            <a:r>
              <a:rPr lang="zh-CN" altLang="en-US" sz="3600" smtClean="0"/>
              <a:t>点击某个应用后</a:t>
            </a:r>
            <a:endParaRPr lang="zh-CN" altLang="en-US" sz="3600"/>
          </a:p>
        </p:txBody>
      </p:sp>
      <p:sp>
        <p:nvSpPr>
          <p:cNvPr id="5" name="圆角矩形标注 4"/>
          <p:cNvSpPr/>
          <p:nvPr/>
        </p:nvSpPr>
        <p:spPr>
          <a:xfrm>
            <a:off x="539552" y="692696"/>
            <a:ext cx="3312368" cy="1512168"/>
          </a:xfrm>
          <a:prstGeom prst="wedgeRoundRectCallout">
            <a:avLst>
              <a:gd name="adj1" fmla="val -37434"/>
              <a:gd name="adj2" fmla="val 63569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CAT </a:t>
            </a:r>
            <a:r>
              <a:rPr lang="zh-CN" altLang="en-US" smtClean="0"/>
              <a:t>是</a:t>
            </a:r>
            <a:r>
              <a:rPr lang="zh-CN" altLang="en-US" b="1" smtClean="0">
                <a:solidFill>
                  <a:srgbClr val="C00000"/>
                </a:solidFill>
              </a:rPr>
              <a:t>基于报表</a:t>
            </a:r>
            <a:r>
              <a:rPr lang="zh-CN" altLang="en-US" smtClean="0"/>
              <a:t>的：</a:t>
            </a:r>
            <a:endParaRPr lang="en-US" altLang="zh-CN" smtClean="0"/>
          </a:p>
          <a:p>
            <a:pPr algn="ctr"/>
            <a:r>
              <a:rPr lang="en-US" altLang="zh-CN" smtClean="0"/>
              <a:t>Probem</a:t>
            </a:r>
            <a:r>
              <a:rPr lang="zh-CN" altLang="en-US" smtClean="0"/>
              <a:t>是一张</a:t>
            </a:r>
            <a:r>
              <a:rPr lang="zh-CN" altLang="en-US" b="1" smtClean="0">
                <a:solidFill>
                  <a:srgbClr val="C00000"/>
                </a:solidFill>
              </a:rPr>
              <a:t>报表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algn="ctr"/>
            <a:r>
              <a:rPr lang="en-US" altLang="zh-CN" smtClean="0"/>
              <a:t>Transaction, Event, Heartbeat... </a:t>
            </a:r>
            <a:r>
              <a:rPr lang="zh-CN" altLang="en-US" smtClean="0"/>
              <a:t>是更多的报表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51520" y="2996952"/>
            <a:ext cx="3060848" cy="1742900"/>
          </a:xfrm>
          <a:prstGeom prst="wedgeRoundRectCallout">
            <a:avLst>
              <a:gd name="adj1" fmla="val -13406"/>
              <a:gd name="adj2" fmla="val 81567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“</a:t>
            </a:r>
            <a:r>
              <a:rPr lang="en-US" altLang="zh-CN" smtClean="0">
                <a:solidFill>
                  <a:srgbClr val="C00000"/>
                </a:solidFill>
              </a:rPr>
              <a:t>error</a:t>
            </a:r>
            <a:r>
              <a:rPr lang="zh-CN" altLang="en-US" smtClean="0"/>
              <a:t>”</a:t>
            </a:r>
            <a:r>
              <a:rPr lang="zh-CN" altLang="en-US"/>
              <a:t>是</a:t>
            </a:r>
            <a:r>
              <a:rPr lang="zh-CN" altLang="en-US" smtClean="0"/>
              <a:t>这张报表中的一个</a:t>
            </a:r>
            <a:r>
              <a:rPr lang="zh-CN" altLang="en-US" b="1" smtClean="0">
                <a:solidFill>
                  <a:srgbClr val="00B050"/>
                </a:solidFill>
              </a:rPr>
              <a:t>分类</a:t>
            </a:r>
            <a:r>
              <a:rPr lang="zh-CN" altLang="en-US" smtClean="0"/>
              <a:t>，集中了所有的</a:t>
            </a:r>
            <a:r>
              <a:rPr lang="en-US" altLang="zh-CN" smtClean="0"/>
              <a:t>exception</a:t>
            </a:r>
            <a:r>
              <a:rPr lang="zh-CN" altLang="en-US" smtClean="0"/>
              <a:t>及其统计。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r>
              <a:rPr lang="zh-CN" altLang="en-US" smtClean="0"/>
              <a:t>其他分类：</a:t>
            </a:r>
            <a:endParaRPr lang="en-US" altLang="zh-CN" smtClean="0"/>
          </a:p>
          <a:p>
            <a:pPr algn="ctr"/>
            <a:r>
              <a:rPr lang="en-US" altLang="zh-CN" smtClean="0"/>
              <a:t>long SQL, long SOA ...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148064" y="2478188"/>
            <a:ext cx="3060848" cy="1742900"/>
          </a:xfrm>
          <a:prstGeom prst="wedgeRoundRectCallout">
            <a:avLst>
              <a:gd name="adj1" fmla="val -11912"/>
              <a:gd name="adj2" fmla="val 108848"/>
              <a:gd name="adj3" fmla="val 16667"/>
            </a:avLst>
          </a:prstGeom>
          <a:solidFill>
            <a:schemeClr val="lt1">
              <a:alpha val="5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指向</a:t>
            </a:r>
            <a:r>
              <a:rPr lang="en-US" altLang="zh-CN" smtClean="0"/>
              <a:t>CAT</a:t>
            </a:r>
            <a:r>
              <a:rPr lang="zh-CN" altLang="en-US" smtClean="0"/>
              <a:t>消息原文。</a:t>
            </a:r>
            <a:endParaRPr lang="en-US" altLang="zh-CN" smtClean="0"/>
          </a:p>
          <a:p>
            <a:pPr algn="ctr"/>
            <a:r>
              <a:rPr lang="zh-CN" altLang="en-US" smtClean="0"/>
              <a:t>我们称为“</a:t>
            </a:r>
            <a:r>
              <a:rPr lang="en-US" altLang="zh-CN" smtClean="0">
                <a:solidFill>
                  <a:srgbClr val="00B050"/>
                </a:solidFill>
              </a:rPr>
              <a:t>logview</a:t>
            </a:r>
            <a:r>
              <a:rPr lang="zh-CN" altLang="en-US" smtClean="0"/>
              <a:t>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  <a:r>
              <a:rPr lang="zh-CN" altLang="en-US" smtClean="0"/>
              <a:t>统计</a:t>
            </a:r>
            <a:r>
              <a:rPr lang="en-US" altLang="zh-CN" smtClean="0"/>
              <a:t>——</a:t>
            </a:r>
            <a:r>
              <a:rPr lang="zh-CN" altLang="en-US" smtClean="0"/>
              <a:t>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为避免</a:t>
            </a:r>
            <a:r>
              <a:rPr lang="en-US" altLang="zh-CN" sz="2400" smtClean="0"/>
              <a:t>CAT</a:t>
            </a:r>
            <a:r>
              <a:rPr lang="zh-CN" altLang="en-US" sz="2400" smtClean="0"/>
              <a:t>统计不准，在</a:t>
            </a:r>
            <a:r>
              <a:rPr lang="en-US" altLang="zh-CN" sz="2400" smtClean="0"/>
              <a:t>Clogging</a:t>
            </a:r>
            <a:r>
              <a:rPr lang="zh-CN" altLang="en-US" sz="2400" smtClean="0"/>
              <a:t>中，</a:t>
            </a:r>
            <a:endParaRPr lang="en-US" altLang="zh-CN" sz="2400" smtClean="0"/>
          </a:p>
          <a:p>
            <a:r>
              <a:rPr lang="zh-CN" altLang="en-US" sz="2400" smtClean="0"/>
              <a:t>请不要把错误消息，记成</a:t>
            </a:r>
            <a:r>
              <a:rPr lang="en-US" altLang="zh-CN" sz="2400" smtClean="0">
                <a:solidFill>
                  <a:srgbClr val="00B050"/>
                </a:solidFill>
              </a:rPr>
              <a:t>INFO</a:t>
            </a:r>
            <a:r>
              <a:rPr lang="zh-CN" altLang="en-US" sz="2400" smtClean="0"/>
              <a:t>日志</a:t>
            </a:r>
            <a:endParaRPr lang="en-US" altLang="zh-CN" sz="2400" smtClean="0"/>
          </a:p>
          <a:p>
            <a:r>
              <a:rPr lang="zh-CN" altLang="en-US" sz="2400" smtClean="0"/>
              <a:t>请不要把普通消息，记成</a:t>
            </a:r>
            <a:r>
              <a:rPr lang="en-US" altLang="zh-CN" sz="2400" smtClean="0">
                <a:solidFill>
                  <a:srgbClr val="C00000"/>
                </a:solidFill>
              </a:rPr>
              <a:t>ERROR/FATAL</a:t>
            </a:r>
            <a:r>
              <a:rPr lang="zh-CN" altLang="en-US" sz="2400" smtClean="0"/>
              <a:t>日志</a:t>
            </a:r>
            <a:endParaRPr lang="en-US" altLang="zh-CN" sz="2400" smtClean="0"/>
          </a:p>
          <a:p>
            <a:r>
              <a:rPr lang="zh-CN" altLang="en-US" sz="2400" smtClean="0"/>
              <a:t>最好记成</a:t>
            </a:r>
            <a:r>
              <a:rPr lang="en-US" altLang="zh-CN" sz="2400" smtClean="0"/>
              <a:t>Exception</a:t>
            </a:r>
            <a:r>
              <a:rPr lang="zh-CN" altLang="en-US" sz="2400" smtClean="0"/>
              <a:t>对象，而不是字符串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788024" y="1386504"/>
            <a:ext cx="223224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CAT Server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371656"/>
            <a:ext cx="223224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CAT</a:t>
            </a:r>
            <a:r>
              <a:rPr lang="zh-CN" altLang="en-US" smtClean="0"/>
              <a:t>客户端：</a:t>
            </a:r>
            <a:endParaRPr lang="en-US" altLang="zh-CN" smtClean="0"/>
          </a:p>
          <a:p>
            <a:pPr algn="ctr"/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Cat.logError(...)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552196"/>
            <a:ext cx="2232248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70C0"/>
                </a:solidFill>
              </a:rPr>
              <a:t>Clogging</a:t>
            </a:r>
            <a:r>
              <a:rPr lang="zh-CN" altLang="en-US" smtClean="0"/>
              <a:t>客户端：</a:t>
            </a:r>
            <a:endParaRPr lang="en-US" altLang="zh-CN" smtClean="0"/>
          </a:p>
          <a:p>
            <a:pPr algn="ctr"/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logger.Error(...)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2699792" y="1767700"/>
            <a:ext cx="2088232" cy="14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4" idx="1"/>
          </p:cNvCxnSpPr>
          <p:nvPr/>
        </p:nvCxnSpPr>
        <p:spPr>
          <a:xfrm flipV="1">
            <a:off x="2699792" y="1782548"/>
            <a:ext cx="2088232" cy="116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圆角矩形标注 13"/>
          <p:cNvSpPr/>
          <p:nvPr/>
        </p:nvSpPr>
        <p:spPr>
          <a:xfrm>
            <a:off x="4283968" y="2678056"/>
            <a:ext cx="2911192" cy="936104"/>
          </a:xfrm>
          <a:prstGeom prst="wedgeRoundRectCallout">
            <a:avLst>
              <a:gd name="adj1" fmla="val -69912"/>
              <a:gd name="adj2" fmla="val -6525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目前</a:t>
            </a:r>
            <a:r>
              <a:rPr lang="en-US" altLang="zh-CN" smtClean="0"/>
              <a:t>Clogging</a:t>
            </a:r>
            <a:r>
              <a:rPr lang="zh-CN" altLang="en-US" smtClean="0"/>
              <a:t>里记录的</a:t>
            </a:r>
            <a:r>
              <a:rPr lang="en-US" altLang="zh-CN" smtClean="0"/>
              <a:t>ERROR/FATAL level</a:t>
            </a:r>
            <a:r>
              <a:rPr lang="zh-CN" altLang="en-US" smtClean="0"/>
              <a:t>日志，都会被转发给</a:t>
            </a:r>
            <a:r>
              <a:rPr lang="en-US" altLang="zh-CN" smtClean="0"/>
              <a:t>CAT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Exception </a:t>
            </a:r>
            <a:r>
              <a:rPr lang="zh-CN" altLang="en-US" smtClean="0"/>
              <a:t>告警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CN" altLang="en-US" smtClean="0"/>
              <a:t>直接发给</a:t>
            </a:r>
            <a:r>
              <a:rPr lang="en-US" altLang="zh-CN" smtClean="0"/>
              <a:t>App Owner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96561" cy="341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6103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BlankCtrip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SimpleBlankCtripTemplate</Template>
  <TotalTime>493</TotalTime>
  <Words>1690</Words>
  <Application>Microsoft Office PowerPoint</Application>
  <PresentationFormat>全屏显示(4:3)</PresentationFormat>
  <Paragraphs>288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SimpleBlankCtripTemplate</vt:lpstr>
      <vt:lpstr>CAT 应用监控系统 Centralized Application Tracking  http://cat/</vt:lpstr>
      <vt:lpstr>为什么需要CAT？</vt:lpstr>
      <vt:lpstr>CAT@Ctrip</vt:lpstr>
      <vt:lpstr>主要内容</vt:lpstr>
      <vt:lpstr>第一类问题——定位微观的故障  如：Exception、边界异常 </vt:lpstr>
      <vt:lpstr>Exception统计—— 排名</vt:lpstr>
      <vt:lpstr>Exception统计– 点击某个应用后</vt:lpstr>
      <vt:lpstr>Exception统计——来源</vt:lpstr>
      <vt:lpstr>Exception 告警</vt:lpstr>
      <vt:lpstr>展示一次URL请求的内部流程</vt:lpstr>
      <vt:lpstr>展示一次URL请求的内部流程——logview</vt:lpstr>
      <vt:lpstr>日志的搜索——CAT + ES</vt:lpstr>
      <vt:lpstr>第二类问题——性能</vt:lpstr>
      <vt:lpstr>Transaction报表不仅提供logview，还提供统计</vt:lpstr>
      <vt:lpstr>Transaction报表 – Name级别的统计</vt:lpstr>
      <vt:lpstr>CAT的绝大多数报表有5级查询体系</vt:lpstr>
      <vt:lpstr>在Transaction报表里，单击[[::show::]]，  看访问量、响应时间的时间趋势曲线</vt:lpstr>
      <vt:lpstr>PowerPoint 演示文稿</vt:lpstr>
      <vt:lpstr>Event报表</vt:lpstr>
      <vt:lpstr>常用中间件Transaction/Event埋点</vt:lpstr>
      <vt:lpstr>对性能的告警邮件</vt:lpstr>
      <vt:lpstr>跨应用的横向报表，中间件运维</vt:lpstr>
      <vt:lpstr>携程各BU的URL访问量、响应时间</vt:lpstr>
      <vt:lpstr>携程最大的SOA2 service response属于哪个App？</vt:lpstr>
      <vt:lpstr>全携程被访问得最多的数据库，是哪个？</vt:lpstr>
      <vt:lpstr>携程还有多少应用，在使用旧ESB客户端？</vt:lpstr>
      <vt:lpstr>Heartbeat报表——机器、容器性能数据</vt:lpstr>
      <vt:lpstr>Heartbeat报表——图表背后有更多原始数据</vt:lpstr>
      <vt:lpstr>Heartbeat告警</vt:lpstr>
      <vt:lpstr>Dependency报表</vt:lpstr>
      <vt:lpstr>手机端监控</vt:lpstr>
      <vt:lpstr>其他报表</vt:lpstr>
      <vt:lpstr>如何接入CAT？</vt:lpstr>
      <vt:lpstr>如何接入CAT？</vt:lpstr>
      <vt:lpstr>示例代码</vt:lpstr>
      <vt:lpstr>以上代码的埋点效果</vt:lpstr>
      <vt:lpstr>未来计划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黄弋简</dc:creator>
  <cp:lastModifiedBy>黄弋简</cp:lastModifiedBy>
  <cp:revision>166</cp:revision>
  <dcterms:created xsi:type="dcterms:W3CDTF">2015-03-09T07:06:05Z</dcterms:created>
  <dcterms:modified xsi:type="dcterms:W3CDTF">2015-09-14T01:59:23Z</dcterms:modified>
</cp:coreProperties>
</file>