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59087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.apache.org/documentation/Tutori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381000"/>
            <a:ext cx="8822574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 and Stream</a:t>
            </a:r>
          </a:p>
        </p:txBody>
      </p:sp>
      <p:pic>
        <p:nvPicPr>
          <p:cNvPr id="1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00200"/>
            <a:ext cx="7641902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Inside Topology</a:t>
            </a:r>
          </a:p>
        </p:txBody>
      </p:sp>
      <p:pic>
        <p:nvPicPr>
          <p:cNvPr id="151" name="image6.png" descr="http://catalystcode.github.io/case-studies/images/2015-07-21-Processing-Time-Series-Data-with-HDInsight-Storm_images/image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371600"/>
            <a:ext cx="8305800" cy="4862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 Line Tool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storm jar topology-jar-path class ...</a:t>
            </a:r>
          </a:p>
          <a:p>
            <a:pPr marL="0" indent="0">
              <a:buSzTx/>
              <a:buNone/>
            </a:pPr>
            <a:r>
              <a:rPr dirty="0"/>
              <a:t>storm kill topology-name [-w wait-time-secs]</a:t>
            </a:r>
          </a:p>
          <a:p>
            <a:pPr marL="0" indent="0">
              <a:buSzTx/>
              <a:buNone/>
            </a:pPr>
            <a:r>
              <a:rPr dirty="0"/>
              <a:t>storm deactivate topology-name</a:t>
            </a:r>
          </a:p>
          <a:p>
            <a:pPr marL="0" indent="0">
              <a:buSzTx/>
              <a:buNone/>
            </a:pPr>
            <a:r>
              <a:rPr dirty="0"/>
              <a:t>storm activate topology-name</a:t>
            </a:r>
          </a:p>
          <a:p>
            <a:pPr marL="0" indent="0">
              <a:buSzTx/>
              <a:buNone/>
            </a:pPr>
            <a:r>
              <a:rPr dirty="0"/>
              <a:t>storm rebalance topology-name [-w wait-time-secs]</a:t>
            </a:r>
          </a:p>
        </p:txBody>
      </p:sp>
      <p:sp>
        <p:nvSpPr>
          <p:cNvPr id="156" name="Shape 156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Storm Demo</a:t>
            </a:r>
          </a:p>
        </p:txBody>
      </p:sp>
      <p:sp>
        <p:nvSpPr>
          <p:cNvPr id="159" name="Shape 15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367145" y="-144462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Storm Grouping</a:t>
            </a:r>
          </a:p>
        </p:txBody>
      </p:sp>
      <p:pic>
        <p:nvPicPr>
          <p:cNvPr id="162" name="image7.png" descr="Tasks in a topolog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445" y="2832100"/>
            <a:ext cx="5715001" cy="373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996068" y="1054504"/>
            <a:ext cx="6971755" cy="39788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Shuffle grouping</a:t>
            </a:r>
          </a:p>
          <a:p>
            <a:pPr>
              <a:lnSpc>
                <a:spcPct val="90000"/>
              </a:lnSpc>
              <a:defRPr b="1"/>
            </a:pPr>
            <a:r>
              <a:t>Fields grouping</a:t>
            </a:r>
          </a:p>
          <a:p>
            <a:pPr>
              <a:lnSpc>
                <a:spcPct val="90000"/>
              </a:lnSpc>
              <a:defRPr b="1"/>
            </a:pPr>
            <a:r>
              <a:t>Partial Key grouping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Storm Trident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100" lvl="1" indent="-342900">
              <a:buChar char="•"/>
            </a:pPr>
            <a:r>
              <a:rPr dirty="0"/>
              <a:t>Exactly-Once Processing</a:t>
            </a:r>
          </a:p>
          <a:p>
            <a:pPr marL="800100" lvl="1" indent="-342900">
              <a:buChar char="•"/>
            </a:pPr>
            <a:r>
              <a:rPr dirty="0"/>
              <a:t>Batch Processing</a:t>
            </a:r>
          </a:p>
          <a:p>
            <a:pPr marL="800100" lvl="1" indent="-342900">
              <a:buChar char="•"/>
            </a:pPr>
            <a:r>
              <a:rPr dirty="0"/>
              <a:t>Ordered State Updates</a:t>
            </a:r>
          </a:p>
          <a:p>
            <a:pPr marL="800100" lvl="1" indent="-342900">
              <a:buChar char="•"/>
            </a:pPr>
            <a:r>
              <a:rPr dirty="0"/>
              <a:t>Fast, Persistent Aggregation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Batched Processing</a:t>
            </a:r>
          </a:p>
        </p:txBody>
      </p:sp>
      <p:pic>
        <p:nvPicPr>
          <p:cNvPr id="170" name="batched-str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1838812"/>
            <a:ext cx="6334127" cy="379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Trident Concepts</a:t>
            </a:r>
          </a:p>
        </p:txBody>
      </p:sp>
      <p:pic>
        <p:nvPicPr>
          <p:cNvPr id="173" name="trident-to-storm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928" y="2616991"/>
            <a:ext cx="6094144" cy="39544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3467450" y="1632469"/>
            <a:ext cx="1549401" cy="692499"/>
          </a:xfrm>
          <a:prstGeom prst="rightArrow">
            <a:avLst>
              <a:gd name="adj1" fmla="val 32000"/>
              <a:gd name="adj2" fmla="val 117372"/>
            </a:avLst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664050" y="1420910"/>
            <a:ext cx="1270001" cy="11928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788282" y="1704894"/>
            <a:ext cx="102153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Spouts</a:t>
            </a:r>
          </a:p>
          <a:p>
            <a:pPr marL="180473" indent="-180473">
              <a:buSzPct val="100000"/>
              <a:buChar char="•"/>
            </a:pPr>
            <a:r>
              <a:t>Bolts</a:t>
            </a:r>
          </a:p>
        </p:txBody>
      </p:sp>
      <p:sp>
        <p:nvSpPr>
          <p:cNvPr id="177" name="Shape 177"/>
          <p:cNvSpPr/>
          <p:nvPr/>
        </p:nvSpPr>
        <p:spPr>
          <a:xfrm>
            <a:off x="5771707" y="1420910"/>
            <a:ext cx="1533526" cy="11928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806245" y="1571544"/>
            <a:ext cx="146444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Streams</a:t>
            </a:r>
          </a:p>
          <a:p>
            <a:pPr marL="180473" indent="-180473">
              <a:buSzPct val="100000"/>
              <a:buChar char="•"/>
            </a:pPr>
            <a:r>
              <a:t>Operations</a:t>
            </a:r>
          </a:p>
          <a:p>
            <a:pPr marL="180473" indent="-180473">
              <a:buSzPct val="100000"/>
              <a:buChar char="•"/>
            </a:pPr>
            <a:r>
              <a:t>States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Under the Hood</a:t>
            </a:r>
          </a:p>
        </p:txBody>
      </p:sp>
      <p:pic>
        <p:nvPicPr>
          <p:cNvPr id="181" name="trident-to-storm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71" y="1872183"/>
            <a:ext cx="6781858" cy="439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Trident Demo</a:t>
            </a:r>
          </a:p>
        </p:txBody>
      </p:sp>
      <p:sp>
        <p:nvSpPr>
          <p:cNvPr id="184" name="Shape 184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Cases</a:t>
            </a:r>
          </a:p>
        </p:txBody>
      </p:sp>
      <p:pic>
        <p:nvPicPr>
          <p:cNvPr id="115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752600"/>
            <a:ext cx="8089356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http://storm.apache.org/documentation/Documentation.html</a:t>
            </a:r>
          </a:p>
          <a:p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https://storm.apache.org/documentation/Tutorial.html</a:t>
            </a:r>
          </a:p>
          <a:p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r>
              <a:t>http://nathanmarz.github.io/storm/doc-0.8.1/index.html</a:t>
            </a:r>
          </a:p>
        </p:txBody>
      </p:sp>
      <p:sp>
        <p:nvSpPr>
          <p:cNvPr id="188" name="Shape 18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Storm</a:t>
            </a:r>
          </a:p>
        </p:txBody>
      </p:sp>
      <p:sp>
        <p:nvSpPr>
          <p:cNvPr id="119" name="Shape 11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Nathan Marz and team at BackType</a:t>
            </a:r>
          </a:p>
          <a:p>
            <a:r>
              <a:t>Acquired by Twitter</a:t>
            </a:r>
          </a:p>
          <a:p>
            <a:r>
              <a:t>Opensourced by Twitter</a:t>
            </a:r>
          </a:p>
          <a:p>
            <a:r>
              <a:t>Initial release 9-2011</a:t>
            </a:r>
          </a:p>
        </p:txBody>
      </p:sp>
      <p:sp>
        <p:nvSpPr>
          <p:cNvPr id="123" name="Shape 12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Characteristics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 b="1"/>
            </a:pPr>
            <a:r>
              <a:t>Fast</a:t>
            </a:r>
            <a:r>
              <a:rPr b="0"/>
              <a:t> – benchmarked as processing one million 100 byte messages per second per node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 b="1"/>
            </a:pPr>
            <a:r>
              <a:t>Scalable</a:t>
            </a:r>
            <a:r>
              <a:rPr b="0"/>
              <a:t> – with parallel calculations that run across a cluster of machines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 b="1"/>
            </a:pPr>
            <a:r>
              <a:t>Fault-tolerant</a:t>
            </a:r>
            <a:r>
              <a:rPr b="0"/>
              <a:t> – when workers die, Storm will automatically restart them. If a node dies, the worker will be restarted on another node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 b="1"/>
            </a:pPr>
            <a:r>
              <a:t>Reliable</a:t>
            </a:r>
            <a:r>
              <a:rPr b="0"/>
              <a:t> – Storm guarantees that each unit of data (tuple) will be processed at least once or exactly once. Messages are only replayed when there are failures.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 b="1"/>
            </a:pPr>
            <a:r>
              <a:t>Easy to operate</a:t>
            </a:r>
            <a:r>
              <a:rPr b="0"/>
              <a:t> – standard configurations are suitable for production on day one. Once deployed, Storm is easy to operate</a:t>
            </a:r>
          </a:p>
        </p:txBody>
      </p:sp>
      <p:sp>
        <p:nvSpPr>
          <p:cNvPr id="127" name="Shape 127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Picture</a:t>
            </a:r>
          </a:p>
        </p:txBody>
      </p:sp>
      <p:pic>
        <p:nvPicPr>
          <p:cNvPr id="130" name="image2.png" descr="http://www.scaleoutsoftware.com/wp-content/uploads/2015/04/Fig52_st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748444" cy="49839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Storm Cluster</a:t>
            </a:r>
          </a:p>
        </p:txBody>
      </p:sp>
      <p:pic>
        <p:nvPicPr>
          <p:cNvPr id="134" name="image3.png" descr="http://hortonworks.com/wp-content/uploads/2013/11/storm_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676400"/>
            <a:ext cx="6629400" cy="432617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Storm Cluster Components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sz="2784" b="1"/>
            </a:pPr>
            <a:r>
              <a:t>Nimbus node</a:t>
            </a:r>
            <a:r>
              <a:rPr b="0"/>
              <a:t> (</a:t>
            </a:r>
            <a:r>
              <a:rPr sz="1919" b="0"/>
              <a:t>master node, similar to the Hadoop JobTracker</a:t>
            </a:r>
            <a:r>
              <a:rPr b="0"/>
              <a:t>): 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Uploads computations for execution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Distributes code across the cluster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Launches workers across the cluster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Monitors computation and reallocates workers as needed</a:t>
            </a:r>
          </a:p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sz="2784" b="1"/>
            </a:pPr>
            <a:r>
              <a:t>ZooKeeper</a:t>
            </a:r>
            <a:r>
              <a:rPr b="0"/>
              <a:t> nodes – coordinates the Storm cluster</a:t>
            </a:r>
          </a:p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sz="2784" b="1"/>
            </a:pPr>
            <a:r>
              <a:t>Supervisor</a:t>
            </a:r>
            <a:r>
              <a:rPr b="0"/>
              <a:t> nodes – communicates with Nimbus through Zookeeper, starts and stops workers according to signals from Nimbus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Topology</a:t>
            </a:r>
          </a:p>
        </p:txBody>
      </p:sp>
      <p:pic>
        <p:nvPicPr>
          <p:cNvPr id="142" name="image4.png" descr="Storm_concep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3810000"/>
            <a:ext cx="5105400" cy="2590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57199" y="1447800"/>
            <a:ext cx="8001001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Tuples</a:t>
            </a:r>
            <a:r>
              <a:rPr b="0"/>
              <a:t>– an ordered list of elements. For example, a “4-tuple” might be (7, 1, 3, 7)</a:t>
            </a:r>
          </a:p>
          <a:p>
            <a:pPr>
              <a:defRPr b="1"/>
            </a:pPr>
            <a:r>
              <a:t>Streams</a:t>
            </a:r>
            <a:r>
              <a:rPr b="0"/>
              <a:t> – an unbounded sequence of tuples.</a:t>
            </a:r>
          </a:p>
          <a:p>
            <a:pPr>
              <a:defRPr b="1"/>
            </a:pPr>
            <a:r>
              <a:t>Spouts</a:t>
            </a:r>
            <a:r>
              <a:rPr b="0"/>
              <a:t> –sources of streams in a computation (e.g. a Twitter API)</a:t>
            </a:r>
          </a:p>
          <a:p>
            <a:pPr>
              <a:defRPr b="1"/>
            </a:pPr>
            <a:r>
              <a:t>Bolts</a:t>
            </a:r>
            <a:r>
              <a:rPr b="0"/>
              <a:t> – process input streams and produce output streams. They can: run functions; filter, aggregate, or join data; or talk to databases.</a:t>
            </a:r>
          </a:p>
          <a:p>
            <a:pPr>
              <a:defRPr b="1"/>
            </a:pPr>
            <a:r>
              <a:t>Topologies</a:t>
            </a:r>
            <a:r>
              <a:rPr b="0"/>
              <a:t> – the overall calculation, represented visually as a network of spouts and bolts (as in the following diagram)</a:t>
            </a:r>
          </a:p>
        </p:txBody>
      </p:sp>
      <p:sp>
        <p:nvSpPr>
          <p:cNvPr id="144" name="Shape 144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Lab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459</Words>
  <Application>Microsoft Macintosh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Use Cases</vt:lpstr>
      <vt:lpstr>Storm</vt:lpstr>
      <vt:lpstr>History</vt:lpstr>
      <vt:lpstr>Characteristics</vt:lpstr>
      <vt:lpstr>Big Picture</vt:lpstr>
      <vt:lpstr>Storm Cluster</vt:lpstr>
      <vt:lpstr>Storm Cluster Components</vt:lpstr>
      <vt:lpstr>Topology</vt:lpstr>
      <vt:lpstr>Tuple and Stream</vt:lpstr>
      <vt:lpstr>Inside Topology</vt:lpstr>
      <vt:lpstr>Command Line Tool</vt:lpstr>
      <vt:lpstr>Storm Demo</vt:lpstr>
      <vt:lpstr>Storm Grouping</vt:lpstr>
      <vt:lpstr>Storm Trident</vt:lpstr>
      <vt:lpstr>Batched Processing</vt:lpstr>
      <vt:lpstr>Trident Concepts</vt:lpstr>
      <vt:lpstr>Under the Hood</vt:lpstr>
      <vt:lpstr>Trident Demo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Livenation Employee</cp:lastModifiedBy>
  <cp:revision>3</cp:revision>
  <dcterms:modified xsi:type="dcterms:W3CDTF">2016-07-16T22:29:23Z</dcterms:modified>
</cp:coreProperties>
</file>