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documentation.html" TargetMode="External"/><Relationship Id="rId3" Type="http://schemas.openxmlformats.org/officeDocument/2006/relationships/hyperlink" Target="http://www.confluent.io/blog/how-to-choose-the-number-of-topicspartitions-in-a-kafka-cluster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</a:t>
            </a:r>
          </a:p>
        </p:txBody>
      </p:sp>
      <p:sp>
        <p:nvSpPr>
          <p:cNvPr id="113" name="Shape 113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Partition Distribution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defRPr sz="3040"/>
            </a:pPr>
            <a:r>
              <a:t>Each partition is replicated</a:t>
            </a:r>
          </a:p>
          <a:p>
            <a:pPr marL="325754" indent="-325754" defTabSz="868680">
              <a:defRPr sz="3040"/>
            </a:pPr>
            <a:r>
              <a:t>Each partition has one server which acts as the "leader“</a:t>
            </a:r>
          </a:p>
          <a:p>
            <a:pPr marL="325754" indent="-325754" defTabSz="868680">
              <a:defRPr sz="3040"/>
            </a:pPr>
            <a:r>
              <a:t>The leader handles all read and write requests</a:t>
            </a:r>
          </a:p>
          <a:p>
            <a:pPr marL="325754" indent="-325754" defTabSz="868680">
              <a:defRPr sz="3040"/>
            </a:pPr>
            <a:r>
              <a:t>One or more servers which act as "followers“</a:t>
            </a:r>
          </a:p>
          <a:p>
            <a:pPr marL="325754" indent="-325754" defTabSz="868680">
              <a:defRPr sz="3040"/>
            </a:pPr>
            <a:r>
              <a:t>If the leader fails, one of the followers will automatically become the new leader</a:t>
            </a:r>
          </a:p>
        </p:txBody>
      </p:sp>
      <p:sp>
        <p:nvSpPr>
          <p:cNvPr id="147" name="Shape 147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Producer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Publish data to the topics</a:t>
            </a:r>
          </a:p>
          <a:p>
            <a:pPr/>
            <a:r>
              <a:t>Decide message to assign to which partition </a:t>
            </a:r>
          </a:p>
        </p:txBody>
      </p:sp>
      <p:sp>
        <p:nvSpPr>
          <p:cNvPr id="151" name="Shape 151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Consumer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Consumers assign to consumer group name</a:t>
            </a:r>
          </a:p>
          <a:p>
            <a:pPr/>
            <a:r>
              <a:t>If only one group, work like message queue</a:t>
            </a:r>
          </a:p>
          <a:p>
            <a:pPr/>
            <a:r>
              <a:t>If not, work like publish-subscribe</a:t>
            </a:r>
          </a:p>
        </p:txBody>
      </p:sp>
      <p:pic>
        <p:nvPicPr>
          <p:cNvPr id="155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459162"/>
            <a:ext cx="5733144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 Offset</a:t>
            </a:r>
          </a:p>
        </p:txBody>
      </p:sp>
      <p:pic>
        <p:nvPicPr>
          <p:cNvPr id="15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779759"/>
            <a:ext cx="7391400" cy="433131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Flow</a:t>
            </a:r>
          </a:p>
        </p:txBody>
      </p:sp>
      <p:pic>
        <p:nvPicPr>
          <p:cNvPr id="163" name="image8.png" descr="http://www.michael-noll.com/blog/uploads/kafka-cluster-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752600"/>
            <a:ext cx="7924800" cy="463867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Properties/Yaml File</a:t>
            </a:r>
          </a:p>
        </p:txBody>
      </p:sp>
      <p:pic>
        <p:nvPicPr>
          <p:cNvPr id="167" name="Screen Shot 2016-07-05 at 10.31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" y="1940718"/>
            <a:ext cx="5956300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6-07-05 at 10.34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050" y="3200400"/>
            <a:ext cx="8724900" cy="10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Use Case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Messaging</a:t>
            </a:r>
          </a:p>
          <a:p>
            <a:pPr/>
            <a:r>
              <a:t>Website Activity Tracking</a:t>
            </a:r>
          </a:p>
          <a:p>
            <a:pPr/>
            <a:r>
              <a:t>Metrics – operational monitoring data</a:t>
            </a:r>
          </a:p>
          <a:p>
            <a:pPr/>
            <a:r>
              <a:t>Log Aggregation</a:t>
            </a:r>
          </a:p>
          <a:p>
            <a:pPr/>
            <a:r>
              <a:t>Stream Processing</a:t>
            </a:r>
          </a:p>
          <a:p>
            <a:pPr/>
            <a:r>
              <a:t>Event Sourcing</a:t>
            </a:r>
          </a:p>
          <a:p>
            <a:pPr/>
            <a:r>
              <a:t>Commit Log</a:t>
            </a:r>
          </a:p>
        </p:txBody>
      </p:sp>
      <p:sp>
        <p:nvSpPr>
          <p:cNvPr id="172" name="Shape 172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Start Demo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Create a topic</a:t>
            </a:r>
          </a:p>
          <a:p>
            <a:pPr/>
            <a:r>
              <a:t>Describe a topic</a:t>
            </a:r>
          </a:p>
          <a:p>
            <a:pPr/>
            <a:r>
              <a:t>List topics</a:t>
            </a:r>
          </a:p>
          <a:p>
            <a:pPr/>
            <a:r>
              <a:t>Send message</a:t>
            </a:r>
          </a:p>
          <a:p>
            <a:pPr/>
            <a:r>
              <a:t>Consume message</a:t>
            </a:r>
          </a:p>
        </p:txBody>
      </p:sp>
      <p:sp>
        <p:nvSpPr>
          <p:cNvPr id="176" name="Shape 176"/>
          <p:cNvSpPr/>
          <p:nvPr/>
        </p:nvSpPr>
        <p:spPr>
          <a:xfrm>
            <a:off x="4649470" y="6553200"/>
            <a:ext cx="446405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kafka.apache.org/documentation.html</a:t>
            </a: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http://www.confluent.io/blog/how-to-choose-the-number-of-topicspartitions-in-a-kafka-cluster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/</a:t>
            </a:r>
          </a:p>
        </p:txBody>
      </p:sp>
      <p:sp>
        <p:nvSpPr>
          <p:cNvPr id="180" name="Shape 180"/>
          <p:cNvSpPr/>
          <p:nvPr/>
        </p:nvSpPr>
        <p:spPr>
          <a:xfrm>
            <a:off x="4649470" y="6553200"/>
            <a:ext cx="446405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Originally developed by LinkedIn</a:t>
            </a:r>
          </a:p>
          <a:p>
            <a:pPr/>
            <a:r>
              <a:t>Opensourced in early 2011</a:t>
            </a:r>
          </a:p>
          <a:p>
            <a:pPr/>
            <a:r>
              <a:t>“Confluent” with a focus on Kafka</a:t>
            </a:r>
          </a:p>
          <a:p>
            <a:pPr/>
            <a:r>
              <a:t>Written in Scala</a:t>
            </a:r>
          </a:p>
          <a:p>
            <a:pPr/>
            <a:r>
              <a:t>9 core committers, + 20 contributors</a:t>
            </a:r>
          </a:p>
        </p:txBody>
      </p:sp>
      <p:sp>
        <p:nvSpPr>
          <p:cNvPr id="117" name="Shape 117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Distributed messaging system</a:t>
            </a:r>
          </a:p>
          <a:p>
            <a:pPr/>
            <a:r>
              <a:t>Provide a unified, high-throughput, low-latency platform for handling real-time data feeds</a:t>
            </a:r>
          </a:p>
          <a:p>
            <a:pPr/>
            <a:r>
              <a:t>Up to 2M writes/reads on 3 commodity machine cluster</a:t>
            </a:r>
          </a:p>
        </p:txBody>
      </p:sp>
      <p:sp>
        <p:nvSpPr>
          <p:cNvPr id="121" name="Shape 121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Abstract</a:t>
            </a:r>
          </a:p>
        </p:txBody>
      </p:sp>
      <p:pic>
        <p:nvPicPr>
          <p:cNvPr id="124" name="image1.png" descr="https://content.linkedin.com/content/dam/engineering/en-us/blog/migrated/producer_consum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301" y="1371600"/>
            <a:ext cx="7845426" cy="503384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533400"/>
            <a:ext cx="8357249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304800"/>
            <a:ext cx="6858000" cy="632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Real-time and Batch Processing</a:t>
            </a:r>
          </a:p>
        </p:txBody>
      </p:sp>
      <p:pic>
        <p:nvPicPr>
          <p:cNvPr id="13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19200"/>
            <a:ext cx="8229600" cy="546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Messaging Component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Maintains feeds of messages in categories called </a:t>
            </a:r>
            <a:r>
              <a:rPr b="1" i="1"/>
              <a:t>topics</a:t>
            </a:r>
            <a:endParaRPr b="1" i="1"/>
          </a:p>
          <a:p>
            <a:pPr>
              <a:lnSpc>
                <a:spcPct val="90000"/>
              </a:lnSpc>
            </a:pPr>
            <a:r>
              <a:t>Call processes that publish messages to a Kafka topic </a:t>
            </a:r>
            <a:r>
              <a:rPr b="1" i="1"/>
              <a:t>producers</a:t>
            </a:r>
            <a:r>
              <a:rPr b="1"/>
              <a:t> </a:t>
            </a:r>
            <a:endParaRPr b="1"/>
          </a:p>
          <a:p>
            <a:pPr>
              <a:lnSpc>
                <a:spcPct val="90000"/>
              </a:lnSpc>
            </a:pPr>
            <a:r>
              <a:t>Call processes that subscribe to topics and process the feed of published messages </a:t>
            </a:r>
            <a:r>
              <a:rPr b="1" i="1"/>
              <a:t>consumers</a:t>
            </a:r>
            <a:endParaRPr b="1"/>
          </a:p>
          <a:p>
            <a:pPr>
              <a:lnSpc>
                <a:spcPct val="90000"/>
              </a:lnSpc>
            </a:pPr>
            <a:r>
              <a:t>Run as a cluster comprised of one or more servers each of which is called a </a:t>
            </a:r>
            <a:r>
              <a:rPr b="1" i="1"/>
              <a:t>broker</a:t>
            </a:r>
          </a:p>
        </p:txBody>
      </p:sp>
      <p:sp>
        <p:nvSpPr>
          <p:cNvPr id="138" name="Shape 138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Category or feed name to which messages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partitioned log</a:t>
            </a:r>
          </a:p>
        </p:txBody>
      </p:sp>
      <p:pic>
        <p:nvPicPr>
          <p:cNvPr id="142" name="image5.png" descr="https://kafka.apache.org/images/log_anatom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2895600"/>
            <a:ext cx="4724400" cy="3032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649470" y="6564314"/>
            <a:ext cx="44640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Questrial"/>
                <a:ea typeface="Questrial"/>
                <a:cs typeface="Questrial"/>
                <a:sym typeface="Questrial"/>
              </a:defRPr>
            </a:pPr>
            <a:r>
              <a:t>Data Application </a:t>
            </a:r>
            <a:r>
              <a:t>Lab</a:t>
            </a:r>
            <a:r>
              <a:t> </a:t>
            </a:r>
            <a:r>
              <a:rPr b="0"/>
              <a:t>数据应用学院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