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7" r:id="rId3"/>
    <p:sldId id="256" r:id="rId4"/>
    <p:sldId id="258" r:id="rId5"/>
    <p:sldId id="259" r:id="rId6"/>
    <p:sldId id="260" r:id="rId7"/>
    <p:sldId id="261" r:id="rId8"/>
    <p:sldId id="266" r:id="rId9"/>
    <p:sldId id="267" r:id="rId10"/>
    <p:sldId id="274" r:id="rId11"/>
    <p:sldId id="276" r:id="rId12"/>
    <p:sldId id="273" r:id="rId13"/>
    <p:sldId id="268" r:id="rId14"/>
    <p:sldId id="265" r:id="rId15"/>
    <p:sldId id="262" r:id="rId16"/>
    <p:sldId id="263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6" userDrawn="1">
          <p15:clr>
            <a:srgbClr val="A4A3A4"/>
          </p15:clr>
        </p15:guide>
        <p15:guide id="2" pos="38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866C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6"/>
        <p:guide pos="386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tags" Target="tags/tag92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When developers are writing code, they may encounter requirements that they don't know how to implement. </a:t>
            </a:r>
            <a:endParaRPr lang="zh-CN" altLang="en-US"/>
          </a:p>
          <a:p>
            <a:r>
              <a:rPr lang="zh-CN" altLang="en-US">
                <a:sym typeface="+mn-ea"/>
              </a:rPr>
              <a:t>At this time, developers can record the requirements in natural language or pseudocode, and implement the later requirements first to ensure the continuity of thinking. </a:t>
            </a:r>
            <a:endParaRPr lang="zh-CN" altLang="en-US"/>
          </a:p>
          <a:p>
            <a:r>
              <a:rPr lang="zh-CN" altLang="en-US">
                <a:sym typeface="+mn-ea"/>
              </a:rPr>
              <a:t>This tool will remind developers to continue to implement pseudocode requirements when appropriate.</a:t>
            </a:r>
            <a:endParaRPr lang="zh-CN" altLang="en-US"/>
          </a:p>
          <a:p>
            <a:r>
              <a:rPr lang="zh-CN" altLang="en-US">
                <a:sym typeface="+mn-ea"/>
              </a:rPr>
              <a:t>Moreover, the implementation of pseudocode requirements is not</a:t>
            </a:r>
            <a:r>
              <a:rPr lang="en-US" altLang="zh-CN">
                <a:sym typeface="+mn-ea"/>
              </a:rPr>
              <a:t> likely</a:t>
            </a:r>
            <a:r>
              <a:rPr lang="zh-CN" altLang="en-US">
                <a:sym typeface="+mn-ea"/>
              </a:rPr>
              <a:t> to be achieved overnight. Developers can still iterate</a:t>
            </a:r>
            <a:r>
              <a:rPr lang="en-US" altLang="zh-CN">
                <a:sym typeface="+mn-ea"/>
              </a:rPr>
              <a:t> the pseudo-code</a:t>
            </a:r>
            <a:r>
              <a:rPr lang="zh-CN" altLang="en-US">
                <a:sym typeface="+mn-ea"/>
              </a:rPr>
              <a:t> layer by layer in the same way until the pure code is finally implemented. </a:t>
            </a:r>
            <a:endParaRPr lang="zh-CN" altLang="en-US"/>
          </a:p>
          <a:p>
            <a:r>
              <a:rPr lang="zh-CN" altLang="en-US">
                <a:sym typeface="+mn-ea"/>
              </a:rPr>
              <a:t>In this way, the tool will record all the historical codes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and integrate them, thus completing the entire development process.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8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9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0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image" Target="../media/image1.png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9.xml"/><Relationship Id="rId4" Type="http://schemas.openxmlformats.org/officeDocument/2006/relationships/image" Target="../media/image4.png"/><Relationship Id="rId3" Type="http://schemas.openxmlformats.org/officeDocument/2006/relationships/tags" Target="../tags/tag68.xml"/><Relationship Id="rId2" Type="http://schemas.openxmlformats.org/officeDocument/2006/relationships/image" Target="../media/image3.png"/><Relationship Id="rId1" Type="http://schemas.openxmlformats.org/officeDocument/2006/relationships/tags" Target="../tags/tag6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07695" y="2519680"/>
            <a:ext cx="11031220" cy="52197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zh-CN" altLang="en-US" sz="2800">
                <a:sym typeface="+mn-ea"/>
              </a:rPr>
              <a:t>Research on Supporting Tool for Human Machine Pair Programming</a:t>
            </a:r>
            <a:endParaRPr lang="zh-CN" altLang="en-US" sz="28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38395" y="3779520"/>
            <a:ext cx="666877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Hiroshima University, Dependable Systems Lab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8655685" y="4237990"/>
            <a:ext cx="311785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XIA YING       2024.5.28</a:t>
            </a:r>
            <a:endParaRPr lang="en-US" altLang="zh-CN" sz="200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951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ransform to </a:t>
            </a:r>
            <a:r>
              <a:rPr lang="en-US" altLang="zh-CN" sz="2400">
                <a:sym typeface="+mn-ea"/>
              </a:rPr>
              <a:t>OOP</a:t>
            </a:r>
            <a:endParaRPr lang="en-US" altLang="zh-CN" sz="2400" b="1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5735" y="1790065"/>
          <a:ext cx="11900535" cy="6229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45"/>
                <a:gridCol w="3966845"/>
                <a:gridCol w="3966845"/>
              </a:tblGrid>
              <a:tr h="531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ase 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developer writes: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tool helps generate:</a:t>
                      </a:r>
                      <a:endParaRPr lang="en-US" altLang="zh-CN"/>
                    </a:p>
                  </a:txBody>
                  <a:tcPr/>
                </a:tc>
              </a:tr>
              <a:tr h="20408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Define a new class by directly accessing its member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//*.cpp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customer.register(...);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//*.cpp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Customer customer;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customer.register();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//Customer.h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class Customer{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};</a:t>
                      </a:r>
                      <a:endParaRPr lang="en-US" altLang="zh-CN"/>
                    </a:p>
                  </a:txBody>
                  <a:tcPr/>
                </a:tc>
              </a:tr>
              <a:tr h="91440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//*.cpp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customer-&gt;name;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//*.cpp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Customer customer;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customer-&gt;getName();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//Customer.h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class Customer{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};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561975" y="721360"/>
            <a:ext cx="11288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G</a:t>
            </a:r>
            <a:r>
              <a:t>enerate the class </a:t>
            </a:r>
            <a:r>
              <a:rPr>
                <a:solidFill>
                  <a:schemeClr val="accent2"/>
                </a:solidFill>
              </a:rPr>
              <a:t>header file and source file</a:t>
            </a:r>
            <a:r>
              <a:rPr lang="en-US"/>
              <a:t>;</a:t>
            </a:r>
            <a: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>
                <a:solidFill>
                  <a:schemeClr val="tx1"/>
                </a:solidFill>
              </a:rPr>
              <a:t>Complete the</a:t>
            </a:r>
            <a:r>
              <a:rPr>
                <a:solidFill>
                  <a:schemeClr val="accent2"/>
                </a:solidFill>
              </a:rPr>
              <a:t> </a:t>
            </a:r>
            <a:r>
              <a:rPr lang="en-US">
                <a:solidFill>
                  <a:schemeClr val="accent2"/>
                </a:solidFill>
              </a:rPr>
              <a:t>definition of the </a:t>
            </a:r>
            <a:r>
              <a:rPr>
                <a:solidFill>
                  <a:schemeClr val="accent2"/>
                </a:solidFill>
              </a:rPr>
              <a:t>instance</a:t>
            </a:r>
            <a:r>
              <a:rPr lang="en-US"/>
              <a:t> </a:t>
            </a:r>
            <a:r>
              <a:t>before the call statement</a:t>
            </a:r>
            <a:r>
              <a:rPr lang="en-US"/>
              <a:t>;</a:t>
            </a:r>
            <a: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G</a:t>
            </a:r>
            <a:r>
              <a:t>enerate the </a:t>
            </a:r>
            <a:r>
              <a:rPr>
                <a:solidFill>
                  <a:schemeClr val="accent2"/>
                </a:solidFill>
                <a:sym typeface="+mn-ea"/>
              </a:rPr>
              <a:t>class declaration</a:t>
            </a:r>
            <a:r>
              <a:rPr>
                <a:sym typeface="+mn-ea"/>
              </a:rPr>
              <a:t> in the header file</a:t>
            </a:r>
            <a:r>
              <a:rPr lang="en-US"/>
              <a:t>.</a:t>
            </a:r>
            <a:endParaRPr lang="en-US"/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951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ransform to </a:t>
            </a:r>
            <a:r>
              <a:rPr lang="en-US" altLang="zh-CN" sz="2400">
                <a:sym typeface="+mn-ea"/>
              </a:rPr>
              <a:t>OOP</a:t>
            </a:r>
            <a:endParaRPr lang="en-US" altLang="zh-CN" sz="2400" b="1">
              <a:sym typeface="+mn-ea"/>
            </a:endParaRPr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5735" y="698500"/>
          <a:ext cx="11900535" cy="5955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45"/>
                <a:gridCol w="3966845"/>
                <a:gridCol w="3966845"/>
              </a:tblGrid>
              <a:tr h="531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ase 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developer writes: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tool helps generate:</a:t>
                      </a:r>
                      <a:endParaRPr lang="en-US" altLang="zh-CN"/>
                    </a:p>
                  </a:txBody>
                  <a:tcPr/>
                </a:tc>
              </a:tr>
              <a:tr h="2040890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Define a new class member</a:t>
                      </a:r>
                      <a:endParaRPr lang="en-US" altLang="zh-CN"/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>
                          <a:sym typeface="+mn-ea"/>
                        </a:rPr>
                        <a:t>G</a:t>
                      </a:r>
                      <a:r>
                        <a:rPr sz="1800">
                          <a:sym typeface="+mn-ea"/>
                        </a:rPr>
                        <a:t>enerate the </a:t>
                      </a:r>
                      <a:r>
                        <a:rPr sz="1800">
                          <a:solidFill>
                            <a:schemeClr val="accent2"/>
                          </a:solidFill>
                          <a:sym typeface="+mn-ea"/>
                        </a:rPr>
                        <a:t>class </a:t>
                      </a:r>
                      <a:r>
                        <a:rPr lang="en-US" sz="1800">
                          <a:solidFill>
                            <a:schemeClr val="accent2"/>
                          </a:solidFill>
                          <a:sym typeface="+mn-ea"/>
                        </a:rPr>
                        <a:t>member declaration</a:t>
                      </a:r>
                      <a:r>
                        <a:rPr lang="en-US" sz="1800">
                          <a:sym typeface="+mn-ea"/>
                        </a:rPr>
                        <a:t> in header file;</a:t>
                      </a:r>
                      <a:r>
                        <a:rPr sz="1800">
                          <a:sym typeface="+mn-ea"/>
                        </a:rPr>
                        <a:t> </a:t>
                      </a:r>
                      <a:endParaRPr sz="1800">
                        <a:sym typeface="+mn-ea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>
                          <a:sym typeface="+mn-ea"/>
                        </a:rPr>
                        <a:t>G</a:t>
                      </a:r>
                      <a:r>
                        <a:rPr sz="1800">
                          <a:sym typeface="+mn-ea"/>
                        </a:rPr>
                        <a:t>enerate the </a:t>
                      </a:r>
                      <a:r>
                        <a:rPr sz="1800">
                          <a:solidFill>
                            <a:schemeClr val="accent2"/>
                          </a:solidFill>
                          <a:sym typeface="+mn-ea"/>
                        </a:rPr>
                        <a:t>implementation function body</a:t>
                      </a:r>
                      <a:r>
                        <a:rPr lang="en-US" sz="1800">
                          <a:solidFill>
                            <a:schemeClr val="accent2"/>
                          </a:solidFill>
                          <a:sym typeface="+mn-ea"/>
                        </a:rPr>
                        <a:t> of </a:t>
                      </a:r>
                      <a:r>
                        <a:rPr lang="en-US" sz="1800">
                          <a:solidFill>
                            <a:schemeClr val="accent2"/>
                          </a:solidFill>
                          <a:sym typeface="+mn-ea"/>
                        </a:rPr>
                        <a:t>member function</a:t>
                      </a:r>
                      <a:r>
                        <a:rPr lang="en-US" sz="1800">
                          <a:sym typeface="+mn-ea"/>
                        </a:rPr>
                        <a:t> </a:t>
                      </a:r>
                      <a:r>
                        <a:rPr sz="1800">
                          <a:sym typeface="+mn-ea"/>
                        </a:rPr>
                        <a:t> in the source fil</a:t>
                      </a:r>
                      <a:r>
                        <a:rPr lang="en-US" sz="1800">
                          <a:sym typeface="+mn-ea"/>
                        </a:rPr>
                        <a:t>e;</a:t>
                      </a:r>
                      <a:endParaRPr sz="1800">
                        <a:sym typeface="+mn-ea"/>
                      </a:endParaRPr>
                    </a:p>
                    <a:p>
                      <a:pPr marL="285750" indent="-285750">
                        <a:buFont typeface="Wingdings" panose="05000000000000000000" charset="0"/>
                        <a:buChar char="Ø"/>
                      </a:pPr>
                      <a:r>
                        <a:rPr lang="en-US" sz="1800">
                          <a:sym typeface="+mn-ea"/>
                        </a:rPr>
                        <a:t>G</a:t>
                      </a:r>
                      <a:r>
                        <a:rPr sz="1800">
                          <a:sym typeface="+mn-ea"/>
                        </a:rPr>
                        <a:t>enerate the </a:t>
                      </a:r>
                      <a:r>
                        <a:rPr lang="en-US" sz="1800">
                          <a:solidFill>
                            <a:schemeClr val="accent2"/>
                          </a:solidFill>
                          <a:sym typeface="+mn-ea"/>
                        </a:rPr>
                        <a:t>getter and setter function</a:t>
                      </a:r>
                      <a:r>
                        <a:rPr lang="en-US" sz="1800">
                          <a:sym typeface="+mn-ea"/>
                        </a:rPr>
                        <a:t> for member variable</a:t>
                      </a:r>
                      <a:r>
                        <a:rPr sz="1800">
                          <a:sym typeface="+mn-ea"/>
                        </a:rPr>
                        <a:t> in the header file</a:t>
                      </a:r>
                      <a:r>
                        <a:rPr lang="en-US" sz="1800">
                          <a:sym typeface="+mn-ea"/>
                        </a:rPr>
                        <a:t>.</a:t>
                      </a:r>
                      <a:endParaRPr lang="en-US" sz="1800"/>
                    </a:p>
                    <a:p>
                      <a:pPr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//*.cpp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customer.register(...);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//Customer.h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class Customer {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public: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   void register(...);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//Customer.cpp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void Customer::register(...){...}</a:t>
                      </a:r>
                      <a:endParaRPr lang="en-US" altLang="zh-CN"/>
                    </a:p>
                  </a:txBody>
                  <a:tcPr/>
                </a:tc>
              </a:tr>
              <a:tr h="3383280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//*.cpp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customer-&gt;name;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//*.cpp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customer-&gt;getName();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//Customer.h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class Customer {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private: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   char* name;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public: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   char* getName(){return name};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   void setName(char* _name){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          name = _name;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    }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951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ransform to </a:t>
            </a:r>
            <a:r>
              <a:rPr lang="en-US" altLang="zh-CN" sz="2400">
                <a:sym typeface="+mn-ea"/>
              </a:rPr>
              <a:t>OOP</a:t>
            </a:r>
            <a:endParaRPr lang="en-US" altLang="zh-CN" sz="24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9125" y="793115"/>
            <a:ext cx="5409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Programming syntax analysis</a:t>
            </a:r>
            <a:endParaRPr lang="zh-CN" altLang="en-US" sz="2000"/>
          </a:p>
        </p:txBody>
      </p:sp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619125" y="1872615"/>
            <a:ext cx="51835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class</a:t>
            </a:r>
            <a:r>
              <a:rPr lang="en-US" altLang="zh-CN" sz="2800">
                <a:solidFill>
                  <a:srgbClr val="CC866C"/>
                </a:solidFill>
              </a:rPr>
              <a:t>-&gt;</a:t>
            </a:r>
            <a:r>
              <a:rPr lang="en-US" altLang="zh-CN" sz="2800">
                <a:solidFill>
                  <a:schemeClr val="accent4"/>
                </a:solidFill>
              </a:rPr>
              <a:t>method</a:t>
            </a:r>
            <a:r>
              <a:rPr lang="en-US" altLang="zh-CN" sz="2800"/>
              <a:t>(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altLang="zh-CN" sz="2800"/>
              <a:t>){...}</a:t>
            </a:r>
            <a:endParaRPr lang="en-US" altLang="zh-CN" sz="2800"/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21665" y="2481580"/>
            <a:ext cx="4840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class</a:t>
            </a:r>
            <a:r>
              <a:rPr lang="en-US" altLang="zh-CN" sz="2800">
                <a:solidFill>
                  <a:srgbClr val="CC866C"/>
                </a:solidFill>
              </a:rPr>
              <a:t>.</a:t>
            </a:r>
            <a:r>
              <a:rPr lang="en-US" altLang="zh-CN" sz="2800">
                <a:solidFill>
                  <a:schemeClr val="accent4"/>
                </a:solidFill>
              </a:rPr>
              <a:t>method</a:t>
            </a:r>
            <a:r>
              <a:rPr lang="en-US" altLang="zh-CN" sz="2800"/>
              <a:t>(</a:t>
            </a:r>
            <a:r>
              <a:rPr lang="en-US" altLang="zh-CN" sz="2800">
                <a:solidFill>
                  <a:schemeClr val="accent6">
                    <a:lumMod val="75000"/>
                  </a:schemeClr>
                </a:solidFill>
              </a:rPr>
              <a:t>parameters</a:t>
            </a:r>
            <a:r>
              <a:rPr lang="en-US" altLang="zh-CN" sz="2800"/>
              <a:t>){...}</a:t>
            </a:r>
            <a:endParaRPr lang="en-US" altLang="zh-CN" sz="2800"/>
          </a:p>
        </p:txBody>
      </p:sp>
      <p:grpSp>
        <p:nvGrpSpPr>
          <p:cNvPr id="15" name="组合 14"/>
          <p:cNvGrpSpPr/>
          <p:nvPr>
            <p:custDataLst>
              <p:tags r:id="rId3"/>
            </p:custDataLst>
          </p:nvPr>
        </p:nvGrpSpPr>
        <p:grpSpPr>
          <a:xfrm>
            <a:off x="6059170" y="1872615"/>
            <a:ext cx="4064000" cy="1130935"/>
            <a:chOff x="8662" y="2949"/>
            <a:chExt cx="6400" cy="1781"/>
          </a:xfrm>
        </p:grpSpPr>
        <p:sp>
          <p:nvSpPr>
            <p:cNvPr id="6" name="文本框 5"/>
            <p:cNvSpPr txBox="1"/>
            <p:nvPr>
              <p:custDataLst>
                <p:tags r:id="rId4"/>
              </p:custDataLst>
            </p:nvPr>
          </p:nvSpPr>
          <p:spPr>
            <a:xfrm>
              <a:off x="8662" y="3908"/>
              <a:ext cx="640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accent1"/>
                  </a:solidFill>
                </a:rPr>
                <a:t>class</a:t>
              </a:r>
              <a:r>
                <a:rPr lang="en-US" altLang="zh-CN" sz="2800">
                  <a:solidFill>
                    <a:srgbClr val="CC866C"/>
                  </a:solidFill>
                </a:rPr>
                <a:t>.</a:t>
              </a:r>
              <a:r>
                <a:rPr lang="en-US" altLang="zh-CN" sz="2800">
                  <a:solidFill>
                    <a:schemeClr val="accent4"/>
                  </a:solidFill>
                </a:rPr>
                <a:t>variable</a:t>
              </a:r>
              <a:endParaRPr lang="en-US" altLang="zh-CN" sz="2800">
                <a:solidFill>
                  <a:schemeClr val="accent4"/>
                </a:solidFill>
              </a:endParaRPr>
            </a:p>
          </p:txBody>
        </p:sp>
        <p:sp>
          <p:nvSpPr>
            <p:cNvPr id="7" name="文本框 6"/>
            <p:cNvSpPr txBox="1"/>
            <p:nvPr>
              <p:custDataLst>
                <p:tags r:id="rId5"/>
              </p:custDataLst>
            </p:nvPr>
          </p:nvSpPr>
          <p:spPr>
            <a:xfrm>
              <a:off x="8662" y="2949"/>
              <a:ext cx="6400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>
                  <a:solidFill>
                    <a:schemeClr val="accent1"/>
                  </a:solidFill>
                </a:rPr>
                <a:t>class</a:t>
              </a:r>
              <a:r>
                <a:rPr lang="en-US" altLang="zh-CN" sz="2800">
                  <a:solidFill>
                    <a:srgbClr val="CC866C"/>
                  </a:solidFill>
                </a:rPr>
                <a:t>-&gt;</a:t>
              </a:r>
              <a:r>
                <a:rPr lang="en-US" altLang="zh-CN" sz="2800">
                  <a:solidFill>
                    <a:schemeClr val="accent4"/>
                  </a:solidFill>
                </a:rPr>
                <a:t>variable</a:t>
              </a:r>
              <a:endParaRPr lang="en-US" altLang="zh-CN" sz="2800">
                <a:solidFill>
                  <a:schemeClr val="accent4"/>
                </a:solidFill>
              </a:endParaRPr>
            </a:p>
          </p:txBody>
        </p:sp>
      </p:grpSp>
      <p:sp>
        <p:nvSpPr>
          <p:cNvPr id="8" name="文本框 7"/>
          <p:cNvSpPr txBox="1"/>
          <p:nvPr>
            <p:custDataLst>
              <p:tags r:id="rId6"/>
            </p:custDataLst>
          </p:nvPr>
        </p:nvSpPr>
        <p:spPr>
          <a:xfrm>
            <a:off x="619125" y="13493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Regular Expression Match</a:t>
            </a:r>
            <a:endParaRPr lang="en-US" altLang="zh-CN"/>
          </a:p>
        </p:txBody>
      </p:sp>
      <p:grpSp>
        <p:nvGrpSpPr>
          <p:cNvPr id="13" name="组合 12"/>
          <p:cNvGrpSpPr/>
          <p:nvPr>
            <p:custDataLst>
              <p:tags r:id="rId7"/>
            </p:custDataLst>
          </p:nvPr>
        </p:nvGrpSpPr>
        <p:grpSpPr>
          <a:xfrm>
            <a:off x="599440" y="3246120"/>
            <a:ext cx="6620510" cy="1909445"/>
            <a:chOff x="1130" y="5781"/>
            <a:chExt cx="10426" cy="3007"/>
          </a:xfrm>
        </p:grpSpPr>
        <p:sp>
          <p:nvSpPr>
            <p:cNvPr id="10" name="文本框 9"/>
            <p:cNvSpPr txBox="1"/>
            <p:nvPr>
              <p:custDataLst>
                <p:tags r:id="rId8"/>
              </p:custDataLst>
            </p:nvPr>
          </p:nvSpPr>
          <p:spPr>
            <a:xfrm>
              <a:off x="1130" y="5781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Three types of expression: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57" y="6551"/>
              <a:ext cx="10399" cy="22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accent2"/>
                  </a:solidFill>
                </a:rPr>
                <a:t>returnType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chemeClr val="accent1"/>
                  </a:solidFill>
                </a:rPr>
                <a:t>scope</a:t>
              </a:r>
              <a:r>
                <a:rPr lang="en-US" altLang="zh-CN" sz="2400"/>
                <a:t>::</a:t>
              </a:r>
              <a:r>
                <a:rPr lang="en-US" altLang="zh-CN" sz="2400">
                  <a:solidFill>
                    <a:schemeClr val="accent4"/>
                  </a:solidFill>
                </a:rPr>
                <a:t>method</a:t>
              </a:r>
              <a:r>
                <a:rPr lang="en-US" altLang="zh-CN" sz="2400"/>
                <a:t>(</a:t>
              </a:r>
              <a:r>
                <a:rPr lang="en-US" altLang="zh-CN" sz="2400">
                  <a:solidFill>
                    <a:schemeClr val="accent6">
                      <a:lumMod val="75000"/>
                    </a:schemeClr>
                  </a:solidFill>
                </a:rPr>
                <a:t>parameters</a:t>
              </a:r>
              <a:r>
                <a:rPr lang="en-US" altLang="zh-CN" sz="2400"/>
                <a:t>)</a:t>
              </a:r>
              <a:endParaRPr lang="en-US" altLang="zh-CN" sz="2400"/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accent2"/>
                  </a:solidFill>
                  <a:sym typeface="+mn-ea"/>
                </a:rPr>
                <a:t>type </a:t>
              </a:r>
              <a:r>
                <a:rPr lang="en-US" altLang="zh-CN" sz="2400">
                  <a:solidFill>
                    <a:schemeClr val="accent1"/>
                  </a:solidFill>
                  <a:sym typeface="+mn-ea"/>
                </a:rPr>
                <a:t>scope</a:t>
              </a:r>
              <a:r>
                <a:rPr lang="en-US" altLang="zh-CN" sz="2400">
                  <a:sym typeface="+mn-ea"/>
                </a:rPr>
                <a:t>::</a:t>
              </a:r>
              <a:r>
                <a:rPr lang="en-US" altLang="zh-CN" sz="2400">
                  <a:solidFill>
                    <a:schemeClr val="accent4"/>
                  </a:solidFill>
                  <a:sym typeface="+mn-ea"/>
                </a:rPr>
                <a:t>variable</a:t>
              </a:r>
              <a:endParaRPr lang="en-US" altLang="zh-CN" sz="2400">
                <a:solidFill>
                  <a:schemeClr val="accent4"/>
                </a:solidFill>
                <a:sym typeface="+mn-ea"/>
              </a:endParaRPr>
            </a:p>
            <a:p>
              <a:pPr>
                <a:lnSpc>
                  <a:spcPct val="120000"/>
                </a:lnSpc>
              </a:pPr>
              <a:r>
                <a:rPr lang="en-US" altLang="zh-CN" sz="2400">
                  <a:solidFill>
                    <a:schemeClr val="accent4"/>
                  </a:solidFill>
                </a:rPr>
                <a:t>constant:</a:t>
              </a:r>
              <a:r>
                <a:rPr lang="en-US" altLang="zh-CN" sz="2400"/>
                <a:t> </a:t>
              </a:r>
              <a:r>
                <a:rPr lang="en-US" altLang="zh-CN" sz="2400">
                  <a:solidFill>
                    <a:schemeClr val="accent4">
                      <a:lumMod val="75000"/>
                    </a:schemeClr>
                  </a:solidFill>
                </a:rPr>
                <a:t>3.14</a:t>
              </a:r>
              <a:r>
                <a:rPr lang="zh-CN" altLang="en-US" sz="2400">
                  <a:solidFill>
                    <a:schemeClr val="accent4">
                      <a:lumMod val="75000"/>
                    </a:schemeClr>
                  </a:solidFill>
                </a:rPr>
                <a:t>，</a:t>
              </a:r>
              <a:r>
                <a:rPr lang="en-US" altLang="zh-CN" sz="2400">
                  <a:solidFill>
                    <a:schemeClr val="accent4">
                      <a:lumMod val="75000"/>
                    </a:schemeClr>
                  </a:solidFill>
                </a:rPr>
                <a:t>0</a:t>
              </a:r>
              <a:r>
                <a:rPr lang="zh-CN" altLang="en-US" sz="2400">
                  <a:solidFill>
                    <a:schemeClr val="accent4">
                      <a:lumMod val="75000"/>
                    </a:schemeClr>
                  </a:solidFill>
                </a:rPr>
                <a:t>，</a:t>
              </a:r>
              <a:r>
                <a:rPr lang="en-US" altLang="zh-CN" sz="2400">
                  <a:solidFill>
                    <a:schemeClr val="accent4">
                      <a:lumMod val="75000"/>
                    </a:schemeClr>
                  </a:solidFill>
                </a:rPr>
                <a:t>“String”</a:t>
              </a:r>
              <a:r>
                <a:rPr lang="zh-CN" altLang="en-US" sz="2400">
                  <a:solidFill>
                    <a:schemeClr val="accent4">
                      <a:lumMod val="75000"/>
                    </a:schemeClr>
                  </a:solidFill>
                </a:rPr>
                <a:t>，</a:t>
              </a:r>
              <a:r>
                <a:rPr lang="en-US" altLang="zh-CN" sz="2400">
                  <a:solidFill>
                    <a:schemeClr val="accent4">
                      <a:lumMod val="75000"/>
                    </a:schemeClr>
                  </a:solidFill>
                </a:rPr>
                <a:t>True</a:t>
              </a:r>
              <a:r>
                <a:rPr lang="zh-CN" altLang="en-US" sz="2400">
                  <a:solidFill>
                    <a:schemeClr val="accent4">
                      <a:lumMod val="75000"/>
                    </a:schemeClr>
                  </a:solidFill>
                </a:rPr>
                <a:t>，</a:t>
              </a:r>
              <a:r>
                <a:rPr lang="en-US" altLang="zh-CN" sz="2400">
                  <a:solidFill>
                    <a:schemeClr val="accent4">
                      <a:lumMod val="75000"/>
                    </a:schemeClr>
                  </a:solidFill>
                </a:rPr>
                <a:t>...</a:t>
              </a:r>
              <a:endParaRPr lang="en-US" altLang="zh-CN" sz="240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614680" y="5318760"/>
            <a:ext cx="985266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After programming syntax analysis of the source file, the tool can </a:t>
            </a:r>
            <a:r>
              <a:rPr lang="en-US" altLang="zh-CN" sz="2000">
                <a:solidFill>
                  <a:schemeClr val="accent1"/>
                </a:solidFill>
              </a:rPr>
              <a:t>acquire the class information and generate corresponding files and statements</a:t>
            </a:r>
            <a:r>
              <a:rPr lang="en-US" altLang="zh-CN" sz="2000"/>
              <a:t>.</a:t>
            </a:r>
            <a:endParaRPr lang="en-US" altLang="zh-CN" sz="2000"/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951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ransform to </a:t>
            </a:r>
            <a:r>
              <a:rPr lang="en-US" altLang="zh-CN" sz="2400">
                <a:sym typeface="+mn-ea"/>
              </a:rPr>
              <a:t>OOP</a:t>
            </a:r>
            <a:endParaRPr lang="en-US" altLang="zh-CN" sz="24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4365" y="956945"/>
            <a:ext cx="10651490" cy="3128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800"/>
              <a:t>Benefits: </a:t>
            </a:r>
            <a:endParaRPr lang="zh-CN" altLang="en-US" sz="2800"/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zh-CN" altLang="en-US" sz="2800"/>
              <a:t>Allow developers to </a:t>
            </a:r>
            <a:r>
              <a:rPr lang="zh-CN" altLang="en-US" sz="2800">
                <a:solidFill>
                  <a:schemeClr val="accent1"/>
                </a:solidFill>
              </a:rPr>
              <a:t>focus more on writing algorithms</a:t>
            </a:r>
            <a:r>
              <a:rPr lang="zh-CN" altLang="en-US" sz="2800"/>
              <a:t> without wasting </a:t>
            </a:r>
            <a:r>
              <a:rPr lang="en-US" altLang="zh-CN" sz="2800"/>
              <a:t>time </a:t>
            </a:r>
            <a:r>
              <a:rPr lang="zh-CN" altLang="en-US" sz="2800"/>
              <a:t>on trivial details of programming syntax such as defining objects and </a:t>
            </a:r>
            <a:r>
              <a:rPr lang="en-US" altLang="zh-CN" sz="2800"/>
              <a:t>defining </a:t>
            </a:r>
            <a:r>
              <a:rPr lang="zh-CN" altLang="en-US" sz="2800"/>
              <a:t>function declarations</a:t>
            </a:r>
            <a:r>
              <a:rPr lang="en-US" altLang="zh-CN" sz="2800"/>
              <a:t>. </a:t>
            </a:r>
            <a:endParaRPr lang="zh-CN" altLang="en-US" sz="2800"/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accent1"/>
                </a:solidFill>
              </a:rPr>
              <a:t>In line with the ways humans think about things.</a:t>
            </a:r>
            <a:endParaRPr lang="en-US" altLang="zh-CN" sz="2800">
              <a:solidFill>
                <a:schemeClr val="accent1"/>
              </a:solidFill>
            </a:endParaRPr>
          </a:p>
          <a:p>
            <a:pPr marL="342900" indent="-342900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 altLang="zh-CN" sz="2800">
                <a:solidFill>
                  <a:schemeClr val="accent1"/>
                </a:solidFill>
              </a:rPr>
              <a:t>E</a:t>
            </a:r>
            <a:r>
              <a:rPr lang="zh-CN" altLang="en-US" sz="2800">
                <a:solidFill>
                  <a:schemeClr val="accent1"/>
                </a:solidFill>
              </a:rPr>
              <a:t>nhance</a:t>
            </a:r>
            <a:r>
              <a:rPr lang="en-US" altLang="zh-CN" sz="2800">
                <a:solidFill>
                  <a:schemeClr val="accent1"/>
                </a:solidFill>
              </a:rPr>
              <a:t>s</a:t>
            </a:r>
            <a:r>
              <a:rPr lang="zh-CN" altLang="en-US" sz="2800">
                <a:solidFill>
                  <a:schemeClr val="accent1"/>
                </a:solidFill>
              </a:rPr>
              <a:t> the maintainability, reusability and extensibility of the software</a:t>
            </a:r>
            <a:r>
              <a:rPr lang="en-US" altLang="zh-CN" sz="2800">
                <a:solidFill>
                  <a:schemeClr val="accent1"/>
                </a:solidFill>
              </a:rPr>
              <a:t> </a:t>
            </a:r>
            <a:r>
              <a:rPr lang="en-US" altLang="zh-CN" sz="2800">
                <a:solidFill>
                  <a:schemeClr val="tx1"/>
                </a:solidFill>
              </a:rPr>
              <a:t>as OOP is supposed to do. </a:t>
            </a:r>
            <a:r>
              <a:rPr lang="en-US" altLang="zh-CN" sz="2800">
                <a:solidFill>
                  <a:schemeClr val="accent1"/>
                </a:solidFill>
              </a:rPr>
              <a:t> </a:t>
            </a:r>
            <a:endParaRPr lang="en-US" altLang="zh-CN" sz="2800">
              <a:solidFill>
                <a:schemeClr val="accent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92551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olidFill>
                  <a:schemeClr val="tx1"/>
                </a:solidFill>
                <a:sym typeface="+mn-ea"/>
              </a:rPr>
              <a:t>Facilitate the completion of pseudo-code</a:t>
            </a:r>
            <a:endParaRPr lang="en-US" altLang="zh-CN" sz="2400" b="1">
              <a:solidFill>
                <a:schemeClr val="tx1"/>
              </a:solidFill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90" y="2854960"/>
            <a:ext cx="4410075" cy="114808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195" y="2421573"/>
            <a:ext cx="4752975" cy="201485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7860" y="1988185"/>
            <a:ext cx="3819525" cy="2881630"/>
          </a:xfrm>
          <a:prstGeom prst="rect">
            <a:avLst/>
          </a:prstGeom>
        </p:spPr>
      </p:pic>
      <p:sp>
        <p:nvSpPr>
          <p:cNvPr id="7" name="矩形标注 6"/>
          <p:cNvSpPr/>
          <p:nvPr/>
        </p:nvSpPr>
        <p:spPr>
          <a:xfrm>
            <a:off x="4253865" y="2854960"/>
            <a:ext cx="4105910" cy="1021715"/>
          </a:xfrm>
          <a:prstGeom prst="wedgeRectCallout">
            <a:avLst>
              <a:gd name="adj1" fmla="val -61305"/>
              <a:gd name="adj2" fmla="val -1914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标注 7"/>
          <p:cNvSpPr/>
          <p:nvPr/>
        </p:nvSpPr>
        <p:spPr>
          <a:xfrm>
            <a:off x="8562340" y="3021965"/>
            <a:ext cx="3392805" cy="1177925"/>
          </a:xfrm>
          <a:prstGeom prst="wedgeRectCallout">
            <a:avLst>
              <a:gd name="adj1" fmla="val -61023"/>
              <a:gd name="adj2" fmla="val 2423"/>
            </a:avLst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57175" y="3094990"/>
            <a:ext cx="3648075" cy="781685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标注 9"/>
          <p:cNvSpPr/>
          <p:nvPr/>
        </p:nvSpPr>
        <p:spPr>
          <a:xfrm>
            <a:off x="8277225" y="854075"/>
            <a:ext cx="3678555" cy="1021715"/>
          </a:xfrm>
          <a:prstGeom prst="wedgeRectCallout">
            <a:avLst>
              <a:gd name="adj1" fmla="val -34794"/>
              <a:gd name="adj2" fmla="val 89216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标注 10"/>
          <p:cNvSpPr/>
          <p:nvPr/>
        </p:nvSpPr>
        <p:spPr>
          <a:xfrm>
            <a:off x="8277860" y="4783455"/>
            <a:ext cx="3678555" cy="1021715"/>
          </a:xfrm>
          <a:prstGeom prst="wedgeRectCallout">
            <a:avLst>
              <a:gd name="adj1" fmla="val -39331"/>
              <a:gd name="adj2" fmla="val -63548"/>
            </a:avLst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4253865" y="2607310"/>
            <a:ext cx="3670935" cy="24765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4305935" y="4116705"/>
            <a:ext cx="3670935" cy="252730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4" name="直接连接符 13"/>
          <p:cNvCxnSpPr>
            <a:endCxn id="10" idx="4"/>
          </p:cNvCxnSpPr>
          <p:nvPr/>
        </p:nvCxnSpPr>
        <p:spPr>
          <a:xfrm flipV="1">
            <a:off x="7935595" y="2276475"/>
            <a:ext cx="901065" cy="32512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endCxn id="11" idx="4"/>
          </p:cNvCxnSpPr>
          <p:nvPr/>
        </p:nvCxnSpPr>
        <p:spPr>
          <a:xfrm>
            <a:off x="7994650" y="4369435"/>
            <a:ext cx="675640" cy="27559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7315" y="836930"/>
            <a:ext cx="82524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Problem1: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When developers are writing code, they may 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encounter requirements that they don't know how to implement.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D</a:t>
            </a:r>
            <a:r>
              <a:rPr lang="zh-CN" altLang="en-US">
                <a:sym typeface="+mn-ea"/>
              </a:rPr>
              <a:t>evelopers can record the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requirements in natural language or pseudocode</a:t>
            </a:r>
            <a:endParaRPr lang="zh-CN" altLang="en-US">
              <a:solidFill>
                <a:schemeClr val="accent1"/>
              </a:solidFill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ym typeface="+mn-ea"/>
              </a:rPr>
              <a:t>R</a:t>
            </a:r>
            <a:r>
              <a:rPr lang="zh-CN" altLang="en-US">
                <a:sym typeface="+mn-ea"/>
              </a:rPr>
              <a:t>emind developers to continue to implement pseudocode requirements when appropriate.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111760" y="4704080"/>
            <a:ext cx="79311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  <a:sym typeface="+mn-ea"/>
              </a:rPr>
              <a:t>Problem2: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ym typeface="+mn-ea"/>
              </a:rPr>
              <a:t>T</a:t>
            </a:r>
            <a:r>
              <a:rPr lang="zh-CN" altLang="en-US">
                <a:sym typeface="+mn-ea"/>
              </a:rPr>
              <a:t>he implementation of 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pseudo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-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code requirements is not</a:t>
            </a:r>
            <a:r>
              <a:rPr lang="en-US" altLang="zh-CN">
                <a:solidFill>
                  <a:schemeClr val="accent2"/>
                </a:solidFill>
                <a:sym typeface="+mn-ea"/>
              </a:rPr>
              <a:t> likely</a:t>
            </a:r>
            <a:r>
              <a:rPr lang="zh-CN" altLang="en-US">
                <a:solidFill>
                  <a:schemeClr val="accent2"/>
                </a:solidFill>
                <a:sym typeface="+mn-ea"/>
              </a:rPr>
              <a:t> to be achieved overnight. </a:t>
            </a:r>
            <a:endParaRPr lang="zh-CN" altLang="en-US">
              <a:sym typeface="+mn-ea"/>
            </a:endParaRPr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>
                <a:sym typeface="+mn-ea"/>
              </a:rPr>
              <a:t>Developers can still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iterate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the pseudo-code</a:t>
            </a:r>
            <a:r>
              <a:rPr lang="zh-CN" altLang="en-US">
                <a:sym typeface="+mn-ea"/>
              </a:rPr>
              <a:t> in the same way until the pure code is implemented. 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R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ecord all the historical codes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and integrate them</a:t>
            </a:r>
            <a:r>
              <a:rPr lang="zh-CN" altLang="en-US">
                <a:sym typeface="+mn-ea"/>
              </a:rPr>
              <a:t>, thus completing the entire development process.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8468360" y="11404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other pseudo-code requirement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68360" y="51212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other pseudo-code requirement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9135" y="2981960"/>
            <a:ext cx="93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Level 1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7358380" y="2812415"/>
            <a:ext cx="93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Level 2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10972165" y="3865245"/>
            <a:ext cx="9309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6">
                    <a:lumMod val="75000"/>
                  </a:schemeClr>
                </a:solidFill>
              </a:rPr>
              <a:t>Level 3</a:t>
            </a:r>
            <a:endParaRPr lang="en-US" altLang="zh-CN">
              <a:solidFill>
                <a:schemeClr val="accent6">
                  <a:lumMod val="75000"/>
                </a:schemeClr>
              </a:solidFill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549275" y="201295"/>
            <a:ext cx="951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0" algn="l">
              <a:buClrTx/>
              <a:buSzTx/>
              <a:buFontTx/>
            </a:pPr>
            <a:r>
              <a:rPr lang="en-US" altLang="zh-CN" sz="2400" b="1">
                <a:sym typeface="+mn-ea"/>
              </a:rPr>
              <a:t>Future Research Plan</a:t>
            </a:r>
            <a:endParaRPr lang="en-US" altLang="zh-CN" sz="24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9910" y="831215"/>
            <a:ext cx="10735945" cy="3855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accent1"/>
                </a:solidFill>
              </a:rPr>
              <a:t>Improve the tool's capabilities</a:t>
            </a:r>
            <a:r>
              <a:rPr lang="en-US" altLang="zh-CN">
                <a:solidFill>
                  <a:schemeClr val="accent1"/>
                </a:solidFill>
              </a:rPr>
              <a:t> of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user interaction</a:t>
            </a:r>
            <a:r>
              <a:rPr lang="zh-CN" altLang="en-US">
                <a:sym typeface="+mn-ea"/>
              </a:rPr>
              <a:t>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in transforming to OOP</a:t>
            </a:r>
            <a:r>
              <a:rPr lang="en-US" altLang="zh-CN">
                <a:sym typeface="+mn-ea"/>
              </a:rPr>
              <a:t>, such as giving prompts in a proper way, guiding the user to complete the definition of class members that the tool does not know about.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Ø"/>
            </a:pPr>
            <a:r>
              <a:rPr lang="en-US" altLang="zh-CN">
                <a:solidFill>
                  <a:schemeClr val="accent1"/>
                </a:solidFill>
                <a:sym typeface="+mn-ea"/>
              </a:rPr>
              <a:t>Develop 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the tool's capabilities</a:t>
            </a:r>
            <a:r>
              <a:rPr lang="en-US" altLang="zh-CN">
                <a:sym typeface="+mn-ea"/>
              </a:rPr>
              <a:t> of managing pseudo-code requirements, recording historical code, 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facilitating the implementation of pure code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pPr marL="285750" indent="-285750">
              <a:lnSpc>
                <a:spcPct val="180000"/>
              </a:lnSpc>
              <a:buFont typeface="Wingdings" panose="05000000000000000000" charset="0"/>
              <a:buChar char="Ø"/>
            </a:pPr>
            <a:endParaRPr lang="en-US" altLang="zh-CN">
              <a:sym typeface="+mn-ea"/>
            </a:endParaRPr>
          </a:p>
          <a:p>
            <a:pPr indent="0">
              <a:lnSpc>
                <a:spcPct val="180000"/>
              </a:lnSpc>
              <a:buNone/>
            </a:pPr>
            <a:r>
              <a:rPr lang="en-US" altLang="zh-CN" sz="2800">
                <a:sym typeface="+mn-ea"/>
              </a:rPr>
              <a:t>Thank you for listening.</a:t>
            </a:r>
            <a:endParaRPr lang="en-US" altLang="zh-CN" sz="2800"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401320" y="45656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b="1"/>
              <a:t>Background</a:t>
            </a:r>
            <a:endParaRPr lang="en-US" altLang="zh-CN" sz="2400" b="1"/>
          </a:p>
        </p:txBody>
      </p:sp>
      <p:grpSp>
        <p:nvGrpSpPr>
          <p:cNvPr id="10" name="组合 9"/>
          <p:cNvGrpSpPr/>
          <p:nvPr/>
        </p:nvGrpSpPr>
        <p:grpSpPr>
          <a:xfrm>
            <a:off x="424180" y="1085850"/>
            <a:ext cx="9340850" cy="1772920"/>
            <a:chOff x="668" y="6100"/>
            <a:chExt cx="7406" cy="2792"/>
          </a:xfrm>
        </p:grpSpPr>
        <p:sp>
          <p:nvSpPr>
            <p:cNvPr id="12" name="文本框 11"/>
            <p:cNvSpPr txBox="1"/>
            <p:nvPr/>
          </p:nvSpPr>
          <p:spPr>
            <a:xfrm>
              <a:off x="668" y="6100"/>
              <a:ext cx="640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b="1"/>
                <a:t>Human Machine Pair Programming</a:t>
              </a:r>
              <a:endParaRPr lang="en-US" altLang="zh-CN" b="1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68" y="6740"/>
              <a:ext cx="7084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just"/>
              <a:r>
                <a:rPr lang="en-US" altLang="zh-CN"/>
                <a:t>Human: </a:t>
              </a:r>
              <a:r>
                <a:rPr lang="zh-CN" altLang="en-US">
                  <a:solidFill>
                    <a:schemeClr val="bg2">
                      <a:lumMod val="50000"/>
                    </a:schemeClr>
                  </a:solidFill>
                </a:rPr>
                <a:t>creative but often make mistakes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 algn="just">
                <a:buFont typeface="Wingdings" panose="05000000000000000000" charset="0"/>
                <a:buChar char="Ø"/>
              </a:pPr>
              <a:r>
                <a:rPr lang="zh-CN" altLang="en-US">
                  <a:solidFill>
                    <a:schemeClr val="bg2">
                      <a:lumMod val="50000"/>
                    </a:schemeClr>
                  </a:solidFill>
                </a:rPr>
                <a:t>creating algorithms, consider</a:t>
              </a:r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</a:rPr>
                <a:t>ing</a:t>
              </a:r>
              <a:r>
                <a:rPr lang="zh-CN" altLang="en-US">
                  <a:solidFill>
                    <a:schemeClr val="bg2">
                      <a:lumMod val="50000"/>
                    </a:schemeClr>
                  </a:solidFill>
                </a:rPr>
                <a:t> overall design, constructing software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668" y="7876"/>
              <a:ext cx="7406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ym typeface="+mn-ea"/>
                </a:rPr>
                <a:t>Machine: </a:t>
              </a:r>
              <a:r>
                <a:rPr lang="zh-CN" altLang="en-US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faultless but not so creative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  <a:sym typeface="+mn-ea"/>
              </a:endParaRPr>
            </a:p>
            <a:p>
              <a:pPr marL="285750" indent="-285750">
                <a:buFont typeface="Wingdings" panose="05000000000000000000" charset="0"/>
                <a:buChar char="Ø"/>
              </a:pPr>
              <a:r>
                <a:rPr lang="zh-CN" altLang="en-US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suggest contents </a:t>
              </a:r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to </a:t>
              </a:r>
              <a:r>
                <a:rPr lang="zh-CN" altLang="en-US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dea</a:t>
              </a:r>
              <a:r>
                <a:rPr lang="en-US" altLang="zh-CN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l</a:t>
              </a:r>
              <a:r>
                <a:rPr lang="zh-CN" altLang="en-US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 with potential defects and completing software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</p:txBody>
        </p:sp>
      </p:grpSp>
      <p:pic>
        <p:nvPicPr>
          <p:cNvPr id="15" name="图片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26880" y="1070610"/>
            <a:ext cx="2175510" cy="2125980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401320" y="3312795"/>
            <a:ext cx="11686540" cy="2670175"/>
            <a:chOff x="632" y="5514"/>
            <a:chExt cx="18404" cy="4205"/>
          </a:xfrm>
        </p:grpSpPr>
        <p:sp>
          <p:nvSpPr>
            <p:cNvPr id="17" name="文本框 16"/>
            <p:cNvSpPr txBox="1"/>
            <p:nvPr/>
          </p:nvSpPr>
          <p:spPr>
            <a:xfrm>
              <a:off x="632" y="5514"/>
              <a:ext cx="18404" cy="29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30000"/>
                </a:lnSpc>
              </a:pPr>
              <a:r>
                <a:rPr lang="en-US" altLang="zh-CN" b="1"/>
                <a:t>Supporting Tool</a:t>
              </a:r>
              <a:endParaRPr lang="en-US" altLang="zh-CN" b="1"/>
            </a:p>
            <a:p>
              <a:pPr>
                <a:lnSpc>
                  <a:spcPct val="130000"/>
                </a:lnSpc>
              </a:pPr>
              <a:r>
                <a:rPr lang="en-US" altLang="zh-CN"/>
                <a:t>build an </a:t>
              </a:r>
              <a:r>
                <a:rPr lang="en-US" altLang="zh-CN">
                  <a:solidFill>
                    <a:schemeClr val="accent1"/>
                  </a:solidFill>
                </a:rPr>
                <a:t>efficient</a:t>
              </a:r>
              <a:r>
                <a:rPr lang="en-US" altLang="zh-CN"/>
                <a:t> and </a:t>
              </a:r>
              <a:r>
                <a:rPr lang="en-US" altLang="zh-CN">
                  <a:solidFill>
                    <a:schemeClr val="accent1"/>
                  </a:solidFill>
                </a:rPr>
                <a:t>user-friendly</a:t>
              </a:r>
              <a:r>
                <a:rPr lang="en-US" altLang="zh-CN"/>
                <a:t> prototype tool to support HMPP</a:t>
              </a:r>
              <a:endParaRPr lang="en-US" altLang="zh-CN"/>
            </a:p>
            <a:p>
              <a:pPr>
                <a:lnSpc>
                  <a:spcPct val="130000"/>
                </a:lnSpc>
              </a:pPr>
              <a:r>
                <a:rPr lang="en-US" altLang="zh-CN"/>
                <a:t>incorporate two main processes:</a:t>
              </a:r>
              <a:endParaRPr lang="en-US" altLang="zh-CN"/>
            </a:p>
            <a:p>
              <a:pPr indent="0">
                <a:lnSpc>
                  <a:spcPct val="130000"/>
                </a:lnSpc>
                <a:buNone/>
              </a:pPr>
              <a:r>
                <a:rPr lang="en-US" altLang="zh-CN">
                  <a:solidFill>
                    <a:schemeClr val="accent1"/>
                  </a:solidFill>
                </a:rPr>
                <a:t>Software Construction Monitoring</a:t>
              </a:r>
              <a:r>
                <a:rPr lang="en-US" altLang="zh-CN"/>
                <a:t>: </a:t>
              </a:r>
              <a:r>
                <a:rPr lang="zh-CN" altLang="en-US">
                  <a:solidFill>
                    <a:schemeClr val="bg2">
                      <a:lumMod val="50000"/>
                    </a:schemeClr>
                  </a:solidFill>
                </a:rPr>
                <a:t>identify potential faults and report them timely and properly 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charset="0"/>
                <a:buChar char="Ø"/>
              </a:pPr>
              <a:endParaRPr lang="en-US" altLang="zh-CN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50" y="7876"/>
              <a:ext cx="17737" cy="18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indent="0">
                <a:lnSpc>
                  <a:spcPct val="130000"/>
                </a:lnSpc>
                <a:buNone/>
              </a:pPr>
              <a:r>
                <a:rPr lang="en-US" altLang="zh-CN">
                  <a:solidFill>
                    <a:schemeClr val="accent1"/>
                  </a:solidFill>
                  <a:sym typeface="+mn-ea"/>
                </a:rPr>
                <a:t>Software Construction Predicting</a:t>
              </a:r>
              <a:r>
                <a:rPr lang="en-US" altLang="zh-CN">
                  <a:sym typeface="+mn-ea"/>
                </a:rPr>
                <a:t>: </a:t>
              </a:r>
              <a:r>
                <a:rPr lang="zh-CN" altLang="en-US">
                  <a:solidFill>
                    <a:schemeClr val="bg2">
                      <a:lumMod val="50000"/>
                    </a:schemeClr>
                  </a:solidFill>
                  <a:sym typeface="+mn-ea"/>
                </a:rPr>
                <a:t>suggest improvements to solve faults and facilitate software completion.</a:t>
              </a:r>
              <a:endParaRPr lang="zh-CN" altLang="en-US">
                <a:solidFill>
                  <a:schemeClr val="bg2">
                    <a:lumMod val="50000"/>
                  </a:schemeClr>
                </a:solidFill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charset="0"/>
                <a:buChar char="Ø"/>
              </a:pPr>
              <a:r>
                <a:rPr lang="en-US" altLang="zh-CN">
                  <a:solidFill>
                    <a:schemeClr val="accent2"/>
                  </a:solidFill>
                  <a:sym typeface="+mn-ea"/>
                </a:rPr>
                <a:t>T</a:t>
              </a:r>
              <a:r>
                <a:rPr lang="zh-CN" altLang="en-US">
                  <a:solidFill>
                    <a:schemeClr val="accent2"/>
                  </a:solidFill>
                  <a:sym typeface="+mn-ea"/>
                </a:rPr>
                <a:t>ransform from structured programming to object-oriented-programming</a:t>
              </a:r>
              <a:r>
                <a:rPr lang="en-US" altLang="zh-CN">
                  <a:solidFill>
                    <a:schemeClr val="accent2"/>
                  </a:solidFill>
                  <a:sym typeface="+mn-ea"/>
                </a:rPr>
                <a:t>(OOP)</a:t>
              </a:r>
              <a:endParaRPr lang="zh-CN" altLang="en-US">
                <a:solidFill>
                  <a:schemeClr val="accent2"/>
                </a:solidFill>
              </a:endParaRPr>
            </a:p>
            <a:p>
              <a:pPr marL="285750" indent="-285750">
                <a:lnSpc>
                  <a:spcPct val="130000"/>
                </a:lnSpc>
                <a:buFont typeface="Wingdings" panose="05000000000000000000" charset="0"/>
                <a:buChar char="Ø"/>
              </a:pPr>
              <a:r>
                <a:rPr lang="en-US" altLang="zh-CN">
                  <a:solidFill>
                    <a:schemeClr val="accent2"/>
                  </a:solidFill>
                  <a:sym typeface="+mn-ea"/>
                </a:rPr>
                <a:t>Facilitate the software completion from pseudo-code </a:t>
              </a:r>
              <a:r>
                <a:rPr lang="en-US" altLang="zh-CN">
                  <a:solidFill>
                    <a:schemeClr val="accent2"/>
                  </a:solidFill>
                  <a:sym typeface="+mn-ea"/>
                </a:rPr>
                <a:t>requirement to pure code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</p:grp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57175"/>
            <a:ext cx="99472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Creating the interface of the supporting tool</a:t>
            </a:r>
            <a:endParaRPr lang="en-US" altLang="zh-CN" sz="2400" b="1">
              <a:sym typeface="+mn-ea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1030288" y="931863"/>
            <a:ext cx="10131425" cy="5431155"/>
            <a:chOff x="1122" y="1852"/>
            <a:chExt cx="15955" cy="8553"/>
          </a:xfrm>
        </p:grpSpPr>
        <p:pic>
          <p:nvPicPr>
            <p:cNvPr id="101" name="图片 100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563" y="1953"/>
              <a:ext cx="14514" cy="845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圆角矩形 6"/>
            <p:cNvSpPr/>
            <p:nvPr/>
          </p:nvSpPr>
          <p:spPr>
            <a:xfrm>
              <a:off x="2561" y="2432"/>
              <a:ext cx="861" cy="364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622" y="6144"/>
              <a:ext cx="20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2 Tool Box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2561" y="1928"/>
              <a:ext cx="4274" cy="50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122" y="1852"/>
              <a:ext cx="2046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1 Menu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3493" y="2432"/>
              <a:ext cx="4017" cy="2598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3624" y="3678"/>
              <a:ext cx="3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3 Project Hierarchy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3493" y="5030"/>
              <a:ext cx="4017" cy="255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3624" y="5328"/>
              <a:ext cx="36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4 Spec Requirement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17" name="圆角矩形 16"/>
            <p:cNvSpPr/>
            <p:nvPr/>
          </p:nvSpPr>
          <p:spPr>
            <a:xfrm>
              <a:off x="3493" y="7582"/>
              <a:ext cx="4010" cy="2657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4805" y="7819"/>
              <a:ext cx="2375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5 Class View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7502" y="2432"/>
              <a:ext cx="9548" cy="5966"/>
            </a:xfrm>
            <a:prstGeom prst="roundRect">
              <a:avLst>
                <a:gd name="adj" fmla="val 5417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11331" y="2800"/>
              <a:ext cx="253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5 Code Editor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510" y="8399"/>
              <a:ext cx="9539" cy="172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7814" y="9024"/>
              <a:ext cx="3314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6 Problem Tab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</p:grp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10555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Software Construction Monitoring</a:t>
            </a:r>
            <a:endParaRPr lang="en-US" altLang="zh-CN" sz="2400"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04520" y="843915"/>
            <a:ext cx="89281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>
                <a:sym typeface="+mn-ea"/>
              </a:rPr>
              <a:t>Identify potential faults and report them timely and properly</a:t>
            </a:r>
            <a:endParaRPr lang="en-US" altLang="zh-CN" sz="2000">
              <a:sym typeface="+mn-ea"/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604520" y="1371918"/>
            <a:ext cx="10514965" cy="4470400"/>
            <a:chOff x="952" y="1796"/>
            <a:chExt cx="16559" cy="7040"/>
          </a:xfrm>
        </p:grpSpPr>
        <p:grpSp>
          <p:nvGrpSpPr>
            <p:cNvPr id="11" name="组合 10"/>
            <p:cNvGrpSpPr/>
            <p:nvPr/>
          </p:nvGrpSpPr>
          <p:grpSpPr>
            <a:xfrm>
              <a:off x="952" y="2445"/>
              <a:ext cx="16559" cy="6390"/>
              <a:chOff x="865" y="1685"/>
              <a:chExt cx="16559" cy="6390"/>
            </a:xfrm>
          </p:grpSpPr>
          <p:grpSp>
            <p:nvGrpSpPr>
              <p:cNvPr id="8" name="组合 7"/>
              <p:cNvGrpSpPr/>
              <p:nvPr/>
            </p:nvGrpSpPr>
            <p:grpSpPr>
              <a:xfrm>
                <a:off x="865" y="1685"/>
                <a:ext cx="11167" cy="6374"/>
                <a:chOff x="996" y="317"/>
                <a:chExt cx="9622" cy="5492"/>
              </a:xfrm>
            </p:grpSpPr>
            <p:pic>
              <p:nvPicPr>
                <p:cNvPr id="6" name="图片 5"/>
                <p:cNvPicPr>
                  <a:picLocks noChangeAspect="1"/>
                </p:cNvPicPr>
                <p:nvPr>
                  <p:custDataLst>
                    <p:tags r:id="rId1"/>
                  </p:custDataLst>
                </p:nvPr>
              </p:nvPicPr>
              <p:blipFill>
                <a:blip r:embed="rId2"/>
                <a:srcRect l="34251" t="73844"/>
                <a:stretch>
                  <a:fillRect/>
                </a:stretch>
              </p:blipFill>
              <p:spPr>
                <a:xfrm>
                  <a:off x="996" y="3541"/>
                  <a:ext cx="9623" cy="2268"/>
                </a:xfrm>
                <a:prstGeom prst="rect">
                  <a:avLst/>
                </a:prstGeom>
              </p:spPr>
            </p:pic>
            <p:pic>
              <p:nvPicPr>
                <p:cNvPr id="7" name="图片 6"/>
                <p:cNvPicPr>
                  <a:picLocks noChangeAspect="1"/>
                </p:cNvPicPr>
                <p:nvPr>
                  <p:custDataLst>
                    <p:tags r:id="rId3"/>
                  </p:custDataLst>
                </p:nvPr>
              </p:nvPicPr>
              <p:blipFill>
                <a:blip r:embed="rId2"/>
                <a:srcRect l="34251" b="64491"/>
                <a:stretch>
                  <a:fillRect/>
                </a:stretch>
              </p:blipFill>
              <p:spPr>
                <a:xfrm>
                  <a:off x="996" y="317"/>
                  <a:ext cx="9623" cy="3079"/>
                </a:xfrm>
                <a:prstGeom prst="rect">
                  <a:avLst/>
                </a:prstGeom>
              </p:spPr>
            </p:pic>
          </p:grpSp>
          <p:pic>
            <p:nvPicPr>
              <p:cNvPr id="9" name="图片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156" y="1685"/>
                <a:ext cx="5269" cy="6391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sp>
          <p:nvSpPr>
            <p:cNvPr id="12" name="圆角矩形 11"/>
            <p:cNvSpPr/>
            <p:nvPr/>
          </p:nvSpPr>
          <p:spPr>
            <a:xfrm>
              <a:off x="1279" y="3377"/>
              <a:ext cx="5256" cy="1304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952" y="6472"/>
              <a:ext cx="11074" cy="2003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8285" y="4821"/>
              <a:ext cx="209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Fault Line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1147" y="7089"/>
              <a:ext cx="436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Fault Report Tab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6535" y="3467"/>
              <a:ext cx="1568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Tip Box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16" name="圆角矩形 15"/>
            <p:cNvSpPr/>
            <p:nvPr/>
          </p:nvSpPr>
          <p:spPr>
            <a:xfrm>
              <a:off x="12236" y="2445"/>
              <a:ext cx="5269" cy="6391"/>
            </a:xfrm>
            <a:prstGeom prst="roundRect">
              <a:avLst>
                <a:gd name="adj" fmla="val 3530"/>
              </a:avLst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2236" y="1796"/>
              <a:ext cx="437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>
                  <a:solidFill>
                    <a:schemeClr val="accent1"/>
                  </a:solidFill>
                </a:rPr>
                <a:t>Fault Description</a:t>
              </a:r>
              <a:endParaRPr lang="en-US" altLang="zh-CN">
                <a:solidFill>
                  <a:schemeClr val="accent1"/>
                </a:solidFill>
              </a:endParaRPr>
            </a:p>
          </p:txBody>
        </p:sp>
        <p:sp>
          <p:nvSpPr>
            <p:cNvPr id="26" name="圆角矩形 25"/>
            <p:cNvSpPr/>
            <p:nvPr/>
          </p:nvSpPr>
          <p:spPr>
            <a:xfrm>
              <a:off x="1217" y="5431"/>
              <a:ext cx="10638" cy="250"/>
            </a:xfrm>
            <a:prstGeom prst="round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585470" y="737870"/>
            <a:ext cx="913320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ym typeface="+mn-ea"/>
              </a:rPr>
              <a:t>Manage the rule set and configuration to identify faults</a:t>
            </a:r>
            <a:endParaRPr lang="en-US" altLang="zh-CN" sz="20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49275" y="201295"/>
            <a:ext cx="105556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Software Construction Monitoring</a:t>
            </a:r>
            <a:endParaRPr lang="en-US" altLang="zh-CN" sz="2400"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0005" y="1597660"/>
            <a:ext cx="12072620" cy="4325620"/>
            <a:chOff x="63" y="1996"/>
            <a:chExt cx="19012" cy="6812"/>
          </a:xfrm>
        </p:grpSpPr>
        <p:grpSp>
          <p:nvGrpSpPr>
            <p:cNvPr id="3" name="组合 2"/>
            <p:cNvGrpSpPr/>
            <p:nvPr/>
          </p:nvGrpSpPr>
          <p:grpSpPr>
            <a:xfrm>
              <a:off x="63" y="2023"/>
              <a:ext cx="11513" cy="6782"/>
              <a:chOff x="11917" y="1512"/>
              <a:chExt cx="6858" cy="4039"/>
            </a:xfrm>
          </p:grpSpPr>
          <p:pic>
            <p:nvPicPr>
              <p:cNvPr id="102" name="图片 101"/>
              <p:cNvPicPr/>
              <p:nvPr/>
            </p:nvPicPr>
            <p:blipFill>
              <a:blip r:embed="rId1"/>
              <a:srcRect b="64574"/>
              <a:stretch>
                <a:fillRect/>
              </a:stretch>
            </p:blipFill>
            <p:spPr>
              <a:xfrm>
                <a:off x="11917" y="1512"/>
                <a:ext cx="6858" cy="2212"/>
              </a:xfrm>
              <a:prstGeom prst="rect">
                <a:avLst/>
              </a:prstGeom>
              <a:noFill/>
              <a:ln w="9525">
                <a:noFill/>
              </a:ln>
            </p:spPr>
          </p:pic>
          <p:pic>
            <p:nvPicPr>
              <p:cNvPr id="2" name="图片 1"/>
              <p:cNvPicPr/>
              <p:nvPr/>
            </p:nvPicPr>
            <p:blipFill>
              <a:blip r:embed="rId1"/>
              <a:srcRect t="70676"/>
              <a:stretch>
                <a:fillRect/>
              </a:stretch>
            </p:blipFill>
            <p:spPr>
              <a:xfrm>
                <a:off x="11917" y="3721"/>
                <a:ext cx="6858" cy="1831"/>
              </a:xfrm>
              <a:prstGeom prst="rect">
                <a:avLst/>
              </a:prstGeom>
              <a:noFill/>
              <a:ln w="9525">
                <a:noFill/>
              </a:ln>
            </p:spPr>
          </p:pic>
        </p:grpSp>
        <p:pic>
          <p:nvPicPr>
            <p:cNvPr id="104" name="图片 103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11593" y="1996"/>
              <a:ext cx="7482" cy="6812"/>
            </a:xfrm>
            <a:prstGeom prst="rect">
              <a:avLst/>
            </a:prstGeom>
            <a:noFill/>
            <a:ln w="9525">
              <a:noFill/>
            </a:ln>
          </p:spPr>
        </p:pic>
      </p:grp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951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ransform to </a:t>
            </a:r>
            <a:r>
              <a:rPr lang="en-US" altLang="zh-CN" sz="2400">
                <a:sym typeface="+mn-ea"/>
              </a:rPr>
              <a:t>OOP</a:t>
            </a:r>
            <a:endParaRPr lang="en-US" altLang="zh-CN" sz="24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4680" y="815975"/>
            <a:ext cx="103238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>
                <a:solidFill>
                  <a:schemeClr val="accent1"/>
                </a:solidFill>
              </a:rPr>
              <a:t>Idea of structured programming, Implementation of object-oriented programming</a:t>
            </a:r>
            <a:endParaRPr lang="en-US" altLang="zh-CN" sz="2000">
              <a:solidFill>
                <a:schemeClr val="accent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14680" y="1441450"/>
            <a:ext cx="7913370" cy="4972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Suppose we are </a:t>
            </a:r>
            <a:r>
              <a:rPr lang="en-US" altLang="zh-CN" sz="2000">
                <a:solidFill>
                  <a:srgbClr val="CC866C"/>
                </a:solidFill>
              </a:rPr>
              <a:t>designing a</a:t>
            </a:r>
            <a:r>
              <a:rPr lang="zh-CN" altLang="en-US" sz="2000">
                <a:solidFill>
                  <a:srgbClr val="CC866C"/>
                </a:solidFill>
              </a:rPr>
              <a:t> stock reservation and purchase system</a:t>
            </a:r>
            <a:r>
              <a:rPr lang="en-US" altLang="zh-CN" sz="2000">
                <a:solidFill>
                  <a:srgbClr val="CC866C"/>
                </a:solidFill>
              </a:rPr>
              <a:t>.</a:t>
            </a:r>
            <a:endParaRPr lang="en-US" altLang="zh-CN" sz="2000">
              <a:solidFill>
                <a:schemeClr val="accent1"/>
              </a:solidFill>
            </a:endParaRPr>
          </a:p>
          <a:p>
            <a:r>
              <a:rPr lang="en-US" altLang="zh-CN" sz="2000">
                <a:sym typeface="+mn-ea"/>
              </a:rPr>
              <a:t>The first idea comes to our mind is —— </a:t>
            </a:r>
            <a:endParaRPr lang="en-US" altLang="zh-CN" sz="2000">
              <a:sym typeface="+mn-ea"/>
            </a:endParaRPr>
          </a:p>
          <a:p>
            <a:r>
              <a:rPr lang="en-US" altLang="zh-CN" sz="2000" b="1" u="sng">
                <a:solidFill>
                  <a:schemeClr val="accent4"/>
                </a:solidFill>
                <a:sym typeface="+mn-ea"/>
              </a:rPr>
              <a:t>what are the functions of this system?</a:t>
            </a:r>
            <a:endParaRPr lang="en-US" altLang="zh-CN" sz="2000" b="1" u="sng">
              <a:solidFill>
                <a:schemeClr val="accent4"/>
              </a:solidFill>
            </a:endParaRPr>
          </a:p>
          <a:p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Functions: Customer Registration, Stock Registration, Purchase Stock ...</a:t>
            </a:r>
            <a:endParaRPr lang="en-US" altLang="zh-CN" sz="20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However,</a:t>
            </a:r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The first thing OOP requires us to do is —— </a:t>
            </a:r>
            <a:endParaRPr lang="en-US" altLang="zh-CN" sz="2000">
              <a:sym typeface="+mn-ea"/>
            </a:endParaRPr>
          </a:p>
          <a:p>
            <a:r>
              <a:rPr lang="en-US" altLang="zh-CN" sz="2000" b="1" u="sng">
                <a:solidFill>
                  <a:schemeClr val="accent6">
                    <a:lumMod val="75000"/>
                  </a:schemeClr>
                </a:solidFill>
                <a:effectLst/>
                <a:sym typeface="+mn-ea"/>
              </a:rPr>
              <a:t>what are the objects included in the system?</a:t>
            </a:r>
            <a:endParaRPr lang="en-US" altLang="zh-CN" sz="2000" b="1" u="sng">
              <a:solidFill>
                <a:schemeClr val="accent6">
                  <a:lumMod val="75000"/>
                </a:schemeClr>
              </a:solidFill>
              <a:effectLst/>
            </a:endParaRPr>
          </a:p>
          <a:p>
            <a:pPr algn="l">
              <a:buClrTx/>
              <a:buSzTx/>
              <a:buFontTx/>
            </a:pPr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Objects: Customer, Stock, System Manager, Bank, Transaction ...</a:t>
            </a:r>
            <a:endParaRPr lang="en-US" altLang="zh-CN" sz="2000">
              <a:solidFill>
                <a:schemeClr val="bg1">
                  <a:lumMod val="50000"/>
                </a:schemeClr>
              </a:solidFill>
            </a:endParaRPr>
          </a:p>
          <a:p>
            <a:endParaRPr lang="en-US" altLang="zh-CN" sz="2000"/>
          </a:p>
          <a:p>
            <a:endParaRPr lang="en-US" altLang="zh-CN" sz="2000">
              <a:sym typeface="+mn-ea"/>
            </a:endParaRPr>
          </a:p>
          <a:p>
            <a:r>
              <a:rPr lang="en-US" altLang="zh-CN" sz="2000">
                <a:sym typeface="+mn-ea"/>
              </a:rPr>
              <a:t>So this is the </a:t>
            </a:r>
            <a:r>
              <a:rPr lang="en-US" altLang="zh-CN" sz="2000">
                <a:solidFill>
                  <a:schemeClr val="accent1"/>
                </a:solidFill>
                <a:sym typeface="+mn-ea"/>
              </a:rPr>
              <a:t>contradiction </a:t>
            </a:r>
            <a:r>
              <a:rPr lang="en-US" altLang="zh-CN" sz="2000">
                <a:sym typeface="+mn-ea"/>
              </a:rPr>
              <a:t>that exists between how we think about things and how we actually write code.</a:t>
            </a:r>
            <a:r>
              <a:rPr lang="en-US" altLang="zh-CN" sz="2000"/>
              <a:t> </a:t>
            </a:r>
            <a:endParaRPr lang="en-US" altLang="zh-CN" sz="2000"/>
          </a:p>
        </p:txBody>
      </p:sp>
      <p:pic>
        <p:nvPicPr>
          <p:cNvPr id="105" name="图片 104"/>
          <p:cNvPicPr/>
          <p:nvPr/>
        </p:nvPicPr>
        <p:blipFill>
          <a:blip r:embed="rId1"/>
          <a:srcRect b="24379"/>
          <a:stretch>
            <a:fillRect/>
          </a:stretch>
        </p:blipFill>
        <p:spPr>
          <a:xfrm>
            <a:off x="8562340" y="1553845"/>
            <a:ext cx="3460115" cy="375031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951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ransform to </a:t>
            </a:r>
            <a:r>
              <a:rPr lang="en-US" altLang="zh-CN" sz="2400">
                <a:sym typeface="+mn-ea"/>
              </a:rPr>
              <a:t>OOP</a:t>
            </a:r>
            <a:endParaRPr lang="en-US" altLang="zh-CN" sz="24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7850" y="654685"/>
            <a:ext cx="96145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>
                <a:sym typeface="+mn-ea"/>
              </a:rPr>
              <a:t>Moreover, when we actually do object-oriented programming, there are also many </a:t>
            </a:r>
            <a:r>
              <a:rPr lang="zh-CN" altLang="en-US" sz="2000">
                <a:solidFill>
                  <a:schemeClr val="accent1"/>
                </a:solidFill>
                <a:sym typeface="+mn-ea"/>
              </a:rPr>
              <a:t>programming syntax constraints</a:t>
            </a:r>
            <a:r>
              <a:rPr lang="zh-CN" altLang="en-US" sz="2000">
                <a:sym typeface="+mn-ea"/>
              </a:rPr>
              <a:t> that interrupt our thinking process. </a:t>
            </a:r>
            <a:endParaRPr lang="zh-CN" altLang="en-US" sz="20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4995" y="1410335"/>
            <a:ext cx="1066863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</a:rPr>
              <a:t>Example 1:</a:t>
            </a:r>
            <a:r>
              <a:rPr lang="en-US" altLang="zh-CN"/>
              <a:t> </a:t>
            </a:r>
            <a:r>
              <a:rPr lang="zh-CN" altLang="en-US">
                <a:sym typeface="+mn-ea"/>
              </a:rPr>
              <a:t>when calling an object of a new class, we must first define its class name, members, constructors and destructors in the header file;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588010" y="4166235"/>
            <a:ext cx="10898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2"/>
                </a:solidFill>
                <a:sym typeface="+mn-ea"/>
              </a:rPr>
              <a:t>Example 2: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when calling a new member</a:t>
            </a:r>
            <a:r>
              <a:rPr lang="en-US" altLang="zh-CN">
                <a:sym typeface="+mn-ea"/>
              </a:rPr>
              <a:t> of the existing class</a:t>
            </a:r>
            <a:r>
              <a:rPr lang="zh-CN" altLang="en-US">
                <a:sym typeface="+mn-ea"/>
              </a:rPr>
              <a:t>, it must first be declared in the header file.</a:t>
            </a:r>
            <a:endParaRPr lang="zh-CN" altLang="en-US"/>
          </a:p>
        </p:txBody>
      </p:sp>
      <p:pic>
        <p:nvPicPr>
          <p:cNvPr id="124" name="图片 123"/>
          <p:cNvPicPr/>
          <p:nvPr/>
        </p:nvPicPr>
        <p:blipFill>
          <a:blip r:embed="rId1"/>
          <a:stretch>
            <a:fillRect/>
          </a:stretch>
        </p:blipFill>
        <p:spPr>
          <a:xfrm>
            <a:off x="681990" y="2104390"/>
            <a:ext cx="5955030" cy="179324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5" name="图片 124"/>
          <p:cNvPicPr/>
          <p:nvPr/>
        </p:nvPicPr>
        <p:blipFill>
          <a:blip r:embed="rId2"/>
          <a:stretch>
            <a:fillRect/>
          </a:stretch>
        </p:blipFill>
        <p:spPr>
          <a:xfrm>
            <a:off x="6698615" y="2104390"/>
            <a:ext cx="4272280" cy="17881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6" name="图片 125"/>
          <p:cNvPicPr/>
          <p:nvPr/>
        </p:nvPicPr>
        <p:blipFill>
          <a:blip r:embed="rId3"/>
          <a:stretch>
            <a:fillRect/>
          </a:stretch>
        </p:blipFill>
        <p:spPr>
          <a:xfrm>
            <a:off x="681990" y="4590415"/>
            <a:ext cx="5825490" cy="17938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7" name="图片 126"/>
          <p:cNvPicPr/>
          <p:nvPr/>
        </p:nvPicPr>
        <p:blipFill>
          <a:blip r:embed="rId4"/>
          <a:stretch>
            <a:fillRect/>
          </a:stretch>
        </p:blipFill>
        <p:spPr>
          <a:xfrm>
            <a:off x="6511925" y="4590415"/>
            <a:ext cx="4802505" cy="17932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951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ransform to </a:t>
            </a:r>
            <a:r>
              <a:rPr lang="en-US" altLang="zh-CN" sz="2400">
                <a:sym typeface="+mn-ea"/>
              </a:rPr>
              <a:t>OOP</a:t>
            </a:r>
            <a:endParaRPr lang="en-US" altLang="zh-CN" sz="24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36270" y="721360"/>
            <a:ext cx="112883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 order to help developers spend </a:t>
            </a:r>
            <a:r>
              <a:rPr lang="en-US" altLang="zh-CN">
                <a:solidFill>
                  <a:schemeClr val="accent2"/>
                </a:solidFill>
              </a:rPr>
              <a:t>less time caring about the programming systax constraints</a:t>
            </a:r>
            <a:r>
              <a:rPr lang="en-US" altLang="zh-CN"/>
              <a:t> and </a:t>
            </a:r>
            <a:r>
              <a:rPr lang="en-US" altLang="zh-CN">
                <a:solidFill>
                  <a:schemeClr val="tx1"/>
                </a:solidFill>
              </a:rPr>
              <a:t>more time writing algorithms</a:t>
            </a:r>
            <a:r>
              <a:rPr lang="en-US" altLang="zh-CN"/>
              <a:t>, the tool can </a:t>
            </a:r>
            <a:r>
              <a:rPr lang="zh-CN" altLang="en-US"/>
              <a:t>automatically </a:t>
            </a:r>
            <a:r>
              <a:rPr lang="zh-CN" altLang="en-US">
                <a:solidFill>
                  <a:schemeClr val="accent2"/>
                </a:solidFill>
              </a:rPr>
              <a:t>encapsulat</a:t>
            </a:r>
            <a:r>
              <a:rPr lang="en-US" altLang="zh-CN">
                <a:solidFill>
                  <a:schemeClr val="accent2"/>
                </a:solidFill>
              </a:rPr>
              <a:t>e</a:t>
            </a:r>
            <a:r>
              <a:rPr lang="zh-CN" altLang="en-US">
                <a:solidFill>
                  <a:schemeClr val="accent2"/>
                </a:solidFill>
              </a:rPr>
              <a:t> source code into object files</a:t>
            </a:r>
            <a:endParaRPr lang="zh-CN" altLang="en-US">
              <a:solidFill>
                <a:schemeClr val="accent2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96595" y="1426210"/>
            <a:ext cx="292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develop writes: </a:t>
            </a:r>
            <a:endParaRPr lang="en-US" altLang="zh-CN"/>
          </a:p>
        </p:txBody>
      </p:sp>
      <p:grpSp>
        <p:nvGrpSpPr>
          <p:cNvPr id="18" name="组合 17"/>
          <p:cNvGrpSpPr/>
          <p:nvPr/>
        </p:nvGrpSpPr>
        <p:grpSpPr>
          <a:xfrm>
            <a:off x="7120890" y="2193925"/>
            <a:ext cx="4625975" cy="2118360"/>
            <a:chOff x="11196" y="3212"/>
            <a:chExt cx="7285" cy="3336"/>
          </a:xfrm>
        </p:grpSpPr>
        <p:pic>
          <p:nvPicPr>
            <p:cNvPr id="121" name="图片 120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11196" y="3212"/>
              <a:ext cx="7285" cy="3337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7" name="圆角矩形 6"/>
            <p:cNvSpPr/>
            <p:nvPr/>
          </p:nvSpPr>
          <p:spPr>
            <a:xfrm>
              <a:off x="11739" y="4975"/>
              <a:ext cx="6742" cy="76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789305" y="4352290"/>
            <a:ext cx="5836920" cy="2239010"/>
            <a:chOff x="865" y="7052"/>
            <a:chExt cx="9192" cy="3526"/>
          </a:xfrm>
        </p:grpSpPr>
        <p:pic>
          <p:nvPicPr>
            <p:cNvPr id="122" name="图片 12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865" y="7052"/>
              <a:ext cx="9191" cy="3526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8" name="圆角矩形 7"/>
            <p:cNvSpPr/>
            <p:nvPr/>
          </p:nvSpPr>
          <p:spPr>
            <a:xfrm>
              <a:off x="1948" y="7818"/>
              <a:ext cx="3822" cy="54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1948" y="8361"/>
              <a:ext cx="8109" cy="977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2" name="圆角矩形 21"/>
            <p:cNvSpPr/>
            <p:nvPr/>
          </p:nvSpPr>
          <p:spPr>
            <a:xfrm>
              <a:off x="1948" y="9692"/>
              <a:ext cx="1846" cy="54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7109460" y="4917440"/>
            <a:ext cx="4885690" cy="1111250"/>
            <a:chOff x="11196" y="8136"/>
            <a:chExt cx="7694" cy="1750"/>
          </a:xfrm>
        </p:grpSpPr>
        <p:pic>
          <p:nvPicPr>
            <p:cNvPr id="123" name="图片 122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1196" y="8136"/>
              <a:ext cx="7695" cy="175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1" name="圆角矩形 10"/>
            <p:cNvSpPr/>
            <p:nvPr/>
          </p:nvSpPr>
          <p:spPr>
            <a:xfrm>
              <a:off x="11196" y="8481"/>
              <a:ext cx="7584" cy="702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2" name="文本框 11"/>
          <p:cNvSpPr txBox="1"/>
          <p:nvPr/>
        </p:nvSpPr>
        <p:spPr>
          <a:xfrm>
            <a:off x="7047865" y="1431290"/>
            <a:ext cx="292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The tool generates: </a:t>
            </a:r>
            <a:endParaRPr lang="en-US" altLang="zh-CN"/>
          </a:p>
        </p:txBody>
      </p:sp>
      <p:pic>
        <p:nvPicPr>
          <p:cNvPr id="119" name="图片 118"/>
          <p:cNvPicPr/>
          <p:nvPr/>
        </p:nvPicPr>
        <p:blipFill>
          <a:blip r:embed="rId4"/>
          <a:stretch>
            <a:fillRect/>
          </a:stretch>
        </p:blipFill>
        <p:spPr>
          <a:xfrm>
            <a:off x="739775" y="1794510"/>
            <a:ext cx="5786755" cy="205232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" name="文本框 18"/>
          <p:cNvSpPr txBox="1"/>
          <p:nvPr/>
        </p:nvSpPr>
        <p:spPr>
          <a:xfrm>
            <a:off x="7109460" y="17945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1. Complete the instantiation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39775" y="3909695"/>
            <a:ext cx="62725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2. Complete the declaration and information hiding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7109460" y="4467225"/>
            <a:ext cx="5001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3. Generate the implementation </a:t>
            </a:r>
            <a:r>
              <a:rPr lang="en-US" altLang="zh-CN">
                <a:solidFill>
                  <a:schemeClr val="accent1"/>
                </a:solidFill>
              </a:rPr>
              <a:t>function body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549275" y="201295"/>
            <a:ext cx="95142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buClrTx/>
              <a:buSzTx/>
              <a:buFontTx/>
            </a:pPr>
            <a:r>
              <a:rPr lang="en-US" altLang="zh-CN" sz="2400" b="1">
                <a:sym typeface="+mn-ea"/>
              </a:rPr>
              <a:t>Current Progress: </a:t>
            </a:r>
            <a:r>
              <a:rPr lang="en-US" altLang="zh-CN" sz="2400">
                <a:sym typeface="+mn-ea"/>
              </a:rPr>
              <a:t>T</a:t>
            </a:r>
            <a:r>
              <a:rPr lang="zh-CN" altLang="en-US" sz="2400">
                <a:sym typeface="+mn-ea"/>
              </a:rPr>
              <a:t>ransform to </a:t>
            </a:r>
            <a:r>
              <a:rPr lang="en-US" altLang="zh-CN" sz="2400">
                <a:sym typeface="+mn-ea"/>
              </a:rPr>
              <a:t>OOP</a:t>
            </a:r>
            <a:endParaRPr lang="en-US" altLang="zh-CN" sz="2400" b="1"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61975" y="635635"/>
            <a:ext cx="1128839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G</a:t>
            </a:r>
            <a:r>
              <a:t>enerate the class </a:t>
            </a:r>
            <a:r>
              <a:rPr>
                <a:solidFill>
                  <a:schemeClr val="accent2"/>
                </a:solidFill>
              </a:rPr>
              <a:t>header file and source file</a:t>
            </a:r>
            <a:r>
              <a:t> based on the class constructor</a:t>
            </a:r>
            <a:r>
              <a:rPr lang="en-US"/>
              <a:t>;</a:t>
            </a:r>
            <a: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G</a:t>
            </a:r>
            <a:r>
              <a:t>enerate the </a:t>
            </a:r>
            <a:r>
              <a:rPr>
                <a:solidFill>
                  <a:schemeClr val="accent2"/>
                </a:solidFill>
              </a:rPr>
              <a:t>class declaration and constructor declaration</a:t>
            </a:r>
            <a:r>
              <a:t> in the header file</a:t>
            </a:r>
            <a:r>
              <a:rPr lang="en-US"/>
              <a:t>;</a:t>
            </a:r>
            <a:r>
              <a:t> </a:t>
            </a:r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G</a:t>
            </a:r>
            <a:r>
              <a:t>enerate the </a:t>
            </a:r>
            <a:r>
              <a:rPr>
                <a:solidFill>
                  <a:schemeClr val="accent2"/>
                </a:solidFill>
              </a:rPr>
              <a:t>constructor implementation function body</a:t>
            </a:r>
            <a:r>
              <a:t> in the source fil</a:t>
            </a:r>
            <a:r>
              <a:rPr lang="en-US"/>
              <a:t>e.</a:t>
            </a:r>
            <a:endParaRPr lang="en-US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65735" y="1575435"/>
          <a:ext cx="11900535" cy="4446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6845"/>
                <a:gridCol w="3966845"/>
                <a:gridCol w="3966845"/>
              </a:tblGrid>
              <a:tr h="5314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C</a:t>
                      </a:r>
                      <a:r>
                        <a:rPr lang="en-US" altLang="zh-CN"/>
                        <a:t>ase Description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developer writes: 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The tool helps generate:</a:t>
                      </a:r>
                      <a:endParaRPr lang="en-US" altLang="zh-CN"/>
                    </a:p>
                  </a:txBody>
                  <a:tcPr/>
                </a:tc>
              </a:tr>
              <a:tr h="531495">
                <a:tc row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D</a:t>
                      </a:r>
                      <a:r>
                        <a:rPr lang="en-US" altLang="zh-CN"/>
                        <a:t>efine a new class by calling the constructor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//*.cpp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Customer customer(name, age, ...);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//Customer.h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class Customer {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Customer(</a:t>
                      </a:r>
                      <a:r>
                        <a:rPr lang="en-US" altLang="zh-CN"/>
                        <a:t>char* _name, int _age, ...) : name(name), age(age);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private: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char* name;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        int age;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}</a:t>
                      </a:r>
                      <a:endParaRPr lang="en-US" altLang="zh-CN"/>
                    </a:p>
                    <a:p>
                      <a:pPr>
                        <a:buNone/>
                      </a:pP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/>
                        <a:t>//Customer.cpp</a:t>
                      </a:r>
                      <a:endParaRPr lang="en-US" altLang="zh-CN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Customer(char* _name, int _age, ...) : name(name), age(age){...}</a:t>
                      </a:r>
                      <a:endParaRPr lang="en-US" altLang="zh-CN"/>
                    </a:p>
                  </a:txBody>
                  <a:tcPr/>
                </a:tc>
              </a:tr>
              <a:tr h="531495">
                <a:tc vMerge="1"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//*.cpp</a:t>
                      </a:r>
                      <a:endParaRPr lang="en-US" altLang="zh-CN" sz="1800"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Customer customer();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//Customer.h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class Customer {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    Customer(){};</a:t>
                      </a:r>
                      <a:endParaRPr lang="en-US" altLang="zh-CN" sz="1800"/>
                    </a:p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}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TABLE_ENDDRAG_ORIGIN_RECT" val="936*292"/>
  <p:tag name="TABLE_ENDDRAG_RECT" val="13*124*937*292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TABLE_ENDDRAG_ORIGIN_RECT" val="936*292"/>
  <p:tag name="TABLE_ENDDRAG_RECT" val="13*124*937*292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TABLE_ENDDRAG_ORIGIN_RECT" val="936*292"/>
  <p:tag name="TABLE_ENDDRAG_RECT" val="13*124*937*292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299.7,&quot;left&quot;:47.2,&quot;top&quot;:106.25,&quot;width&quot;:749.9}"/>
</p:tagLst>
</file>

<file path=ppt/tags/tag81.xml><?xml version="1.0" encoding="utf-8"?>
<p:tagLst xmlns:p="http://schemas.openxmlformats.org/presentationml/2006/main">
  <p:tag name="KSO_WM_DIAGRAM_VIRTUALLY_FRAME" val="{&quot;height&quot;:299.7,&quot;left&quot;:47.2,&quot;top&quot;:106.25,&quot;width&quot;:749.9}"/>
</p:tagLst>
</file>

<file path=ppt/tags/tag82.xml><?xml version="1.0" encoding="utf-8"?>
<p:tagLst xmlns:p="http://schemas.openxmlformats.org/presentationml/2006/main">
  <p:tag name="KSO_WM_DIAGRAM_VIRTUALLY_FRAME" val="{&quot;height&quot;:299.7,&quot;left&quot;:47.2,&quot;top&quot;:106.25,&quot;width&quot;:749.9}"/>
</p:tagLst>
</file>

<file path=ppt/tags/tag83.xml><?xml version="1.0" encoding="utf-8"?>
<p:tagLst xmlns:p="http://schemas.openxmlformats.org/presentationml/2006/main">
  <p:tag name="KSO_WM_DIAGRAM_VIRTUALLY_FRAME" val="{&quot;height&quot;:299.7,&quot;left&quot;:47.2,&quot;top&quot;:106.25,&quot;width&quot;:749.9}"/>
</p:tagLst>
</file>

<file path=ppt/tags/tag84.xml><?xml version="1.0" encoding="utf-8"?>
<p:tagLst xmlns:p="http://schemas.openxmlformats.org/presentationml/2006/main">
  <p:tag name="KSO_WM_DIAGRAM_VIRTUALLY_FRAME" val="{&quot;height&quot;:299.7,&quot;left&quot;:47.2,&quot;top&quot;:106.25,&quot;width&quot;:749.9}"/>
</p:tagLst>
</file>

<file path=ppt/tags/tag85.xml><?xml version="1.0" encoding="utf-8"?>
<p:tagLst xmlns:p="http://schemas.openxmlformats.org/presentationml/2006/main">
  <p:tag name="KSO_WM_DIAGRAM_VIRTUALLY_FRAME" val="{&quot;height&quot;:299.7,&quot;left&quot;:47.2,&quot;top&quot;:106.25,&quot;width&quot;:749.9}"/>
</p:tagLst>
</file>

<file path=ppt/tags/tag86.xml><?xml version="1.0" encoding="utf-8"?>
<p:tagLst xmlns:p="http://schemas.openxmlformats.org/presentationml/2006/main">
  <p:tag name="KSO_WM_DIAGRAM_VIRTUALLY_FRAME" val="{&quot;height&quot;:299.7,&quot;left&quot;:47.2,&quot;top&quot;:106.25,&quot;width&quot;:749.9}"/>
</p:tagLst>
</file>

<file path=ppt/tags/tag87.xml><?xml version="1.0" encoding="utf-8"?>
<p:tagLst xmlns:p="http://schemas.openxmlformats.org/presentationml/2006/main">
  <p:tag name="KSO_WM_DIAGRAM_VIRTUALLY_FRAME" val="{&quot;height&quot;:299.7,&quot;left&quot;:47.2,&quot;top&quot;:106.25,&quot;width&quot;:749.9}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commondata" val="eyJoZGlkIjoiNTU2MGUxODE1NWE4ZTMwMzhhZjA0YjI1MTExNjk1Mzg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6850</Words>
  <Application>WPS 演示</Application>
  <PresentationFormat>宽屏</PresentationFormat>
  <Paragraphs>277</Paragraphs>
  <Slides>15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WPS_1559748143</cp:lastModifiedBy>
  <cp:revision>159</cp:revision>
  <dcterms:created xsi:type="dcterms:W3CDTF">2019-06-19T02:08:00Z</dcterms:created>
  <dcterms:modified xsi:type="dcterms:W3CDTF">2024-05-28T04:55:11Z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914130A388BC446F85DA326F2F89004C_13</vt:lpwstr>
  </property>
</Properties>
</file>