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8" r:id="rId2"/>
    <p:sldId id="259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4" r:id="rId14"/>
    <p:sldId id="275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7C7C7"/>
    <a:srgbClr val="B0B0B0"/>
    <a:srgbClr val="C9C9C9"/>
    <a:srgbClr val="A5A5A5"/>
    <a:srgbClr val="C8C8C8"/>
    <a:srgbClr val="E4E4E4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3"/>
    <p:restoredTop sz="76182" autoAdjust="0"/>
  </p:normalViewPr>
  <p:slideViewPr>
    <p:cSldViewPr snapToGrid="0">
      <p:cViewPr varScale="1">
        <p:scale>
          <a:sx n="179" d="100"/>
          <a:sy n="179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95D0-BC42-472D-A81A-7740A54E23E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9E356-8F60-4764-B035-B1A070B7E2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8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（説明のポイント）</a:t>
            </a:r>
            <a:endParaRPr kumimoji="1" lang="en-US" altLang="ja-JP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・ 第</a:t>
            </a:r>
            <a:r>
              <a:rPr kumimoji="1" lang="en-US" altLang="ja-JP" dirty="0"/>
              <a:t>7</a:t>
            </a:r>
            <a:r>
              <a:rPr kumimoji="1" lang="ja-JP" altLang="en-US"/>
              <a:t>週はデータ可視化についての基本的な考え方と</a:t>
            </a:r>
            <a:r>
              <a:rPr kumimoji="1" lang="en-US" altLang="ja-JP" dirty="0"/>
              <a:t>R</a:t>
            </a:r>
            <a:r>
              <a:rPr kumimoji="1" lang="ja-JP" altLang="en-US"/>
              <a:t>による可視化の方法を学ぶ</a:t>
            </a:r>
            <a:endParaRPr kumimoji="1" lang="en-US" altLang="ja-JP" dirty="0"/>
          </a:p>
          <a:p>
            <a:pPr algn="just"/>
            <a:r>
              <a:rPr kumimoji="1" lang="ja-JP" altLang="en-US"/>
              <a:t>・ 授業は最初にデータ可視化についての講義をして、残りを演習形式で進める予定</a:t>
            </a:r>
            <a:endParaRPr kumimoji="1" lang="en-US" altLang="ja-JP" dirty="0"/>
          </a:p>
          <a:p>
            <a:pPr algn="just"/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講義ではデータ可視化とは何か、なぜ重要なのか、適切なチャートの選び方、を解説する</a:t>
            </a:r>
            <a:endParaRPr kumimoji="1" lang="en-US" altLang="ja-JP" dirty="0"/>
          </a:p>
          <a:p>
            <a:pPr algn="just"/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演習では様々なチャートを</a:t>
            </a:r>
            <a:r>
              <a:rPr kumimoji="1" lang="en-US" altLang="ja-JP" dirty="0"/>
              <a:t>R</a:t>
            </a:r>
            <a:r>
              <a:rPr kumimoji="1" lang="ja-JP" altLang="en-US"/>
              <a:t>で描いて保存するまでできるようにする。ライブラリは</a:t>
            </a:r>
            <a:r>
              <a:rPr kumimoji="1" lang="en-US" altLang="ja-JP" dirty="0"/>
              <a:t>ggplot2</a:t>
            </a:r>
            <a:r>
              <a:rPr kumimoji="1" lang="ja-JP" altLang="en-US"/>
              <a:t>を用いる。</a:t>
            </a:r>
            <a:endParaRPr kumimoji="1" lang="en-US" altLang="ja-JP" dirty="0"/>
          </a:p>
          <a:p>
            <a:pPr algn="just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E356-8F60-4764-B035-B1A070B7E20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E356-8F60-4764-B035-B1A070B7E20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7DEDA-FCC6-4D1D-B1DB-7E98739E4004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2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C4867F-D93A-4E8B-B658-DABB8041E0BD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F43B71-5CCB-4ED2-8D65-97E940C7B71F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4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0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EB30139-2965-46B7-AD69-1F7EC0DBF3A4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6" y="2"/>
            <a:ext cx="864159" cy="6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9815"/>
            <a:ext cx="7886700" cy="52557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6930" y="6623222"/>
            <a:ext cx="2057400" cy="234778"/>
          </a:xfrm>
        </p:spPr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4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8CC7BB-398E-4D5C-9CD5-69DB1EF74BF1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3964" y="6606746"/>
            <a:ext cx="2057400" cy="240507"/>
          </a:xfrm>
        </p:spPr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9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E0451F-BB8B-4EC1-9707-06215781893D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2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12E2F4-99D2-4477-A63A-9BDDDBA0E73D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AA54A8-28E6-4CD7-A90E-09B781E85646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901814-772D-45FC-9DCC-57670D6EA625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9C7E1A9-659B-41FA-96C5-DF4B22CD6080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98ABB09-77D1-46FE-942D-8C99D59F261E}" type="datetime1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04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1578"/>
            <a:ext cx="7886700" cy="524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606746"/>
            <a:ext cx="2057400" cy="240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E051-7F04-49C4-B1F0-DF341231D1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Shape 14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97" y="66954"/>
            <a:ext cx="915398" cy="40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3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mi/DS2019_Week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amaji@nii.ac.j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Acquiring Practical Skills of Data Science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WEEK7</a:t>
            </a:r>
          </a:p>
          <a:p>
            <a:r>
              <a:rPr lang="en-US" altLang="ja-JP" dirty="0"/>
              <a:t>~ Data Visualization 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88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6166-B399-4D44-85EB-211CC15D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 Try the easy solution first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5BAEE-F335-BC49-B320-0DFB3EE6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Use simple measurements</a:t>
            </a:r>
          </a:p>
          <a:p>
            <a:r>
              <a:rPr lang="en-US" altLang="ja-JP" dirty="0"/>
              <a:t>Use a portion of data</a:t>
            </a:r>
          </a:p>
          <a:p>
            <a:pPr lvl="1"/>
            <a:r>
              <a:rPr kumimoji="1" lang="en-US" altLang="ja-JP" dirty="0"/>
              <a:t>Top 10, Bottom 10, ...</a:t>
            </a:r>
          </a:p>
          <a:p>
            <a:r>
              <a:rPr lang="en-US" altLang="ja-JP" dirty="0"/>
              <a:t>Use a group of data</a:t>
            </a:r>
          </a:p>
          <a:p>
            <a:pPr lvl="1"/>
            <a:r>
              <a:rPr lang="en-US" altLang="ja-JP" dirty="0"/>
              <a:t>By month, By year, By country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kumimoji="1" lang="en-US" altLang="ja-JP" dirty="0"/>
              <a:t>ilter()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8D804-D31E-AE4B-AB1E-EF789269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8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6FE6C-3617-5D46-B107-788AAA72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40FBB-E2B5-B343-B460-C076F300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9. Challenge your solution</a:t>
            </a:r>
          </a:p>
          <a:p>
            <a:pPr lvl="1"/>
            <a:r>
              <a:rPr lang="en-US" altLang="ja-JP" dirty="0"/>
              <a:t>The easy solution is nice, but...</a:t>
            </a:r>
          </a:p>
          <a:p>
            <a:pPr lvl="1"/>
            <a:r>
              <a:rPr lang="en-US" altLang="ja-JP" dirty="0"/>
              <a:t>You should always think of ways to challenge results</a:t>
            </a:r>
          </a:p>
          <a:p>
            <a:pPr lvl="1"/>
            <a:r>
              <a:rPr kumimoji="1" lang="en-US" altLang="ja-JP" dirty="0"/>
              <a:t>A result </a:t>
            </a:r>
            <a:r>
              <a:rPr lang="en-US" altLang="ja-JP" dirty="0"/>
              <a:t>by year was great</a:t>
            </a:r>
          </a:p>
          <a:p>
            <a:pPr lvl="2"/>
            <a:r>
              <a:rPr lang="en-US" altLang="ja-JP" dirty="0"/>
              <a:t>By month? Is there enough data?</a:t>
            </a:r>
          </a:p>
          <a:p>
            <a:r>
              <a:rPr lang="en-US" altLang="ja-JP" dirty="0"/>
              <a:t>10. Follow up questions</a:t>
            </a:r>
          </a:p>
          <a:p>
            <a:pPr lvl="1"/>
            <a:r>
              <a:rPr lang="en-US" altLang="ja-JP" dirty="0"/>
              <a:t>Do you have the right data?</a:t>
            </a:r>
          </a:p>
          <a:p>
            <a:pPr lvl="1"/>
            <a:r>
              <a:rPr lang="en-US" altLang="ja-JP" dirty="0"/>
              <a:t>Do you need other data?</a:t>
            </a:r>
          </a:p>
          <a:p>
            <a:pPr lvl="1"/>
            <a:r>
              <a:rPr lang="en-US" altLang="ja-JP" dirty="0"/>
              <a:t>Do you have the right question?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E65AA-01E5-9942-9746-911FEA9D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2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D54A2-3080-3843-9397-E2A13E11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Principles of Analytic Graphics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087771-3472-824A-9D57-50A7F4F7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Show comparisons</a:t>
            </a:r>
          </a:p>
          <a:p>
            <a:r>
              <a:rPr lang="en-US" altLang="ja-JP" dirty="0"/>
              <a:t>Show causality, mechanism, explanation, systematic structure</a:t>
            </a:r>
          </a:p>
          <a:p>
            <a:r>
              <a:rPr kumimoji="1" lang="en-US" altLang="ja-JP" dirty="0"/>
              <a:t>Show multivariate data</a:t>
            </a:r>
          </a:p>
          <a:p>
            <a:r>
              <a:rPr lang="en-US" altLang="ja-JP" dirty="0"/>
              <a:t>Integrate evidence</a:t>
            </a:r>
          </a:p>
          <a:p>
            <a:r>
              <a:rPr kumimoji="1" lang="en-US" altLang="ja-JP" dirty="0"/>
              <a:t>Describe and document the evidence</a:t>
            </a:r>
          </a:p>
          <a:p>
            <a:r>
              <a:rPr lang="en-US" altLang="ja-JP" dirty="0"/>
              <a:t>Content, content, content, ...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F0F863-1154-234B-BFE3-0CA6C4E1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8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Materials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https://github.com/fumi/DS2019_Week07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171"/>
          </a:xfrm>
        </p:spPr>
        <p:txBody>
          <a:bodyPr>
            <a:normAutofit/>
          </a:bodyPr>
          <a:lstStyle/>
          <a:p>
            <a:r>
              <a:rPr lang="en" altLang="ja-JP" sz="3100" dirty="0"/>
              <a:t>Week 08 (6/17): </a:t>
            </a:r>
            <a:r>
              <a:rPr lang="en-US" altLang="ja-JP" sz="3100" dirty="0"/>
              <a:t>Presentation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09816"/>
            <a:ext cx="7886700" cy="46909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・</a:t>
            </a:r>
            <a:r>
              <a:rPr lang="en-US" altLang="ja-JP" dirty="0"/>
              <a:t>Report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Choose a topic you are interested 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Use techniques learned in </a:t>
            </a:r>
            <a:r>
              <a:rPr lang="en" altLang="ja-JP" sz="2000" dirty="0"/>
              <a:t>Data </a:t>
            </a:r>
            <a:r>
              <a:rPr lang="en-US" altLang="ja-JP" sz="2000" dirty="0" err="1"/>
              <a:t>Acquision</a:t>
            </a:r>
            <a:r>
              <a:rPr lang="en" altLang="ja-JP" sz="2000" dirty="0"/>
              <a:t> &amp; Construction -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ja-JP" sz="2000" dirty="0"/>
              <a:t>           </a:t>
            </a:r>
            <a:r>
              <a:rPr lang="en-US" altLang="ja-JP" sz="2000" dirty="0"/>
              <a:t>Data Visualization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Within 3000 English words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Due on 6/17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Hand in your report to: </a:t>
            </a:r>
            <a:r>
              <a:rPr lang="en-US" altLang="ja-JP" sz="2000" dirty="0">
                <a:hlinkClick r:id="rId3"/>
              </a:rPr>
              <a:t>yamaji@nii.ac.jp</a:t>
            </a:r>
            <a:endParaRPr lang="en-US" altLang="ja-JP" sz="20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・</a:t>
            </a:r>
            <a:r>
              <a:rPr lang="en-US" altLang="ja-JP" dirty="0"/>
              <a:t>Presentation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Make a presentation based on the report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/>
              <a:t>      </a:t>
            </a:r>
            <a:r>
              <a:rPr lang="ja-JP" altLang="en-US" sz="2000" dirty="0"/>
              <a:t>・</a:t>
            </a:r>
            <a:r>
              <a:rPr lang="en-US" altLang="ja-JP" sz="2000" dirty="0"/>
              <a:t>Within 15 minutes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Schedule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0" y="1225689"/>
            <a:ext cx="86325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224213" algn="l"/>
              </a:tabLst>
            </a:pPr>
            <a:r>
              <a:rPr lang="en-US" altLang="ja-JP" sz="2800" dirty="0"/>
              <a:t>01 (4/15)	</a:t>
            </a:r>
            <a:r>
              <a:rPr lang="ja-JP" altLang="en-US" sz="2800" dirty="0"/>
              <a:t>： </a:t>
            </a:r>
            <a:r>
              <a:rPr lang="en-US" altLang="ja-JP" sz="2800" dirty="0"/>
              <a:t>Introduction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02 (4/22)	</a:t>
            </a:r>
            <a:r>
              <a:rPr lang="ja-JP" altLang="en-US" sz="2800" dirty="0"/>
              <a:t>： </a:t>
            </a:r>
            <a:r>
              <a:rPr lang="en-US" altLang="ja-JP" sz="2800" dirty="0"/>
              <a:t>Software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03 (5/13) &amp; 04 (5/20) 	</a:t>
            </a:r>
            <a:r>
              <a:rPr lang="ja-JP" altLang="en-US" sz="2800" dirty="0"/>
              <a:t>： </a:t>
            </a:r>
            <a:r>
              <a:rPr lang="en-US" altLang="ja-JP" sz="2800" dirty="0"/>
              <a:t>Programming</a:t>
            </a:r>
          </a:p>
          <a:p>
            <a:pPr>
              <a:tabLst>
                <a:tab pos="3224213" algn="l"/>
              </a:tabLst>
            </a:pPr>
            <a:r>
              <a:rPr lang="it-IT" altLang="ja-JP" sz="2800" dirty="0"/>
              <a:t>05 (5/27) &amp;</a:t>
            </a:r>
            <a:r>
              <a:rPr lang="en-US" altLang="ja-JP" sz="2800" dirty="0"/>
              <a:t> 06 (6/03) 	</a:t>
            </a:r>
            <a:r>
              <a:rPr lang="ja-JP" altLang="it-IT" sz="2800" dirty="0"/>
              <a:t>： </a:t>
            </a:r>
            <a:r>
              <a:rPr lang="it-IT" altLang="ja-JP" sz="2800" dirty="0"/>
              <a:t>Data Acquision &amp; Construction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>
                <a:solidFill>
                  <a:srgbClr val="4472C4"/>
                </a:solidFill>
              </a:rPr>
              <a:t>07 (6/10)	</a:t>
            </a:r>
            <a:r>
              <a:rPr lang="ja-JP" altLang="en-US" sz="2800" dirty="0">
                <a:solidFill>
                  <a:srgbClr val="4472C4"/>
                </a:solidFill>
              </a:rPr>
              <a:t>： </a:t>
            </a:r>
            <a:r>
              <a:rPr lang="en-US" altLang="ja-JP" sz="2800" dirty="0">
                <a:solidFill>
                  <a:srgbClr val="4472C4"/>
                </a:solidFill>
              </a:rPr>
              <a:t>Data Visualization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08 (6/17)	</a:t>
            </a:r>
            <a:r>
              <a:rPr lang="ja-JP" altLang="en-US" sz="2800" dirty="0"/>
              <a:t>： </a:t>
            </a:r>
            <a:r>
              <a:rPr lang="en-US" altLang="ja-JP" sz="2800" dirty="0"/>
              <a:t>Presentation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09 (6/24) &amp; 10 (7/01) 	</a:t>
            </a:r>
            <a:r>
              <a:rPr lang="ja-JP" altLang="en-US" sz="2800" dirty="0"/>
              <a:t>： </a:t>
            </a:r>
            <a:r>
              <a:rPr lang="en-US" altLang="ja-JP" sz="2800" dirty="0"/>
              <a:t>Data Analysis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11 (7/08) &amp; 12 (7/22) 	</a:t>
            </a:r>
            <a:r>
              <a:rPr lang="ja-JP" altLang="en-US" sz="2800" dirty="0"/>
              <a:t>： </a:t>
            </a:r>
            <a:r>
              <a:rPr lang="en-US" altLang="ja-JP" sz="2800" dirty="0"/>
              <a:t>Simulation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13 (7/29)	</a:t>
            </a:r>
            <a:r>
              <a:rPr lang="ja-JP" altLang="en-US" sz="2800" dirty="0"/>
              <a:t>： </a:t>
            </a:r>
            <a:r>
              <a:rPr lang="en-US" altLang="ja-JP" sz="2800" dirty="0"/>
              <a:t>Data Science Literacy</a:t>
            </a:r>
          </a:p>
          <a:p>
            <a:pPr>
              <a:tabLst>
                <a:tab pos="3224213" algn="l"/>
              </a:tabLst>
            </a:pPr>
            <a:r>
              <a:rPr lang="en-US" altLang="ja-JP" sz="2800" dirty="0"/>
              <a:t>14 (8/05) &amp; 15 (8/06) 	</a:t>
            </a:r>
            <a:r>
              <a:rPr lang="ja-JP" altLang="en-US" sz="2800" dirty="0"/>
              <a:t>： </a:t>
            </a:r>
            <a:r>
              <a:rPr lang="en-US" altLang="ja-JP" sz="28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13038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sz="3100" dirty="0"/>
              <a:t>Week 07 (6/10): Data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09816"/>
            <a:ext cx="7886700" cy="11129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Goal for week07</a:t>
            </a:r>
            <a:r>
              <a:rPr lang="ja-JP" altLang="en-US" dirty="0"/>
              <a:t>：</a:t>
            </a:r>
            <a:r>
              <a:rPr lang="en-US" altLang="ja-JP" dirty="0"/>
              <a:t> Become able to build a basic data visualization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97566" y="2579289"/>
            <a:ext cx="4325510" cy="413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dirty="0"/>
              <a:t>Topics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What is data visualization?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Building plots with ggplot2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Creating a plot in major visualization types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Exporting </a:t>
            </a:r>
            <a:r>
              <a:rPr lang="en-US" altLang="ja-JP"/>
              <a:t>a plot to </a:t>
            </a:r>
            <a:r>
              <a:rPr lang="en-US" altLang="ja-JP" dirty="0"/>
              <a:t>a file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25787" y="2504995"/>
            <a:ext cx="4187799" cy="421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dirty="0"/>
              <a:t>Environment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Programming Language: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ja-JP" altLang="en-US" dirty="0">
                <a:solidFill>
                  <a:schemeClr val="accent5"/>
                </a:solidFill>
              </a:rPr>
              <a:t>      </a:t>
            </a:r>
            <a:r>
              <a:rPr lang="en-US" altLang="ja-JP" dirty="0">
                <a:solidFill>
                  <a:schemeClr val="accent5"/>
                </a:solidFill>
              </a:rPr>
              <a:t>R language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Platform: </a:t>
            </a:r>
            <a:r>
              <a:rPr lang="en-US" altLang="ja-JP" dirty="0" err="1">
                <a:solidFill>
                  <a:schemeClr val="accent5"/>
                </a:solidFill>
              </a:rPr>
              <a:t>Jupyter</a:t>
            </a:r>
            <a:r>
              <a:rPr lang="en-US" altLang="ja-JP" dirty="0">
                <a:solidFill>
                  <a:schemeClr val="accent5"/>
                </a:solidFill>
              </a:rPr>
              <a:t> Hub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Form : </a:t>
            </a:r>
            <a:r>
              <a:rPr lang="en-US" altLang="ja-JP" dirty="0">
                <a:solidFill>
                  <a:schemeClr val="accent5"/>
                </a:solidFill>
              </a:rPr>
              <a:t>Coding for Exercise Tasks on </a:t>
            </a:r>
            <a:r>
              <a:rPr lang="en-US" altLang="ja-JP" dirty="0" err="1">
                <a:solidFill>
                  <a:schemeClr val="accent5"/>
                </a:solidFill>
              </a:rPr>
              <a:t>Jupyter</a:t>
            </a:r>
            <a:r>
              <a:rPr lang="en-US" altLang="ja-JP" dirty="0">
                <a:solidFill>
                  <a:schemeClr val="accent5"/>
                </a:solidFill>
              </a:rPr>
              <a:t> Hub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78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083B4-0956-9248-A3CA-274FAE1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Exploratory data analysis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117B2-A754-864F-B18A-49AFB29F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DF4974-F8BC-D44A-BE9B-2349086A11CB}"/>
              </a:ext>
            </a:extLst>
          </p:cNvPr>
          <p:cNvSpPr txBox="1"/>
          <p:nvPr/>
        </p:nvSpPr>
        <p:spPr>
          <a:xfrm>
            <a:off x="3497055" y="6315445"/>
            <a:ext cx="537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From Hadley Wickham &amp; Garret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Grolemund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, R for Data Science, O’Reilly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009A4E47-94F9-9D45-947D-09BFA81D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71" y="2964764"/>
            <a:ext cx="5808257" cy="2131195"/>
          </a:xfrm>
        </p:spPr>
      </p:pic>
    </p:spTree>
    <p:extLst>
      <p:ext uri="{BB962C8B-B14F-4D97-AF65-F5344CB8AC3E}">
        <p14:creationId xmlns:p14="http://schemas.microsoft.com/office/powerpoint/2010/main" val="185913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EE8B-6B20-B548-92D5-C0ED5F1A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Exploratory Data Analysis Checklist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F8E6E-417C-2A41-ABAE-DFE31C89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Formulate your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Read in your 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Check the packaging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</a:t>
            </a:r>
            <a:r>
              <a:rPr lang="en-US" altLang="ja-JP" dirty="0" err="1"/>
              <a:t>str</a:t>
            </a:r>
            <a:r>
              <a:rPr lang="en-US" altLang="ja-JP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Look at the top and the bottom of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Check your “</a:t>
            </a:r>
            <a:r>
              <a:rPr lang="en-US" altLang="ja-JP" dirty="0" err="1"/>
              <a:t>n”s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Validate with at</a:t>
            </a:r>
            <a:r>
              <a:rPr lang="en-US" altLang="ja-JP" dirty="0"/>
              <a:t> least on  external data source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Try the easy solution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Challenge your solution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Follow up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F6DF8-31B9-8B4E-913A-E779899D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0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413A1-6B1A-FF45-ACDE-A5090CDF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Formulate your question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7013A-66BF-064C-8440-B6072631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 sharper question or hypothesis is easier</a:t>
            </a:r>
          </a:p>
          <a:p>
            <a:pPr lvl="1"/>
            <a:r>
              <a:rPr lang="en-US" altLang="ja-JP" dirty="0"/>
              <a:t>Eliminate variables that are not relevant to the question</a:t>
            </a:r>
          </a:p>
          <a:p>
            <a:r>
              <a:rPr kumimoji="1" lang="en-US" altLang="ja-JP" dirty="0"/>
              <a:t>Q. Are air pollution levels higher on the east coast than on the west coast?</a:t>
            </a:r>
          </a:p>
          <a:p>
            <a:pPr lvl="1"/>
            <a:r>
              <a:rPr lang="en-US" altLang="ja-JP" dirty="0"/>
              <a:t>&lt;= all pollutants across entire east and west </a:t>
            </a:r>
            <a:endParaRPr kumimoji="1" lang="en-US" altLang="ja-JP" dirty="0"/>
          </a:p>
          <a:p>
            <a:r>
              <a:rPr lang="en-US" altLang="ja-JP" dirty="0"/>
              <a:t>Q. Are hourly ozone levels on average higher in New York City than they are in Los Angeles?</a:t>
            </a:r>
          </a:p>
          <a:p>
            <a:pPr lvl="1"/>
            <a:r>
              <a:rPr lang="en-US" altLang="ja-JP" dirty="0"/>
              <a:t>&lt;= single pollutant in two cities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6E06B1-F2EA-144F-80F8-70C4779B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456CB-E9ED-3048-9F18-E6AADFF5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Read in your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0D4B4-BBCF-0047-863F-D6C484E6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Data is sometimes/always messy</a:t>
            </a:r>
          </a:p>
          <a:p>
            <a:r>
              <a:rPr lang="en-US" altLang="ja-JP" dirty="0"/>
              <a:t>Cleaning up a dataset</a:t>
            </a:r>
          </a:p>
          <a:p>
            <a:r>
              <a:rPr kumimoji="1" lang="en-US" altLang="ja-JP" dirty="0"/>
              <a:t>”Tidy data”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9E28EF-33D0-A044-B706-EA9D0B3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B5769-0F3C-D141-8B30-FF7EC451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3-5. Check data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61FF4-1DEF-944C-9596-09C1459A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Check the packaging</a:t>
            </a:r>
          </a:p>
          <a:p>
            <a:pPr lvl="1"/>
            <a:r>
              <a:rPr lang="en-US" altLang="ja-JP" dirty="0"/>
              <a:t>Find warnings or errors when reading</a:t>
            </a:r>
          </a:p>
          <a:p>
            <a:pPr lvl="1"/>
            <a:r>
              <a:rPr lang="en-US" altLang="ja-JP" dirty="0"/>
              <a:t>Check the n</a:t>
            </a:r>
            <a:r>
              <a:rPr kumimoji="1" lang="en-US" altLang="ja-JP" dirty="0"/>
              <a:t>umber of rows and columns</a:t>
            </a:r>
            <a:r>
              <a:rPr lang="en-US" altLang="ja-JP" dirty="0"/>
              <a:t> after reading</a:t>
            </a:r>
          </a:p>
          <a:p>
            <a:pPr lvl="2"/>
            <a:r>
              <a:rPr lang="en-US" altLang="ja-JP" dirty="0" err="1"/>
              <a:t>n</a:t>
            </a:r>
            <a:r>
              <a:rPr kumimoji="1" lang="en-US" altLang="ja-JP" dirty="0" err="1"/>
              <a:t>row</a:t>
            </a:r>
            <a:r>
              <a:rPr kumimoji="1" lang="en-US" altLang="ja-JP" dirty="0"/>
              <a:t>(data), </a:t>
            </a:r>
            <a:r>
              <a:rPr kumimoji="1" lang="en-US" altLang="ja-JP" dirty="0" err="1"/>
              <a:t>ncol</a:t>
            </a:r>
            <a:r>
              <a:rPr kumimoji="1" lang="en-US" altLang="ja-JP" dirty="0"/>
              <a:t>(data)</a:t>
            </a:r>
          </a:p>
          <a:p>
            <a:r>
              <a:rPr lang="en-US" altLang="ja-JP" dirty="0"/>
              <a:t>Check the content briefly</a:t>
            </a:r>
          </a:p>
          <a:p>
            <a:pPr lvl="1"/>
            <a:r>
              <a:rPr lang="en-US" altLang="ja-JP" dirty="0" err="1"/>
              <a:t>str</a:t>
            </a:r>
            <a:r>
              <a:rPr lang="en-US" altLang="ja-JP" dirty="0"/>
              <a:t>(data)</a:t>
            </a:r>
          </a:p>
          <a:p>
            <a:r>
              <a:rPr lang="en-US" altLang="ja-JP" dirty="0"/>
              <a:t>Look at the top and the bottom</a:t>
            </a:r>
          </a:p>
          <a:p>
            <a:pPr lvl="1"/>
            <a:r>
              <a:rPr lang="en-US" altLang="ja-JP" dirty="0"/>
              <a:t>h</a:t>
            </a:r>
            <a:r>
              <a:rPr kumimoji="1" lang="en-US" altLang="ja-JP" dirty="0"/>
              <a:t>ead(data), tail(data)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DFD4A-D94A-4F45-B897-40D1F0B6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9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58B4-57E2-054B-A7D1-87132300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6-7. Check data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E915A-2440-C64D-9988-2BCCFCE7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Check your “</a:t>
            </a:r>
            <a:r>
              <a:rPr lang="en-US" altLang="ja-JP" dirty="0" err="1"/>
              <a:t>n”s</a:t>
            </a:r>
            <a:endParaRPr lang="en-US" altLang="ja-JP" dirty="0"/>
          </a:p>
          <a:p>
            <a:pPr lvl="1"/>
            <a:r>
              <a:rPr lang="en-US" altLang="ja-JP" dirty="0"/>
              <a:t>Identify some landmarks that can be used to check</a:t>
            </a:r>
          </a:p>
          <a:p>
            <a:pPr lvl="1"/>
            <a:r>
              <a:rPr lang="en-US" altLang="ja-JP" dirty="0"/>
              <a:t>”Does it include expected Date and Time properly?”</a:t>
            </a:r>
          </a:p>
          <a:p>
            <a:pPr lvl="1"/>
            <a:r>
              <a:rPr lang="en-US" altLang="ja-JP" dirty="0"/>
              <a:t>“Does it cover all of states?”</a:t>
            </a:r>
          </a:p>
          <a:p>
            <a:r>
              <a:rPr kumimoji="1" lang="en-US" altLang="ja-JP" dirty="0"/>
              <a:t>Validate with at least one external data source</a:t>
            </a:r>
          </a:p>
          <a:p>
            <a:pPr lvl="1"/>
            <a:r>
              <a:rPr lang="en-US" altLang="ja-JP" dirty="0"/>
              <a:t>Measurements: summary()</a:t>
            </a:r>
          </a:p>
          <a:p>
            <a:pPr lvl="1"/>
            <a:r>
              <a:rPr kumimoji="1" lang="en-US" altLang="ja-JP" dirty="0"/>
              <a:t>Distributions: quantile()</a:t>
            </a:r>
          </a:p>
          <a:p>
            <a:pPr lvl="1"/>
            <a:r>
              <a:rPr lang="en-US" altLang="ja-JP" dirty="0"/>
              <a:t>Units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8D2087-FBAC-3447-A5EC-280BFE8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051-7F04-49C4-B1F0-DF341231D1D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88501"/>
      </p:ext>
    </p:extLst>
  </p:cSld>
  <p:clrMapOvr>
    <a:masterClrMapping/>
  </p:clrMapOvr>
</p:sld>
</file>

<file path=ppt/theme/theme1.xml><?xml version="1.0" encoding="utf-8"?>
<a:theme xmlns:a="http://schemas.openxmlformats.org/drawingml/2006/main" name="NI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I" id="{73141569-2332-4F32-9788-FE8C1263A5C0}" vid="{9F3A3978-5F9B-42FB-A264-B2B5B0D31D1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</Template>
  <TotalTime>1445</TotalTime>
  <Words>672</Words>
  <Application>Microsoft Macintosh PowerPoint</Application>
  <PresentationFormat>画面に合わせる (4:3)</PresentationFormat>
  <Paragraphs>124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游ゴシック</vt:lpstr>
      <vt:lpstr>Arial</vt:lpstr>
      <vt:lpstr>Calibri</vt:lpstr>
      <vt:lpstr>NII</vt:lpstr>
      <vt:lpstr>Acquiring Practical Skills of Data Science</vt:lpstr>
      <vt:lpstr>Schedule</vt:lpstr>
      <vt:lpstr>Week 07 (6/10): Data Visualization</vt:lpstr>
      <vt:lpstr>Exploratory data analysis</vt:lpstr>
      <vt:lpstr>Exploratory Data Analysis Checklist</vt:lpstr>
      <vt:lpstr>1. Formulate your question</vt:lpstr>
      <vt:lpstr>2. Read in your data</vt:lpstr>
      <vt:lpstr>3-5. Check data</vt:lpstr>
      <vt:lpstr>6-7. Check data</vt:lpstr>
      <vt:lpstr>8. Try the easy solution first</vt:lpstr>
      <vt:lpstr>PowerPoint プレゼンテーション</vt:lpstr>
      <vt:lpstr>Principles of Analytic Graphics</vt:lpstr>
      <vt:lpstr>Materials</vt:lpstr>
      <vt:lpstr>Week 08 (6/17): Presentation</vt:lpstr>
    </vt:vector>
  </TitlesOfParts>
  <Company>Hewlett-Packard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NII Research Data Cloud の開発状況</dc:title>
  <dc:creator>Yamaji Kazu</dc:creator>
  <cp:lastModifiedBy>Kato Fumihiro</cp:lastModifiedBy>
  <cp:revision>153</cp:revision>
  <dcterms:created xsi:type="dcterms:W3CDTF">2018-12-22T06:10:00Z</dcterms:created>
  <dcterms:modified xsi:type="dcterms:W3CDTF">2019-06-09T23:39:02Z</dcterms:modified>
</cp:coreProperties>
</file>