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1" r:id="rId4"/>
    <p:sldId id="260" r:id="rId5"/>
    <p:sldId id="259" r:id="rId6"/>
    <p:sldId id="262" r:id="rId7"/>
    <p:sldId id="265" r:id="rId8"/>
    <p:sldId id="266" r:id="rId9"/>
    <p:sldId id="269" r:id="rId10"/>
    <p:sldId id="270" r:id="rId11"/>
    <p:sldId id="271" r:id="rId12"/>
    <p:sldId id="273" r:id="rId13"/>
    <p:sldId id="272" r:id="rId14"/>
    <p:sldId id="264" r:id="rId15"/>
    <p:sldId id="274" r:id="rId16"/>
    <p:sldId id="275" r:id="rId17"/>
    <p:sldId id="278" r:id="rId18"/>
    <p:sldId id="279" r:id="rId19"/>
    <p:sldId id="276" r:id="rId20"/>
    <p:sldId id="282" r:id="rId21"/>
    <p:sldId id="280" r:id="rId22"/>
    <p:sldId id="283" r:id="rId23"/>
    <p:sldId id="258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8"/>
    <p:restoredTop sz="94648"/>
  </p:normalViewPr>
  <p:slideViewPr>
    <p:cSldViewPr snapToGrid="0" snapToObjects="1">
      <p:cViewPr varScale="1">
        <p:scale>
          <a:sx n="75" d="100"/>
          <a:sy n="75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4D0F3-9795-4B44-8FF2-BD88E9D2FC2B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BD61E-8A70-354A-994E-596CEA9AA5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86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2968-E32C-EF43-93AA-C6A0F9BE4903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58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FF2-FA38-4346-9526-609ED8524817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7BE7-DF20-8E45-8424-90D818844644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4572-8C04-7A40-B64E-0064D15D86ED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5122" y="365127"/>
            <a:ext cx="579121" cy="579753"/>
          </a:xfrm>
        </p:spPr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0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8BCA-DC74-A243-8DA8-CBAC58FC02B8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94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E062-1456-9847-A2D8-F10E019B9110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543-A527-6849-BD40-FAC6A4E3E076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7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C14B-9420-8748-A41B-A0F175470DB6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4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842-B98F-264F-B943-DEF78A4F1C3A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0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1230-0D62-A245-855D-A77165D0B832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79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A23D-FEEB-824A-8741-6525C3A6834E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63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836-51CD-2741-9A88-D549ABA0EF36}" type="datetime1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4962" y="354967"/>
            <a:ext cx="579121" cy="73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573C-3E16-A24A-84BD-EAD4B224C05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25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00689-BB61-B24E-83B8-D975AE4ED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>
                <a:latin typeface="+mn-ea"/>
                <a:ea typeface="+mn-ea"/>
              </a:rPr>
              <a:t>第</a:t>
            </a:r>
            <a:r>
              <a:rPr kumimoji="1" lang="en-US" altLang="ja-JP" dirty="0">
                <a:latin typeface="+mn-ea"/>
                <a:ea typeface="+mn-ea"/>
              </a:rPr>
              <a:t>7</a:t>
            </a:r>
            <a:r>
              <a:rPr kumimoji="1" lang="ja-JP" altLang="en-US">
                <a:latin typeface="+mn-ea"/>
                <a:ea typeface="+mn-ea"/>
              </a:rPr>
              <a:t>章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>
                <a:latin typeface="+mn-ea"/>
                <a:ea typeface="+mn-ea"/>
              </a:rPr>
              <a:t>クラスの作成を理解する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en-US" altLang="ja-JP" sz="2200" dirty="0">
                <a:latin typeface="+mn-ea"/>
                <a:ea typeface="+mn-ea"/>
              </a:rPr>
              <a:t>〜ruby 3.0</a:t>
            </a:r>
            <a:r>
              <a:rPr lang="ja-JP" altLang="en-US" sz="2200">
                <a:latin typeface="+mn-ea"/>
                <a:ea typeface="+mn-ea"/>
              </a:rPr>
              <a:t>以降</a:t>
            </a:r>
            <a:r>
              <a:rPr lang="en-US" altLang="ja-JP" sz="2200" dirty="0"/>
              <a:t>〜</a:t>
            </a:r>
            <a:endParaRPr kumimoji="1" lang="ja-JP" altLang="en-US" sz="220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C65BC1-61C9-B348-A4AF-2DC956732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2022/03/11</a:t>
            </a:r>
          </a:p>
          <a:p>
            <a:endParaRPr kumimoji="1" lang="en-US" altLang="ja-JP" dirty="0"/>
          </a:p>
          <a:p>
            <a:r>
              <a:rPr lang="ja-JP" altLang="en-US" sz="1400"/>
              <a:t>伊藤 淳一</a:t>
            </a:r>
            <a:r>
              <a:rPr lang="en-US" altLang="ja-JP" sz="1400" dirty="0"/>
              <a:t>. </a:t>
            </a:r>
            <a:r>
              <a:rPr lang="ja-JP" altLang="en-US" sz="1400"/>
              <a:t>プロを目指す人のための</a:t>
            </a:r>
            <a:r>
              <a:rPr lang="en" altLang="ja-JP" sz="1400" dirty="0"/>
              <a:t>Ruby</a:t>
            </a:r>
            <a:r>
              <a:rPr lang="ja-JP" altLang="en-US" sz="1400"/>
              <a:t>入門［改訂</a:t>
            </a:r>
            <a:r>
              <a:rPr lang="en-US" altLang="ja-JP" sz="1400" dirty="0"/>
              <a:t>2</a:t>
            </a:r>
            <a:r>
              <a:rPr lang="ja-JP" altLang="en-US" sz="1400"/>
              <a:t>版］　言語仕様からテスト駆動開発・デバッグ技法まで </a:t>
            </a:r>
            <a:r>
              <a:rPr lang="en-US" altLang="ja-JP" sz="1400" dirty="0"/>
              <a:t>(</a:t>
            </a:r>
            <a:r>
              <a:rPr lang="en" altLang="ja-JP" sz="1400" dirty="0"/>
              <a:t>Software Design plus) (Japanese Edition) Kindle </a:t>
            </a:r>
            <a:r>
              <a:rPr lang="ja-JP" altLang="en-US" sz="1400"/>
              <a:t>版</a:t>
            </a:r>
            <a:r>
              <a:rPr lang="en-US" altLang="ja-JP" sz="1400" dirty="0"/>
              <a:t>. 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77E066-74E8-A340-8E42-AB9481FE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43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8F162-054B-0D43-A4D3-0968E48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クラスメソッドの</a:t>
            </a:r>
            <a:r>
              <a:rPr kumimoji="1" lang="en-US" altLang="ja-JP" dirty="0"/>
              <a:t>private</a:t>
            </a:r>
            <a:r>
              <a:rPr kumimoji="1" lang="ja-JP" altLang="en-US"/>
              <a:t>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6DEBC-FD65-4742-8701-660AC0BD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特異クラス方式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1A8278-816E-8446-B4ED-9C178BFF2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class &lt;&lt; self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rgbClr val="FFFF00"/>
                </a:solidFill>
              </a:rPr>
              <a:t>    </a:t>
            </a:r>
            <a:r>
              <a:rPr kumimoji="1" lang="en-US" altLang="ja-JP" sz="2000" b="1" dirty="0">
                <a:solidFill>
                  <a:srgbClr val="FFFF00"/>
                </a:solidFill>
              </a:rPr>
              <a:t>private</a:t>
            </a:r>
            <a:r>
              <a:rPr kumimoji="1" lang="en-US" altLang="ja-JP" sz="2000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rgbClr val="FFFF00"/>
                </a:solidFill>
              </a:rPr>
              <a:t>    def hoge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 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end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4C51A9-9538-B844-80E5-7F3D79DB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/>
              <a:t>特異メソッド方式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7B145-78B5-404F-850D-C3953130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def self.hoge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</a:t>
            </a:r>
            <a:r>
              <a:rPr lang="en-US" altLang="ja-JP" sz="2000" b="1" dirty="0">
                <a:solidFill>
                  <a:srgbClr val="FFFF00"/>
                </a:solidFill>
              </a:rPr>
              <a:t>private_class_method :hoge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end</a:t>
            </a:r>
            <a:endParaRPr lang="ja-JP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# </a:t>
            </a:r>
            <a:r>
              <a:rPr lang="en-US" altLang="ja-JP" sz="2000" dirty="0" err="1">
                <a:solidFill>
                  <a:schemeClr val="bg1"/>
                </a:solidFill>
              </a:rPr>
              <a:t>private_class_method</a:t>
            </a:r>
            <a:r>
              <a:rPr lang="ja-JP" altLang="en-US" sz="2000">
                <a:solidFill>
                  <a:schemeClr val="bg1"/>
                </a:solidFill>
              </a:rPr>
              <a:t>は</a:t>
            </a:r>
            <a:r>
              <a:rPr lang="en-US" altLang="ja-JP" sz="2000" dirty="0">
                <a:solidFill>
                  <a:schemeClr val="bg1"/>
                </a:solidFill>
              </a:rPr>
              <a:t>method</a:t>
            </a:r>
            <a:r>
              <a:rPr lang="ja-JP" altLang="en-US" sz="2000">
                <a:solidFill>
                  <a:schemeClr val="bg1"/>
                </a:solidFill>
              </a:rPr>
              <a:t>定義の後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57C1D-5AC0-9A42-9474-9DD9603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4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8F162-054B-0D43-A4D3-0968E48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可視性を変更する方法</a:t>
            </a:r>
            <a:r>
              <a:rPr kumimoji="1" lang="en-US" altLang="ja-JP" dirty="0"/>
              <a:t>①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6DEBC-FD65-4742-8701-660AC0BD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一気に定義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1A8278-816E-8446-B4ED-9C178BFF2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  def foo = </a:t>
            </a:r>
            <a:r>
              <a:rPr lang="en-US" altLang="ja-JP" sz="2000" dirty="0">
                <a:solidFill>
                  <a:schemeClr val="bg1"/>
                </a:solidFill>
              </a:rPr>
              <a:t>‘</a:t>
            </a:r>
            <a:r>
              <a:rPr lang="en-US" altLang="ja-JP" sz="2000" dirty="0" err="1">
                <a:solidFill>
                  <a:schemeClr val="bg1"/>
                </a:solidFill>
              </a:rPr>
              <a:t>hoge</a:t>
            </a:r>
            <a:r>
              <a:rPr lang="en-US" altLang="ja-JP" sz="2000" dirty="0">
                <a:solidFill>
                  <a:schemeClr val="bg1"/>
                </a:solidFill>
              </a:rPr>
              <a:t>’ </a:t>
            </a:r>
            <a:r>
              <a:rPr lang="en-US" altLang="ja-JP" sz="2000" dirty="0">
                <a:solidFill>
                  <a:srgbClr val="FFFF00"/>
                </a:solidFill>
              </a:rPr>
              <a:t>#=&gt; :foo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  def bar = ‘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bage</a:t>
            </a:r>
            <a:r>
              <a:rPr kumimoji="1" lang="en-US" altLang="ja-JP" sz="2000" dirty="0">
                <a:solidFill>
                  <a:schemeClr val="bg1"/>
                </a:solidFill>
              </a:rPr>
              <a:t>’ </a:t>
            </a:r>
            <a:r>
              <a:rPr kumimoji="1" lang="en-US" altLang="ja-JP" sz="2000" dirty="0">
                <a:solidFill>
                  <a:srgbClr val="FFFF00"/>
                </a:solidFill>
              </a:rPr>
              <a:t>#=&gt; :bar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  </a:t>
            </a:r>
            <a:r>
              <a:rPr kumimoji="1" lang="en-US" altLang="ja-JP" sz="2000" b="1" dirty="0">
                <a:solidFill>
                  <a:srgbClr val="FFFF00"/>
                </a:solidFill>
              </a:rPr>
              <a:t>private :foo, :bar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end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4C51A9-9538-B844-80E5-7F3D79DB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/>
              <a:t>同時</a:t>
            </a:r>
            <a:r>
              <a:rPr kumimoji="1" lang="ja-JP" altLang="en-US"/>
              <a:t>定義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7B145-78B5-404F-850D-C3953130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private def foo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  ‘</a:t>
            </a:r>
            <a:r>
              <a:rPr lang="en-US" altLang="ja-JP" sz="2000" dirty="0" err="1">
                <a:solidFill>
                  <a:srgbClr val="FFFF00"/>
                </a:solidFill>
              </a:rPr>
              <a:t>hoge</a:t>
            </a:r>
            <a:r>
              <a:rPr lang="en-US" altLang="ja-JP" sz="2000" dirty="0">
                <a:solidFill>
                  <a:srgbClr val="FFFF00"/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# </a:t>
            </a:r>
            <a:r>
              <a:rPr lang="ja-JP" altLang="en-US" sz="2000">
                <a:solidFill>
                  <a:srgbClr val="FFFF00"/>
                </a:solidFill>
              </a:rPr>
              <a:t>メソッド定義は式になっているので（</a:t>
            </a:r>
            <a:r>
              <a:rPr lang="en-US" altLang="ja-JP" sz="2000" dirty="0">
                <a:solidFill>
                  <a:srgbClr val="FFFF00"/>
                </a:solidFill>
              </a:rPr>
              <a:t>=</a:t>
            </a:r>
            <a:r>
              <a:rPr lang="ja-JP" altLang="en-US" sz="2000">
                <a:solidFill>
                  <a:srgbClr val="FFFF00"/>
                </a:solidFill>
              </a:rPr>
              <a:t>を使わないとしても）メソッド名をシンボルで返す</a:t>
            </a:r>
            <a:endParaRPr lang="en-US" altLang="ja-JP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end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57C1D-5AC0-9A42-9474-9DD9603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CD609C-DF5C-9643-BDC1-F7AC75708A47}"/>
              </a:ext>
            </a:extLst>
          </p:cNvPr>
          <p:cNvSpPr txBox="1"/>
          <p:nvPr/>
        </p:nvSpPr>
        <p:spPr>
          <a:xfrm>
            <a:off x="646199" y="6236250"/>
            <a:ext cx="2953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end</a:t>
            </a:r>
            <a:r>
              <a:rPr kumimoji="1" lang="ja-JP" altLang="en-US" sz="1100"/>
              <a:t>レスメソッド定義</a:t>
            </a:r>
            <a:r>
              <a:rPr kumimoji="1" lang="en-US" altLang="ja-JP" sz="1100" dirty="0"/>
              <a:t>. </a:t>
            </a:r>
            <a:r>
              <a:rPr kumimoji="1" lang="en" altLang="ja-JP" sz="1100" dirty="0"/>
              <a:t>(p.208). Kindle </a:t>
            </a:r>
            <a:r>
              <a:rPr kumimoji="1" lang="ja-JP" altLang="en-US" sz="1100"/>
              <a:t>版</a:t>
            </a:r>
            <a:r>
              <a:rPr kumimoji="1" lang="en-US" altLang="ja-JP" sz="1100" dirty="0"/>
              <a:t>. 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81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8F162-054B-0D43-A4D3-0968E48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ちょっとおさら</a:t>
            </a:r>
            <a:r>
              <a:rPr lang="en-US" altLang="ja-JP" dirty="0"/>
              <a:t>(</a:t>
            </a:r>
            <a:r>
              <a:rPr lang="en-US" altLang="ja-JP" dirty="0" err="1"/>
              <a:t>attr_accessor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8BE5224-ED46-8E4E-8B54-39F562AB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メソッド定義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E5CA6466-B6B1-974D-A69F-600DD3B7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def initialize(name)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  @name = 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def name = @name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def name=(value)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  @name = value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E5D2AB7-EECD-FB48-B3EB-D59F881BB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dirty="0" err="1"/>
              <a:t>attr_accessor</a:t>
            </a:r>
            <a:r>
              <a:rPr lang="ja-JP" altLang="en-US"/>
              <a:t>の利用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942CF595-F1DD-C84C-82E5-80F11EEEC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</a:t>
            </a:r>
            <a:r>
              <a:rPr lang="en-US" altLang="ja-JP" sz="2000" dirty="0" err="1">
                <a:solidFill>
                  <a:srgbClr val="FFFF00"/>
                </a:solidFill>
              </a:rPr>
              <a:t>attr_accessor</a:t>
            </a:r>
            <a:r>
              <a:rPr lang="en-US" altLang="ja-JP" sz="2000" dirty="0">
                <a:solidFill>
                  <a:srgbClr val="FFFF00"/>
                </a:solidFill>
              </a:rPr>
              <a:t> :name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def initialize(name)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  @name = 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57C1D-5AC0-9A42-9474-9DD9603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0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8F162-054B-0D43-A4D3-0968E48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可視性を変更する方法</a:t>
            </a:r>
            <a:r>
              <a:rPr lang="ja-JP" altLang="en-US"/>
              <a:t>②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attr_accessor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6DEBC-FD65-4742-8701-660AC0BD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一気に定義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1A8278-816E-8446-B4ED-9C178BFF2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</a:t>
            </a:r>
            <a:r>
              <a:rPr lang="en-US" altLang="ja-JP" sz="2000" dirty="0" err="1">
                <a:solidFill>
                  <a:schemeClr val="bg1"/>
                </a:solidFill>
              </a:rPr>
              <a:t>attr_accessor</a:t>
            </a:r>
            <a:r>
              <a:rPr lang="en-US" altLang="ja-JP" sz="2000" dirty="0">
                <a:solidFill>
                  <a:schemeClr val="bg1"/>
                </a:solidFill>
              </a:rPr>
              <a:t> :name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000" b="1" dirty="0">
                <a:solidFill>
                  <a:srgbClr val="FFFF00"/>
                </a:solidFill>
              </a:rPr>
              <a:t>  private :name, :name=</a:t>
            </a:r>
          </a:p>
          <a:p>
            <a:pPr marL="0" indent="0">
              <a:buNone/>
            </a:pPr>
            <a:endParaRPr kumimoji="1" lang="en-US" altLang="ja-JP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ja-JP" sz="2000" b="1" dirty="0">
                <a:solidFill>
                  <a:srgbClr val="FFFF00"/>
                </a:solidFill>
              </a:rPr>
              <a:t>  </a:t>
            </a:r>
            <a:r>
              <a:rPr lang="en-US" altLang="ja-JP" sz="2000" dirty="0">
                <a:solidFill>
                  <a:schemeClr val="bg1"/>
                </a:solidFill>
              </a:rPr>
              <a:t>def initialize(name)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    @name =name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end</a:t>
            </a:r>
            <a:endParaRPr kumimoji="1" lang="en-US" altLang="ja-JP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end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4C51A9-9538-B844-80E5-7F3D79DB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/>
              <a:t>同時</a:t>
            </a:r>
            <a:r>
              <a:rPr kumimoji="1" lang="ja-JP" altLang="en-US"/>
              <a:t>定義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7B145-78B5-404F-850D-C3953130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</a:t>
            </a:r>
            <a:r>
              <a:rPr lang="en-US" altLang="ja-JP" sz="2000" b="1" dirty="0">
                <a:solidFill>
                  <a:srgbClr val="FFFF00"/>
                </a:solidFill>
              </a:rPr>
              <a:t>private </a:t>
            </a:r>
            <a:r>
              <a:rPr lang="en-US" altLang="ja-JP" sz="2000" b="1" dirty="0" err="1">
                <a:solidFill>
                  <a:srgbClr val="FFFF00"/>
                </a:solidFill>
              </a:rPr>
              <a:t>attr_accessor</a:t>
            </a:r>
            <a:r>
              <a:rPr lang="en-US" altLang="ja-JP" sz="2000" b="1" dirty="0">
                <a:solidFill>
                  <a:srgbClr val="FFFF00"/>
                </a:solidFill>
              </a:rPr>
              <a:t> :name</a:t>
            </a:r>
          </a:p>
          <a:p>
            <a:pPr marL="0" indent="0">
              <a:buNone/>
            </a:pPr>
            <a:endParaRPr lang="en-US" altLang="ja-JP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2000" b="1" dirty="0">
                <a:solidFill>
                  <a:srgbClr val="FFFF00"/>
                </a:solidFill>
              </a:rPr>
              <a:t> </a:t>
            </a:r>
            <a:r>
              <a:rPr lang="en-US" altLang="ja-JP" sz="2000" dirty="0">
                <a:solidFill>
                  <a:schemeClr val="bg1"/>
                </a:solidFill>
              </a:rPr>
              <a:t>def initialize(name)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@name =name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end</a:t>
            </a:r>
            <a:endParaRPr lang="en-US" altLang="ja-JP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end</a:t>
            </a:r>
            <a:endParaRPr kumimoji="1" lang="ja-JP" altLang="en-US" sz="200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57C1D-5AC0-9A42-9474-9DD9603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CD609C-DF5C-9643-BDC1-F7AC75708A47}"/>
              </a:ext>
            </a:extLst>
          </p:cNvPr>
          <p:cNvSpPr txBox="1"/>
          <p:nvPr/>
        </p:nvSpPr>
        <p:spPr>
          <a:xfrm>
            <a:off x="646199" y="6236250"/>
            <a:ext cx="2844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end</a:t>
            </a:r>
            <a:r>
              <a:rPr kumimoji="1" lang="ja-JP" altLang="en-US" sz="1100"/>
              <a:t>レスメソッド定義</a:t>
            </a:r>
            <a:r>
              <a:rPr kumimoji="1" lang="en-US" altLang="ja-JP" sz="1100" dirty="0"/>
              <a:t>. </a:t>
            </a:r>
            <a:r>
              <a:rPr kumimoji="1" lang="en" altLang="ja-JP" sz="1100" dirty="0"/>
              <a:t>(p.208). Kindle </a:t>
            </a:r>
            <a:r>
              <a:rPr kumimoji="1" lang="ja-JP" altLang="en-US" sz="1100"/>
              <a:t>版</a:t>
            </a:r>
            <a:r>
              <a:rPr kumimoji="1" lang="en-US" altLang="ja-JP" sz="1100" dirty="0"/>
              <a:t>. 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1818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EB04B-EE20-5149-9B24-37B8F96F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protected</a:t>
            </a:r>
            <a:r>
              <a:rPr kumimoji="1" lang="ja-JP" altLang="en-US"/>
              <a:t>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6CCF-313E-0D41-98CD-FF96D060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6000"/>
              <a:t>そのメソッドを定義した</a:t>
            </a:r>
            <a:r>
              <a:rPr lang="ja-JP" altLang="en-US" sz="6000" u="sng">
                <a:solidFill>
                  <a:srgbClr val="FF0000"/>
                </a:solidFill>
              </a:rPr>
              <a:t>クラス自身と、そのサブクラスのインスタンスメソッド</a:t>
            </a:r>
            <a:r>
              <a:rPr lang="ja-JP" altLang="en-US" sz="6000">
                <a:solidFill>
                  <a:srgbClr val="FF0000"/>
                </a:solidFill>
              </a:rPr>
              <a:t>からレシーバ付きで呼び出せる</a:t>
            </a:r>
            <a:r>
              <a:rPr lang="ja-JP" altLang="en-US" sz="6000"/>
              <a:t>メソッド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20F4AD-F898-4F40-9E38-5BD692E8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1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8F162-054B-0D43-A4D3-0968E48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体重は他人に公開したくない</a:t>
            </a:r>
            <a:br>
              <a:rPr lang="en-US" altLang="ja-JP" dirty="0"/>
            </a:br>
            <a:r>
              <a:rPr lang="ja-JP" altLang="en-US"/>
              <a:t>でも、体重を他人と比較はしたい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6DEBC-FD65-4742-8701-660AC0BD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公開されない、</a:t>
            </a:r>
            <a:endParaRPr lang="en-US" altLang="ja-JP" dirty="0"/>
          </a:p>
          <a:p>
            <a:r>
              <a:rPr lang="ja-JP" altLang="en-US"/>
              <a:t>けど、他人と比較もできない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1A8278-816E-8446-B4ED-9C178BFF2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endParaRPr kumimoji="1"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def initialize(name, weight)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    @name = name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    @weight = 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def </a:t>
            </a:r>
            <a:r>
              <a:rPr lang="en-US" altLang="ja-JP" sz="2000" dirty="0" err="1">
                <a:solidFill>
                  <a:srgbClr val="FFFF00"/>
                </a:solidFill>
              </a:rPr>
              <a:t>heavier_than</a:t>
            </a:r>
            <a:r>
              <a:rPr lang="en-US" altLang="ja-JP" sz="2000" dirty="0">
                <a:solidFill>
                  <a:srgbClr val="FFFF00"/>
                </a:solidFill>
              </a:rPr>
              <a:t>?(other)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  </a:t>
            </a:r>
            <a:r>
              <a:rPr lang="en-US" altLang="ja-JP" sz="2000" dirty="0" err="1">
                <a:solidFill>
                  <a:srgbClr val="FFFF00"/>
                </a:solidFill>
              </a:rPr>
              <a:t>other</a:t>
            </a:r>
            <a:r>
              <a:rPr lang="en-US" altLang="ja-JP" sz="2000" b="1" dirty="0" err="1">
                <a:solidFill>
                  <a:srgbClr val="FFFF00"/>
                </a:solidFill>
              </a:rPr>
              <a:t>.weight</a:t>
            </a:r>
            <a:r>
              <a:rPr lang="en-US" altLang="ja-JP" sz="2000" b="1" dirty="0">
                <a:solidFill>
                  <a:srgbClr val="FFFF00"/>
                </a:solidFill>
              </a:rPr>
              <a:t> </a:t>
            </a:r>
            <a:r>
              <a:rPr lang="en-US" altLang="ja-JP" sz="2000" dirty="0">
                <a:solidFill>
                  <a:srgbClr val="FFFF00"/>
                </a:solidFill>
              </a:rPr>
              <a:t>&lt; @weight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4C51A9-9538-B844-80E5-7F3D79DB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protected</a:t>
            </a:r>
            <a:r>
              <a:rPr kumimoji="1" lang="ja-JP" altLang="en-US"/>
              <a:t>がそれを解決！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7B145-78B5-404F-850D-C3953130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  </a:t>
            </a:r>
            <a:r>
              <a:rPr lang="en-US" altLang="ja-JP" sz="2000" b="1" dirty="0">
                <a:solidFill>
                  <a:srgbClr val="FFFF00"/>
                </a:solidFill>
              </a:rPr>
              <a:t>protected </a:t>
            </a:r>
            <a:r>
              <a:rPr lang="en-US" altLang="ja-JP" sz="2000" b="1" dirty="0" err="1">
                <a:solidFill>
                  <a:srgbClr val="FFFF00"/>
                </a:solidFill>
              </a:rPr>
              <a:t>attr_reader</a:t>
            </a:r>
            <a:r>
              <a:rPr lang="en-US" altLang="ja-JP" sz="2000" b="1" dirty="0">
                <a:solidFill>
                  <a:srgbClr val="FFFF00"/>
                </a:solidFill>
              </a:rPr>
              <a:t> :weight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def initialize(name, weight)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@name = 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@weight = 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def </a:t>
            </a:r>
            <a:r>
              <a:rPr lang="en-US" altLang="ja-JP" sz="2000" dirty="0" err="1">
                <a:solidFill>
                  <a:srgbClr val="FFFF00"/>
                </a:solidFill>
              </a:rPr>
              <a:t>heavier_than</a:t>
            </a:r>
            <a:r>
              <a:rPr lang="en-US" altLang="ja-JP" sz="2000" dirty="0">
                <a:solidFill>
                  <a:srgbClr val="FFFF00"/>
                </a:solidFill>
              </a:rPr>
              <a:t>?(other)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  </a:t>
            </a:r>
            <a:r>
              <a:rPr lang="en-US" altLang="ja-JP" sz="2000" dirty="0" err="1">
                <a:solidFill>
                  <a:srgbClr val="FFFF00"/>
                </a:solidFill>
              </a:rPr>
              <a:t>other.weight</a:t>
            </a:r>
            <a:r>
              <a:rPr lang="en-US" altLang="ja-JP" sz="2000" dirty="0">
                <a:solidFill>
                  <a:srgbClr val="FFFF00"/>
                </a:solidFill>
              </a:rPr>
              <a:t> &lt; @weight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FFFF00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end</a:t>
            </a:r>
            <a:endParaRPr lang="ja-JP" altLang="en-US" sz="200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57C1D-5AC0-9A42-9474-9DD9603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0621AB49-C4A0-0147-A586-8ADD81EBB8D2}"/>
              </a:ext>
            </a:extLst>
          </p:cNvPr>
          <p:cNvSpPr/>
          <p:nvPr/>
        </p:nvSpPr>
        <p:spPr>
          <a:xfrm>
            <a:off x="316749" y="4844141"/>
            <a:ext cx="914400" cy="914400"/>
          </a:xfrm>
          <a:prstGeom prst="mathMultiply">
            <a:avLst>
              <a:gd name="adj1" fmla="val 1161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ドーナツ 9">
            <a:extLst>
              <a:ext uri="{FF2B5EF4-FFF2-40B4-BE49-F238E27FC236}">
                <a16:creationId xmlns:a16="http://schemas.microsoft.com/office/drawing/2014/main" id="{B8173CBB-1446-C54D-9DD7-DD50321EABE6}"/>
              </a:ext>
            </a:extLst>
          </p:cNvPr>
          <p:cNvSpPr/>
          <p:nvPr/>
        </p:nvSpPr>
        <p:spPr>
          <a:xfrm>
            <a:off x="4731177" y="4999547"/>
            <a:ext cx="603587" cy="603587"/>
          </a:xfrm>
          <a:prstGeom prst="donut">
            <a:avLst>
              <a:gd name="adj" fmla="val 1530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9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8F162-054B-0D43-A4D3-0968E48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可視性を変更する方法</a:t>
            </a:r>
            <a:r>
              <a:rPr lang="ja-JP" altLang="en-US"/>
              <a:t>②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attr_reader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6DEBC-FD65-4742-8701-660AC0BD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一気に定義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1A8278-816E-8446-B4ED-9C178BFF2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  </a:t>
            </a:r>
            <a:r>
              <a:rPr lang="en-US" altLang="ja-JP" sz="2000" b="1" dirty="0" err="1">
                <a:solidFill>
                  <a:srgbClr val="FFFF00"/>
                </a:solidFill>
              </a:rPr>
              <a:t>attr_reader</a:t>
            </a:r>
            <a:r>
              <a:rPr lang="en-US" altLang="ja-JP" sz="2000" b="1" dirty="0">
                <a:solidFill>
                  <a:srgbClr val="FFFF00"/>
                </a:solidFill>
              </a:rPr>
              <a:t> :weight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rgbClr val="FFFF00"/>
                </a:solidFill>
              </a:rPr>
              <a:t>  protected :weight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def initialize(name, weight)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@name = 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@weight = 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4C51A9-9538-B844-80E5-7F3D79DB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/>
              <a:t>同時</a:t>
            </a:r>
            <a:r>
              <a:rPr kumimoji="1" lang="ja-JP" altLang="en-US"/>
              <a:t>定義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7B145-78B5-404F-850D-C3953130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class User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  </a:t>
            </a:r>
            <a:r>
              <a:rPr lang="en-US" altLang="ja-JP" sz="2000" b="1" dirty="0">
                <a:solidFill>
                  <a:srgbClr val="FFFF00"/>
                </a:solidFill>
              </a:rPr>
              <a:t>protected </a:t>
            </a:r>
            <a:r>
              <a:rPr lang="en-US" altLang="ja-JP" sz="2000" b="1" dirty="0" err="1">
                <a:solidFill>
                  <a:srgbClr val="FFFF00"/>
                </a:solidFill>
              </a:rPr>
              <a:t>attr_reader</a:t>
            </a:r>
            <a:r>
              <a:rPr lang="en-US" altLang="ja-JP" sz="2000" b="1" dirty="0">
                <a:solidFill>
                  <a:srgbClr val="FFFF00"/>
                </a:solidFill>
              </a:rPr>
              <a:t> :weight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def initialize(name, weight)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@name = name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@weight = weight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57C1D-5AC0-9A42-9474-9DD9603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CD609C-DF5C-9643-BDC1-F7AC75708A47}"/>
              </a:ext>
            </a:extLst>
          </p:cNvPr>
          <p:cNvSpPr txBox="1"/>
          <p:nvPr/>
        </p:nvSpPr>
        <p:spPr>
          <a:xfrm>
            <a:off x="646199" y="6236250"/>
            <a:ext cx="2844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end</a:t>
            </a:r>
            <a:r>
              <a:rPr kumimoji="1" lang="ja-JP" altLang="en-US" sz="1100"/>
              <a:t>レスメソッド定義</a:t>
            </a:r>
            <a:r>
              <a:rPr kumimoji="1" lang="en-US" altLang="ja-JP" sz="1100" dirty="0"/>
              <a:t>. </a:t>
            </a:r>
            <a:r>
              <a:rPr kumimoji="1" lang="en" altLang="ja-JP" sz="1100" dirty="0"/>
              <a:t>(p.208). Kindle </a:t>
            </a:r>
            <a:r>
              <a:rPr kumimoji="1" lang="ja-JP" altLang="en-US" sz="1100"/>
              <a:t>版</a:t>
            </a:r>
            <a:r>
              <a:rPr kumimoji="1" lang="en-US" altLang="ja-JP" sz="1100" dirty="0"/>
              <a:t>. 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13881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EB04B-EE20-5149-9B24-37B8F96F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言語による違い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6CCF-313E-0D41-98CD-FF96D060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6000" dirty="0"/>
              <a:t>private</a:t>
            </a:r>
            <a:r>
              <a:rPr lang="ja-JP" altLang="en-US" sz="6000"/>
              <a:t>は、</a:t>
            </a:r>
            <a:endParaRPr lang="en-US" altLang="ja-JP" sz="6000" dirty="0"/>
          </a:p>
          <a:p>
            <a:pPr marL="0" indent="0">
              <a:buNone/>
            </a:pPr>
            <a:r>
              <a:rPr lang="ja-JP" altLang="en-US" sz="6000">
                <a:solidFill>
                  <a:srgbClr val="FF0000"/>
                </a:solidFill>
              </a:rPr>
              <a:t>サブクラスや継承先でも使えます！</a:t>
            </a:r>
            <a:endParaRPr lang="en-US" altLang="ja-JP" sz="6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6000"/>
              <a:t>（</a:t>
            </a:r>
            <a:r>
              <a:rPr lang="en-US" altLang="ja-JP" sz="6000" dirty="0"/>
              <a:t>      </a:t>
            </a:r>
            <a:r>
              <a:rPr lang="ja-JP" altLang="en-US" sz="6000"/>
              <a:t>は違うよー！）</a:t>
            </a:r>
            <a:endParaRPr lang="en-US" altLang="ja-JP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20F4AD-F898-4F40-9E38-5BD692E8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26" name="Picture 2" descr="Java - Wikipedia">
            <a:extLst>
              <a:ext uri="{FF2B5EF4-FFF2-40B4-BE49-F238E27FC236}">
                <a16:creationId xmlns:a16="http://schemas.microsoft.com/office/drawing/2014/main" id="{54CDF6AB-B66A-DE48-B34C-73CC3BE66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71" y="4412147"/>
            <a:ext cx="1534887" cy="86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by入門編】プログラミング言語Rubyとは？基礎知識や勉強法を解説 | テックキャンプ ブログ">
            <a:extLst>
              <a:ext uri="{FF2B5EF4-FFF2-40B4-BE49-F238E27FC236}">
                <a16:creationId xmlns:a16="http://schemas.microsoft.com/office/drawing/2014/main" id="{7C3B50C0-973A-4E47-8FA5-A03B3FDD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80" y="99563"/>
            <a:ext cx="1767419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5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ABC49-0FD9-624F-B28A-86185CD4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さて、問題です！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77B165-0E96-8D42-BCD2-F47AFDC9B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コード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6DB32D7-D240-834C-9AA2-7457F026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/>
              <a:t>問題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6583F83-152F-CF4F-8E88-7B03029AF6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左のコードに何か問題はありますか？</a:t>
            </a:r>
          </a:p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C6A767-C02C-5C40-A606-223A122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851E63F6-A623-6246-9919-A93CD31B4AB5}"/>
              </a:ext>
            </a:extLst>
          </p:cNvPr>
          <p:cNvSpPr/>
          <p:nvPr/>
        </p:nvSpPr>
        <p:spPr>
          <a:xfrm>
            <a:off x="0" y="0"/>
            <a:ext cx="560004" cy="5600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問</a:t>
            </a:r>
          </a:p>
        </p:txBody>
      </p:sp>
      <p:pic>
        <p:nvPicPr>
          <p:cNvPr id="10" name="コンテンツ プレースホルダー 9" descr="テキスト&#10;&#10;自動的に生成された説明">
            <a:extLst>
              <a:ext uri="{FF2B5EF4-FFF2-40B4-BE49-F238E27FC236}">
                <a16:creationId xmlns:a16="http://schemas.microsoft.com/office/drawing/2014/main" id="{AED627AB-0B61-B745-AB1B-C3DEA0F43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004" y="2614611"/>
            <a:ext cx="4191000" cy="1206500"/>
          </a:xfrm>
        </p:spPr>
      </p:pic>
    </p:spTree>
    <p:extLst>
      <p:ext uri="{BB962C8B-B14F-4D97-AF65-F5344CB8AC3E}">
        <p14:creationId xmlns:p14="http://schemas.microsoft.com/office/powerpoint/2010/main" val="273637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8F162-054B-0D43-A4D3-0968E489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意図しない</a:t>
            </a:r>
            <a:r>
              <a:rPr lang="ja-JP" altLang="en-US">
                <a:solidFill>
                  <a:srgbClr val="FF0000"/>
                </a:solidFill>
              </a:rPr>
              <a:t>オーバーライド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6DEBC-FD65-4742-8701-660AC0BD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/>
              <a:t>新しく</a:t>
            </a:r>
            <a:r>
              <a:rPr kumimoji="1" lang="en-US" altLang="ja-JP" dirty="0"/>
              <a:t>Array</a:t>
            </a:r>
            <a:r>
              <a:rPr kumimoji="1" lang="ja-JP" altLang="en-US"/>
              <a:t>に</a:t>
            </a:r>
            <a:endParaRPr kumimoji="1" lang="en-US" altLang="ja-JP" dirty="0"/>
          </a:p>
          <a:p>
            <a:r>
              <a:rPr lang="en-US" altLang="ja-JP" dirty="0"/>
              <a:t>replace</a:t>
            </a:r>
            <a:r>
              <a:rPr lang="ja-JP" altLang="en-US"/>
              <a:t>メソッドを定義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1A8278-816E-8446-B4ED-9C178BFF2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class Array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  def replace(original, replacement)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    map {|e|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      e == original ? replacement : e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  end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end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[1, 2, 3].replace(1, 4) #=&gt; [4, 2, 3]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4C51A9-9538-B844-80E5-7F3D79DB9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Array</a:t>
            </a:r>
            <a:r>
              <a:rPr kumimoji="1" lang="ja-JP" altLang="en-US"/>
              <a:t>には</a:t>
            </a:r>
            <a:endParaRPr kumimoji="1" lang="en-US" altLang="ja-JP" dirty="0"/>
          </a:p>
          <a:p>
            <a:r>
              <a:rPr lang="en-US" altLang="ja-JP" dirty="0"/>
              <a:t>replace</a:t>
            </a:r>
            <a:r>
              <a:rPr lang="ja-JP" altLang="en-US"/>
              <a:t>メソッドが存在してた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7B145-78B5-404F-850D-C39531308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# </a:t>
            </a:r>
            <a:r>
              <a:rPr lang="ja-JP" altLang="en-US" sz="1800">
                <a:solidFill>
                  <a:schemeClr val="bg1"/>
                </a:solidFill>
              </a:rPr>
              <a:t>本来の</a:t>
            </a:r>
            <a:r>
              <a:rPr lang="en-US" altLang="ja-JP" sz="1800" dirty="0" err="1">
                <a:solidFill>
                  <a:schemeClr val="bg1"/>
                </a:solidFill>
              </a:rPr>
              <a:t>Array#replace</a:t>
            </a:r>
            <a:r>
              <a:rPr lang="ja-JP" altLang="en-US" sz="1800">
                <a:solidFill>
                  <a:schemeClr val="bg1"/>
                </a:solidFill>
              </a:rPr>
              <a:t>メソッド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[1, 2, 3].replace([4, 5])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</a:rPr>
              <a:t> #=&gt; [4, 5]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57C1D-5AC0-9A42-9474-9DD96035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F3474A-AE3D-AF4A-8C23-B5E31B84C80A}"/>
              </a:ext>
            </a:extLst>
          </p:cNvPr>
          <p:cNvSpPr/>
          <p:nvPr/>
        </p:nvSpPr>
        <p:spPr>
          <a:xfrm>
            <a:off x="0" y="5627909"/>
            <a:ext cx="9906000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rgbClr val="FFFF00"/>
                </a:solidFill>
              </a:rPr>
              <a:t>継承でのメソッド定義やモンキーパッチは、</a:t>
            </a:r>
            <a:endParaRPr kumimoji="1" lang="en-US" altLang="ja-JP" sz="2000" b="1" dirty="0">
              <a:solidFill>
                <a:srgbClr val="FFFF00"/>
              </a:solidFill>
            </a:endParaRPr>
          </a:p>
          <a:p>
            <a:pPr algn="ctr"/>
            <a:r>
              <a:rPr kumimoji="1" lang="ja-JP" altLang="en-US" sz="2000" b="1">
                <a:solidFill>
                  <a:srgbClr val="FFFF00"/>
                </a:solidFill>
              </a:rPr>
              <a:t>継承先やそのクラスのメソッドを把握した上で行いましょう</a:t>
            </a:r>
          </a:p>
        </p:txBody>
      </p:sp>
    </p:spTree>
    <p:extLst>
      <p:ext uri="{BB962C8B-B14F-4D97-AF65-F5344CB8AC3E}">
        <p14:creationId xmlns:p14="http://schemas.microsoft.com/office/powerpoint/2010/main" val="285850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E128-DCE5-894D-9167-192839E7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本日の内容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E98699B-A34F-3F46-9D60-E66056E08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24506"/>
              </p:ext>
            </p:extLst>
          </p:nvPr>
        </p:nvGraphicFramePr>
        <p:xfrm>
          <a:off x="681038" y="1629680"/>
          <a:ext cx="8543924" cy="46773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9236">
                  <a:extLst>
                    <a:ext uri="{9D8B030D-6E8A-4147-A177-3AD203B41FA5}">
                      <a16:colId xmlns:a16="http://schemas.microsoft.com/office/drawing/2014/main" val="2704750592"/>
                    </a:ext>
                  </a:extLst>
                </a:gridCol>
                <a:gridCol w="6834688">
                  <a:extLst>
                    <a:ext uri="{9D8B030D-6E8A-4147-A177-3AD203B41FA5}">
                      <a16:colId xmlns:a16="http://schemas.microsoft.com/office/drawing/2014/main" val="569591272"/>
                    </a:ext>
                  </a:extLst>
                </a:gridCol>
              </a:tblGrid>
              <a:tr h="7464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285523"/>
                  </a:ext>
                </a:extLst>
              </a:tr>
              <a:tr h="7464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7.7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メソッドの可視化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496009"/>
                  </a:ext>
                </a:extLst>
              </a:tr>
              <a:tr h="7464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7.8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定数についてもっと詳しく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019311"/>
                  </a:ext>
                </a:extLst>
              </a:tr>
              <a:tr h="7464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7.9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さまざまな種類の変数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522232"/>
                  </a:ext>
                </a:extLst>
              </a:tr>
              <a:tr h="7464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7.10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クラス定数や</a:t>
                      </a:r>
                      <a:r>
                        <a:rPr kumimoji="1" lang="en-US" altLang="ja-JP" sz="2800" dirty="0"/>
                        <a:t>Ruby</a:t>
                      </a:r>
                      <a:r>
                        <a:rPr kumimoji="1" lang="ja-JP" altLang="en-US" sz="2800"/>
                        <a:t>の言語使用に関する高度な話題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809900"/>
                  </a:ext>
                </a:extLst>
              </a:tr>
              <a:tr h="7464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7.11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/>
                        <a:t>この章のまとめ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613618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BE3BBB-6123-1C4A-BB31-C14A81FC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78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A13EA88-FA91-2D42-B224-3769AB0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定数について</a:t>
            </a:r>
            <a:br>
              <a:rPr lang="en-US" altLang="ja-JP" dirty="0"/>
            </a:br>
            <a:r>
              <a:rPr lang="ja-JP" altLang="en-US"/>
              <a:t>もっと詳しく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54FA6A2-7CC1-B04C-9E55-AEFA4DE09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D74FAD-B5D7-4F4E-B8CC-F12CD311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38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309F6-30FA-8E4E-9C15-4B95DD48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定数の記述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F1C90D-DBF0-2849-AE95-3FDDCD4A8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29F1AF-BC16-6A4B-89DD-AC9BEB7F6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7F841C-4974-2C42-8AE1-4409C8283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871C67-2602-9445-8EB1-54055EA6D0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57F25B-9602-A847-90E8-984DDA01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24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562E0-8960-AC44-9AF1-37395045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80A69-D394-7A4D-9532-F54CEA3ED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210DB-2CF5-B743-9F2A-C10B82CB24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6CA36B-1136-2B41-9768-5519F65C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EB2325-9E27-6A4A-90DA-76BFED1B60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5E9EE-E4F3-D440-9C5C-77473A63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9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4F027-0460-024D-99F5-D3A2D90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この</a:t>
            </a:r>
            <a:r>
              <a:rPr kumimoji="1" lang="ja-JP" altLang="en-US"/>
              <a:t>章のまとめ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A84306-E254-3448-B5D6-EBDB2379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オブジェクト指向プログラミングの基礎知識</a:t>
            </a:r>
            <a:endParaRPr lang="en-US" altLang="ja-JP" dirty="0"/>
          </a:p>
          <a:p>
            <a:r>
              <a:rPr lang="ja-JP" altLang="en-US"/>
              <a:t>クラスの定義</a:t>
            </a:r>
            <a:endParaRPr lang="en-US" altLang="ja-JP" dirty="0"/>
          </a:p>
          <a:p>
            <a:r>
              <a:rPr lang="en" altLang="ja-JP" dirty="0"/>
              <a:t>self</a:t>
            </a:r>
            <a:r>
              <a:rPr lang="ja-JP" altLang="en-US"/>
              <a:t>キーワード</a:t>
            </a:r>
            <a:endParaRPr lang="en-US" altLang="ja-JP" dirty="0"/>
          </a:p>
          <a:p>
            <a:r>
              <a:rPr lang="ja-JP" altLang="en-US"/>
              <a:t>クラスの継承</a:t>
            </a:r>
            <a:endParaRPr lang="en-US" altLang="ja-JP" dirty="0"/>
          </a:p>
          <a:p>
            <a:r>
              <a:rPr lang="ja-JP" altLang="en-US"/>
              <a:t>メソッドの可視性</a:t>
            </a:r>
            <a:endParaRPr lang="en-US" altLang="ja-JP" dirty="0"/>
          </a:p>
          <a:p>
            <a:r>
              <a:rPr lang="ja-JP" altLang="en-US"/>
              <a:t>定数</a:t>
            </a:r>
            <a:endParaRPr lang="en-US" altLang="ja-JP" dirty="0"/>
          </a:p>
          <a:p>
            <a:r>
              <a:rPr lang="ja-JP" altLang="en-US"/>
              <a:t>さまざまな種類の変数</a:t>
            </a:r>
            <a:endParaRPr lang="en-US" altLang="ja-JP" dirty="0"/>
          </a:p>
          <a:p>
            <a:r>
              <a:rPr lang="ja-JP" altLang="en-US"/>
              <a:t>クラス定義や</a:t>
            </a:r>
            <a:r>
              <a:rPr lang="en" altLang="ja-JP" dirty="0"/>
              <a:t>Ruby</a:t>
            </a:r>
            <a:r>
              <a:rPr lang="ja-JP" altLang="en-US"/>
              <a:t>の言語仕様に関する高度な話題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E41F07-141E-C842-824D-29815738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98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A13EA88-FA91-2D42-B224-3769AB0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メソッドの可視化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54FA6A2-7CC1-B04C-9E55-AEFA4DE09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D74FAD-B5D7-4F4E-B8CC-F12CD311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87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47DD8-2723-5349-9D2A-BE1E87FD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7.7 </a:t>
            </a:r>
            <a:r>
              <a:rPr kumimoji="1" lang="ja-JP" altLang="en-US"/>
              <a:t>メソッドの可視性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EC88B-AD43-0541-BDEF-832E2A13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9600" b="1" dirty="0">
                <a:solidFill>
                  <a:srgbClr val="00B050"/>
                </a:solidFill>
              </a:rPr>
              <a:t>p</a:t>
            </a:r>
            <a:r>
              <a:rPr kumimoji="1" lang="en-US" altLang="ja-JP" sz="9600" b="1" dirty="0">
                <a:solidFill>
                  <a:srgbClr val="00B050"/>
                </a:solidFill>
              </a:rPr>
              <a:t>ublic</a:t>
            </a:r>
          </a:p>
          <a:p>
            <a:r>
              <a:rPr lang="en-US" altLang="ja-JP" sz="9600" b="1" dirty="0">
                <a:solidFill>
                  <a:srgbClr val="FFC000"/>
                </a:solidFill>
              </a:rPr>
              <a:t>protected</a:t>
            </a:r>
          </a:p>
          <a:p>
            <a:r>
              <a:rPr kumimoji="1" lang="en-US" altLang="ja-JP" sz="9600" b="1" dirty="0">
                <a:solidFill>
                  <a:srgbClr val="FF0000"/>
                </a:solidFill>
              </a:rPr>
              <a:t>private</a:t>
            </a:r>
            <a:endParaRPr kumimoji="1" lang="ja-JP" altLang="en-US" sz="9600" b="1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D1CB33-492C-4947-BE1B-FF4953C9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0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EB04B-EE20-5149-9B24-37B8F96F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ublic</a:t>
            </a:r>
            <a:r>
              <a:rPr kumimoji="1" lang="ja-JP" altLang="en-US"/>
              <a:t>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6CCF-313E-0D41-98CD-FF96D060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6000"/>
              <a:t>クラスの</a:t>
            </a:r>
            <a:r>
              <a:rPr kumimoji="1" lang="ja-JP" altLang="en-US" sz="6000" u="sng"/>
              <a:t>外部から</a:t>
            </a:r>
            <a:r>
              <a:rPr kumimoji="1" lang="ja-JP" altLang="en-US" sz="6000" u="sng">
                <a:solidFill>
                  <a:srgbClr val="FF0000"/>
                </a:solidFill>
              </a:rPr>
              <a:t>自由に呼び出せる</a:t>
            </a:r>
            <a:r>
              <a:rPr kumimoji="1" lang="ja-JP" altLang="en-US" sz="6000"/>
              <a:t>メソッド</a:t>
            </a:r>
            <a:endParaRPr kumimoji="1" lang="en-US" altLang="ja-JP" sz="6000" dirty="0"/>
          </a:p>
          <a:p>
            <a:pPr marL="0" indent="0">
              <a:buNone/>
            </a:pPr>
            <a:r>
              <a:rPr lang="ja-JP" altLang="en-US" sz="6000"/>
              <a:t>デフォルトでは、</a:t>
            </a:r>
            <a:endParaRPr lang="en-US" altLang="ja-JP" sz="6000" dirty="0"/>
          </a:p>
          <a:p>
            <a:pPr marL="0" indent="0">
              <a:buNone/>
            </a:pPr>
            <a:r>
              <a:rPr lang="en-US" altLang="ja-JP" sz="6000" u="sng" dirty="0">
                <a:solidFill>
                  <a:srgbClr val="FF0000"/>
                </a:solidFill>
              </a:rPr>
              <a:t>initialize</a:t>
            </a:r>
            <a:r>
              <a:rPr lang="ja-JP" altLang="en-US" sz="6000" u="sng">
                <a:solidFill>
                  <a:srgbClr val="FF0000"/>
                </a:solidFill>
              </a:rPr>
              <a:t>以外</a:t>
            </a:r>
            <a:endParaRPr lang="en-US" altLang="ja-JP" sz="60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20F4AD-F898-4F40-9E38-5BD692E8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6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EB04B-EE20-5149-9B24-37B8F96F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private</a:t>
            </a:r>
            <a:r>
              <a:rPr kumimoji="1" lang="ja-JP" altLang="en-US"/>
              <a:t>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6CCF-313E-0D41-98CD-FF96D060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/>
              <a:t>クラスの</a:t>
            </a:r>
            <a:r>
              <a:rPr lang="ja-JP" altLang="en-US" sz="6000" u="sng"/>
              <a:t>外部に</a:t>
            </a:r>
            <a:r>
              <a:rPr lang="ja-JP" altLang="en-US" sz="6000" u="sng">
                <a:solidFill>
                  <a:srgbClr val="FF0000"/>
                </a:solidFill>
              </a:rPr>
              <a:t>公開されない</a:t>
            </a:r>
            <a:r>
              <a:rPr lang="ja-JP" altLang="en-US" sz="6000"/>
              <a:t>メソッド</a:t>
            </a:r>
            <a:endParaRPr lang="en-US" altLang="ja-JP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20F4AD-F898-4F40-9E38-5BD692E8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5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ABC49-0FD9-624F-B28A-86185CD4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さて、問題です！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77B165-0E96-8D42-BCD2-F47AFDC9B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コード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6DB32D7-D240-834C-9AA2-7457F026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/>
              <a:t>問題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6583F83-152F-CF4F-8E88-7B03029AF6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以下のメソッドを外部から呼び出すことはできますか？</a:t>
            </a:r>
            <a:endParaRPr lang="en" altLang="ja-JP" dirty="0"/>
          </a:p>
          <a:p>
            <a:pPr marL="514350" indent="-514350">
              <a:buFont typeface="+mj-lt"/>
              <a:buAutoNum type="arabicPeriod"/>
            </a:pPr>
            <a:r>
              <a:rPr lang="en" altLang="ja-JP" dirty="0" err="1"/>
              <a:t>User#greet</a:t>
            </a:r>
            <a:endParaRPr lang="en" altLang="ja-JP" dirty="0"/>
          </a:p>
          <a:p>
            <a:pPr marL="514350" indent="-514350">
              <a:buFont typeface="+mj-lt"/>
              <a:buAutoNum type="arabicPeriod"/>
            </a:pPr>
            <a:r>
              <a:rPr lang="en" altLang="ja-JP" dirty="0" err="1"/>
              <a:t>User#initialize</a:t>
            </a:r>
            <a:endParaRPr lang="en" altLang="ja-JP" dirty="0"/>
          </a:p>
          <a:p>
            <a:pPr marL="514350" indent="-514350">
              <a:buFont typeface="+mj-lt"/>
              <a:buAutoNum type="arabicPeriod"/>
            </a:pPr>
            <a:r>
              <a:rPr lang="en" altLang="ja-JP" dirty="0" err="1"/>
              <a:t>User#get_age</a:t>
            </a:r>
            <a:endParaRPr lang="en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C6A767-C02C-5C40-A606-223A122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21" name="コンテンツ プレースホルダー 20">
            <a:extLst>
              <a:ext uri="{FF2B5EF4-FFF2-40B4-BE49-F238E27FC236}">
                <a16:creationId xmlns:a16="http://schemas.microsoft.com/office/drawing/2014/main" id="{D601461B-78BC-0E48-9D60-B7AEFE92E3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25" y="2654850"/>
            <a:ext cx="4191000" cy="3385038"/>
          </a:xfrm>
        </p:spPr>
      </p:pic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851E63F6-A623-6246-9919-A93CD31B4AB5}"/>
              </a:ext>
            </a:extLst>
          </p:cNvPr>
          <p:cNvSpPr/>
          <p:nvPr/>
        </p:nvSpPr>
        <p:spPr>
          <a:xfrm>
            <a:off x="0" y="0"/>
            <a:ext cx="560004" cy="5600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問</a:t>
            </a:r>
          </a:p>
        </p:txBody>
      </p:sp>
    </p:spTree>
    <p:extLst>
      <p:ext uri="{BB962C8B-B14F-4D97-AF65-F5344CB8AC3E}">
        <p14:creationId xmlns:p14="http://schemas.microsoft.com/office/powerpoint/2010/main" val="345773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FD1D5-6811-FD48-82F5-670CF18F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ここで</a:t>
            </a:r>
            <a:r>
              <a:rPr kumimoji="1" lang="en-US" altLang="ja-JP" dirty="0"/>
              <a:t> respond_to?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17B8F5-51CF-6444-8EC6-D8E7EDBC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300"/>
              <a:t>オブジェクトに対して</a:t>
            </a:r>
            <a:endParaRPr lang="en-US" altLang="ja-JP" sz="4300" dirty="0"/>
          </a:p>
          <a:p>
            <a:pPr marL="0" indent="0">
              <a:buNone/>
            </a:pPr>
            <a:r>
              <a:rPr lang="ja-JP" altLang="en-US" sz="4300"/>
              <a:t>特定のメソッドが</a:t>
            </a:r>
            <a:r>
              <a:rPr lang="ja-JP" altLang="en-US" sz="4300" b="1"/>
              <a:t>呼び出し可能</a:t>
            </a:r>
            <a:r>
              <a:rPr lang="ja-JP" altLang="en-US" sz="4300"/>
              <a:t>か確認するメソッド</a:t>
            </a:r>
            <a:endParaRPr lang="en-US" altLang="ja-JP" sz="4300" dirty="0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例：</a:t>
            </a:r>
            <a:r>
              <a:rPr lang="en" altLang="ja-JP" dirty="0"/>
              <a:t>#String</a:t>
            </a:r>
            <a:r>
              <a:rPr lang="ja-JP" altLang="en-US"/>
              <a:t>クラスは</a:t>
            </a:r>
            <a:r>
              <a:rPr lang="en" altLang="ja-JP" dirty="0"/>
              <a:t>split</a:t>
            </a:r>
            <a:r>
              <a:rPr lang="ja-JP" altLang="en-US"/>
              <a:t>メソッドを持つ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" altLang="ja-JP" b="1" dirty="0"/>
              <a:t>s.respond_to?(:split)</a:t>
            </a:r>
            <a:r>
              <a:rPr lang="en-US" altLang="ja-JP" b="1" dirty="0"/>
              <a:t> </a:t>
            </a:r>
            <a:r>
              <a:rPr lang="en" altLang="ja-JP" b="1" dirty="0"/>
              <a:t>#=&gt;true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12085F-9E2C-B54C-B7B7-04153727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B1C263-F6CB-4A49-B617-64D511B826FE}"/>
              </a:ext>
            </a:extLst>
          </p:cNvPr>
          <p:cNvSpPr txBox="1"/>
          <p:nvPr/>
        </p:nvSpPr>
        <p:spPr>
          <a:xfrm>
            <a:off x="261258" y="6176963"/>
            <a:ext cx="942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伊藤 淳一</a:t>
            </a:r>
            <a:r>
              <a:rPr lang="en-US" altLang="ja-JP" sz="1200" dirty="0"/>
              <a:t>. </a:t>
            </a:r>
            <a:r>
              <a:rPr lang="ja-JP" altLang="en-US" sz="1200"/>
              <a:t>プロを目指す人のための</a:t>
            </a:r>
            <a:r>
              <a:rPr lang="en" altLang="ja-JP" sz="1200" dirty="0"/>
              <a:t>Ruby</a:t>
            </a:r>
            <a:r>
              <a:rPr lang="ja-JP" altLang="en-US" sz="1200"/>
              <a:t>入門［改訂</a:t>
            </a:r>
            <a:r>
              <a:rPr lang="en-US" altLang="ja-JP" sz="1200" dirty="0"/>
              <a:t>2</a:t>
            </a:r>
            <a:r>
              <a:rPr lang="ja-JP" altLang="en-US" sz="1200"/>
              <a:t>版］　言語仕様からテスト駆動開発・デバッグ技法まで </a:t>
            </a:r>
            <a:r>
              <a:rPr lang="en-US" altLang="ja-JP" sz="1200" dirty="0"/>
              <a:t>(</a:t>
            </a:r>
            <a:r>
              <a:rPr lang="en" altLang="ja-JP" sz="1200" dirty="0"/>
              <a:t>Software Design plus) (Japanese Edition) (p.772). Kindle </a:t>
            </a:r>
            <a:r>
              <a:rPr lang="ja-JP" altLang="en-US" sz="1200"/>
              <a:t>版</a:t>
            </a:r>
            <a:r>
              <a:rPr lang="en-US" altLang="ja-JP" sz="1200" dirty="0"/>
              <a:t>. 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289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ABC49-0FD9-624F-B28A-86185CD4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クラスメソッドを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/>
              <a:t>にしたい場合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77B165-0E96-8D42-BCD2-F47AFDC9B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コード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6DB32D7-D240-834C-9AA2-7457F0261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/>
              <a:t>問題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6583F83-152F-CF4F-8E88-7B03029AF6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以下のメソッドを外部から呼び出すことはできますか？</a:t>
            </a:r>
            <a:endParaRPr lang="en" altLang="ja-JP" dirty="0"/>
          </a:p>
          <a:p>
            <a:pPr marL="514350" indent="-514350">
              <a:buFont typeface="+mj-lt"/>
              <a:buAutoNum type="arabicPeriod"/>
            </a:pPr>
            <a:r>
              <a:rPr lang="en" altLang="ja-JP" dirty="0"/>
              <a:t>User.user_count_0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ja-JP" dirty="0"/>
              <a:t>User.user_count_1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ja-JP" dirty="0"/>
              <a:t>User.user_count_2</a:t>
            </a:r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C6A767-C02C-5C40-A606-223A122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73C-3E16-A24A-84BD-EAD4B224C05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0" name="コンテンツ プレースホルダー 9" descr="テキスト&#10;&#10;自動的に生成された説明">
            <a:extLst>
              <a:ext uri="{FF2B5EF4-FFF2-40B4-BE49-F238E27FC236}">
                <a16:creationId xmlns:a16="http://schemas.microsoft.com/office/drawing/2014/main" id="{D3B7CC07-328B-7646-A837-264CC7888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2118" y="2505075"/>
            <a:ext cx="2912013" cy="3684588"/>
          </a:xfrm>
        </p:spPr>
      </p:pic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B1F33F0B-AC05-EF40-B55A-C12BFC48F14D}"/>
              </a:ext>
            </a:extLst>
          </p:cNvPr>
          <p:cNvSpPr/>
          <p:nvPr/>
        </p:nvSpPr>
        <p:spPr>
          <a:xfrm>
            <a:off x="0" y="0"/>
            <a:ext cx="560004" cy="5600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/>
              <a:t>問</a:t>
            </a:r>
          </a:p>
        </p:txBody>
      </p:sp>
    </p:spTree>
    <p:extLst>
      <p:ext uri="{BB962C8B-B14F-4D97-AF65-F5344CB8AC3E}">
        <p14:creationId xmlns:p14="http://schemas.microsoft.com/office/powerpoint/2010/main" val="29834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1039</Words>
  <Application>Microsoft Macintosh PowerPoint</Application>
  <PresentationFormat>A4 210 x 297 mm</PresentationFormat>
  <Paragraphs>230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6" baseType="lpstr">
      <vt:lpstr>游ゴシック</vt:lpstr>
      <vt:lpstr>Arial</vt:lpstr>
      <vt:lpstr>Office テーマ</vt:lpstr>
      <vt:lpstr>第7章 クラスの作成を理解する 〜ruby 3.0以降〜</vt:lpstr>
      <vt:lpstr>本日の内容</vt:lpstr>
      <vt:lpstr>メソッドの可視化</vt:lpstr>
      <vt:lpstr>7.7 メソッドの可視性</vt:lpstr>
      <vt:lpstr>publicメソッド</vt:lpstr>
      <vt:lpstr>privateメソッド</vt:lpstr>
      <vt:lpstr>さて、問題です！</vt:lpstr>
      <vt:lpstr>ここで respond_to?</vt:lpstr>
      <vt:lpstr>クラスメソッドを privateにしたい場合</vt:lpstr>
      <vt:lpstr>クラスメソッドのprivate設定</vt:lpstr>
      <vt:lpstr>可視性を変更する方法①</vt:lpstr>
      <vt:lpstr>ちょっとおさら(attr_accessor)</vt:lpstr>
      <vt:lpstr>可視性を変更する方法② (attr_accessor)</vt:lpstr>
      <vt:lpstr>protectedメソッド</vt:lpstr>
      <vt:lpstr>体重は他人に公開したくない でも、体重を他人と比較はしたい</vt:lpstr>
      <vt:lpstr>可視性を変更する方法② (attr_reader)</vt:lpstr>
      <vt:lpstr>言語による違い</vt:lpstr>
      <vt:lpstr>さて、問題です！</vt:lpstr>
      <vt:lpstr>意図しないオーバーライド</vt:lpstr>
      <vt:lpstr>定数について もっと詳しく</vt:lpstr>
      <vt:lpstr>定数の記述</vt:lpstr>
      <vt:lpstr>PowerPoint プレゼンテーション</vt:lpstr>
      <vt:lpstr>この章のまとめ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クラスの作成を理解する</dc:title>
  <dc:creator>FUMTA SIK</dc:creator>
  <cp:lastModifiedBy>FUMTA SIK</cp:lastModifiedBy>
  <cp:revision>22</cp:revision>
  <dcterms:created xsi:type="dcterms:W3CDTF">2022-02-28T07:01:52Z</dcterms:created>
  <dcterms:modified xsi:type="dcterms:W3CDTF">2022-02-28T15:32:18Z</dcterms:modified>
</cp:coreProperties>
</file>