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3" r:id="rId1"/>
  </p:sldMasterIdLst>
  <p:notesMasterIdLst>
    <p:notesMasterId r:id="rId75"/>
  </p:notesMasterIdLst>
  <p:sldIdLst>
    <p:sldId id="290" r:id="rId2"/>
    <p:sldId id="293" r:id="rId3"/>
    <p:sldId id="294" r:id="rId4"/>
    <p:sldId id="295" r:id="rId5"/>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305" r:id="rId40"/>
    <p:sldId id="306" r:id="rId41"/>
    <p:sldId id="298" r:id="rId42"/>
    <p:sldId id="299" r:id="rId43"/>
    <p:sldId id="300" r:id="rId44"/>
    <p:sldId id="301" r:id="rId45"/>
    <p:sldId id="302" r:id="rId46"/>
    <p:sldId id="307" r:id="rId47"/>
    <p:sldId id="309" r:id="rId48"/>
    <p:sldId id="308" r:id="rId49"/>
    <p:sldId id="310" r:id="rId50"/>
    <p:sldId id="311" r:id="rId51"/>
    <p:sldId id="312" r:id="rId52"/>
    <p:sldId id="313" r:id="rId53"/>
    <p:sldId id="314" r:id="rId54"/>
    <p:sldId id="315" r:id="rId55"/>
    <p:sldId id="334"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71B162-F161-434C-9D86-012A5258E266}" type="datetimeFigureOut">
              <a:rPr lang="en-US" smtClean="0"/>
              <a:t>10/30/2017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DA5D46-676D-406D-8758-26E8B1B47362}" type="slidenum">
              <a:rPr lang="en-US" smtClean="0"/>
              <a:t>‹#›</a:t>
            </a:fld>
            <a:endParaRPr lang="en-US"/>
          </a:p>
        </p:txBody>
      </p:sp>
    </p:spTree>
    <p:extLst>
      <p:ext uri="{BB962C8B-B14F-4D97-AF65-F5344CB8AC3E}">
        <p14:creationId xmlns:p14="http://schemas.microsoft.com/office/powerpoint/2010/main" val="972921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is an analysis of the current system using</a:t>
            </a:r>
          </a:p>
          <a:p>
            <a:r>
              <a:rPr lang="en-US" dirty="0" err="1"/>
              <a:t>Wetherbe’s</a:t>
            </a:r>
            <a:r>
              <a:rPr lang="en-US" dirty="0"/>
              <a:t> PIECES framework. The framework focuses on six areas:</a:t>
            </a:r>
          </a:p>
          <a:p>
            <a:r>
              <a:rPr lang="en-US" dirty="0"/>
              <a:t>performance, information, economics, control, efficiency, and</a:t>
            </a:r>
          </a:p>
          <a:p>
            <a:r>
              <a:rPr lang="en-US" dirty="0"/>
              <a:t>services. In each of these areas, problems are made into</a:t>
            </a:r>
          </a:p>
          <a:p>
            <a:r>
              <a:rPr lang="en-US" dirty="0"/>
              <a:t>opportunities by use of a directive. It also examines cause-and- effect</a:t>
            </a:r>
          </a:p>
          <a:p>
            <a:r>
              <a:rPr lang="en-US" dirty="0"/>
              <a:t>relationships of both the problems and the opportunities in order to</a:t>
            </a:r>
          </a:p>
          <a:p>
            <a:r>
              <a:rPr lang="en-US" dirty="0"/>
              <a:t>target areas for improvement.</a:t>
            </a:r>
          </a:p>
        </p:txBody>
      </p:sp>
      <p:sp>
        <p:nvSpPr>
          <p:cNvPr id="4" name="Slide Number Placeholder 3"/>
          <p:cNvSpPr>
            <a:spLocks noGrp="1"/>
          </p:cNvSpPr>
          <p:nvPr>
            <p:ph type="sldNum" sz="quarter" idx="10"/>
          </p:nvPr>
        </p:nvSpPr>
        <p:spPr/>
        <p:txBody>
          <a:bodyPr/>
          <a:lstStyle/>
          <a:p>
            <a:fld id="{1AA8A793-8D9F-4908-B603-77291A811A49}" type="slidenum">
              <a:rPr lang="en-US" smtClean="0"/>
              <a:t>15</a:t>
            </a:fld>
            <a:endParaRPr lang="en-US"/>
          </a:p>
        </p:txBody>
      </p:sp>
    </p:spTree>
    <p:extLst>
      <p:ext uri="{BB962C8B-B14F-4D97-AF65-F5344CB8AC3E}">
        <p14:creationId xmlns:p14="http://schemas.microsoft.com/office/powerpoint/2010/main" val="1384565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is a target area for improvement. By increasing</a:t>
            </a:r>
          </a:p>
          <a:p>
            <a:r>
              <a:rPr lang="en-US" dirty="0"/>
              <a:t>the performance of a system, the work of employees is magnified</a:t>
            </a:r>
          </a:p>
          <a:p>
            <a:r>
              <a:rPr lang="en-US" dirty="0"/>
              <a:t>with increased efficiency. This allows for employees of all levels of a</a:t>
            </a:r>
          </a:p>
          <a:p>
            <a:r>
              <a:rPr lang="en-US" dirty="0"/>
              <a:t>business to thrive. Performance improvements help reduce the work</a:t>
            </a:r>
          </a:p>
          <a:p>
            <a:r>
              <a:rPr lang="en-US" dirty="0"/>
              <a:t>needed to complete tasks and the response time of a system.</a:t>
            </a:r>
          </a:p>
          <a:p>
            <a:endParaRPr lang="en-US" dirty="0"/>
          </a:p>
          <a:p>
            <a:pPr rtl="0"/>
            <a:r>
              <a:rPr lang="en-US" sz="1200" b="0" i="0" u="none" strike="noStrike" kern="1200" dirty="0">
                <a:solidFill>
                  <a:schemeClr val="tx1"/>
                </a:solidFill>
                <a:effectLst/>
                <a:latin typeface="+mn-lt"/>
                <a:ea typeface="+mn-ea"/>
                <a:cs typeface="+mn-cs"/>
              </a:rPr>
              <a:t>Having orders and returns processed by phone results in poor performance. Each phone call requires not only work by the customer making the call, but also from the employee taking down their request. This results in an increased workload and a slow response time due to the one-on-one nature of phone calls. </a:t>
            </a:r>
            <a:endParaRPr lang="en-US" b="0" dirty="0">
              <a:effectLst/>
            </a:endParaRPr>
          </a:p>
          <a:p>
            <a:pPr rtl="0"/>
            <a:r>
              <a:rPr lang="en-US" dirty="0"/>
              <a:t/>
            </a:r>
            <a:br>
              <a:rPr lang="en-US" dirty="0"/>
            </a:br>
            <a:r>
              <a:rPr lang="en-US" sz="1200" b="0" i="0" u="none" strike="noStrike" kern="1200" dirty="0">
                <a:solidFill>
                  <a:schemeClr val="tx1"/>
                </a:solidFill>
                <a:effectLst/>
                <a:latin typeface="+mn-lt"/>
                <a:ea typeface="+mn-ea"/>
                <a:cs typeface="+mn-cs"/>
              </a:rPr>
              <a:t>Manually reordering inventory is a time-consuming process. Each product takes careful consideration to have the proper amount on hand at a given time. Knowing inventory levels is currently dependent on a spreadsheet that is kept manually. This process is both slow and prone to human error.</a:t>
            </a:r>
            <a:endParaRPr lang="en-US" b="0" dirty="0">
              <a:effectLst/>
            </a:endParaRPr>
          </a:p>
          <a:p>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1AA8A793-8D9F-4908-B603-77291A811A49}" type="slidenum">
              <a:rPr lang="en-US" smtClean="0"/>
              <a:t>16</a:t>
            </a:fld>
            <a:endParaRPr lang="en-US"/>
          </a:p>
        </p:txBody>
      </p:sp>
    </p:spTree>
    <p:extLst>
      <p:ext uri="{BB962C8B-B14F-4D97-AF65-F5344CB8AC3E}">
        <p14:creationId xmlns:p14="http://schemas.microsoft.com/office/powerpoint/2010/main" val="1367566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By implementing a web form, usability is promoted for both customers and employees. When on the web, the entire process is clarified and easily accessible. This reduces the throughput for both parties. The response time is also improved as customers will receive invoices and feedback from an automated system all without making a phone call. </a:t>
            </a:r>
          </a:p>
          <a:p>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Through use of an automated ordering system the computer anticipates when inventory levels are getting low. This lessens the workload of having to manually track and reorder supplies. Reducing the number of backorders also leads to better response times to orders and increased customer satisfaction. </a:t>
            </a:r>
            <a:endParaRPr lang="en-US" b="0" dirty="0">
              <a:effectLst/>
            </a:endParaRPr>
          </a:p>
          <a:p>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1AA8A793-8D9F-4908-B603-77291A811A49}" type="slidenum">
              <a:rPr lang="en-US" smtClean="0"/>
              <a:t>17</a:t>
            </a:fld>
            <a:endParaRPr lang="en-US"/>
          </a:p>
        </p:txBody>
      </p:sp>
    </p:spTree>
    <p:extLst>
      <p:ext uri="{BB962C8B-B14F-4D97-AF65-F5344CB8AC3E}">
        <p14:creationId xmlns:p14="http://schemas.microsoft.com/office/powerpoint/2010/main" val="2341190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In the digital age information is more available than ever before. It is the core of any system that tracks records. Any issues with inputting, outputting or storing data can hamper the success of a business. For data to be useful it must be accessible and defined with a sufficient degree of detail. </a:t>
            </a:r>
          </a:p>
          <a:p>
            <a:pPr rtl="0"/>
            <a:r>
              <a:rPr lang="en-US" sz="1200" b="0" i="0" u="none" strike="noStrike" kern="1200" dirty="0">
                <a:solidFill>
                  <a:schemeClr val="tx1"/>
                </a:solidFill>
                <a:effectLst/>
                <a:latin typeface="+mn-lt"/>
                <a:ea typeface="+mn-ea"/>
                <a:cs typeface="+mn-cs"/>
              </a:rPr>
              <a:t>Hand-kept records depend on the diligence and accuracy of employees. Often changes to such data is not logged. This makes tracking when an error occurs a costly process further decreasing reliability of important information. Such errors are often only apparent when the damage has already been done. </a:t>
            </a:r>
          </a:p>
          <a:p>
            <a:pPr rtl="0"/>
            <a:endParaRPr lang="en-US" b="0" dirty="0">
              <a:effectLst/>
            </a:endParaRPr>
          </a:p>
          <a:p>
            <a:r>
              <a:rPr lang="en-US" sz="1200" b="0" i="0" u="none" strike="noStrike" kern="1200" dirty="0">
                <a:solidFill>
                  <a:schemeClr val="tx1"/>
                </a:solidFill>
                <a:effectLst/>
                <a:latin typeface="+mn-lt"/>
                <a:ea typeface="+mn-ea"/>
                <a:cs typeface="+mn-cs"/>
              </a:rPr>
              <a:t>Production workflow depends on bills of materials to complete work orders.</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1AA8A793-8D9F-4908-B603-77291A811A49}" type="slidenum">
              <a:rPr lang="en-US" smtClean="0"/>
              <a:t>18</a:t>
            </a:fld>
            <a:endParaRPr lang="en-US"/>
          </a:p>
        </p:txBody>
      </p:sp>
    </p:spTree>
    <p:extLst>
      <p:ext uri="{BB962C8B-B14F-4D97-AF65-F5344CB8AC3E}">
        <p14:creationId xmlns:p14="http://schemas.microsoft.com/office/powerpoint/2010/main" val="119901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Inventory tracking is vital to many businesses and Kennels R Us is no exception. Automating the process allows information on inventory to be both more accurate and up-to-date with no time investment needed from employees.  This allows the information to be more accessible to the system and to the whole company. If errors do occur, changes can be logged and information can be restored. </a:t>
            </a:r>
            <a:endParaRPr lang="en-US" b="0" dirty="0">
              <a:effectLst/>
            </a:endParaRPr>
          </a:p>
          <a:p>
            <a:pPr rtl="0"/>
            <a:r>
              <a:rPr lang="en-US" dirty="0"/>
              <a:t/>
            </a:r>
            <a:br>
              <a:rPr lang="en-US" dirty="0"/>
            </a:br>
            <a:r>
              <a:rPr lang="en-US" sz="1200" b="0" i="0" u="none" strike="noStrike" kern="1200" dirty="0">
                <a:solidFill>
                  <a:schemeClr val="tx1"/>
                </a:solidFill>
                <a:effectLst/>
                <a:latin typeface="+mn-lt"/>
                <a:ea typeface="+mn-ea"/>
                <a:cs typeface="+mn-cs"/>
              </a:rPr>
              <a:t>Automating bills of materials allows the production crew to begin assembly as soon as an order is received by the system. Having the bills of materials as a digital copy allows for better record keeping and streamlines assembly. </a:t>
            </a:r>
            <a:endParaRPr lang="en-US" b="0" dirty="0">
              <a:effectLst/>
            </a:endParaRPr>
          </a:p>
          <a:p>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1AA8A793-8D9F-4908-B603-77291A811A49}" type="slidenum">
              <a:rPr lang="en-US" smtClean="0"/>
              <a:t>19</a:t>
            </a:fld>
            <a:endParaRPr lang="en-US"/>
          </a:p>
        </p:txBody>
      </p:sp>
    </p:spTree>
    <p:extLst>
      <p:ext uri="{BB962C8B-B14F-4D97-AF65-F5344CB8AC3E}">
        <p14:creationId xmlns:p14="http://schemas.microsoft.com/office/powerpoint/2010/main" val="209311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Automating monthly reports addresses economy one important way. The accountant will spend less time creating reports and more time analyzing the expenditures of the company. </a:t>
            </a:r>
            <a:r>
              <a:rPr lang="en-US" sz="1200" b="0" i="0" u="none" strike="noStrike" kern="1200">
                <a:solidFill>
                  <a:schemeClr val="tx1"/>
                </a:solidFill>
                <a:effectLst/>
                <a:latin typeface="+mn-lt"/>
                <a:ea typeface="+mn-ea"/>
                <a:cs typeface="+mn-cs"/>
              </a:rPr>
              <a:t>This allows the accountant to serve their specialized role to further improve the profits of the company and anticipate future areas of improvement.</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1AA8A793-8D9F-4908-B603-77291A811A49}" type="slidenum">
              <a:rPr lang="en-US" smtClean="0"/>
              <a:t>20</a:t>
            </a:fld>
            <a:endParaRPr lang="en-US"/>
          </a:p>
        </p:txBody>
      </p:sp>
    </p:spTree>
    <p:extLst>
      <p:ext uri="{BB962C8B-B14F-4D97-AF65-F5344CB8AC3E}">
        <p14:creationId xmlns:p14="http://schemas.microsoft.com/office/powerpoint/2010/main" val="3999917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1241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8971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B61BEF0D-F0BB-DE4B-95CE-6DB70DBA9567}" type="datetimeFigureOut">
              <a:rPr lang="en-US" smtClean="0"/>
              <a:pPr/>
              <a:t>10/30/2017</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2778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9416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B61BEF0D-F0BB-DE4B-95CE-6DB70DBA9567}" type="datetimeFigureOut">
              <a:rPr lang="en-US" smtClean="0"/>
              <a:pPr/>
              <a:t>10/30/2017</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714048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8147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506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9200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10/30/2017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0083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4883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4185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B61BEF0D-F0BB-DE4B-95CE-6DB70DBA9567}" type="datetimeFigureOut">
              <a:rPr lang="en-US" smtClean="0"/>
              <a:pPr/>
              <a:t>10/30/2017</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1025980"/>
      </p:ext>
    </p:extLst>
  </p:cSld>
  <p:clrMap bg1="dk1" tx1="lt1" bg2="dk2"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Design </a:t>
            </a:r>
            <a:r>
              <a:rPr lang="en-US" dirty="0"/>
              <a:t>Phase Presentation</a:t>
            </a:r>
            <a:br>
              <a:rPr lang="en-US" dirty="0"/>
            </a:br>
            <a:r>
              <a:rPr lang="en-US" dirty="0"/>
              <a:t>Kennels R Us</a:t>
            </a:r>
            <a:br>
              <a:rPr lang="en-US" dirty="0"/>
            </a:br>
            <a:r>
              <a:rPr lang="en-US" dirty="0"/>
              <a:t>WORLDWIDE PRESTIGE</a:t>
            </a:r>
          </a:p>
        </p:txBody>
      </p:sp>
      <p:sp>
        <p:nvSpPr>
          <p:cNvPr id="3" name="Content Placeholder 2"/>
          <p:cNvSpPr>
            <a:spLocks noGrp="1"/>
          </p:cNvSpPr>
          <p:nvPr>
            <p:ph idx="1"/>
          </p:nvPr>
        </p:nvSpPr>
        <p:spPr>
          <a:xfrm>
            <a:off x="8913956" y="2794958"/>
            <a:ext cx="1924762" cy="2455633"/>
          </a:xfrm>
        </p:spPr>
        <p:txBody>
          <a:bodyPr>
            <a:normAutofit lnSpcReduction="10000"/>
          </a:bodyPr>
          <a:lstStyle/>
          <a:p>
            <a:pPr marL="0" indent="0">
              <a:buNone/>
            </a:pPr>
            <a:r>
              <a:rPr lang="en-US" dirty="0"/>
              <a:t>Robert Bell</a:t>
            </a:r>
          </a:p>
          <a:p>
            <a:pPr marL="0" indent="0">
              <a:buNone/>
            </a:pPr>
            <a:r>
              <a:rPr lang="en-US" dirty="0"/>
              <a:t>Angel </a:t>
            </a:r>
            <a:r>
              <a:rPr lang="en-US" dirty="0" err="1"/>
              <a:t>Ganter</a:t>
            </a:r>
            <a:endParaRPr lang="en-US" dirty="0"/>
          </a:p>
          <a:p>
            <a:pPr marL="0" indent="0">
              <a:buNone/>
            </a:pPr>
            <a:r>
              <a:rPr lang="en-US" dirty="0"/>
              <a:t>Ryan Kent</a:t>
            </a:r>
          </a:p>
          <a:p>
            <a:pPr marL="0" indent="0">
              <a:buNone/>
            </a:pPr>
            <a:r>
              <a:rPr lang="en-US" dirty="0"/>
              <a:t>Dimitrei Nazi</a:t>
            </a:r>
          </a:p>
          <a:p>
            <a:pPr marL="0" indent="0">
              <a:buNone/>
            </a:pPr>
            <a:r>
              <a:rPr lang="en-US" dirty="0"/>
              <a:t>Ryan Rodriguez</a:t>
            </a: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bwMode="auto">
          <a:xfrm>
            <a:off x="2871173" y="2430542"/>
            <a:ext cx="6351234" cy="3308034"/>
          </a:xfrm>
          <a:prstGeom prst="rect">
            <a:avLst/>
          </a:prstGeom>
          <a:noFill/>
          <a:ln w="254000" cap="rnd">
            <a:noFill/>
          </a:ln>
          <a:effectLst/>
        </p:spPr>
      </p:pic>
      <p:sp>
        <p:nvSpPr>
          <p:cNvPr id="5" name="Content Placeholder 2"/>
          <p:cNvSpPr txBox="1">
            <a:spLocks/>
          </p:cNvSpPr>
          <p:nvPr/>
        </p:nvSpPr>
        <p:spPr>
          <a:xfrm>
            <a:off x="2088722" y="2794958"/>
            <a:ext cx="1564901" cy="231445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en-US" dirty="0"/>
              <a:t>CSCI 4750 </a:t>
            </a:r>
          </a:p>
          <a:p>
            <a:pPr marL="0" indent="0">
              <a:buNone/>
            </a:pPr>
            <a:r>
              <a:rPr lang="en-US" dirty="0"/>
              <a:t>Group 4</a:t>
            </a:r>
          </a:p>
          <a:p>
            <a:pPr marL="0" indent="0">
              <a:buNone/>
            </a:pPr>
            <a:endParaRPr lang="en-US" dirty="0"/>
          </a:p>
        </p:txBody>
      </p:sp>
    </p:spTree>
    <p:extLst>
      <p:ext uri="{BB962C8B-B14F-4D97-AF65-F5344CB8AC3E}">
        <p14:creationId xmlns:p14="http://schemas.microsoft.com/office/powerpoint/2010/main" val="1360982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A2F0EC-C5FF-436E-B1DA-72E7C51122CF}"/>
              </a:ext>
            </a:extLst>
          </p:cNvPr>
          <p:cNvSpPr>
            <a:spLocks noGrp="1"/>
          </p:cNvSpPr>
          <p:nvPr>
            <p:ph type="title"/>
          </p:nvPr>
        </p:nvSpPr>
        <p:spPr>
          <a:xfrm>
            <a:off x="1141413" y="609600"/>
            <a:ext cx="9905998" cy="1033670"/>
          </a:xfrm>
        </p:spPr>
        <p:txBody>
          <a:bodyPr/>
          <a:lstStyle/>
          <a:p>
            <a:r>
              <a:rPr lang="en-US" dirty="0"/>
              <a:t>Overview of the Current System</a:t>
            </a:r>
          </a:p>
        </p:txBody>
      </p:sp>
      <p:sp>
        <p:nvSpPr>
          <p:cNvPr id="3" name="Content Placeholder 2">
            <a:extLst>
              <a:ext uri="{FF2B5EF4-FFF2-40B4-BE49-F238E27FC236}">
                <a16:creationId xmlns:a16="http://schemas.microsoft.com/office/drawing/2014/main" xmlns="" id="{9F2C06DC-6AF6-433A-8EC6-D4C645A3E375}"/>
              </a:ext>
            </a:extLst>
          </p:cNvPr>
          <p:cNvSpPr>
            <a:spLocks noGrp="1"/>
          </p:cNvSpPr>
          <p:nvPr>
            <p:ph idx="1"/>
          </p:nvPr>
        </p:nvSpPr>
        <p:spPr>
          <a:xfrm>
            <a:off x="1141413" y="2039761"/>
            <a:ext cx="9905998" cy="3949148"/>
          </a:xfrm>
        </p:spPr>
        <p:txBody>
          <a:bodyPr/>
          <a:lstStyle/>
          <a:p>
            <a:r>
              <a:rPr lang="en-US" dirty="0"/>
              <a:t>Distribution</a:t>
            </a:r>
          </a:p>
          <a:p>
            <a:pPr lvl="1"/>
            <a:r>
              <a:rPr lang="en-US" dirty="0"/>
              <a:t>Shipping labels are sloppy</a:t>
            </a:r>
          </a:p>
          <a:p>
            <a:pPr lvl="1"/>
            <a:r>
              <a:rPr lang="en-US" dirty="0"/>
              <a:t>Vendors are not kept up with</a:t>
            </a:r>
          </a:p>
          <a:p>
            <a:pPr lvl="1"/>
            <a:r>
              <a:rPr lang="en-US" dirty="0"/>
              <a:t>Online ordering is nonexistent for customers</a:t>
            </a:r>
          </a:p>
          <a:p>
            <a:pPr lvl="2"/>
            <a:r>
              <a:rPr lang="en-US" dirty="0"/>
              <a:t>Customers cannot interact with the store without going into it first</a:t>
            </a:r>
          </a:p>
        </p:txBody>
      </p:sp>
    </p:spTree>
    <p:extLst>
      <p:ext uri="{BB962C8B-B14F-4D97-AF65-F5344CB8AC3E}">
        <p14:creationId xmlns:p14="http://schemas.microsoft.com/office/powerpoint/2010/main" val="1850989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A2F0EC-C5FF-436E-B1DA-72E7C51122CF}"/>
              </a:ext>
            </a:extLst>
          </p:cNvPr>
          <p:cNvSpPr>
            <a:spLocks noGrp="1"/>
          </p:cNvSpPr>
          <p:nvPr>
            <p:ph type="title"/>
          </p:nvPr>
        </p:nvSpPr>
        <p:spPr>
          <a:xfrm>
            <a:off x="1141413" y="609600"/>
            <a:ext cx="9905998" cy="1033670"/>
          </a:xfrm>
        </p:spPr>
        <p:txBody>
          <a:bodyPr/>
          <a:lstStyle/>
          <a:p>
            <a:r>
              <a:rPr lang="en-US" dirty="0"/>
              <a:t>Overview of the Current System</a:t>
            </a:r>
          </a:p>
        </p:txBody>
      </p:sp>
      <p:sp>
        <p:nvSpPr>
          <p:cNvPr id="3" name="Content Placeholder 2">
            <a:extLst>
              <a:ext uri="{FF2B5EF4-FFF2-40B4-BE49-F238E27FC236}">
                <a16:creationId xmlns:a16="http://schemas.microsoft.com/office/drawing/2014/main" xmlns="" id="{9F2C06DC-6AF6-433A-8EC6-D4C645A3E375}"/>
              </a:ext>
            </a:extLst>
          </p:cNvPr>
          <p:cNvSpPr>
            <a:spLocks noGrp="1"/>
          </p:cNvSpPr>
          <p:nvPr>
            <p:ph idx="1"/>
          </p:nvPr>
        </p:nvSpPr>
        <p:spPr>
          <a:xfrm>
            <a:off x="1141413" y="2027404"/>
            <a:ext cx="9905998" cy="3949148"/>
          </a:xfrm>
        </p:spPr>
        <p:txBody>
          <a:bodyPr/>
          <a:lstStyle/>
          <a:p>
            <a:r>
              <a:rPr lang="en-US" dirty="0"/>
              <a:t>Accounting</a:t>
            </a:r>
          </a:p>
          <a:p>
            <a:pPr lvl="1"/>
            <a:r>
              <a:rPr lang="en-US" dirty="0"/>
              <a:t>Current method of billing is inefficient</a:t>
            </a:r>
          </a:p>
          <a:p>
            <a:pPr lvl="1"/>
            <a:r>
              <a:rPr lang="en-US" dirty="0"/>
              <a:t>There are no formal monthly reports</a:t>
            </a:r>
          </a:p>
          <a:p>
            <a:pPr lvl="1"/>
            <a:r>
              <a:rPr lang="en-US" dirty="0"/>
              <a:t>Sales reports are written down, not automated</a:t>
            </a:r>
          </a:p>
        </p:txBody>
      </p:sp>
    </p:spTree>
    <p:extLst>
      <p:ext uri="{BB962C8B-B14F-4D97-AF65-F5344CB8AC3E}">
        <p14:creationId xmlns:p14="http://schemas.microsoft.com/office/powerpoint/2010/main" val="3650017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A2F0EC-C5FF-436E-B1DA-72E7C51122CF}"/>
              </a:ext>
            </a:extLst>
          </p:cNvPr>
          <p:cNvSpPr>
            <a:spLocks noGrp="1"/>
          </p:cNvSpPr>
          <p:nvPr>
            <p:ph type="title"/>
          </p:nvPr>
        </p:nvSpPr>
        <p:spPr>
          <a:xfrm>
            <a:off x="1141413" y="609600"/>
            <a:ext cx="9905998" cy="1033670"/>
          </a:xfrm>
        </p:spPr>
        <p:txBody>
          <a:bodyPr/>
          <a:lstStyle/>
          <a:p>
            <a:r>
              <a:rPr lang="en-US" dirty="0"/>
              <a:t>Current Process Model</a:t>
            </a:r>
          </a:p>
        </p:txBody>
      </p:sp>
      <p:sp>
        <p:nvSpPr>
          <p:cNvPr id="3" name="Content Placeholder 2">
            <a:extLst>
              <a:ext uri="{FF2B5EF4-FFF2-40B4-BE49-F238E27FC236}">
                <a16:creationId xmlns:a16="http://schemas.microsoft.com/office/drawing/2014/main" xmlns="" id="{9F2C06DC-6AF6-433A-8EC6-D4C645A3E375}"/>
              </a:ext>
            </a:extLst>
          </p:cNvPr>
          <p:cNvSpPr>
            <a:spLocks noGrp="1"/>
          </p:cNvSpPr>
          <p:nvPr>
            <p:ph idx="1"/>
          </p:nvPr>
        </p:nvSpPr>
        <p:spPr>
          <a:xfrm>
            <a:off x="1141413" y="2064475"/>
            <a:ext cx="9905998" cy="3949148"/>
          </a:xfrm>
        </p:spPr>
        <p:txBody>
          <a:bodyPr>
            <a:normAutofit/>
          </a:bodyPr>
          <a:lstStyle/>
          <a:p>
            <a:r>
              <a:rPr lang="en-US" dirty="0"/>
              <a:t>Customer</a:t>
            </a:r>
          </a:p>
          <a:p>
            <a:pPr lvl="1"/>
            <a:r>
              <a:rPr lang="en-US" dirty="0"/>
              <a:t>Calls for product</a:t>
            </a:r>
          </a:p>
          <a:p>
            <a:pPr lvl="2"/>
            <a:r>
              <a:rPr lang="en-US" dirty="0"/>
              <a:t>Paper order is created</a:t>
            </a:r>
          </a:p>
          <a:p>
            <a:pPr lvl="1"/>
            <a:r>
              <a:rPr lang="en-US" dirty="0"/>
              <a:t>Comes in to talk to employees</a:t>
            </a:r>
          </a:p>
          <a:p>
            <a:pPr lvl="2"/>
            <a:r>
              <a:rPr lang="en-US" dirty="0"/>
              <a:t>Paper record is created</a:t>
            </a:r>
          </a:p>
          <a:p>
            <a:pPr lvl="1"/>
            <a:r>
              <a:rPr lang="en-US" dirty="0"/>
              <a:t>Cannot find company website in search engines, as it does not exist</a:t>
            </a:r>
          </a:p>
        </p:txBody>
      </p:sp>
    </p:spTree>
    <p:extLst>
      <p:ext uri="{BB962C8B-B14F-4D97-AF65-F5344CB8AC3E}">
        <p14:creationId xmlns:p14="http://schemas.microsoft.com/office/powerpoint/2010/main" val="171637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A2F0EC-C5FF-436E-B1DA-72E7C51122CF}"/>
              </a:ext>
            </a:extLst>
          </p:cNvPr>
          <p:cNvSpPr>
            <a:spLocks noGrp="1"/>
          </p:cNvSpPr>
          <p:nvPr>
            <p:ph type="title"/>
          </p:nvPr>
        </p:nvSpPr>
        <p:spPr>
          <a:xfrm>
            <a:off x="1141413" y="609600"/>
            <a:ext cx="9905998" cy="1033670"/>
          </a:xfrm>
        </p:spPr>
        <p:txBody>
          <a:bodyPr/>
          <a:lstStyle/>
          <a:p>
            <a:r>
              <a:rPr lang="en-US" dirty="0"/>
              <a:t>Current Process Model</a:t>
            </a:r>
          </a:p>
        </p:txBody>
      </p:sp>
      <p:sp>
        <p:nvSpPr>
          <p:cNvPr id="3" name="Content Placeholder 2">
            <a:extLst>
              <a:ext uri="{FF2B5EF4-FFF2-40B4-BE49-F238E27FC236}">
                <a16:creationId xmlns:a16="http://schemas.microsoft.com/office/drawing/2014/main" xmlns="" id="{9F2C06DC-6AF6-433A-8EC6-D4C645A3E375}"/>
              </a:ext>
            </a:extLst>
          </p:cNvPr>
          <p:cNvSpPr>
            <a:spLocks noGrp="1"/>
          </p:cNvSpPr>
          <p:nvPr>
            <p:ph idx="1"/>
          </p:nvPr>
        </p:nvSpPr>
        <p:spPr>
          <a:xfrm>
            <a:off x="1141413" y="2249826"/>
            <a:ext cx="9905998" cy="3949148"/>
          </a:xfrm>
        </p:spPr>
        <p:txBody>
          <a:bodyPr>
            <a:normAutofit/>
          </a:bodyPr>
          <a:lstStyle/>
          <a:p>
            <a:r>
              <a:rPr lang="en-US" dirty="0"/>
              <a:t>Employees</a:t>
            </a:r>
          </a:p>
          <a:p>
            <a:pPr lvl="1"/>
            <a:r>
              <a:rPr lang="en-US" dirty="0"/>
              <a:t>Receive orders</a:t>
            </a:r>
          </a:p>
          <a:p>
            <a:pPr lvl="2"/>
            <a:r>
              <a:rPr lang="en-US" dirty="0"/>
              <a:t>Via call</a:t>
            </a:r>
          </a:p>
          <a:p>
            <a:pPr lvl="3"/>
            <a:r>
              <a:rPr lang="en-US" dirty="0"/>
              <a:t>Records are written down, stored in file cabinet</a:t>
            </a:r>
          </a:p>
          <a:p>
            <a:pPr lvl="2"/>
            <a:r>
              <a:rPr lang="en-US" dirty="0"/>
              <a:t>Via walk-in</a:t>
            </a:r>
          </a:p>
          <a:p>
            <a:pPr lvl="3"/>
            <a:r>
              <a:rPr lang="en-US" dirty="0"/>
              <a:t>Records are written down, stored in file cabinet</a:t>
            </a:r>
          </a:p>
        </p:txBody>
      </p:sp>
    </p:spTree>
    <p:extLst>
      <p:ext uri="{BB962C8B-B14F-4D97-AF65-F5344CB8AC3E}">
        <p14:creationId xmlns:p14="http://schemas.microsoft.com/office/powerpoint/2010/main" val="2730039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A2F0EC-C5FF-436E-B1DA-72E7C51122CF}"/>
              </a:ext>
            </a:extLst>
          </p:cNvPr>
          <p:cNvSpPr>
            <a:spLocks noGrp="1"/>
          </p:cNvSpPr>
          <p:nvPr>
            <p:ph type="title"/>
          </p:nvPr>
        </p:nvSpPr>
        <p:spPr>
          <a:xfrm>
            <a:off x="1141413" y="609600"/>
            <a:ext cx="9905998" cy="1033670"/>
          </a:xfrm>
        </p:spPr>
        <p:txBody>
          <a:bodyPr/>
          <a:lstStyle/>
          <a:p>
            <a:r>
              <a:rPr lang="en-US" dirty="0"/>
              <a:t>Current Process Model</a:t>
            </a:r>
          </a:p>
        </p:txBody>
      </p:sp>
      <p:sp>
        <p:nvSpPr>
          <p:cNvPr id="3" name="Content Placeholder 2">
            <a:extLst>
              <a:ext uri="{FF2B5EF4-FFF2-40B4-BE49-F238E27FC236}">
                <a16:creationId xmlns:a16="http://schemas.microsoft.com/office/drawing/2014/main" xmlns="" id="{9F2C06DC-6AF6-433A-8EC6-D4C645A3E375}"/>
              </a:ext>
            </a:extLst>
          </p:cNvPr>
          <p:cNvSpPr>
            <a:spLocks noGrp="1"/>
          </p:cNvSpPr>
          <p:nvPr>
            <p:ph idx="1"/>
          </p:nvPr>
        </p:nvSpPr>
        <p:spPr>
          <a:xfrm>
            <a:off x="1141413" y="2323966"/>
            <a:ext cx="9905998" cy="3949148"/>
          </a:xfrm>
        </p:spPr>
        <p:txBody>
          <a:bodyPr>
            <a:normAutofit/>
          </a:bodyPr>
          <a:lstStyle/>
          <a:p>
            <a:r>
              <a:rPr lang="en-US" dirty="0"/>
              <a:t>Billing</a:t>
            </a:r>
          </a:p>
          <a:p>
            <a:pPr lvl="1"/>
            <a:r>
              <a:rPr lang="en-US" dirty="0"/>
              <a:t>Done manually</a:t>
            </a:r>
          </a:p>
          <a:p>
            <a:pPr lvl="2"/>
            <a:r>
              <a:rPr lang="en-US" dirty="0"/>
              <a:t>Records get lost</a:t>
            </a:r>
          </a:p>
          <a:p>
            <a:pPr lvl="2"/>
            <a:r>
              <a:rPr lang="en-US" dirty="0"/>
              <a:t>Bills sometimes are not paid on time</a:t>
            </a:r>
          </a:p>
          <a:p>
            <a:pPr lvl="2"/>
            <a:r>
              <a:rPr lang="en-US" dirty="0"/>
              <a:t>Payment gets lost in mail</a:t>
            </a:r>
          </a:p>
        </p:txBody>
      </p:sp>
    </p:spTree>
    <p:extLst>
      <p:ext uri="{BB962C8B-B14F-4D97-AF65-F5344CB8AC3E}">
        <p14:creationId xmlns:p14="http://schemas.microsoft.com/office/powerpoint/2010/main" val="2036033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FE7722E-4DBF-430D-9597-8A9F503ADAB9}"/>
              </a:ext>
            </a:extLst>
          </p:cNvPr>
          <p:cNvSpPr>
            <a:spLocks noGrp="1"/>
          </p:cNvSpPr>
          <p:nvPr>
            <p:ph type="title"/>
          </p:nvPr>
        </p:nvSpPr>
        <p:spPr/>
        <p:txBody>
          <a:bodyPr/>
          <a:lstStyle/>
          <a:p>
            <a:r>
              <a:rPr lang="en-US" dirty="0"/>
              <a:t>Analysis of the current system</a:t>
            </a:r>
          </a:p>
        </p:txBody>
      </p:sp>
      <p:sp>
        <p:nvSpPr>
          <p:cNvPr id="5" name="Text Placeholder 4">
            <a:extLst>
              <a:ext uri="{FF2B5EF4-FFF2-40B4-BE49-F238E27FC236}">
                <a16:creationId xmlns:a16="http://schemas.microsoft.com/office/drawing/2014/main" xmlns="" id="{E415018C-DEDF-441C-A9AA-1AA28C9E1D40}"/>
              </a:ext>
            </a:extLst>
          </p:cNvPr>
          <p:cNvSpPr>
            <a:spLocks noGrp="1"/>
          </p:cNvSpPr>
          <p:nvPr>
            <p:ph type="body" idx="1"/>
          </p:nvPr>
        </p:nvSpPr>
        <p:spPr/>
        <p:txBody>
          <a:bodyPr/>
          <a:lstStyle/>
          <a:p>
            <a:r>
              <a:rPr lang="en-US" dirty="0"/>
              <a:t>Performance, information, economics, control, efficiency and services</a:t>
            </a:r>
          </a:p>
        </p:txBody>
      </p:sp>
    </p:spTree>
    <p:extLst>
      <p:ext uri="{BB962C8B-B14F-4D97-AF65-F5344CB8AC3E}">
        <p14:creationId xmlns:p14="http://schemas.microsoft.com/office/powerpoint/2010/main" val="3208640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181D9-AEC2-415C-8E57-CBF59499C4F1}"/>
              </a:ext>
            </a:extLst>
          </p:cNvPr>
          <p:cNvSpPr>
            <a:spLocks noGrp="1"/>
          </p:cNvSpPr>
          <p:nvPr>
            <p:ph type="title"/>
          </p:nvPr>
        </p:nvSpPr>
        <p:spPr>
          <a:xfrm>
            <a:off x="1141413" y="609600"/>
            <a:ext cx="9905998" cy="1026695"/>
          </a:xfrm>
        </p:spPr>
        <p:txBody>
          <a:bodyPr/>
          <a:lstStyle/>
          <a:p>
            <a:r>
              <a:rPr lang="en-US" dirty="0"/>
              <a:t>Performance – Problems</a:t>
            </a:r>
          </a:p>
        </p:txBody>
      </p:sp>
      <p:sp>
        <p:nvSpPr>
          <p:cNvPr id="3" name="Content Placeholder 2">
            <a:extLst>
              <a:ext uri="{FF2B5EF4-FFF2-40B4-BE49-F238E27FC236}">
                <a16:creationId xmlns:a16="http://schemas.microsoft.com/office/drawing/2014/main" xmlns="" id="{DD559ED7-2E6A-4EA5-AF17-911629B96F30}"/>
              </a:ext>
            </a:extLst>
          </p:cNvPr>
          <p:cNvSpPr>
            <a:spLocks noGrp="1"/>
          </p:cNvSpPr>
          <p:nvPr>
            <p:ph idx="1"/>
          </p:nvPr>
        </p:nvSpPr>
        <p:spPr>
          <a:xfrm>
            <a:off x="1141413" y="2216847"/>
            <a:ext cx="9905998" cy="3994484"/>
          </a:xfrm>
        </p:spPr>
        <p:txBody>
          <a:bodyPr/>
          <a:lstStyle/>
          <a:p>
            <a:r>
              <a:rPr lang="en-US" dirty="0"/>
              <a:t>Order processing and returns done manually</a:t>
            </a:r>
          </a:p>
          <a:p>
            <a:r>
              <a:rPr lang="en-US" dirty="0"/>
              <a:t>Inventory levels are recorded manually</a:t>
            </a:r>
          </a:p>
        </p:txBody>
      </p:sp>
    </p:spTree>
    <p:extLst>
      <p:ext uri="{BB962C8B-B14F-4D97-AF65-F5344CB8AC3E}">
        <p14:creationId xmlns:p14="http://schemas.microsoft.com/office/powerpoint/2010/main" val="772361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181D9-AEC2-415C-8E57-CBF59499C4F1}"/>
              </a:ext>
            </a:extLst>
          </p:cNvPr>
          <p:cNvSpPr>
            <a:spLocks noGrp="1"/>
          </p:cNvSpPr>
          <p:nvPr>
            <p:ph type="title"/>
          </p:nvPr>
        </p:nvSpPr>
        <p:spPr>
          <a:xfrm>
            <a:off x="1141413" y="609600"/>
            <a:ext cx="9905998" cy="1026695"/>
          </a:xfrm>
        </p:spPr>
        <p:txBody>
          <a:bodyPr/>
          <a:lstStyle/>
          <a:p>
            <a:r>
              <a:rPr lang="en-US" dirty="0"/>
              <a:t>Performance – Opportunities</a:t>
            </a:r>
          </a:p>
        </p:txBody>
      </p:sp>
      <p:sp>
        <p:nvSpPr>
          <p:cNvPr id="3" name="Content Placeholder 2">
            <a:extLst>
              <a:ext uri="{FF2B5EF4-FFF2-40B4-BE49-F238E27FC236}">
                <a16:creationId xmlns:a16="http://schemas.microsoft.com/office/drawing/2014/main" xmlns="" id="{DD559ED7-2E6A-4EA5-AF17-911629B96F30}"/>
              </a:ext>
            </a:extLst>
          </p:cNvPr>
          <p:cNvSpPr>
            <a:spLocks noGrp="1"/>
          </p:cNvSpPr>
          <p:nvPr>
            <p:ph idx="1"/>
          </p:nvPr>
        </p:nvSpPr>
        <p:spPr>
          <a:xfrm>
            <a:off x="1141413" y="2117993"/>
            <a:ext cx="9905998" cy="3994484"/>
          </a:xfrm>
        </p:spPr>
        <p:txBody>
          <a:bodyPr/>
          <a:lstStyle/>
          <a:p>
            <a:r>
              <a:rPr lang="en-US" dirty="0"/>
              <a:t>Having a web form for orders and returns</a:t>
            </a:r>
          </a:p>
          <a:p>
            <a:r>
              <a:rPr lang="en-US" dirty="0"/>
              <a:t>Automating inventory records</a:t>
            </a:r>
          </a:p>
        </p:txBody>
      </p:sp>
    </p:spTree>
    <p:extLst>
      <p:ext uri="{BB962C8B-B14F-4D97-AF65-F5344CB8AC3E}">
        <p14:creationId xmlns:p14="http://schemas.microsoft.com/office/powerpoint/2010/main" val="3934003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181D9-AEC2-415C-8E57-CBF59499C4F1}"/>
              </a:ext>
            </a:extLst>
          </p:cNvPr>
          <p:cNvSpPr>
            <a:spLocks noGrp="1"/>
          </p:cNvSpPr>
          <p:nvPr>
            <p:ph type="title"/>
          </p:nvPr>
        </p:nvSpPr>
        <p:spPr>
          <a:xfrm>
            <a:off x="1141413" y="609600"/>
            <a:ext cx="9905998" cy="1026695"/>
          </a:xfrm>
        </p:spPr>
        <p:txBody>
          <a:bodyPr/>
          <a:lstStyle/>
          <a:p>
            <a:r>
              <a:rPr lang="en-US" dirty="0"/>
              <a:t>information – problems</a:t>
            </a:r>
          </a:p>
        </p:txBody>
      </p:sp>
      <p:sp>
        <p:nvSpPr>
          <p:cNvPr id="3" name="Content Placeholder 2">
            <a:extLst>
              <a:ext uri="{FF2B5EF4-FFF2-40B4-BE49-F238E27FC236}">
                <a16:creationId xmlns:a16="http://schemas.microsoft.com/office/drawing/2014/main" xmlns="" id="{DD559ED7-2E6A-4EA5-AF17-911629B96F30}"/>
              </a:ext>
            </a:extLst>
          </p:cNvPr>
          <p:cNvSpPr>
            <a:spLocks noGrp="1"/>
          </p:cNvSpPr>
          <p:nvPr>
            <p:ph idx="1"/>
          </p:nvPr>
        </p:nvSpPr>
        <p:spPr>
          <a:xfrm>
            <a:off x="1141413" y="2253917"/>
            <a:ext cx="9905998" cy="3994484"/>
          </a:xfrm>
        </p:spPr>
        <p:txBody>
          <a:bodyPr/>
          <a:lstStyle/>
          <a:p>
            <a:r>
              <a:rPr lang="en-US" dirty="0"/>
              <a:t>Inventory level tracking is done manually</a:t>
            </a:r>
          </a:p>
          <a:p>
            <a:r>
              <a:rPr lang="en-US" dirty="0"/>
              <a:t>Bills of materials are not automated</a:t>
            </a:r>
          </a:p>
        </p:txBody>
      </p:sp>
    </p:spTree>
    <p:extLst>
      <p:ext uri="{BB962C8B-B14F-4D97-AF65-F5344CB8AC3E}">
        <p14:creationId xmlns:p14="http://schemas.microsoft.com/office/powerpoint/2010/main" val="1014598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181D9-AEC2-415C-8E57-CBF59499C4F1}"/>
              </a:ext>
            </a:extLst>
          </p:cNvPr>
          <p:cNvSpPr>
            <a:spLocks noGrp="1"/>
          </p:cNvSpPr>
          <p:nvPr>
            <p:ph type="title"/>
          </p:nvPr>
        </p:nvSpPr>
        <p:spPr>
          <a:xfrm>
            <a:off x="1141413" y="609600"/>
            <a:ext cx="9905998" cy="1026695"/>
          </a:xfrm>
        </p:spPr>
        <p:txBody>
          <a:bodyPr/>
          <a:lstStyle/>
          <a:p>
            <a:r>
              <a:rPr lang="en-US" dirty="0"/>
              <a:t>information – Opportunities </a:t>
            </a:r>
          </a:p>
        </p:txBody>
      </p:sp>
      <p:sp>
        <p:nvSpPr>
          <p:cNvPr id="3" name="Content Placeholder 2">
            <a:extLst>
              <a:ext uri="{FF2B5EF4-FFF2-40B4-BE49-F238E27FC236}">
                <a16:creationId xmlns:a16="http://schemas.microsoft.com/office/drawing/2014/main" xmlns="" id="{DD559ED7-2E6A-4EA5-AF17-911629B96F30}"/>
              </a:ext>
            </a:extLst>
          </p:cNvPr>
          <p:cNvSpPr>
            <a:spLocks noGrp="1"/>
          </p:cNvSpPr>
          <p:nvPr>
            <p:ph idx="1"/>
          </p:nvPr>
        </p:nvSpPr>
        <p:spPr>
          <a:xfrm>
            <a:off x="1141413" y="2093280"/>
            <a:ext cx="9905998" cy="3994484"/>
          </a:xfrm>
        </p:spPr>
        <p:txBody>
          <a:bodyPr/>
          <a:lstStyle/>
          <a:p>
            <a:r>
              <a:rPr lang="en-US" dirty="0"/>
              <a:t>Automating inventory adjustments based on work orders</a:t>
            </a:r>
          </a:p>
          <a:p>
            <a:r>
              <a:rPr lang="en-US" dirty="0"/>
              <a:t>Having bills of materials sent automatically as orders are placed</a:t>
            </a:r>
          </a:p>
        </p:txBody>
      </p:sp>
    </p:spTree>
    <p:extLst>
      <p:ext uri="{BB962C8B-B14F-4D97-AF65-F5344CB8AC3E}">
        <p14:creationId xmlns:p14="http://schemas.microsoft.com/office/powerpoint/2010/main" val="3640534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problems and opportunities </a:t>
            </a:r>
          </a:p>
        </p:txBody>
      </p:sp>
      <p:sp>
        <p:nvSpPr>
          <p:cNvPr id="3" name="Content Placeholder 2"/>
          <p:cNvSpPr>
            <a:spLocks noGrp="1"/>
          </p:cNvSpPr>
          <p:nvPr>
            <p:ph idx="1"/>
          </p:nvPr>
        </p:nvSpPr>
        <p:spPr>
          <a:xfrm>
            <a:off x="1141413" y="2666999"/>
            <a:ext cx="4592122" cy="3124201"/>
          </a:xfrm>
        </p:spPr>
        <p:txBody>
          <a:bodyPr>
            <a:normAutofit/>
          </a:bodyPr>
          <a:lstStyle/>
          <a:p>
            <a:r>
              <a:rPr lang="en-US" dirty="0"/>
              <a:t>All inventory is tracked on spreadsheet</a:t>
            </a:r>
          </a:p>
          <a:p>
            <a:r>
              <a:rPr lang="en-US" dirty="0"/>
              <a:t>No formal production order closing </a:t>
            </a:r>
          </a:p>
          <a:p>
            <a:r>
              <a:rPr lang="en-US" dirty="0"/>
              <a:t>No formal shipping labels</a:t>
            </a:r>
          </a:p>
          <a:p>
            <a:r>
              <a:rPr lang="en-US" dirty="0"/>
              <a:t>No formal purchase orders </a:t>
            </a:r>
          </a:p>
          <a:p>
            <a:r>
              <a:rPr lang="en-US" dirty="0"/>
              <a:t>No formal upkeep with vendors </a:t>
            </a:r>
          </a:p>
          <a:p>
            <a:r>
              <a:rPr lang="en-US" dirty="0"/>
              <a:t>No formal processes for returns </a:t>
            </a:r>
          </a:p>
          <a:p>
            <a:pPr marL="0" indent="0">
              <a:buNone/>
            </a:pPr>
            <a:endParaRPr lang="en-US" dirty="0"/>
          </a:p>
        </p:txBody>
      </p:sp>
      <p:sp>
        <p:nvSpPr>
          <p:cNvPr id="4" name="Content Placeholder 2"/>
          <p:cNvSpPr txBox="1">
            <a:spLocks/>
          </p:cNvSpPr>
          <p:nvPr/>
        </p:nvSpPr>
        <p:spPr>
          <a:xfrm>
            <a:off x="6394877" y="2666998"/>
            <a:ext cx="4592122" cy="3124201"/>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US" sz="2200" dirty="0">
                <a:effectLst>
                  <a:glow rad="38100">
                    <a:schemeClr val="bg1">
                      <a:lumMod val="50000"/>
                      <a:lumOff val="50000"/>
                      <a:alpha val="20000"/>
                    </a:schemeClr>
                  </a:glow>
                </a:effectLst>
              </a:rPr>
              <a:t>No formal sales reports </a:t>
            </a:r>
          </a:p>
          <a:p>
            <a:r>
              <a:rPr lang="en-US" sz="2200" dirty="0">
                <a:effectLst>
                  <a:glow rad="38100">
                    <a:schemeClr val="bg1">
                      <a:lumMod val="50000"/>
                      <a:lumOff val="50000"/>
                      <a:alpha val="20000"/>
                    </a:schemeClr>
                  </a:glow>
                </a:effectLst>
              </a:rPr>
              <a:t>No formal representation of customers </a:t>
            </a:r>
          </a:p>
          <a:p>
            <a:r>
              <a:rPr lang="en-US" sz="2200" dirty="0">
                <a:effectLst>
                  <a:glow rad="38100">
                    <a:schemeClr val="bg1">
                      <a:lumMod val="50000"/>
                      <a:lumOff val="50000"/>
                      <a:alpha val="20000"/>
                    </a:schemeClr>
                  </a:glow>
                </a:effectLst>
              </a:rPr>
              <a:t>No formal billing </a:t>
            </a:r>
          </a:p>
          <a:p>
            <a:r>
              <a:rPr lang="en-US" sz="2200" dirty="0">
                <a:effectLst>
                  <a:glow rad="38100">
                    <a:schemeClr val="bg1">
                      <a:lumMod val="50000"/>
                      <a:lumOff val="50000"/>
                      <a:alpha val="20000"/>
                    </a:schemeClr>
                  </a:glow>
                </a:effectLst>
              </a:rPr>
              <a:t>No formal online orderings</a:t>
            </a:r>
          </a:p>
          <a:p>
            <a:r>
              <a:rPr lang="en-US" sz="2200" dirty="0">
                <a:effectLst>
                  <a:glow rad="38100">
                    <a:schemeClr val="bg1">
                      <a:lumMod val="50000"/>
                      <a:lumOff val="50000"/>
                      <a:alpha val="20000"/>
                    </a:schemeClr>
                  </a:glow>
                </a:effectLst>
              </a:rPr>
              <a:t>No formal monthly reports </a:t>
            </a:r>
          </a:p>
          <a:p>
            <a:r>
              <a:rPr lang="en-US" sz="2200" dirty="0">
                <a:effectLst>
                  <a:glow rad="38100">
                    <a:schemeClr val="bg1">
                      <a:lumMod val="50000"/>
                      <a:lumOff val="50000"/>
                      <a:alpha val="20000"/>
                    </a:schemeClr>
                  </a:glow>
                </a:effectLst>
              </a:rPr>
              <a:t>No way to interact with people outside of the local store</a:t>
            </a:r>
          </a:p>
        </p:txBody>
      </p:sp>
    </p:spTree>
    <p:extLst>
      <p:ext uri="{BB962C8B-B14F-4D97-AF65-F5344CB8AC3E}">
        <p14:creationId xmlns:p14="http://schemas.microsoft.com/office/powerpoint/2010/main" val="4052973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181D9-AEC2-415C-8E57-CBF59499C4F1}"/>
              </a:ext>
            </a:extLst>
          </p:cNvPr>
          <p:cNvSpPr>
            <a:spLocks noGrp="1"/>
          </p:cNvSpPr>
          <p:nvPr>
            <p:ph type="title"/>
          </p:nvPr>
        </p:nvSpPr>
        <p:spPr>
          <a:xfrm>
            <a:off x="1141413" y="609600"/>
            <a:ext cx="9905998" cy="1026695"/>
          </a:xfrm>
        </p:spPr>
        <p:txBody>
          <a:bodyPr/>
          <a:lstStyle/>
          <a:p>
            <a:r>
              <a:rPr lang="en-US" dirty="0"/>
              <a:t>Economic </a:t>
            </a:r>
          </a:p>
        </p:txBody>
      </p:sp>
      <p:sp>
        <p:nvSpPr>
          <p:cNvPr id="3" name="Content Placeholder 2">
            <a:extLst>
              <a:ext uri="{FF2B5EF4-FFF2-40B4-BE49-F238E27FC236}">
                <a16:creationId xmlns:a16="http://schemas.microsoft.com/office/drawing/2014/main" xmlns="" id="{DD559ED7-2E6A-4EA5-AF17-911629B96F30}"/>
              </a:ext>
            </a:extLst>
          </p:cNvPr>
          <p:cNvSpPr>
            <a:spLocks noGrp="1"/>
          </p:cNvSpPr>
          <p:nvPr>
            <p:ph idx="1"/>
          </p:nvPr>
        </p:nvSpPr>
        <p:spPr>
          <a:xfrm>
            <a:off x="1141413" y="2093279"/>
            <a:ext cx="9905998" cy="3994484"/>
          </a:xfrm>
        </p:spPr>
        <p:txBody>
          <a:bodyPr/>
          <a:lstStyle/>
          <a:p>
            <a:r>
              <a:rPr lang="en-US" dirty="0"/>
              <a:t>Problem: Monthly reports are not automatically created</a:t>
            </a:r>
          </a:p>
          <a:p>
            <a:r>
              <a:rPr lang="en-US" dirty="0"/>
              <a:t>Opportunity: System generates monthly reports</a:t>
            </a:r>
          </a:p>
        </p:txBody>
      </p:sp>
    </p:spTree>
    <p:extLst>
      <p:ext uri="{BB962C8B-B14F-4D97-AF65-F5344CB8AC3E}">
        <p14:creationId xmlns:p14="http://schemas.microsoft.com/office/powerpoint/2010/main" val="2054566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06F207-F1DF-4492-BF83-8D3D64C736EB}"/>
              </a:ext>
            </a:extLst>
          </p:cNvPr>
          <p:cNvSpPr>
            <a:spLocks noGrp="1"/>
          </p:cNvSpPr>
          <p:nvPr>
            <p:ph type="ctrTitle"/>
          </p:nvPr>
        </p:nvSpPr>
        <p:spPr/>
        <p:txBody>
          <a:bodyPr/>
          <a:lstStyle/>
          <a:p>
            <a:r>
              <a:rPr lang="en-US" dirty="0"/>
              <a:t>Control</a:t>
            </a:r>
          </a:p>
        </p:txBody>
      </p:sp>
    </p:spTree>
    <p:extLst>
      <p:ext uri="{BB962C8B-B14F-4D97-AF65-F5344CB8AC3E}">
        <p14:creationId xmlns:p14="http://schemas.microsoft.com/office/powerpoint/2010/main" val="238956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7A3429-172C-4D0E-8F9C-A2A537A71797}"/>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xmlns="" id="{26D422A7-4D2A-4C6B-9268-58F21EBEA9B5}"/>
              </a:ext>
            </a:extLst>
          </p:cNvPr>
          <p:cNvSpPr>
            <a:spLocks noGrp="1"/>
          </p:cNvSpPr>
          <p:nvPr>
            <p:ph idx="1"/>
          </p:nvPr>
        </p:nvSpPr>
        <p:spPr/>
        <p:txBody>
          <a:bodyPr>
            <a:normAutofit/>
          </a:bodyPr>
          <a:lstStyle/>
          <a:p>
            <a:r>
              <a:rPr lang="en-US" dirty="0"/>
              <a:t>Manager requires reports by section to stay updated</a:t>
            </a:r>
          </a:p>
          <a:p>
            <a:pPr lvl="0"/>
            <a:r>
              <a:rPr lang="en-US" dirty="0">
                <a:effectLst/>
              </a:rPr>
              <a:t>Orders are recorded and prioritized by staff</a:t>
            </a:r>
            <a:endParaRPr lang="en-US" sz="2800" dirty="0">
              <a:effectLst/>
            </a:endParaRPr>
          </a:p>
          <a:p>
            <a:pPr lvl="1"/>
            <a:r>
              <a:rPr lang="en-US" dirty="0">
                <a:effectLst/>
              </a:rPr>
              <a:t>Prone to human error</a:t>
            </a:r>
            <a:endParaRPr lang="en-US" sz="2400" dirty="0">
              <a:effectLst/>
            </a:endParaRPr>
          </a:p>
          <a:p>
            <a:pPr lvl="1"/>
            <a:r>
              <a:rPr lang="en-US" dirty="0">
                <a:effectLst/>
              </a:rPr>
              <a:t>Harder to trace customer data exposure</a:t>
            </a:r>
            <a:endParaRPr lang="en-US" sz="2400" dirty="0">
              <a:effectLst/>
            </a:endParaRPr>
          </a:p>
          <a:p>
            <a:pPr lvl="0"/>
            <a:r>
              <a:rPr lang="en-US" dirty="0">
                <a:effectLst/>
              </a:rPr>
              <a:t>Monthly bookkeeping done manually</a:t>
            </a:r>
            <a:endParaRPr lang="en-US" sz="2800" dirty="0">
              <a:effectLst/>
            </a:endParaRPr>
          </a:p>
          <a:p>
            <a:pPr lvl="1"/>
            <a:r>
              <a:rPr lang="en-US" dirty="0">
                <a:effectLst/>
              </a:rPr>
              <a:t>Prone to human error</a:t>
            </a:r>
            <a:endParaRPr lang="en-US" sz="2400" dirty="0">
              <a:effectLst/>
            </a:endParaRPr>
          </a:p>
          <a:p>
            <a:pPr lvl="1"/>
            <a:r>
              <a:rPr lang="en-US" dirty="0">
                <a:effectLst/>
              </a:rPr>
              <a:t>Less auditing capabilities</a:t>
            </a:r>
            <a:endParaRPr lang="en-US" sz="2400" dirty="0">
              <a:effectLst/>
            </a:endParaRPr>
          </a:p>
          <a:p>
            <a:endParaRPr lang="en-US" dirty="0"/>
          </a:p>
        </p:txBody>
      </p:sp>
    </p:spTree>
    <p:extLst>
      <p:ext uri="{BB962C8B-B14F-4D97-AF65-F5344CB8AC3E}">
        <p14:creationId xmlns:p14="http://schemas.microsoft.com/office/powerpoint/2010/main" val="3247579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BEDB4-206B-4446-AA4B-B97FE760DF25}"/>
              </a:ext>
            </a:extLst>
          </p:cNvPr>
          <p:cNvSpPr>
            <a:spLocks noGrp="1"/>
          </p:cNvSpPr>
          <p:nvPr>
            <p:ph type="title"/>
          </p:nvPr>
        </p:nvSpPr>
        <p:spPr/>
        <p:txBody>
          <a:bodyPr/>
          <a:lstStyle/>
          <a:p>
            <a:r>
              <a:rPr lang="en-US" dirty="0"/>
              <a:t>Opportunities</a:t>
            </a:r>
          </a:p>
        </p:txBody>
      </p:sp>
      <p:sp>
        <p:nvSpPr>
          <p:cNvPr id="3" name="Content Placeholder 2">
            <a:extLst>
              <a:ext uri="{FF2B5EF4-FFF2-40B4-BE49-F238E27FC236}">
                <a16:creationId xmlns:a16="http://schemas.microsoft.com/office/drawing/2014/main" xmlns="" id="{F5744FB3-AF2A-4AC5-AFF3-928D9148BD0E}"/>
              </a:ext>
            </a:extLst>
          </p:cNvPr>
          <p:cNvSpPr>
            <a:spLocks noGrp="1"/>
          </p:cNvSpPr>
          <p:nvPr>
            <p:ph idx="1"/>
          </p:nvPr>
        </p:nvSpPr>
        <p:spPr/>
        <p:txBody>
          <a:bodyPr/>
          <a:lstStyle/>
          <a:p>
            <a:pPr lvl="0"/>
            <a:r>
              <a:rPr lang="en-US" dirty="0">
                <a:effectLst/>
              </a:rPr>
              <a:t>Computerized system allows management to monitor sections directly</a:t>
            </a:r>
            <a:endParaRPr lang="en-US" sz="2800" dirty="0">
              <a:effectLst/>
            </a:endParaRPr>
          </a:p>
          <a:p>
            <a:pPr lvl="0"/>
            <a:r>
              <a:rPr lang="en-US" dirty="0">
                <a:effectLst/>
              </a:rPr>
              <a:t>Automatic ordering system </a:t>
            </a:r>
            <a:endParaRPr lang="en-US" sz="2800" dirty="0">
              <a:effectLst/>
            </a:endParaRPr>
          </a:p>
          <a:p>
            <a:pPr lvl="1"/>
            <a:r>
              <a:rPr lang="en-US" dirty="0">
                <a:effectLst/>
              </a:rPr>
              <a:t>Correctly ques orders</a:t>
            </a:r>
            <a:endParaRPr lang="en-US" sz="2400" dirty="0">
              <a:effectLst/>
            </a:endParaRPr>
          </a:p>
          <a:p>
            <a:pPr lvl="1"/>
            <a:r>
              <a:rPr lang="en-US" dirty="0">
                <a:effectLst/>
              </a:rPr>
              <a:t>Allows customer data to be tracked and secured</a:t>
            </a:r>
            <a:endParaRPr lang="en-US" sz="2400" dirty="0">
              <a:effectLst/>
            </a:endParaRPr>
          </a:p>
          <a:p>
            <a:pPr lvl="0"/>
            <a:r>
              <a:rPr lang="en-US" dirty="0">
                <a:effectLst/>
              </a:rPr>
              <a:t>Automatic bookkeeping system</a:t>
            </a:r>
            <a:endParaRPr lang="en-US" sz="2800" dirty="0">
              <a:effectLst/>
            </a:endParaRPr>
          </a:p>
          <a:p>
            <a:pPr lvl="1"/>
            <a:r>
              <a:rPr lang="en-US" dirty="0">
                <a:effectLst/>
              </a:rPr>
              <a:t>Prevents report errors</a:t>
            </a:r>
            <a:endParaRPr lang="en-US" sz="2400" dirty="0">
              <a:effectLst/>
            </a:endParaRPr>
          </a:p>
          <a:p>
            <a:pPr lvl="1"/>
            <a:r>
              <a:rPr lang="en-US" dirty="0">
                <a:effectLst/>
              </a:rPr>
              <a:t>Shows who made what changes to company records</a:t>
            </a:r>
            <a:endParaRPr lang="en-US" sz="2400" dirty="0">
              <a:effectLst/>
            </a:endParaRPr>
          </a:p>
          <a:p>
            <a:endParaRPr lang="en-US" dirty="0"/>
          </a:p>
        </p:txBody>
      </p:sp>
    </p:spTree>
    <p:extLst>
      <p:ext uri="{BB962C8B-B14F-4D97-AF65-F5344CB8AC3E}">
        <p14:creationId xmlns:p14="http://schemas.microsoft.com/office/powerpoint/2010/main" val="3562257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F919FD-04CB-46CA-B667-D191C25FD205}"/>
              </a:ext>
            </a:extLst>
          </p:cNvPr>
          <p:cNvSpPr>
            <a:spLocks noGrp="1"/>
          </p:cNvSpPr>
          <p:nvPr>
            <p:ph type="title"/>
          </p:nvPr>
        </p:nvSpPr>
        <p:spPr>
          <a:xfrm>
            <a:off x="1141413" y="609600"/>
            <a:ext cx="9905998" cy="1006549"/>
          </a:xfrm>
        </p:spPr>
        <p:txBody>
          <a:bodyPr/>
          <a:lstStyle/>
          <a:p>
            <a:pPr algn="ctr"/>
            <a:r>
              <a:rPr lang="en-US" dirty="0"/>
              <a:t>Cause &amp; effect analysis</a:t>
            </a:r>
          </a:p>
        </p:txBody>
      </p:sp>
      <p:graphicFrame>
        <p:nvGraphicFramePr>
          <p:cNvPr id="5" name="Content Placeholder 4">
            <a:extLst>
              <a:ext uri="{FF2B5EF4-FFF2-40B4-BE49-F238E27FC236}">
                <a16:creationId xmlns:a16="http://schemas.microsoft.com/office/drawing/2014/main" xmlns="" id="{1D276F72-43E3-4345-BADA-65A2EE27FE1D}"/>
              </a:ext>
            </a:extLst>
          </p:cNvPr>
          <p:cNvGraphicFramePr>
            <a:graphicFrameLocks noGrp="1"/>
          </p:cNvGraphicFramePr>
          <p:nvPr>
            <p:ph idx="1"/>
            <p:extLst>
              <p:ext uri="{D42A27DB-BD31-4B8C-83A1-F6EECF244321}">
                <p14:modId xmlns:p14="http://schemas.microsoft.com/office/powerpoint/2010/main" val="2991873834"/>
              </p:ext>
            </p:extLst>
          </p:nvPr>
        </p:nvGraphicFramePr>
        <p:xfrm>
          <a:off x="1594882" y="1771005"/>
          <a:ext cx="8516680" cy="4167963"/>
        </p:xfrm>
        <a:graphic>
          <a:graphicData uri="http://schemas.openxmlformats.org/drawingml/2006/table">
            <a:tbl>
              <a:tblPr firstRow="1" firstCol="1" bandRow="1">
                <a:tableStyleId>{5C22544A-7EE6-4342-B048-85BDC9FD1C3A}</a:tableStyleId>
              </a:tblPr>
              <a:tblGrid>
                <a:gridCol w="4258340">
                  <a:extLst>
                    <a:ext uri="{9D8B030D-6E8A-4147-A177-3AD203B41FA5}">
                      <a16:colId xmlns:a16="http://schemas.microsoft.com/office/drawing/2014/main" xmlns="" val="2315659832"/>
                    </a:ext>
                  </a:extLst>
                </a:gridCol>
                <a:gridCol w="4258340">
                  <a:extLst>
                    <a:ext uri="{9D8B030D-6E8A-4147-A177-3AD203B41FA5}">
                      <a16:colId xmlns:a16="http://schemas.microsoft.com/office/drawing/2014/main" xmlns="" val="4161126512"/>
                    </a:ext>
                  </a:extLst>
                </a:gridCol>
              </a:tblGrid>
              <a:tr h="335416">
                <a:tc>
                  <a:txBody>
                    <a:bodyPr/>
                    <a:lstStyle/>
                    <a:p>
                      <a:pPr marL="0" marR="0" algn="ctr">
                        <a:lnSpc>
                          <a:spcPct val="110000"/>
                        </a:lnSpc>
                        <a:spcBef>
                          <a:spcPts val="0"/>
                        </a:spcBef>
                        <a:spcAft>
                          <a:spcPts val="0"/>
                        </a:spcAft>
                      </a:pPr>
                      <a:r>
                        <a:rPr lang="en-US" sz="1800" dirty="0">
                          <a:effectLst/>
                        </a:rPr>
                        <a:t>Cause</a:t>
                      </a:r>
                      <a:endParaRPr lang="en-US" sz="1800" dirty="0">
                        <a:solidFill>
                          <a:srgbClr val="595959"/>
                        </a:solidFill>
                        <a:effectLst/>
                        <a:latin typeface="Constantia" panose="02030602050306030303" pitchFamily="18" charset="0"/>
                        <a:ea typeface="+mn-ea"/>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1800" dirty="0">
                          <a:effectLst/>
                        </a:rPr>
                        <a:t>Effect</a:t>
                      </a:r>
                      <a:endParaRPr lang="en-US" sz="1800" dirty="0">
                        <a:solidFill>
                          <a:srgbClr val="595959"/>
                        </a:solidFill>
                        <a:effectLst/>
                        <a:latin typeface="Constantia" panose="02030602050306030303"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xmlns="" val="2278764285"/>
                  </a:ext>
                </a:extLst>
              </a:tr>
              <a:tr h="691314">
                <a:tc>
                  <a:txBody>
                    <a:bodyPr/>
                    <a:lstStyle/>
                    <a:p>
                      <a:pPr marL="342900" marR="0" lvl="0" indent="-342900" algn="l" defTabSz="457200" rtl="0" eaLnBrk="1" latinLnBrk="0" hangingPunct="1">
                        <a:lnSpc>
                          <a:spcPct val="110000"/>
                        </a:lnSpc>
                        <a:spcBef>
                          <a:spcPts val="0"/>
                        </a:spcBef>
                        <a:spcAft>
                          <a:spcPts val="0"/>
                        </a:spcAft>
                        <a:buFont typeface="Symbol" panose="05050102010706020507" pitchFamily="18" charset="2"/>
                        <a:buChar char=""/>
                      </a:pPr>
                      <a:r>
                        <a:rPr lang="en-US" sz="1800" b="0" kern="1200" dirty="0">
                          <a:solidFill>
                            <a:schemeClr val="dk1"/>
                          </a:solidFill>
                          <a:effectLst/>
                          <a:latin typeface="+mn-lt"/>
                          <a:ea typeface="+mn-ea"/>
                          <a:cs typeface="+mn-cs"/>
                        </a:rPr>
                        <a:t>Management must request reports from each section</a:t>
                      </a:r>
                    </a:p>
                  </a:txBody>
                  <a:tcPr marL="68580" marR="68580" marT="0" marB="0">
                    <a:solidFill>
                      <a:schemeClr val="tx2">
                        <a:lumMod val="90000"/>
                      </a:schemeClr>
                    </a:solidFill>
                  </a:tcPr>
                </a:tc>
                <a:tc>
                  <a:txBody>
                    <a:bodyPr/>
                    <a:lstStyle/>
                    <a:p>
                      <a:pPr marL="342900" marR="0" lvl="0" indent="-342900">
                        <a:lnSpc>
                          <a:spcPct val="110000"/>
                        </a:lnSpc>
                        <a:spcBef>
                          <a:spcPts val="0"/>
                        </a:spcBef>
                        <a:spcAft>
                          <a:spcPts val="0"/>
                        </a:spcAft>
                        <a:buFont typeface="Symbol" panose="05050102010706020507" pitchFamily="18" charset="2"/>
                        <a:buChar char=""/>
                      </a:pPr>
                      <a:r>
                        <a:rPr lang="en-US" sz="1800" dirty="0">
                          <a:effectLst/>
                        </a:rPr>
                        <a:t>Time spent generating/reading reports</a:t>
                      </a:r>
                      <a:endParaRPr lang="en-US" sz="1800" dirty="0">
                        <a:solidFill>
                          <a:srgbClr val="595959"/>
                        </a:solidFill>
                        <a:effectLst/>
                        <a:latin typeface="Constantia" panose="02030602050306030303" pitchFamily="18" charset="0"/>
                        <a:ea typeface="+mn-ea"/>
                        <a:cs typeface="Times New Roman" panose="02020603050405020304" pitchFamily="18" charset="0"/>
                      </a:endParaRPr>
                    </a:p>
                  </a:txBody>
                  <a:tcPr marL="68580" marR="68580" marT="0" marB="0">
                    <a:solidFill>
                      <a:schemeClr val="tx1">
                        <a:lumMod val="85000"/>
                      </a:schemeClr>
                    </a:solidFill>
                  </a:tcPr>
                </a:tc>
                <a:extLst>
                  <a:ext uri="{0D108BD9-81ED-4DB2-BD59-A6C34878D82A}">
                    <a16:rowId xmlns:a16="http://schemas.microsoft.com/office/drawing/2014/main" xmlns="" val="2196558873"/>
                  </a:ext>
                </a:extLst>
              </a:tr>
              <a:tr h="691314">
                <a:tc>
                  <a:txBody>
                    <a:bodyPr/>
                    <a:lstStyle/>
                    <a:p>
                      <a:pPr marL="342900" marR="0" lvl="0" indent="-342900" algn="l" defTabSz="457200" rtl="0" eaLnBrk="1" latinLnBrk="0" hangingPunct="1">
                        <a:lnSpc>
                          <a:spcPct val="110000"/>
                        </a:lnSpc>
                        <a:spcBef>
                          <a:spcPts val="0"/>
                        </a:spcBef>
                        <a:spcAft>
                          <a:spcPts val="0"/>
                        </a:spcAft>
                        <a:buFont typeface="Symbol" panose="05050102010706020507" pitchFamily="18" charset="2"/>
                        <a:buChar char=""/>
                      </a:pPr>
                      <a:r>
                        <a:rPr lang="en-US" sz="1800" b="0" kern="1200" dirty="0">
                          <a:solidFill>
                            <a:schemeClr val="dk1"/>
                          </a:solidFill>
                          <a:effectLst/>
                          <a:latin typeface="+mn-lt"/>
                          <a:ea typeface="+mn-ea"/>
                          <a:cs typeface="+mn-cs"/>
                        </a:rPr>
                        <a:t>Orders possibly mishandled</a:t>
                      </a:r>
                    </a:p>
                  </a:txBody>
                  <a:tcPr marL="68580" marR="68580" marT="0" marB="0">
                    <a:solidFill>
                      <a:schemeClr val="tx2">
                        <a:lumMod val="90000"/>
                      </a:schemeClr>
                    </a:solidFill>
                  </a:tcPr>
                </a:tc>
                <a:tc>
                  <a:txBody>
                    <a:bodyPr/>
                    <a:lstStyle/>
                    <a:p>
                      <a:pPr marL="342900" marR="0" lvl="0" indent="-342900">
                        <a:lnSpc>
                          <a:spcPct val="110000"/>
                        </a:lnSpc>
                        <a:spcBef>
                          <a:spcPts val="0"/>
                        </a:spcBef>
                        <a:spcAft>
                          <a:spcPts val="0"/>
                        </a:spcAft>
                        <a:buFont typeface="Symbol" panose="05050102010706020507" pitchFamily="18" charset="2"/>
                        <a:buChar char=""/>
                      </a:pPr>
                      <a:r>
                        <a:rPr lang="en-US" sz="1800" dirty="0">
                          <a:effectLst/>
                        </a:rPr>
                        <a:t>Customers wait longer than necessary to receive order</a:t>
                      </a:r>
                      <a:endParaRPr lang="en-US" sz="1800" dirty="0">
                        <a:solidFill>
                          <a:srgbClr val="595959"/>
                        </a:solidFill>
                        <a:effectLst/>
                        <a:latin typeface="Constantia" panose="02030602050306030303" pitchFamily="18" charset="0"/>
                        <a:ea typeface="+mn-ea"/>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xmlns="" val="3500724014"/>
                  </a:ext>
                </a:extLst>
              </a:tr>
              <a:tr h="1758605">
                <a:tc>
                  <a:txBody>
                    <a:bodyPr/>
                    <a:lstStyle/>
                    <a:p>
                      <a:pPr marL="342900" marR="0" lvl="0" indent="-342900" algn="l" defTabSz="457200" rtl="0" eaLnBrk="1" latinLnBrk="0" hangingPunct="1">
                        <a:lnSpc>
                          <a:spcPct val="110000"/>
                        </a:lnSpc>
                        <a:spcBef>
                          <a:spcPts val="0"/>
                        </a:spcBef>
                        <a:spcAft>
                          <a:spcPts val="0"/>
                        </a:spcAft>
                        <a:buFont typeface="Symbol" panose="05050102010706020507" pitchFamily="18" charset="2"/>
                        <a:buChar char=""/>
                      </a:pPr>
                      <a:r>
                        <a:rPr lang="en-US" sz="1800" b="0" kern="1200" dirty="0">
                          <a:solidFill>
                            <a:schemeClr val="dk1"/>
                          </a:solidFill>
                          <a:effectLst/>
                          <a:latin typeface="+mn-lt"/>
                          <a:ea typeface="+mn-ea"/>
                          <a:cs typeface="+mn-cs"/>
                        </a:rPr>
                        <a:t>Human Error</a:t>
                      </a:r>
                    </a:p>
                  </a:txBody>
                  <a:tcPr marL="68580" marR="68580" marT="0" marB="0">
                    <a:solidFill>
                      <a:schemeClr val="tx1">
                        <a:lumMod val="85000"/>
                      </a:schemeClr>
                    </a:solidFill>
                  </a:tcPr>
                </a:tc>
                <a:tc>
                  <a:txBody>
                    <a:bodyPr/>
                    <a:lstStyle/>
                    <a:p>
                      <a:pPr marL="342900" marR="0" lvl="0" indent="-342900">
                        <a:lnSpc>
                          <a:spcPct val="110000"/>
                        </a:lnSpc>
                        <a:spcBef>
                          <a:spcPts val="0"/>
                        </a:spcBef>
                        <a:spcAft>
                          <a:spcPts val="0"/>
                        </a:spcAft>
                        <a:buFont typeface="Symbol" panose="05050102010706020507" pitchFamily="18" charset="2"/>
                        <a:buChar char=""/>
                      </a:pPr>
                      <a:r>
                        <a:rPr lang="en-US" sz="1800" dirty="0">
                          <a:effectLst/>
                        </a:rPr>
                        <a:t>Incorrect bill of materials generated for order</a:t>
                      </a:r>
                    </a:p>
                    <a:p>
                      <a:pPr marL="342900" marR="0" lvl="0" indent="-342900" algn="l" defTabSz="457200" rtl="0" eaLnBrk="1" latinLnBrk="0" hangingPunct="1">
                        <a:lnSpc>
                          <a:spcPct val="110000"/>
                        </a:lnSpc>
                        <a:spcBef>
                          <a:spcPts val="0"/>
                        </a:spcBef>
                        <a:spcAft>
                          <a:spcPts val="0"/>
                        </a:spcAft>
                        <a:buFont typeface="Symbol" panose="05050102010706020507" pitchFamily="18" charset="2"/>
                        <a:buChar char=""/>
                      </a:pPr>
                      <a:r>
                        <a:rPr lang="en-US" sz="1800" kern="1200" dirty="0">
                          <a:solidFill>
                            <a:schemeClr val="dk1"/>
                          </a:solidFill>
                          <a:effectLst/>
                          <a:latin typeface="+mn-lt"/>
                          <a:ea typeface="+mn-ea"/>
                          <a:cs typeface="+mn-cs"/>
                        </a:rPr>
                        <a:t>Orders processed in wrong order</a:t>
                      </a:r>
                    </a:p>
                    <a:p>
                      <a:pPr marL="342900" marR="0" lvl="0" indent="-342900">
                        <a:lnSpc>
                          <a:spcPct val="110000"/>
                        </a:lnSpc>
                        <a:spcBef>
                          <a:spcPts val="0"/>
                        </a:spcBef>
                        <a:spcAft>
                          <a:spcPts val="0"/>
                        </a:spcAft>
                        <a:buFont typeface="Symbol" panose="05050102010706020507" pitchFamily="18" charset="2"/>
                        <a:buChar char=""/>
                      </a:pPr>
                      <a:r>
                        <a:rPr lang="en-US" sz="1800" dirty="0">
                          <a:effectLst/>
                        </a:rPr>
                        <a:t>Monthly reports contain misleading data</a:t>
                      </a:r>
                      <a:endParaRPr lang="en-US" sz="1800" dirty="0">
                        <a:solidFill>
                          <a:srgbClr val="595959"/>
                        </a:solidFill>
                        <a:effectLst/>
                        <a:latin typeface="Constantia" panose="02030602050306030303" pitchFamily="18" charset="0"/>
                        <a:ea typeface="+mn-ea"/>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xmlns="" val="244601528"/>
                  </a:ext>
                </a:extLst>
              </a:tr>
              <a:tr h="691314">
                <a:tc>
                  <a:txBody>
                    <a:bodyPr/>
                    <a:lstStyle/>
                    <a:p>
                      <a:pPr marL="342900" marR="0" lvl="0" indent="-342900" algn="l" defTabSz="457200" rtl="0" eaLnBrk="1" latinLnBrk="0" hangingPunct="1">
                        <a:lnSpc>
                          <a:spcPct val="110000"/>
                        </a:lnSpc>
                        <a:spcBef>
                          <a:spcPts val="0"/>
                        </a:spcBef>
                        <a:spcAft>
                          <a:spcPts val="0"/>
                        </a:spcAft>
                        <a:buFont typeface="Symbol" panose="05050102010706020507" pitchFamily="18" charset="2"/>
                        <a:buChar char=""/>
                      </a:pPr>
                      <a:r>
                        <a:rPr lang="en-US" sz="1800" b="0" kern="1200" dirty="0">
                          <a:solidFill>
                            <a:schemeClr val="dk1"/>
                          </a:solidFill>
                          <a:effectLst/>
                          <a:latin typeface="+mn-lt"/>
                          <a:ea typeface="+mn-ea"/>
                          <a:cs typeface="+mn-cs"/>
                        </a:rPr>
                        <a:t>Staff willfully misrepresent data</a:t>
                      </a:r>
                    </a:p>
                  </a:txBody>
                  <a:tcPr marL="68580" marR="68580" marT="0" marB="0">
                    <a:solidFill>
                      <a:schemeClr val="tx2">
                        <a:lumMod val="90000"/>
                      </a:schemeClr>
                    </a:solidFill>
                  </a:tcPr>
                </a:tc>
                <a:tc>
                  <a:txBody>
                    <a:bodyPr/>
                    <a:lstStyle/>
                    <a:p>
                      <a:pPr marL="342900" marR="0" lvl="0" indent="-342900">
                        <a:lnSpc>
                          <a:spcPct val="110000"/>
                        </a:lnSpc>
                        <a:spcBef>
                          <a:spcPts val="0"/>
                        </a:spcBef>
                        <a:spcAft>
                          <a:spcPts val="0"/>
                        </a:spcAft>
                        <a:buFont typeface="Symbol" panose="05050102010706020507" pitchFamily="18" charset="2"/>
                        <a:buChar char=""/>
                      </a:pPr>
                      <a:r>
                        <a:rPr lang="en-US" sz="1800" dirty="0">
                          <a:effectLst/>
                        </a:rPr>
                        <a:t>Loss of profit</a:t>
                      </a:r>
                    </a:p>
                    <a:p>
                      <a:pPr marL="342900" marR="0" lvl="0" indent="-342900">
                        <a:lnSpc>
                          <a:spcPct val="110000"/>
                        </a:lnSpc>
                        <a:spcBef>
                          <a:spcPts val="0"/>
                        </a:spcBef>
                        <a:spcAft>
                          <a:spcPts val="0"/>
                        </a:spcAft>
                        <a:buFont typeface="Symbol" panose="05050102010706020507" pitchFamily="18" charset="2"/>
                        <a:buChar char=""/>
                      </a:pPr>
                      <a:r>
                        <a:rPr lang="en-US" sz="1800" dirty="0">
                          <a:effectLst/>
                        </a:rPr>
                        <a:t>Legal action against company</a:t>
                      </a:r>
                      <a:endParaRPr lang="en-US" sz="1800" dirty="0">
                        <a:solidFill>
                          <a:srgbClr val="595959"/>
                        </a:solidFill>
                        <a:effectLst/>
                        <a:latin typeface="Constantia" panose="02030602050306030303" pitchFamily="18" charset="0"/>
                        <a:ea typeface="+mn-ea"/>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xmlns="" val="35086479"/>
                  </a:ext>
                </a:extLst>
              </a:tr>
            </a:tbl>
          </a:graphicData>
        </a:graphic>
      </p:graphicFrame>
    </p:spTree>
    <p:extLst>
      <p:ext uri="{BB962C8B-B14F-4D97-AF65-F5344CB8AC3E}">
        <p14:creationId xmlns:p14="http://schemas.microsoft.com/office/powerpoint/2010/main" val="3702666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0CBA32-4561-4C72-90A3-951C08CBE747}"/>
              </a:ext>
            </a:extLst>
          </p:cNvPr>
          <p:cNvSpPr>
            <a:spLocks noGrp="1"/>
          </p:cNvSpPr>
          <p:nvPr>
            <p:ph type="ctrTitle"/>
          </p:nvPr>
        </p:nvSpPr>
        <p:spPr/>
        <p:txBody>
          <a:bodyPr/>
          <a:lstStyle/>
          <a:p>
            <a:r>
              <a:rPr lang="en-US" dirty="0"/>
              <a:t>efficiency</a:t>
            </a:r>
          </a:p>
        </p:txBody>
      </p:sp>
    </p:spTree>
    <p:extLst>
      <p:ext uri="{BB962C8B-B14F-4D97-AF65-F5344CB8AC3E}">
        <p14:creationId xmlns:p14="http://schemas.microsoft.com/office/powerpoint/2010/main" val="7794884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4D2E4D-BA70-48FD-87FE-56BEE3DDDD9B}"/>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xmlns="" id="{2D33DA95-3E0D-4501-A9E4-DF1A0120DC96}"/>
              </a:ext>
            </a:extLst>
          </p:cNvPr>
          <p:cNvSpPr>
            <a:spLocks noGrp="1"/>
          </p:cNvSpPr>
          <p:nvPr>
            <p:ph idx="1"/>
          </p:nvPr>
        </p:nvSpPr>
        <p:spPr/>
        <p:txBody>
          <a:bodyPr/>
          <a:lstStyle/>
          <a:p>
            <a:pPr lvl="0"/>
            <a:r>
              <a:rPr lang="en-US" dirty="0">
                <a:effectLst/>
              </a:rPr>
              <a:t>Orders are prioritized  in order  received</a:t>
            </a:r>
            <a:endParaRPr lang="en-US" sz="2800" dirty="0">
              <a:effectLst/>
            </a:endParaRPr>
          </a:p>
          <a:p>
            <a:pPr lvl="1"/>
            <a:r>
              <a:rPr lang="en-US" dirty="0">
                <a:effectLst/>
              </a:rPr>
              <a:t>Cannot immediately tell if supplies are sufficient for order</a:t>
            </a:r>
            <a:endParaRPr lang="en-US" sz="2400" dirty="0">
              <a:effectLst/>
            </a:endParaRPr>
          </a:p>
          <a:p>
            <a:pPr lvl="0"/>
            <a:r>
              <a:rPr lang="en-US" dirty="0">
                <a:effectLst/>
              </a:rPr>
              <a:t>Bill of materials manually generated for each order</a:t>
            </a:r>
            <a:endParaRPr lang="en-US" sz="2800" dirty="0">
              <a:effectLst/>
            </a:endParaRPr>
          </a:p>
          <a:p>
            <a:pPr lvl="1"/>
            <a:r>
              <a:rPr lang="en-US" dirty="0">
                <a:effectLst/>
              </a:rPr>
              <a:t>Prone to human error</a:t>
            </a:r>
            <a:endParaRPr lang="en-US" sz="2400" dirty="0">
              <a:effectLst/>
            </a:endParaRPr>
          </a:p>
          <a:p>
            <a:pPr lvl="1"/>
            <a:r>
              <a:rPr lang="en-US" dirty="0">
                <a:effectLst/>
              </a:rPr>
              <a:t>Time consuming</a:t>
            </a:r>
            <a:endParaRPr lang="en-US" sz="2400" dirty="0">
              <a:effectLst/>
            </a:endParaRPr>
          </a:p>
          <a:p>
            <a:endParaRPr lang="en-US" dirty="0"/>
          </a:p>
        </p:txBody>
      </p:sp>
    </p:spTree>
    <p:extLst>
      <p:ext uri="{BB962C8B-B14F-4D97-AF65-F5344CB8AC3E}">
        <p14:creationId xmlns:p14="http://schemas.microsoft.com/office/powerpoint/2010/main" val="567343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CD26F0-9D28-4362-8B6C-B64181BE78FB}"/>
              </a:ext>
            </a:extLst>
          </p:cNvPr>
          <p:cNvSpPr>
            <a:spLocks noGrp="1"/>
          </p:cNvSpPr>
          <p:nvPr>
            <p:ph type="title"/>
          </p:nvPr>
        </p:nvSpPr>
        <p:spPr/>
        <p:txBody>
          <a:bodyPr/>
          <a:lstStyle/>
          <a:p>
            <a:r>
              <a:rPr lang="en-US" dirty="0"/>
              <a:t>Opportunities</a:t>
            </a:r>
          </a:p>
        </p:txBody>
      </p:sp>
      <p:sp>
        <p:nvSpPr>
          <p:cNvPr id="3" name="Content Placeholder 2">
            <a:extLst>
              <a:ext uri="{FF2B5EF4-FFF2-40B4-BE49-F238E27FC236}">
                <a16:creationId xmlns:a16="http://schemas.microsoft.com/office/drawing/2014/main" xmlns="" id="{F8B3B345-A42D-48DE-9B7F-948C214878A0}"/>
              </a:ext>
            </a:extLst>
          </p:cNvPr>
          <p:cNvSpPr>
            <a:spLocks noGrp="1"/>
          </p:cNvSpPr>
          <p:nvPr>
            <p:ph idx="1"/>
          </p:nvPr>
        </p:nvSpPr>
        <p:spPr/>
        <p:txBody>
          <a:bodyPr/>
          <a:lstStyle/>
          <a:p>
            <a:pPr lvl="0"/>
            <a:r>
              <a:rPr lang="en-US" dirty="0">
                <a:effectLst/>
              </a:rPr>
              <a:t>Inventory managed manually</a:t>
            </a:r>
            <a:endParaRPr lang="en-US" sz="2800" dirty="0">
              <a:effectLst/>
            </a:endParaRPr>
          </a:p>
          <a:p>
            <a:pPr lvl="0"/>
            <a:r>
              <a:rPr lang="en-US" dirty="0">
                <a:effectLst/>
              </a:rPr>
              <a:t>Orders processed manually</a:t>
            </a:r>
            <a:endParaRPr lang="en-US" sz="2800" dirty="0">
              <a:effectLst/>
            </a:endParaRPr>
          </a:p>
          <a:p>
            <a:pPr lvl="0"/>
            <a:r>
              <a:rPr lang="en-US" dirty="0">
                <a:effectLst/>
              </a:rPr>
              <a:t>No system for tracking custom orders</a:t>
            </a:r>
            <a:endParaRPr lang="en-US" sz="2800" dirty="0">
              <a:effectLst/>
            </a:endParaRPr>
          </a:p>
          <a:p>
            <a:pPr lvl="0"/>
            <a:r>
              <a:rPr lang="en-US" dirty="0">
                <a:effectLst/>
              </a:rPr>
              <a:t>Invoices generated manually</a:t>
            </a:r>
            <a:endParaRPr lang="en-US" sz="2800" dirty="0">
              <a:effectLst/>
            </a:endParaRPr>
          </a:p>
          <a:p>
            <a:pPr lvl="1"/>
            <a:r>
              <a:rPr lang="en-US" dirty="0">
                <a:effectLst/>
              </a:rPr>
              <a:t>Prone to human error</a:t>
            </a:r>
            <a:endParaRPr lang="en-US" sz="2400" dirty="0">
              <a:effectLst/>
            </a:endParaRPr>
          </a:p>
          <a:p>
            <a:pPr lvl="1"/>
            <a:r>
              <a:rPr lang="en-US" dirty="0">
                <a:effectLst/>
              </a:rPr>
              <a:t>Time consuming</a:t>
            </a:r>
            <a:endParaRPr lang="en-US" sz="2400" dirty="0">
              <a:effectLst/>
            </a:endParaRPr>
          </a:p>
          <a:p>
            <a:endParaRPr lang="en-US" dirty="0"/>
          </a:p>
        </p:txBody>
      </p:sp>
    </p:spTree>
    <p:extLst>
      <p:ext uri="{BB962C8B-B14F-4D97-AF65-F5344CB8AC3E}">
        <p14:creationId xmlns:p14="http://schemas.microsoft.com/office/powerpoint/2010/main" val="735759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97C029-4413-42ED-9A07-F1F8C5589B8B}"/>
              </a:ext>
            </a:extLst>
          </p:cNvPr>
          <p:cNvSpPr>
            <a:spLocks noGrp="1"/>
          </p:cNvSpPr>
          <p:nvPr>
            <p:ph type="title"/>
          </p:nvPr>
        </p:nvSpPr>
        <p:spPr/>
        <p:txBody>
          <a:bodyPr/>
          <a:lstStyle/>
          <a:p>
            <a:r>
              <a:rPr lang="en-US" dirty="0"/>
              <a:t>opportunities</a:t>
            </a:r>
          </a:p>
        </p:txBody>
      </p:sp>
      <p:sp>
        <p:nvSpPr>
          <p:cNvPr id="3" name="Content Placeholder 2">
            <a:extLst>
              <a:ext uri="{FF2B5EF4-FFF2-40B4-BE49-F238E27FC236}">
                <a16:creationId xmlns:a16="http://schemas.microsoft.com/office/drawing/2014/main" xmlns="" id="{11FC6B01-2DD0-4A90-A019-88D181FD6BD4}"/>
              </a:ext>
            </a:extLst>
          </p:cNvPr>
          <p:cNvSpPr>
            <a:spLocks noGrp="1"/>
          </p:cNvSpPr>
          <p:nvPr>
            <p:ph idx="1"/>
          </p:nvPr>
        </p:nvSpPr>
        <p:spPr/>
        <p:txBody>
          <a:bodyPr/>
          <a:lstStyle/>
          <a:p>
            <a:pPr lvl="0"/>
            <a:r>
              <a:rPr lang="en-US" dirty="0">
                <a:effectLst/>
              </a:rPr>
              <a:t>Automated ordering system will alert customers to backorders</a:t>
            </a:r>
          </a:p>
          <a:p>
            <a:pPr lvl="0"/>
            <a:r>
              <a:rPr lang="en-US" dirty="0">
                <a:effectLst/>
              </a:rPr>
              <a:t>Computerized system will generate bill of materials for orders</a:t>
            </a:r>
          </a:p>
          <a:p>
            <a:pPr lvl="0"/>
            <a:r>
              <a:rPr lang="en-US" dirty="0">
                <a:effectLst/>
              </a:rPr>
              <a:t>Automatically generate orders for new supplies when low</a:t>
            </a:r>
          </a:p>
          <a:p>
            <a:pPr lvl="0"/>
            <a:r>
              <a:rPr lang="en-US" dirty="0">
                <a:effectLst/>
              </a:rPr>
              <a:t>Free time for sales staff by automatically processing orders</a:t>
            </a:r>
          </a:p>
          <a:p>
            <a:pPr lvl="0"/>
            <a:r>
              <a:rPr lang="en-US" dirty="0">
                <a:effectLst/>
              </a:rPr>
              <a:t>Automated system can provide historical order data</a:t>
            </a:r>
          </a:p>
          <a:p>
            <a:pPr lvl="0"/>
            <a:r>
              <a:rPr lang="en-US" dirty="0">
                <a:effectLst/>
              </a:rPr>
              <a:t>Automatically generated invoices save time and reduce errors</a:t>
            </a:r>
          </a:p>
          <a:p>
            <a:endParaRPr lang="en-US" dirty="0"/>
          </a:p>
        </p:txBody>
      </p:sp>
    </p:spTree>
    <p:extLst>
      <p:ext uri="{BB962C8B-B14F-4D97-AF65-F5344CB8AC3E}">
        <p14:creationId xmlns:p14="http://schemas.microsoft.com/office/powerpoint/2010/main" val="42032815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31021F-6AA4-43CC-AEC5-D6578AE998F8}"/>
              </a:ext>
            </a:extLst>
          </p:cNvPr>
          <p:cNvSpPr>
            <a:spLocks noGrp="1"/>
          </p:cNvSpPr>
          <p:nvPr>
            <p:ph type="title"/>
          </p:nvPr>
        </p:nvSpPr>
        <p:spPr>
          <a:xfrm>
            <a:off x="1141413" y="609600"/>
            <a:ext cx="9905998" cy="1123507"/>
          </a:xfrm>
        </p:spPr>
        <p:txBody>
          <a:bodyPr/>
          <a:lstStyle/>
          <a:p>
            <a:pPr algn="ctr"/>
            <a:r>
              <a:rPr lang="en-US" dirty="0"/>
              <a:t>Cause &amp; effect analysis</a:t>
            </a:r>
          </a:p>
        </p:txBody>
      </p:sp>
      <p:graphicFrame>
        <p:nvGraphicFramePr>
          <p:cNvPr id="4" name="Content Placeholder 3">
            <a:extLst>
              <a:ext uri="{FF2B5EF4-FFF2-40B4-BE49-F238E27FC236}">
                <a16:creationId xmlns:a16="http://schemas.microsoft.com/office/drawing/2014/main" xmlns="" id="{0798419D-4ADE-4D15-9143-7533B863D947}"/>
              </a:ext>
            </a:extLst>
          </p:cNvPr>
          <p:cNvGraphicFramePr>
            <a:graphicFrameLocks noGrp="1"/>
          </p:cNvGraphicFramePr>
          <p:nvPr>
            <p:ph idx="1"/>
            <p:extLst/>
          </p:nvPr>
        </p:nvGraphicFramePr>
        <p:xfrm>
          <a:off x="1796901" y="1733108"/>
          <a:ext cx="8357192" cy="4713113"/>
        </p:xfrm>
        <a:graphic>
          <a:graphicData uri="http://schemas.openxmlformats.org/drawingml/2006/table">
            <a:tbl>
              <a:tblPr firstRow="1" firstCol="1" bandRow="1">
                <a:tableStyleId>{5C22544A-7EE6-4342-B048-85BDC9FD1C3A}</a:tableStyleId>
              </a:tblPr>
              <a:tblGrid>
                <a:gridCol w="4178596">
                  <a:extLst>
                    <a:ext uri="{9D8B030D-6E8A-4147-A177-3AD203B41FA5}">
                      <a16:colId xmlns:a16="http://schemas.microsoft.com/office/drawing/2014/main" xmlns="" val="2675094539"/>
                    </a:ext>
                  </a:extLst>
                </a:gridCol>
                <a:gridCol w="4178596">
                  <a:extLst>
                    <a:ext uri="{9D8B030D-6E8A-4147-A177-3AD203B41FA5}">
                      <a16:colId xmlns:a16="http://schemas.microsoft.com/office/drawing/2014/main" xmlns="" val="341750211"/>
                    </a:ext>
                  </a:extLst>
                </a:gridCol>
              </a:tblGrid>
              <a:tr h="286848">
                <a:tc>
                  <a:txBody>
                    <a:bodyPr/>
                    <a:lstStyle/>
                    <a:p>
                      <a:pPr marL="0" marR="0" algn="ctr">
                        <a:lnSpc>
                          <a:spcPct val="110000"/>
                        </a:lnSpc>
                        <a:spcBef>
                          <a:spcPts val="0"/>
                        </a:spcBef>
                        <a:spcAft>
                          <a:spcPts val="0"/>
                        </a:spcAft>
                      </a:pPr>
                      <a:r>
                        <a:rPr lang="en-US" sz="1800" b="0" dirty="0">
                          <a:effectLst/>
                        </a:rPr>
                        <a:t>Cause</a:t>
                      </a:r>
                      <a:endParaRPr lang="en-US" sz="1800" b="0" dirty="0">
                        <a:solidFill>
                          <a:srgbClr val="595959"/>
                        </a:solidFill>
                        <a:effectLst/>
                        <a:latin typeface="Constantia" panose="02030602050306030303" pitchFamily="18" charset="0"/>
                        <a:ea typeface="+mn-ea"/>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1800">
                          <a:effectLst/>
                        </a:rPr>
                        <a:t>Effect</a:t>
                      </a:r>
                      <a:endParaRPr lang="en-US" sz="1800">
                        <a:solidFill>
                          <a:srgbClr val="595959"/>
                        </a:solidFill>
                        <a:effectLst/>
                        <a:latin typeface="Constantia" panose="02030602050306030303"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xmlns="" val="775393179"/>
                  </a:ext>
                </a:extLst>
              </a:tr>
              <a:tr h="591095">
                <a:tc>
                  <a:txBody>
                    <a:bodyPr/>
                    <a:lstStyle/>
                    <a:p>
                      <a:pPr marL="342900" marR="0" lvl="0" indent="-342900" algn="l" defTabSz="457200" rtl="0" eaLnBrk="1" latinLnBrk="0" hangingPunct="1">
                        <a:lnSpc>
                          <a:spcPct val="110000"/>
                        </a:lnSpc>
                        <a:spcBef>
                          <a:spcPts val="0"/>
                        </a:spcBef>
                        <a:spcAft>
                          <a:spcPts val="0"/>
                        </a:spcAft>
                        <a:buFont typeface="Symbol" panose="05050102010706020507" pitchFamily="18" charset="2"/>
                        <a:buChar char=""/>
                      </a:pPr>
                      <a:r>
                        <a:rPr lang="en-US" sz="1800" b="0" kern="1200" dirty="0">
                          <a:solidFill>
                            <a:schemeClr val="dk1"/>
                          </a:solidFill>
                          <a:effectLst/>
                          <a:latin typeface="+mn-lt"/>
                          <a:ea typeface="+mn-ea"/>
                          <a:cs typeface="+mn-cs"/>
                        </a:rPr>
                        <a:t>Incorrect bill of materials generated for order</a:t>
                      </a:r>
                    </a:p>
                  </a:txBody>
                  <a:tcPr marL="68580" marR="68580" marT="0" marB="0">
                    <a:solidFill>
                      <a:schemeClr val="tx2">
                        <a:lumMod val="90000"/>
                      </a:schemeClr>
                    </a:solidFill>
                  </a:tcPr>
                </a:tc>
                <a:tc>
                  <a:txBody>
                    <a:bodyPr/>
                    <a:lstStyle/>
                    <a:p>
                      <a:pPr marL="342900" marR="0" lvl="0" indent="-342900">
                        <a:lnSpc>
                          <a:spcPct val="110000"/>
                        </a:lnSpc>
                        <a:spcBef>
                          <a:spcPts val="0"/>
                        </a:spcBef>
                        <a:spcAft>
                          <a:spcPts val="0"/>
                        </a:spcAft>
                        <a:buFont typeface="Symbol" panose="05050102010706020507" pitchFamily="18" charset="2"/>
                        <a:buChar char=""/>
                      </a:pPr>
                      <a:r>
                        <a:rPr lang="en-US" sz="1800">
                          <a:effectLst/>
                        </a:rPr>
                        <a:t>Order delayed or returned</a:t>
                      </a:r>
                      <a:endParaRPr lang="en-US" sz="1800">
                        <a:solidFill>
                          <a:srgbClr val="595959"/>
                        </a:solidFill>
                        <a:effectLst/>
                        <a:latin typeface="Constantia" panose="02030602050306030303"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xmlns="" val="2200277291"/>
                  </a:ext>
                </a:extLst>
              </a:tr>
              <a:tr h="591095">
                <a:tc>
                  <a:txBody>
                    <a:bodyPr/>
                    <a:lstStyle/>
                    <a:p>
                      <a:pPr marL="342900" marR="0" lvl="0" indent="-342900" algn="l" defTabSz="457200" rtl="0" eaLnBrk="1" latinLnBrk="0" hangingPunct="1">
                        <a:lnSpc>
                          <a:spcPct val="110000"/>
                        </a:lnSpc>
                        <a:spcBef>
                          <a:spcPts val="0"/>
                        </a:spcBef>
                        <a:spcAft>
                          <a:spcPts val="0"/>
                        </a:spcAft>
                        <a:buFont typeface="Symbol" panose="05050102010706020507" pitchFamily="18" charset="2"/>
                        <a:buChar char=""/>
                      </a:pPr>
                      <a:r>
                        <a:rPr lang="en-US" sz="1800" b="0" kern="1200" dirty="0">
                          <a:solidFill>
                            <a:schemeClr val="dk1"/>
                          </a:solidFill>
                          <a:effectLst/>
                          <a:latin typeface="+mn-lt"/>
                          <a:ea typeface="+mn-ea"/>
                          <a:cs typeface="+mn-cs"/>
                        </a:rPr>
                        <a:t>Inventory of stock managed manually</a:t>
                      </a:r>
                    </a:p>
                  </a:txBody>
                  <a:tcPr marL="68580" marR="68580" marT="0" marB="0">
                    <a:solidFill>
                      <a:schemeClr val="tx2">
                        <a:lumMod val="90000"/>
                      </a:schemeClr>
                    </a:solidFill>
                  </a:tcPr>
                </a:tc>
                <a:tc>
                  <a:txBody>
                    <a:bodyPr/>
                    <a:lstStyle/>
                    <a:p>
                      <a:pPr marL="342900" marR="0" lvl="0" indent="-342900">
                        <a:lnSpc>
                          <a:spcPct val="110000"/>
                        </a:lnSpc>
                        <a:spcBef>
                          <a:spcPts val="0"/>
                        </a:spcBef>
                        <a:spcAft>
                          <a:spcPts val="0"/>
                        </a:spcAft>
                        <a:buFont typeface="Symbol" panose="05050102010706020507" pitchFamily="18" charset="2"/>
                        <a:buChar char=""/>
                      </a:pPr>
                      <a:r>
                        <a:rPr lang="en-US" sz="1800" dirty="0">
                          <a:effectLst/>
                        </a:rPr>
                        <a:t>Stock not sufficient to fill orders</a:t>
                      </a:r>
                      <a:endParaRPr lang="en-US" sz="1800" dirty="0">
                        <a:solidFill>
                          <a:srgbClr val="595959"/>
                        </a:solidFill>
                        <a:effectLst/>
                        <a:latin typeface="Constantia" panose="02030602050306030303"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xmlns="" val="3480962632"/>
                  </a:ext>
                </a:extLst>
              </a:tr>
              <a:tr h="286962">
                <a:tc>
                  <a:txBody>
                    <a:bodyPr/>
                    <a:lstStyle/>
                    <a:p>
                      <a:pPr marL="342900" marR="0" lvl="0" indent="-342900" algn="l" defTabSz="457200" rtl="0" eaLnBrk="1" latinLnBrk="0" hangingPunct="1">
                        <a:lnSpc>
                          <a:spcPct val="110000"/>
                        </a:lnSpc>
                        <a:spcBef>
                          <a:spcPts val="0"/>
                        </a:spcBef>
                        <a:spcAft>
                          <a:spcPts val="0"/>
                        </a:spcAft>
                        <a:buFont typeface="Symbol" panose="05050102010706020507" pitchFamily="18" charset="2"/>
                        <a:buChar char=""/>
                      </a:pPr>
                      <a:r>
                        <a:rPr lang="en-US" sz="1800" b="0" kern="1200" dirty="0">
                          <a:solidFill>
                            <a:schemeClr val="dk1"/>
                          </a:solidFill>
                          <a:effectLst/>
                          <a:latin typeface="+mn-lt"/>
                          <a:ea typeface="+mn-ea"/>
                          <a:cs typeface="+mn-cs"/>
                        </a:rPr>
                        <a:t>Stock not sufficient to fill orders</a:t>
                      </a:r>
                    </a:p>
                  </a:txBody>
                  <a:tcPr marL="68580" marR="68580" marT="0" marB="0">
                    <a:solidFill>
                      <a:schemeClr val="tx2">
                        <a:lumMod val="90000"/>
                      </a:schemeClr>
                    </a:solidFill>
                  </a:tcPr>
                </a:tc>
                <a:tc>
                  <a:txBody>
                    <a:bodyPr/>
                    <a:lstStyle/>
                    <a:p>
                      <a:pPr marL="342900" marR="0" lvl="0" indent="-342900">
                        <a:lnSpc>
                          <a:spcPct val="110000"/>
                        </a:lnSpc>
                        <a:spcBef>
                          <a:spcPts val="0"/>
                        </a:spcBef>
                        <a:spcAft>
                          <a:spcPts val="0"/>
                        </a:spcAft>
                        <a:buFont typeface="Symbol" panose="05050102010706020507" pitchFamily="18" charset="2"/>
                        <a:buChar char=""/>
                      </a:pPr>
                      <a:r>
                        <a:rPr lang="en-US" sz="1800" dirty="0">
                          <a:effectLst/>
                        </a:rPr>
                        <a:t>Orders delayed or canceled</a:t>
                      </a:r>
                      <a:endParaRPr lang="en-US" sz="1800" dirty="0">
                        <a:solidFill>
                          <a:srgbClr val="595959"/>
                        </a:solidFill>
                        <a:effectLst/>
                        <a:latin typeface="Constantia" panose="02030602050306030303"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xmlns="" val="1951627959"/>
                  </a:ext>
                </a:extLst>
              </a:tr>
              <a:tr h="854001">
                <a:tc>
                  <a:txBody>
                    <a:bodyPr/>
                    <a:lstStyle/>
                    <a:p>
                      <a:pPr marL="342900" marR="0" lvl="0" indent="-342900" algn="l" defTabSz="457200" rtl="0" eaLnBrk="1" latinLnBrk="0" hangingPunct="1">
                        <a:lnSpc>
                          <a:spcPct val="110000"/>
                        </a:lnSpc>
                        <a:spcBef>
                          <a:spcPts val="0"/>
                        </a:spcBef>
                        <a:spcAft>
                          <a:spcPts val="0"/>
                        </a:spcAft>
                        <a:buFont typeface="Symbol" panose="05050102010706020507" pitchFamily="18" charset="2"/>
                        <a:buChar char=""/>
                      </a:pPr>
                      <a:r>
                        <a:rPr lang="en-US" sz="1800" b="0" kern="1200" dirty="0">
                          <a:solidFill>
                            <a:schemeClr val="dk1"/>
                          </a:solidFill>
                          <a:effectLst/>
                          <a:latin typeface="+mn-lt"/>
                          <a:ea typeface="+mn-ea"/>
                          <a:cs typeface="+mn-cs"/>
                        </a:rPr>
                        <a:t>Orders processed manually</a:t>
                      </a:r>
                    </a:p>
                  </a:txBody>
                  <a:tcPr marL="68580" marR="68580" marT="0" marB="0">
                    <a:solidFill>
                      <a:schemeClr val="tx2">
                        <a:lumMod val="90000"/>
                      </a:schemeClr>
                    </a:solidFill>
                  </a:tcPr>
                </a:tc>
                <a:tc>
                  <a:txBody>
                    <a:bodyPr/>
                    <a:lstStyle/>
                    <a:p>
                      <a:pPr marL="342900" marR="0" lvl="0" indent="-342900">
                        <a:lnSpc>
                          <a:spcPct val="110000"/>
                        </a:lnSpc>
                        <a:spcBef>
                          <a:spcPts val="0"/>
                        </a:spcBef>
                        <a:spcAft>
                          <a:spcPts val="0"/>
                        </a:spcAft>
                        <a:buFont typeface="Symbol" panose="05050102010706020507" pitchFamily="18" charset="2"/>
                        <a:buChar char=""/>
                      </a:pPr>
                      <a:r>
                        <a:rPr lang="en-US" sz="1800" dirty="0">
                          <a:effectLst/>
                        </a:rPr>
                        <a:t>Order details prone to human error</a:t>
                      </a:r>
                    </a:p>
                    <a:p>
                      <a:pPr marL="342900" marR="0" lvl="0" indent="-342900">
                        <a:lnSpc>
                          <a:spcPct val="110000"/>
                        </a:lnSpc>
                        <a:spcBef>
                          <a:spcPts val="0"/>
                        </a:spcBef>
                        <a:spcAft>
                          <a:spcPts val="0"/>
                        </a:spcAft>
                        <a:buFont typeface="Symbol" panose="05050102010706020507" pitchFamily="18" charset="2"/>
                        <a:buChar char=""/>
                      </a:pPr>
                      <a:r>
                        <a:rPr lang="en-US" sz="1800" dirty="0">
                          <a:effectLst/>
                        </a:rPr>
                        <a:t>Staff spends time taking orders</a:t>
                      </a:r>
                      <a:endParaRPr lang="en-US" sz="1800" dirty="0">
                        <a:solidFill>
                          <a:srgbClr val="595959"/>
                        </a:solidFill>
                        <a:effectLst/>
                        <a:latin typeface="Constantia" panose="02030602050306030303"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xmlns="" val="845100811"/>
                  </a:ext>
                </a:extLst>
              </a:tr>
              <a:tr h="854001">
                <a:tc>
                  <a:txBody>
                    <a:bodyPr/>
                    <a:lstStyle/>
                    <a:p>
                      <a:pPr marL="342900" marR="0" lvl="0" indent="-342900" algn="l" defTabSz="457200" rtl="0" eaLnBrk="1" latinLnBrk="0" hangingPunct="1">
                        <a:lnSpc>
                          <a:spcPct val="110000"/>
                        </a:lnSpc>
                        <a:spcBef>
                          <a:spcPts val="0"/>
                        </a:spcBef>
                        <a:spcAft>
                          <a:spcPts val="0"/>
                        </a:spcAft>
                        <a:buFont typeface="Symbol" panose="05050102010706020507" pitchFamily="18" charset="2"/>
                        <a:buChar char=""/>
                      </a:pPr>
                      <a:r>
                        <a:rPr lang="en-US" sz="1800" b="0" kern="1200" dirty="0">
                          <a:solidFill>
                            <a:schemeClr val="dk1"/>
                          </a:solidFill>
                          <a:effectLst/>
                          <a:latin typeface="+mn-lt"/>
                          <a:ea typeface="+mn-ea"/>
                          <a:cs typeface="+mn-cs"/>
                        </a:rPr>
                        <a:t>No system for tracking custom orders</a:t>
                      </a:r>
                    </a:p>
                  </a:txBody>
                  <a:tcPr marL="68580" marR="68580" marT="0" marB="0">
                    <a:solidFill>
                      <a:schemeClr val="tx2">
                        <a:lumMod val="90000"/>
                      </a:schemeClr>
                    </a:solidFill>
                  </a:tcPr>
                </a:tc>
                <a:tc>
                  <a:txBody>
                    <a:bodyPr/>
                    <a:lstStyle/>
                    <a:p>
                      <a:pPr marL="342900" marR="0" lvl="0" indent="-342900">
                        <a:lnSpc>
                          <a:spcPct val="110000"/>
                        </a:lnSpc>
                        <a:spcBef>
                          <a:spcPts val="0"/>
                        </a:spcBef>
                        <a:spcAft>
                          <a:spcPts val="0"/>
                        </a:spcAft>
                        <a:buFont typeface="Symbol" panose="05050102010706020507" pitchFamily="18" charset="2"/>
                        <a:buChar char=""/>
                      </a:pPr>
                      <a:r>
                        <a:rPr lang="en-US" sz="1800" dirty="0">
                          <a:effectLst/>
                        </a:rPr>
                        <a:t>No way to determine which customizations are in high demand</a:t>
                      </a:r>
                      <a:endParaRPr lang="en-US" sz="1800" dirty="0">
                        <a:solidFill>
                          <a:srgbClr val="595959"/>
                        </a:solidFill>
                        <a:effectLst/>
                        <a:latin typeface="Constantia" panose="02030602050306030303"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xmlns="" val="2401026641"/>
                  </a:ext>
                </a:extLst>
              </a:tr>
              <a:tr h="591212">
                <a:tc>
                  <a:txBody>
                    <a:bodyPr/>
                    <a:lstStyle/>
                    <a:p>
                      <a:pPr marL="342900" marR="0" lvl="0" indent="-342900" algn="l" defTabSz="457200" rtl="0" eaLnBrk="1" latinLnBrk="0" hangingPunct="1">
                        <a:lnSpc>
                          <a:spcPct val="110000"/>
                        </a:lnSpc>
                        <a:spcBef>
                          <a:spcPts val="0"/>
                        </a:spcBef>
                        <a:spcAft>
                          <a:spcPts val="0"/>
                        </a:spcAft>
                        <a:buFont typeface="Symbol" panose="05050102010706020507" pitchFamily="18" charset="2"/>
                        <a:buChar char=""/>
                      </a:pPr>
                      <a:r>
                        <a:rPr lang="en-US" sz="1800" b="0" kern="1200" dirty="0">
                          <a:solidFill>
                            <a:schemeClr val="dk1"/>
                          </a:solidFill>
                          <a:effectLst/>
                          <a:latin typeface="+mn-lt"/>
                          <a:ea typeface="+mn-ea"/>
                          <a:cs typeface="+mn-cs"/>
                        </a:rPr>
                        <a:t>No system for tracking orders</a:t>
                      </a:r>
                    </a:p>
                  </a:txBody>
                  <a:tcPr marL="68580" marR="68580" marT="0" marB="0">
                    <a:solidFill>
                      <a:schemeClr val="tx2">
                        <a:lumMod val="90000"/>
                      </a:schemeClr>
                    </a:solidFill>
                  </a:tcPr>
                </a:tc>
                <a:tc>
                  <a:txBody>
                    <a:bodyPr/>
                    <a:lstStyle/>
                    <a:p>
                      <a:pPr marL="342900" marR="0" lvl="0" indent="-342900">
                        <a:lnSpc>
                          <a:spcPct val="110000"/>
                        </a:lnSpc>
                        <a:spcBef>
                          <a:spcPts val="0"/>
                        </a:spcBef>
                        <a:spcAft>
                          <a:spcPts val="0"/>
                        </a:spcAft>
                        <a:buFont typeface="Symbol" panose="05050102010706020507" pitchFamily="18" charset="2"/>
                        <a:buChar char=""/>
                      </a:pPr>
                      <a:r>
                        <a:rPr lang="en-US" sz="1800" dirty="0">
                          <a:effectLst/>
                        </a:rPr>
                        <a:t>No way to anticipate demand for products</a:t>
                      </a:r>
                      <a:endParaRPr lang="en-US" sz="1800" dirty="0">
                        <a:solidFill>
                          <a:srgbClr val="595959"/>
                        </a:solidFill>
                        <a:effectLst/>
                        <a:latin typeface="Constantia" panose="02030602050306030303"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xmlns="" val="2796925857"/>
                  </a:ext>
                </a:extLst>
              </a:tr>
              <a:tr h="591212">
                <a:tc>
                  <a:txBody>
                    <a:bodyPr/>
                    <a:lstStyle/>
                    <a:p>
                      <a:pPr marL="342900" marR="0" lvl="0" indent="-342900" algn="l" defTabSz="457200" rtl="0" eaLnBrk="1" latinLnBrk="0" hangingPunct="1">
                        <a:lnSpc>
                          <a:spcPct val="110000"/>
                        </a:lnSpc>
                        <a:spcBef>
                          <a:spcPts val="0"/>
                        </a:spcBef>
                        <a:spcAft>
                          <a:spcPts val="0"/>
                        </a:spcAft>
                        <a:buFont typeface="Symbol" panose="05050102010706020507" pitchFamily="18" charset="2"/>
                        <a:buChar char=""/>
                      </a:pPr>
                      <a:r>
                        <a:rPr lang="en-US" sz="1800" b="0" kern="1200" dirty="0">
                          <a:solidFill>
                            <a:schemeClr val="dk1"/>
                          </a:solidFill>
                          <a:effectLst/>
                          <a:latin typeface="+mn-lt"/>
                          <a:ea typeface="+mn-ea"/>
                          <a:cs typeface="+mn-cs"/>
                        </a:rPr>
                        <a:t>Invoices generated manually</a:t>
                      </a:r>
                    </a:p>
                  </a:txBody>
                  <a:tcPr marL="68580" marR="68580" marT="0" marB="0">
                    <a:solidFill>
                      <a:schemeClr val="tx2">
                        <a:lumMod val="90000"/>
                      </a:schemeClr>
                    </a:solidFill>
                  </a:tcPr>
                </a:tc>
                <a:tc>
                  <a:txBody>
                    <a:bodyPr/>
                    <a:lstStyle/>
                    <a:p>
                      <a:pPr marL="342900" marR="0" lvl="0" indent="-342900">
                        <a:lnSpc>
                          <a:spcPct val="110000"/>
                        </a:lnSpc>
                        <a:spcBef>
                          <a:spcPts val="0"/>
                        </a:spcBef>
                        <a:spcAft>
                          <a:spcPts val="0"/>
                        </a:spcAft>
                        <a:buFont typeface="Symbol" panose="05050102010706020507" pitchFamily="18" charset="2"/>
                        <a:buChar char=""/>
                      </a:pPr>
                      <a:r>
                        <a:rPr lang="en-US" sz="1800" dirty="0">
                          <a:effectLst/>
                        </a:rPr>
                        <a:t>Prone to error</a:t>
                      </a:r>
                    </a:p>
                    <a:p>
                      <a:pPr marL="342900" marR="0" lvl="0" indent="-342900">
                        <a:lnSpc>
                          <a:spcPct val="110000"/>
                        </a:lnSpc>
                        <a:spcBef>
                          <a:spcPts val="0"/>
                        </a:spcBef>
                        <a:spcAft>
                          <a:spcPts val="0"/>
                        </a:spcAft>
                        <a:buFont typeface="Symbol" panose="05050102010706020507" pitchFamily="18" charset="2"/>
                        <a:buChar char=""/>
                      </a:pPr>
                      <a:r>
                        <a:rPr lang="en-US" sz="1800" dirty="0">
                          <a:effectLst/>
                        </a:rPr>
                        <a:t>Time consuming</a:t>
                      </a:r>
                      <a:endParaRPr lang="en-US" sz="1800" dirty="0">
                        <a:solidFill>
                          <a:srgbClr val="595959"/>
                        </a:solidFill>
                        <a:effectLst/>
                        <a:latin typeface="Constantia" panose="02030602050306030303"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xmlns="" val="2623319116"/>
                  </a:ext>
                </a:extLst>
              </a:tr>
            </a:tbl>
          </a:graphicData>
        </a:graphic>
      </p:graphicFrame>
    </p:spTree>
    <p:extLst>
      <p:ext uri="{BB962C8B-B14F-4D97-AF65-F5344CB8AC3E}">
        <p14:creationId xmlns:p14="http://schemas.microsoft.com/office/powerpoint/2010/main" val="1466616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1001" y="106680"/>
            <a:ext cx="9905998" cy="1905000"/>
          </a:xfrm>
        </p:spPr>
        <p:txBody>
          <a:bodyPr/>
          <a:lstStyle/>
          <a:p>
            <a:r>
              <a:rPr lang="en-US" dirty="0"/>
              <a:t>Statement of system improvement Targets </a:t>
            </a:r>
          </a:p>
        </p:txBody>
      </p:sp>
      <p:sp>
        <p:nvSpPr>
          <p:cNvPr id="3" name="Content Placeholder 2"/>
          <p:cNvSpPr>
            <a:spLocks noGrp="1"/>
          </p:cNvSpPr>
          <p:nvPr>
            <p:ph idx="1"/>
          </p:nvPr>
        </p:nvSpPr>
        <p:spPr/>
        <p:txBody>
          <a:bodyPr/>
          <a:lstStyle/>
          <a:p>
            <a:r>
              <a:rPr lang="en-US" dirty="0"/>
              <a:t>Improve Day-to-day operations </a:t>
            </a:r>
          </a:p>
          <a:p>
            <a:r>
              <a:rPr lang="en-US" dirty="0"/>
              <a:t>Database management of inventory to limit spreadsheet and labor </a:t>
            </a:r>
          </a:p>
          <a:p>
            <a:r>
              <a:rPr lang="en-US" dirty="0"/>
              <a:t>Database will handle invoices, order records, and reorders </a:t>
            </a:r>
          </a:p>
          <a:p>
            <a:r>
              <a:rPr lang="en-US" dirty="0"/>
              <a:t>Online system orders for customers</a:t>
            </a:r>
          </a:p>
          <a:p>
            <a:r>
              <a:rPr lang="en-US" dirty="0"/>
              <a:t>Friendly-user interface</a:t>
            </a:r>
          </a:p>
          <a:p>
            <a:r>
              <a:rPr lang="en-US" dirty="0"/>
              <a:t>Increase productivity and efficiency </a:t>
            </a:r>
          </a:p>
        </p:txBody>
      </p:sp>
    </p:spTree>
    <p:extLst>
      <p:ext uri="{BB962C8B-B14F-4D97-AF65-F5344CB8AC3E}">
        <p14:creationId xmlns:p14="http://schemas.microsoft.com/office/powerpoint/2010/main" val="17591617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C9E234-B0C8-47C2-9AFC-5A0779DD4BB9}"/>
              </a:ext>
            </a:extLst>
          </p:cNvPr>
          <p:cNvSpPr>
            <a:spLocks noGrp="1"/>
          </p:cNvSpPr>
          <p:nvPr>
            <p:ph type="ctrTitle"/>
          </p:nvPr>
        </p:nvSpPr>
        <p:spPr/>
        <p:txBody>
          <a:bodyPr/>
          <a:lstStyle/>
          <a:p>
            <a:r>
              <a:rPr lang="en-US" dirty="0"/>
              <a:t>service</a:t>
            </a:r>
          </a:p>
        </p:txBody>
      </p:sp>
    </p:spTree>
    <p:extLst>
      <p:ext uri="{BB962C8B-B14F-4D97-AF65-F5344CB8AC3E}">
        <p14:creationId xmlns:p14="http://schemas.microsoft.com/office/powerpoint/2010/main" val="3253665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32AEFB-69B5-404A-BF1A-B0317BD5DAE6}"/>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xmlns="" id="{B9255892-B1BE-4F6A-B926-B5A6C101E0BF}"/>
              </a:ext>
            </a:extLst>
          </p:cNvPr>
          <p:cNvSpPr>
            <a:spLocks noGrp="1"/>
          </p:cNvSpPr>
          <p:nvPr>
            <p:ph idx="1"/>
          </p:nvPr>
        </p:nvSpPr>
        <p:spPr/>
        <p:txBody>
          <a:bodyPr/>
          <a:lstStyle/>
          <a:p>
            <a:pPr lvl="0"/>
            <a:r>
              <a:rPr lang="en-US" dirty="0">
                <a:effectLst/>
              </a:rPr>
              <a:t>Human error leads to</a:t>
            </a:r>
            <a:endParaRPr lang="en-US" sz="2800" dirty="0">
              <a:effectLst/>
            </a:endParaRPr>
          </a:p>
          <a:p>
            <a:pPr lvl="1"/>
            <a:r>
              <a:rPr lang="en-US" dirty="0">
                <a:effectLst/>
              </a:rPr>
              <a:t>Incorrect orders </a:t>
            </a:r>
            <a:endParaRPr lang="en-US" sz="2400" dirty="0">
              <a:effectLst/>
            </a:endParaRPr>
          </a:p>
          <a:p>
            <a:pPr lvl="1"/>
            <a:r>
              <a:rPr lang="en-US" dirty="0">
                <a:effectLst/>
              </a:rPr>
              <a:t>Delayed orders</a:t>
            </a:r>
            <a:endParaRPr lang="en-US" sz="2400" dirty="0">
              <a:effectLst/>
            </a:endParaRPr>
          </a:p>
          <a:p>
            <a:pPr lvl="1"/>
            <a:r>
              <a:rPr lang="en-US" dirty="0">
                <a:effectLst/>
              </a:rPr>
              <a:t>Lost orders</a:t>
            </a:r>
            <a:endParaRPr lang="en-US" sz="2400" dirty="0">
              <a:effectLst/>
            </a:endParaRPr>
          </a:p>
          <a:p>
            <a:pPr lvl="1"/>
            <a:r>
              <a:rPr lang="en-US" dirty="0">
                <a:effectLst/>
              </a:rPr>
              <a:t>Incorrect invoices</a:t>
            </a:r>
            <a:endParaRPr lang="en-US" sz="2400" dirty="0">
              <a:effectLst/>
            </a:endParaRPr>
          </a:p>
          <a:p>
            <a:pPr lvl="0"/>
            <a:r>
              <a:rPr lang="en-US" dirty="0">
                <a:effectLst/>
              </a:rPr>
              <a:t>Supply and ordering systems are independent from each other</a:t>
            </a:r>
            <a:endParaRPr lang="en-US" sz="2800" dirty="0">
              <a:effectLst/>
            </a:endParaRPr>
          </a:p>
          <a:p>
            <a:pPr lvl="0"/>
            <a:r>
              <a:rPr lang="en-US" dirty="0">
                <a:effectLst/>
              </a:rPr>
              <a:t>When stock runs out, customer orders are delayed (backordered) </a:t>
            </a:r>
            <a:endParaRPr lang="en-US" sz="2800" dirty="0">
              <a:effectLst/>
            </a:endParaRPr>
          </a:p>
          <a:p>
            <a:endParaRPr lang="en-US" dirty="0"/>
          </a:p>
        </p:txBody>
      </p:sp>
    </p:spTree>
    <p:extLst>
      <p:ext uri="{BB962C8B-B14F-4D97-AF65-F5344CB8AC3E}">
        <p14:creationId xmlns:p14="http://schemas.microsoft.com/office/powerpoint/2010/main" val="2014787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336E3E-C665-498B-9406-B9B33EECE024}"/>
              </a:ext>
            </a:extLst>
          </p:cNvPr>
          <p:cNvSpPr>
            <a:spLocks noGrp="1"/>
          </p:cNvSpPr>
          <p:nvPr>
            <p:ph type="title"/>
          </p:nvPr>
        </p:nvSpPr>
        <p:spPr/>
        <p:txBody>
          <a:bodyPr/>
          <a:lstStyle/>
          <a:p>
            <a:r>
              <a:rPr lang="en-US" dirty="0"/>
              <a:t>opportunities</a:t>
            </a:r>
          </a:p>
        </p:txBody>
      </p:sp>
      <p:sp>
        <p:nvSpPr>
          <p:cNvPr id="3" name="Content Placeholder 2">
            <a:extLst>
              <a:ext uri="{FF2B5EF4-FFF2-40B4-BE49-F238E27FC236}">
                <a16:creationId xmlns:a16="http://schemas.microsoft.com/office/drawing/2014/main" xmlns="" id="{3D0C108C-7D27-47A7-9ABA-85D54D3D2B8C}"/>
              </a:ext>
            </a:extLst>
          </p:cNvPr>
          <p:cNvSpPr>
            <a:spLocks noGrp="1"/>
          </p:cNvSpPr>
          <p:nvPr>
            <p:ph idx="1"/>
          </p:nvPr>
        </p:nvSpPr>
        <p:spPr/>
        <p:txBody>
          <a:bodyPr/>
          <a:lstStyle/>
          <a:p>
            <a:pPr lvl="0"/>
            <a:r>
              <a:rPr lang="en-US" dirty="0">
                <a:effectLst/>
              </a:rPr>
              <a:t>Automated ordering system </a:t>
            </a:r>
            <a:endParaRPr lang="en-US" sz="2800" dirty="0">
              <a:effectLst/>
            </a:endParaRPr>
          </a:p>
          <a:p>
            <a:pPr lvl="1"/>
            <a:r>
              <a:rPr lang="en-US" dirty="0">
                <a:effectLst/>
              </a:rPr>
              <a:t>Provides error free orders</a:t>
            </a:r>
            <a:endParaRPr lang="en-US" sz="2400" dirty="0">
              <a:effectLst/>
            </a:endParaRPr>
          </a:p>
          <a:p>
            <a:pPr lvl="1"/>
            <a:r>
              <a:rPr lang="en-US" dirty="0">
                <a:effectLst/>
              </a:rPr>
              <a:t>Informs customers of backorders</a:t>
            </a:r>
            <a:endParaRPr lang="en-US" sz="2400" dirty="0">
              <a:effectLst/>
            </a:endParaRPr>
          </a:p>
          <a:p>
            <a:pPr lvl="1"/>
            <a:r>
              <a:rPr lang="en-US" dirty="0">
                <a:effectLst/>
              </a:rPr>
              <a:t>Ensures orders filled as quickly as possible</a:t>
            </a:r>
            <a:endParaRPr lang="en-US" sz="2400" dirty="0">
              <a:effectLst/>
            </a:endParaRPr>
          </a:p>
          <a:p>
            <a:pPr lvl="0"/>
            <a:r>
              <a:rPr lang="en-US" dirty="0">
                <a:effectLst/>
              </a:rPr>
              <a:t>When stock is low supply orders generated automatically</a:t>
            </a:r>
            <a:endParaRPr lang="en-US" sz="2800" dirty="0">
              <a:effectLst/>
            </a:endParaRPr>
          </a:p>
          <a:p>
            <a:endParaRPr lang="en-US" dirty="0"/>
          </a:p>
        </p:txBody>
      </p:sp>
    </p:spTree>
    <p:extLst>
      <p:ext uri="{BB962C8B-B14F-4D97-AF65-F5344CB8AC3E}">
        <p14:creationId xmlns:p14="http://schemas.microsoft.com/office/powerpoint/2010/main" val="24532130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31021F-6AA4-43CC-AEC5-D6578AE998F8}"/>
              </a:ext>
            </a:extLst>
          </p:cNvPr>
          <p:cNvSpPr>
            <a:spLocks noGrp="1"/>
          </p:cNvSpPr>
          <p:nvPr>
            <p:ph type="title"/>
          </p:nvPr>
        </p:nvSpPr>
        <p:spPr>
          <a:xfrm>
            <a:off x="1141413" y="609600"/>
            <a:ext cx="9905998" cy="1123507"/>
          </a:xfrm>
        </p:spPr>
        <p:txBody>
          <a:bodyPr/>
          <a:lstStyle/>
          <a:p>
            <a:pPr algn="ctr"/>
            <a:r>
              <a:rPr lang="en-US" dirty="0"/>
              <a:t>Cause &amp; effect analysis</a:t>
            </a:r>
          </a:p>
        </p:txBody>
      </p:sp>
      <p:graphicFrame>
        <p:nvGraphicFramePr>
          <p:cNvPr id="6" name="Content Placeholder 5">
            <a:extLst>
              <a:ext uri="{FF2B5EF4-FFF2-40B4-BE49-F238E27FC236}">
                <a16:creationId xmlns:a16="http://schemas.microsoft.com/office/drawing/2014/main" xmlns="" id="{C648F6D5-4B47-46CD-ADC1-32EA408B03AB}"/>
              </a:ext>
            </a:extLst>
          </p:cNvPr>
          <p:cNvGraphicFramePr>
            <a:graphicFrameLocks noGrp="1"/>
          </p:cNvGraphicFramePr>
          <p:nvPr>
            <p:ph idx="1"/>
            <p:extLst>
              <p:ext uri="{D42A27DB-BD31-4B8C-83A1-F6EECF244321}">
                <p14:modId xmlns:p14="http://schemas.microsoft.com/office/powerpoint/2010/main" val="2627784397"/>
              </p:ext>
            </p:extLst>
          </p:nvPr>
        </p:nvGraphicFramePr>
        <p:xfrm>
          <a:off x="1786269" y="2137144"/>
          <a:ext cx="8559210" cy="4369956"/>
        </p:xfrm>
        <a:graphic>
          <a:graphicData uri="http://schemas.openxmlformats.org/drawingml/2006/table">
            <a:tbl>
              <a:tblPr firstRow="1" firstCol="1" bandRow="1">
                <a:tableStyleId>{5C22544A-7EE6-4342-B048-85BDC9FD1C3A}</a:tableStyleId>
              </a:tblPr>
              <a:tblGrid>
                <a:gridCol w="4279605">
                  <a:extLst>
                    <a:ext uri="{9D8B030D-6E8A-4147-A177-3AD203B41FA5}">
                      <a16:colId xmlns:a16="http://schemas.microsoft.com/office/drawing/2014/main" xmlns="" val="3452439591"/>
                    </a:ext>
                  </a:extLst>
                </a:gridCol>
                <a:gridCol w="4279605">
                  <a:extLst>
                    <a:ext uri="{9D8B030D-6E8A-4147-A177-3AD203B41FA5}">
                      <a16:colId xmlns:a16="http://schemas.microsoft.com/office/drawing/2014/main" xmlns="" val="4185120938"/>
                    </a:ext>
                  </a:extLst>
                </a:gridCol>
              </a:tblGrid>
              <a:tr h="421524">
                <a:tc>
                  <a:txBody>
                    <a:bodyPr/>
                    <a:lstStyle/>
                    <a:p>
                      <a:pPr marL="0" marR="0" algn="ctr">
                        <a:lnSpc>
                          <a:spcPct val="110000"/>
                        </a:lnSpc>
                        <a:spcBef>
                          <a:spcPts val="0"/>
                        </a:spcBef>
                        <a:spcAft>
                          <a:spcPts val="0"/>
                        </a:spcAft>
                      </a:pPr>
                      <a:r>
                        <a:rPr lang="en-US" sz="1800">
                          <a:effectLst/>
                        </a:rPr>
                        <a:t>Cause</a:t>
                      </a:r>
                      <a:endParaRPr lang="en-US" sz="18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1800">
                          <a:effectLst/>
                        </a:rPr>
                        <a:t>Effect</a:t>
                      </a:r>
                      <a:endParaRPr lang="en-US" sz="18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062491079"/>
                  </a:ext>
                </a:extLst>
              </a:tr>
              <a:tr h="869022">
                <a:tc>
                  <a:txBody>
                    <a:bodyPr/>
                    <a:lstStyle/>
                    <a:p>
                      <a:pPr marL="342900" marR="0" lvl="0" indent="-342900" algn="l" defTabSz="914400" rtl="0" eaLnBrk="1" latinLnBrk="0" hangingPunct="1">
                        <a:lnSpc>
                          <a:spcPct val="110000"/>
                        </a:lnSpc>
                        <a:spcBef>
                          <a:spcPts val="0"/>
                        </a:spcBef>
                        <a:spcAft>
                          <a:spcPts val="0"/>
                        </a:spcAft>
                        <a:buFont typeface="Symbol" panose="05050102010706020507" pitchFamily="18" charset="2"/>
                        <a:buChar char=""/>
                      </a:pPr>
                      <a:r>
                        <a:rPr lang="en-US" sz="1800" b="0" kern="1200" dirty="0">
                          <a:solidFill>
                            <a:schemeClr val="dk1"/>
                          </a:solidFill>
                          <a:effectLst/>
                          <a:latin typeface="+mn-lt"/>
                          <a:ea typeface="+mn-ea"/>
                          <a:cs typeface="+mn-cs"/>
                        </a:rPr>
                        <a:t>Stock not sufficient to fill orders</a:t>
                      </a:r>
                    </a:p>
                  </a:txBody>
                  <a:tcPr marL="68580" marR="68580" marT="0" marB="0">
                    <a:solidFill>
                      <a:schemeClr val="tx1">
                        <a:lumMod val="85000"/>
                      </a:schemeClr>
                    </a:solidFill>
                  </a:tcPr>
                </a:tc>
                <a:tc>
                  <a:txBody>
                    <a:bodyPr/>
                    <a:lstStyle/>
                    <a:p>
                      <a:pPr marL="342900" marR="0" lvl="0" indent="-342900">
                        <a:lnSpc>
                          <a:spcPct val="110000"/>
                        </a:lnSpc>
                        <a:spcBef>
                          <a:spcPts val="0"/>
                        </a:spcBef>
                        <a:spcAft>
                          <a:spcPts val="0"/>
                        </a:spcAft>
                        <a:buFont typeface="Symbol" panose="05050102010706020507" pitchFamily="18" charset="2"/>
                        <a:buChar char=""/>
                      </a:pPr>
                      <a:r>
                        <a:rPr lang="en-US" sz="1800" dirty="0">
                          <a:effectLst/>
                        </a:rPr>
                        <a:t>Customers lost due to delays</a:t>
                      </a:r>
                      <a:endPar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solidFill>
                      <a:schemeClr val="tx1">
                        <a:lumMod val="85000"/>
                      </a:schemeClr>
                    </a:solidFill>
                  </a:tcPr>
                </a:tc>
                <a:extLst>
                  <a:ext uri="{0D108BD9-81ED-4DB2-BD59-A6C34878D82A}">
                    <a16:rowId xmlns:a16="http://schemas.microsoft.com/office/drawing/2014/main" xmlns="" val="2039111959"/>
                  </a:ext>
                </a:extLst>
              </a:tr>
              <a:tr h="1763454">
                <a:tc>
                  <a:txBody>
                    <a:bodyPr/>
                    <a:lstStyle/>
                    <a:p>
                      <a:pPr marL="342900" marR="0" lvl="0" indent="-342900" algn="l" defTabSz="914400" rtl="0" eaLnBrk="1" latinLnBrk="0" hangingPunct="1">
                        <a:lnSpc>
                          <a:spcPct val="110000"/>
                        </a:lnSpc>
                        <a:spcBef>
                          <a:spcPts val="0"/>
                        </a:spcBef>
                        <a:spcAft>
                          <a:spcPts val="0"/>
                        </a:spcAft>
                        <a:buFont typeface="Symbol" panose="05050102010706020507" pitchFamily="18" charset="2"/>
                        <a:buChar char=""/>
                      </a:pPr>
                      <a:r>
                        <a:rPr lang="en-US" sz="1800" b="0" kern="1200" dirty="0">
                          <a:solidFill>
                            <a:schemeClr val="dk1"/>
                          </a:solidFill>
                          <a:effectLst/>
                          <a:latin typeface="+mn-lt"/>
                          <a:ea typeface="+mn-ea"/>
                          <a:cs typeface="+mn-cs"/>
                        </a:rPr>
                        <a:t>Human error</a:t>
                      </a:r>
                    </a:p>
                  </a:txBody>
                  <a:tcPr marL="68580" marR="68580" marT="0" marB="0">
                    <a:solidFill>
                      <a:schemeClr val="tx1">
                        <a:lumMod val="85000"/>
                      </a:schemeClr>
                    </a:solidFill>
                  </a:tcPr>
                </a:tc>
                <a:tc>
                  <a:txBody>
                    <a:bodyPr/>
                    <a:lstStyle/>
                    <a:p>
                      <a:pPr marL="342900" marR="0" lvl="0" indent="-342900">
                        <a:lnSpc>
                          <a:spcPct val="110000"/>
                        </a:lnSpc>
                        <a:spcBef>
                          <a:spcPts val="0"/>
                        </a:spcBef>
                        <a:spcAft>
                          <a:spcPts val="0"/>
                        </a:spcAft>
                        <a:buFont typeface="Symbol" panose="05050102010706020507" pitchFamily="18" charset="2"/>
                        <a:buChar char=""/>
                      </a:pPr>
                      <a:r>
                        <a:rPr lang="en-US" sz="1800" dirty="0">
                          <a:effectLst/>
                        </a:rPr>
                        <a:t>Delayed orders</a:t>
                      </a:r>
                    </a:p>
                    <a:p>
                      <a:pPr marL="342900" marR="0" lvl="0" indent="-342900">
                        <a:lnSpc>
                          <a:spcPct val="110000"/>
                        </a:lnSpc>
                        <a:spcBef>
                          <a:spcPts val="0"/>
                        </a:spcBef>
                        <a:spcAft>
                          <a:spcPts val="0"/>
                        </a:spcAft>
                        <a:buFont typeface="Symbol" panose="05050102010706020507" pitchFamily="18" charset="2"/>
                        <a:buChar char=""/>
                      </a:pPr>
                      <a:r>
                        <a:rPr lang="en-US" sz="1800" dirty="0">
                          <a:effectLst/>
                        </a:rPr>
                        <a:t>Lost orders</a:t>
                      </a:r>
                    </a:p>
                    <a:p>
                      <a:pPr marL="342900" marR="0" lvl="0" indent="-342900">
                        <a:lnSpc>
                          <a:spcPct val="110000"/>
                        </a:lnSpc>
                        <a:spcBef>
                          <a:spcPts val="0"/>
                        </a:spcBef>
                        <a:spcAft>
                          <a:spcPts val="0"/>
                        </a:spcAft>
                        <a:buFont typeface="Symbol" panose="05050102010706020507" pitchFamily="18" charset="2"/>
                        <a:buChar char=""/>
                      </a:pPr>
                      <a:r>
                        <a:rPr lang="en-US" sz="1800" dirty="0">
                          <a:effectLst/>
                        </a:rPr>
                        <a:t>Incorrect orders</a:t>
                      </a:r>
                    </a:p>
                    <a:p>
                      <a:pPr marL="342900" marR="0" lvl="0" indent="-342900">
                        <a:lnSpc>
                          <a:spcPct val="110000"/>
                        </a:lnSpc>
                        <a:spcBef>
                          <a:spcPts val="0"/>
                        </a:spcBef>
                        <a:spcAft>
                          <a:spcPts val="0"/>
                        </a:spcAft>
                        <a:buFont typeface="Symbol" panose="05050102010706020507" pitchFamily="18" charset="2"/>
                        <a:buChar char=""/>
                      </a:pPr>
                      <a:r>
                        <a:rPr lang="en-US" sz="1800" dirty="0">
                          <a:effectLst/>
                        </a:rPr>
                        <a:t>Incorrect invoices</a:t>
                      </a:r>
                      <a:endPar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solidFill>
                      <a:schemeClr val="tx1">
                        <a:lumMod val="85000"/>
                      </a:schemeClr>
                    </a:solidFill>
                  </a:tcPr>
                </a:tc>
                <a:extLst>
                  <a:ext uri="{0D108BD9-81ED-4DB2-BD59-A6C34878D82A}">
                    <a16:rowId xmlns:a16="http://schemas.microsoft.com/office/drawing/2014/main" xmlns="" val="3488035664"/>
                  </a:ext>
                </a:extLst>
              </a:tr>
              <a:tr h="1315956">
                <a:tc>
                  <a:txBody>
                    <a:bodyPr/>
                    <a:lstStyle/>
                    <a:p>
                      <a:pPr marL="342900" marR="0" lvl="0" indent="-342900" algn="l" defTabSz="914400" rtl="0" eaLnBrk="1" latinLnBrk="0" hangingPunct="1">
                        <a:lnSpc>
                          <a:spcPct val="110000"/>
                        </a:lnSpc>
                        <a:spcBef>
                          <a:spcPts val="0"/>
                        </a:spcBef>
                        <a:spcAft>
                          <a:spcPts val="0"/>
                        </a:spcAft>
                        <a:buFont typeface="Symbol" panose="05050102010706020507" pitchFamily="18" charset="2"/>
                        <a:buChar char=""/>
                      </a:pPr>
                      <a:r>
                        <a:rPr lang="en-US" sz="1800" b="0" kern="1200" dirty="0">
                          <a:solidFill>
                            <a:schemeClr val="dk1"/>
                          </a:solidFill>
                          <a:effectLst/>
                          <a:latin typeface="+mn-lt"/>
                          <a:ea typeface="+mn-ea"/>
                          <a:cs typeface="+mn-cs"/>
                        </a:rPr>
                        <a:t>Supply and ordering systems not coordinated</a:t>
                      </a:r>
                    </a:p>
                  </a:txBody>
                  <a:tcPr marL="68580" marR="68580" marT="0" marB="0">
                    <a:solidFill>
                      <a:schemeClr val="tx1">
                        <a:lumMod val="85000"/>
                      </a:schemeClr>
                    </a:solidFill>
                  </a:tcPr>
                </a:tc>
                <a:tc>
                  <a:txBody>
                    <a:bodyPr/>
                    <a:lstStyle/>
                    <a:p>
                      <a:pPr marL="342900" marR="0" lvl="0" indent="-342900">
                        <a:lnSpc>
                          <a:spcPct val="110000"/>
                        </a:lnSpc>
                        <a:spcBef>
                          <a:spcPts val="0"/>
                        </a:spcBef>
                        <a:spcAft>
                          <a:spcPts val="0"/>
                        </a:spcAft>
                        <a:buFont typeface="Symbol" panose="05050102010706020507" pitchFamily="18" charset="2"/>
                        <a:buChar char=""/>
                      </a:pPr>
                      <a:r>
                        <a:rPr lang="en-US" sz="1800" dirty="0">
                          <a:effectLst/>
                        </a:rPr>
                        <a:t>Stock not sufficient to fill orders</a:t>
                      </a:r>
                      <a:endPar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solidFill>
                      <a:schemeClr val="tx1">
                        <a:lumMod val="85000"/>
                      </a:schemeClr>
                    </a:solidFill>
                  </a:tcPr>
                </a:tc>
                <a:extLst>
                  <a:ext uri="{0D108BD9-81ED-4DB2-BD59-A6C34878D82A}">
                    <a16:rowId xmlns:a16="http://schemas.microsoft.com/office/drawing/2014/main" xmlns="" val="2680798060"/>
                  </a:ext>
                </a:extLst>
              </a:tr>
            </a:tbl>
          </a:graphicData>
        </a:graphic>
      </p:graphicFrame>
    </p:spTree>
    <p:extLst>
      <p:ext uri="{BB962C8B-B14F-4D97-AF65-F5344CB8AC3E}">
        <p14:creationId xmlns:p14="http://schemas.microsoft.com/office/powerpoint/2010/main" val="12415862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05760F-4DD3-42F1-B6FB-33654D5ED671}"/>
              </a:ext>
            </a:extLst>
          </p:cNvPr>
          <p:cNvSpPr>
            <a:spLocks noGrp="1"/>
          </p:cNvSpPr>
          <p:nvPr>
            <p:ph type="ctrTitle"/>
          </p:nvPr>
        </p:nvSpPr>
        <p:spPr/>
        <p:txBody>
          <a:bodyPr/>
          <a:lstStyle/>
          <a:p>
            <a:r>
              <a:rPr lang="en-US" dirty="0"/>
              <a:t>Detailed recommendations</a:t>
            </a:r>
          </a:p>
        </p:txBody>
      </p:sp>
      <p:sp>
        <p:nvSpPr>
          <p:cNvPr id="3" name="Subtitle 2">
            <a:extLst>
              <a:ext uri="{FF2B5EF4-FFF2-40B4-BE49-F238E27FC236}">
                <a16:creationId xmlns:a16="http://schemas.microsoft.com/office/drawing/2014/main" xmlns="" id="{B237A572-37BD-45DF-912F-4061C4FF10FD}"/>
              </a:ext>
            </a:extLst>
          </p:cNvPr>
          <p:cNvSpPr>
            <a:spLocks noGrp="1"/>
          </p:cNvSpPr>
          <p:nvPr>
            <p:ph type="subTitle" idx="1"/>
          </p:nvPr>
        </p:nvSpPr>
        <p:spPr/>
        <p:txBody>
          <a:bodyPr/>
          <a:lstStyle/>
          <a:p>
            <a:r>
              <a:rPr lang="en-US" b="1" dirty="0">
                <a:effectLst/>
              </a:rPr>
              <a:t>System Improvement Objectives &amp; Priorities</a:t>
            </a:r>
            <a:endParaRPr lang="en-US" dirty="0">
              <a:effectLst/>
            </a:endParaRPr>
          </a:p>
          <a:p>
            <a:endParaRPr lang="en-US" dirty="0"/>
          </a:p>
        </p:txBody>
      </p:sp>
    </p:spTree>
    <p:extLst>
      <p:ext uri="{BB962C8B-B14F-4D97-AF65-F5344CB8AC3E}">
        <p14:creationId xmlns:p14="http://schemas.microsoft.com/office/powerpoint/2010/main" val="27128793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6C43DC-7101-4A38-8F30-C6B352679AEE}"/>
              </a:ext>
            </a:extLst>
          </p:cNvPr>
          <p:cNvSpPr>
            <a:spLocks noGrp="1"/>
          </p:cNvSpPr>
          <p:nvPr>
            <p:ph type="title"/>
          </p:nvPr>
        </p:nvSpPr>
        <p:spPr/>
        <p:txBody>
          <a:bodyPr/>
          <a:lstStyle/>
          <a:p>
            <a:r>
              <a:rPr lang="en-US" dirty="0"/>
              <a:t>Overall system</a:t>
            </a:r>
          </a:p>
        </p:txBody>
      </p:sp>
      <p:sp>
        <p:nvSpPr>
          <p:cNvPr id="3" name="Content Placeholder 2">
            <a:extLst>
              <a:ext uri="{FF2B5EF4-FFF2-40B4-BE49-F238E27FC236}">
                <a16:creationId xmlns:a16="http://schemas.microsoft.com/office/drawing/2014/main" xmlns="" id="{82749E27-A6A9-4A42-829F-574D7AF5F448}"/>
              </a:ext>
            </a:extLst>
          </p:cNvPr>
          <p:cNvSpPr>
            <a:spLocks noGrp="1"/>
          </p:cNvSpPr>
          <p:nvPr>
            <p:ph idx="1"/>
          </p:nvPr>
        </p:nvSpPr>
        <p:spPr/>
        <p:txBody>
          <a:bodyPr/>
          <a:lstStyle/>
          <a:p>
            <a:pPr lvl="0"/>
            <a:r>
              <a:rPr lang="en-US" dirty="0">
                <a:effectLst/>
              </a:rPr>
              <a:t>Replace manual bookkeeping with computerized system</a:t>
            </a:r>
          </a:p>
          <a:p>
            <a:pPr lvl="0"/>
            <a:r>
              <a:rPr lang="en-US" dirty="0">
                <a:effectLst/>
              </a:rPr>
              <a:t>Able to create reports</a:t>
            </a:r>
          </a:p>
          <a:p>
            <a:pPr lvl="0"/>
            <a:r>
              <a:rPr lang="en-US" dirty="0">
                <a:effectLst/>
              </a:rPr>
              <a:t>Method for creating and tracking discounts</a:t>
            </a:r>
          </a:p>
          <a:p>
            <a:pPr lvl="0"/>
            <a:r>
              <a:rPr lang="en-US" dirty="0">
                <a:effectLst/>
              </a:rPr>
              <a:t>Provide required security depending on employee role</a:t>
            </a:r>
          </a:p>
          <a:p>
            <a:pPr lvl="0"/>
            <a:r>
              <a:rPr lang="en-US" dirty="0">
                <a:effectLst/>
              </a:rPr>
              <a:t>Designed to be operated and maintained by non-IT employees</a:t>
            </a:r>
          </a:p>
          <a:p>
            <a:endParaRPr lang="en-US" dirty="0"/>
          </a:p>
        </p:txBody>
      </p:sp>
    </p:spTree>
    <p:extLst>
      <p:ext uri="{BB962C8B-B14F-4D97-AF65-F5344CB8AC3E}">
        <p14:creationId xmlns:p14="http://schemas.microsoft.com/office/powerpoint/2010/main" val="33220927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0B0EC5-236D-4BA9-92C7-49C3947F43A6}"/>
              </a:ext>
            </a:extLst>
          </p:cNvPr>
          <p:cNvSpPr>
            <a:spLocks noGrp="1"/>
          </p:cNvSpPr>
          <p:nvPr>
            <p:ph type="title"/>
          </p:nvPr>
        </p:nvSpPr>
        <p:spPr/>
        <p:txBody>
          <a:bodyPr/>
          <a:lstStyle/>
          <a:p>
            <a:r>
              <a:rPr lang="en-US" dirty="0"/>
              <a:t>Inventory tracking</a:t>
            </a:r>
          </a:p>
        </p:txBody>
      </p:sp>
      <p:sp>
        <p:nvSpPr>
          <p:cNvPr id="3" name="Content Placeholder 2">
            <a:extLst>
              <a:ext uri="{FF2B5EF4-FFF2-40B4-BE49-F238E27FC236}">
                <a16:creationId xmlns:a16="http://schemas.microsoft.com/office/drawing/2014/main" xmlns="" id="{F2AE9DA4-F468-4ABF-B8CB-89D4C7A35D17}"/>
              </a:ext>
            </a:extLst>
          </p:cNvPr>
          <p:cNvSpPr>
            <a:spLocks noGrp="1"/>
          </p:cNvSpPr>
          <p:nvPr>
            <p:ph idx="1"/>
          </p:nvPr>
        </p:nvSpPr>
        <p:spPr/>
        <p:txBody>
          <a:bodyPr/>
          <a:lstStyle/>
          <a:p>
            <a:pPr lvl="0"/>
            <a:r>
              <a:rPr lang="en-US" dirty="0">
                <a:effectLst/>
              </a:rPr>
              <a:t>Automatic bill of materials for standard products</a:t>
            </a:r>
          </a:p>
          <a:p>
            <a:pPr lvl="0"/>
            <a:r>
              <a:rPr lang="en-US" dirty="0">
                <a:effectLst/>
              </a:rPr>
              <a:t>Monitor levels of materials on hand and purchase prices</a:t>
            </a:r>
          </a:p>
          <a:p>
            <a:pPr lvl="0"/>
            <a:r>
              <a:rPr lang="en-US" dirty="0">
                <a:effectLst/>
              </a:rPr>
              <a:t>Generate orders when materials fall below assigned threshold</a:t>
            </a:r>
          </a:p>
          <a:p>
            <a:endParaRPr lang="en-US" dirty="0"/>
          </a:p>
        </p:txBody>
      </p:sp>
    </p:spTree>
    <p:extLst>
      <p:ext uri="{BB962C8B-B14F-4D97-AF65-F5344CB8AC3E}">
        <p14:creationId xmlns:p14="http://schemas.microsoft.com/office/powerpoint/2010/main" val="40087477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08F0C8-D4BF-43B7-B9F4-E0F526A36E56}"/>
              </a:ext>
            </a:extLst>
          </p:cNvPr>
          <p:cNvSpPr>
            <a:spLocks noGrp="1"/>
          </p:cNvSpPr>
          <p:nvPr>
            <p:ph type="title"/>
          </p:nvPr>
        </p:nvSpPr>
        <p:spPr/>
        <p:txBody>
          <a:bodyPr/>
          <a:lstStyle/>
          <a:p>
            <a:r>
              <a:rPr lang="en-US" dirty="0"/>
              <a:t>Order processing</a:t>
            </a:r>
          </a:p>
        </p:txBody>
      </p:sp>
      <p:sp>
        <p:nvSpPr>
          <p:cNvPr id="3" name="Content Placeholder 2">
            <a:extLst>
              <a:ext uri="{FF2B5EF4-FFF2-40B4-BE49-F238E27FC236}">
                <a16:creationId xmlns:a16="http://schemas.microsoft.com/office/drawing/2014/main" xmlns="" id="{057384BE-87FC-4B03-BB63-1C278C6EF4B0}"/>
              </a:ext>
            </a:extLst>
          </p:cNvPr>
          <p:cNvSpPr>
            <a:spLocks noGrp="1"/>
          </p:cNvSpPr>
          <p:nvPr>
            <p:ph idx="1"/>
          </p:nvPr>
        </p:nvSpPr>
        <p:spPr/>
        <p:txBody>
          <a:bodyPr/>
          <a:lstStyle/>
          <a:p>
            <a:pPr lvl="0"/>
            <a:r>
              <a:rPr lang="en-US" dirty="0">
                <a:effectLst/>
              </a:rPr>
              <a:t>Online ordering process</a:t>
            </a:r>
          </a:p>
          <a:p>
            <a:pPr lvl="0"/>
            <a:r>
              <a:rPr lang="en-US" dirty="0">
                <a:effectLst/>
              </a:rPr>
              <a:t>Notify customer for backordered items</a:t>
            </a:r>
          </a:p>
          <a:p>
            <a:pPr lvl="0"/>
            <a:r>
              <a:rPr lang="en-US" dirty="0">
                <a:effectLst/>
              </a:rPr>
              <a:t>Automatically send completed orders to production</a:t>
            </a:r>
          </a:p>
          <a:p>
            <a:pPr lvl="0"/>
            <a:r>
              <a:rPr lang="en-US" dirty="0">
                <a:effectLst/>
              </a:rPr>
              <a:t>Automatically generated customer invoices</a:t>
            </a:r>
          </a:p>
          <a:p>
            <a:pPr lvl="0"/>
            <a:r>
              <a:rPr lang="en-US" dirty="0">
                <a:effectLst/>
              </a:rPr>
              <a:t>Send confirmation e-mail to customers when order is placed</a:t>
            </a:r>
          </a:p>
          <a:p>
            <a:pPr lvl="0"/>
            <a:r>
              <a:rPr lang="en-US" dirty="0">
                <a:effectLst/>
              </a:rPr>
              <a:t>Ability to track open orders</a:t>
            </a:r>
          </a:p>
          <a:p>
            <a:pPr lvl="0"/>
            <a:r>
              <a:rPr lang="en-US" dirty="0">
                <a:effectLst/>
              </a:rPr>
              <a:t>Allow for returns</a:t>
            </a:r>
          </a:p>
        </p:txBody>
      </p:sp>
    </p:spTree>
    <p:extLst>
      <p:ext uri="{BB962C8B-B14F-4D97-AF65-F5344CB8AC3E}">
        <p14:creationId xmlns:p14="http://schemas.microsoft.com/office/powerpoint/2010/main" val="11273147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536071-8BB0-40B9-A752-D9038FAC903F}"/>
              </a:ext>
            </a:extLst>
          </p:cNvPr>
          <p:cNvSpPr>
            <a:spLocks noGrp="1"/>
          </p:cNvSpPr>
          <p:nvPr>
            <p:ph type="title"/>
          </p:nvPr>
        </p:nvSpPr>
        <p:spPr/>
        <p:txBody>
          <a:bodyPr/>
          <a:lstStyle/>
          <a:p>
            <a:r>
              <a:rPr lang="en-US" dirty="0"/>
              <a:t>Tracking historical data</a:t>
            </a:r>
          </a:p>
        </p:txBody>
      </p:sp>
      <p:sp>
        <p:nvSpPr>
          <p:cNvPr id="3" name="Content Placeholder 2">
            <a:extLst>
              <a:ext uri="{FF2B5EF4-FFF2-40B4-BE49-F238E27FC236}">
                <a16:creationId xmlns:a16="http://schemas.microsoft.com/office/drawing/2014/main" xmlns="" id="{A333D2AB-186B-482E-BE7C-2CF80115E82D}"/>
              </a:ext>
            </a:extLst>
          </p:cNvPr>
          <p:cNvSpPr>
            <a:spLocks noGrp="1"/>
          </p:cNvSpPr>
          <p:nvPr>
            <p:ph idx="1"/>
          </p:nvPr>
        </p:nvSpPr>
        <p:spPr/>
        <p:txBody>
          <a:bodyPr/>
          <a:lstStyle/>
          <a:p>
            <a:pPr lvl="0"/>
            <a:r>
              <a:rPr lang="en-US" dirty="0">
                <a:effectLst/>
              </a:rPr>
              <a:t>Maintain data from past customers</a:t>
            </a:r>
          </a:p>
          <a:p>
            <a:pPr lvl="0"/>
            <a:r>
              <a:rPr lang="en-US" dirty="0">
                <a:effectLst/>
              </a:rPr>
              <a:t>Track sales to anticipate required materials</a:t>
            </a:r>
          </a:p>
          <a:p>
            <a:pPr lvl="0"/>
            <a:r>
              <a:rPr lang="en-US" dirty="0">
                <a:effectLst/>
              </a:rPr>
              <a:t>Monitor profit and loss </a:t>
            </a:r>
          </a:p>
          <a:p>
            <a:pPr lvl="0"/>
            <a:r>
              <a:rPr lang="en-US" dirty="0">
                <a:effectLst/>
              </a:rPr>
              <a:t>Record high volume customizations </a:t>
            </a:r>
            <a:r>
              <a:rPr lang="en-US">
                <a:effectLst/>
              </a:rPr>
              <a:t>to adapt </a:t>
            </a:r>
            <a:r>
              <a:rPr lang="en-US" dirty="0">
                <a:effectLst/>
              </a:rPr>
              <a:t>standard product</a:t>
            </a:r>
          </a:p>
          <a:p>
            <a:endParaRPr lang="en-US" dirty="0"/>
          </a:p>
        </p:txBody>
      </p:sp>
    </p:spTree>
    <p:extLst>
      <p:ext uri="{BB962C8B-B14F-4D97-AF65-F5344CB8AC3E}">
        <p14:creationId xmlns:p14="http://schemas.microsoft.com/office/powerpoint/2010/main" val="42668062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endParaRPr lang="en-US" dirty="0"/>
          </a:p>
          <a:p>
            <a:r>
              <a:rPr lang="en-US" dirty="0"/>
              <a:t>Constraints </a:t>
            </a:r>
          </a:p>
          <a:p>
            <a:r>
              <a:rPr lang="en-US" dirty="0"/>
              <a:t>Project Plan</a:t>
            </a:r>
          </a:p>
          <a:p>
            <a:r>
              <a:rPr lang="en-US" dirty="0"/>
              <a:t>Project Timeline</a:t>
            </a:r>
          </a:p>
        </p:txBody>
      </p:sp>
    </p:spTree>
    <p:extLst>
      <p:ext uri="{BB962C8B-B14F-4D97-AF65-F5344CB8AC3E}">
        <p14:creationId xmlns:p14="http://schemas.microsoft.com/office/powerpoint/2010/main" val="3430254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contents</a:t>
            </a:r>
          </a:p>
        </p:txBody>
      </p:sp>
      <p:sp>
        <p:nvSpPr>
          <p:cNvPr id="3" name="Content Placeholder 2"/>
          <p:cNvSpPr>
            <a:spLocks noGrp="1"/>
          </p:cNvSpPr>
          <p:nvPr>
            <p:ph idx="1"/>
          </p:nvPr>
        </p:nvSpPr>
        <p:spPr/>
        <p:txBody>
          <a:bodyPr/>
          <a:lstStyle/>
          <a:p>
            <a:r>
              <a:rPr lang="en-US" dirty="0"/>
              <a:t>Background information </a:t>
            </a:r>
          </a:p>
          <a:p>
            <a:pPr lvl="1"/>
            <a:r>
              <a:rPr lang="en-US" dirty="0"/>
              <a:t>This section contains the history of meetings </a:t>
            </a:r>
          </a:p>
          <a:p>
            <a:r>
              <a:rPr lang="en-US" dirty="0"/>
              <a:t>Overview of current system and their flaws</a:t>
            </a:r>
          </a:p>
          <a:p>
            <a:r>
              <a:rPr lang="en-US" dirty="0"/>
              <a:t>Analysis of current system</a:t>
            </a:r>
          </a:p>
          <a:p>
            <a:pPr lvl="1"/>
            <a:r>
              <a:rPr lang="en-US" dirty="0"/>
              <a:t>Target problems and make areas for improvements of the system </a:t>
            </a:r>
          </a:p>
          <a:p>
            <a:r>
              <a:rPr lang="en-US" dirty="0"/>
              <a:t>Detailed Recommendations </a:t>
            </a:r>
          </a:p>
          <a:p>
            <a:pPr lvl="1"/>
            <a:r>
              <a:rPr lang="en-US" dirty="0"/>
              <a:t>Implementations of system improvements objectives and priorities </a:t>
            </a:r>
          </a:p>
        </p:txBody>
      </p:sp>
    </p:spTree>
    <p:extLst>
      <p:ext uri="{BB962C8B-B14F-4D97-AF65-F5344CB8AC3E}">
        <p14:creationId xmlns:p14="http://schemas.microsoft.com/office/powerpoint/2010/main" val="8686466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B6AF24-832D-4C6C-A092-72B1E501FCF2}"/>
              </a:ext>
            </a:extLst>
          </p:cNvPr>
          <p:cNvSpPr>
            <a:spLocks noGrp="1"/>
          </p:cNvSpPr>
          <p:nvPr>
            <p:ph type="title"/>
          </p:nvPr>
        </p:nvSpPr>
        <p:spPr>
          <a:xfrm>
            <a:off x="1141413" y="609600"/>
            <a:ext cx="9905998" cy="1147011"/>
          </a:xfrm>
        </p:spPr>
        <p:txBody>
          <a:bodyPr>
            <a:normAutofit/>
          </a:bodyPr>
          <a:lstStyle/>
          <a:p>
            <a:r>
              <a:rPr lang="en-US" sz="4400" b="1" dirty="0"/>
              <a:t>CONSTRAINTS</a:t>
            </a:r>
          </a:p>
        </p:txBody>
      </p:sp>
      <p:sp>
        <p:nvSpPr>
          <p:cNvPr id="3" name="Content Placeholder 2">
            <a:extLst>
              <a:ext uri="{FF2B5EF4-FFF2-40B4-BE49-F238E27FC236}">
                <a16:creationId xmlns:a16="http://schemas.microsoft.com/office/drawing/2014/main" xmlns="" id="{0A024007-CC1F-4B3B-9776-6246DB696E61}"/>
              </a:ext>
            </a:extLst>
          </p:cNvPr>
          <p:cNvSpPr>
            <a:spLocks noGrp="1"/>
          </p:cNvSpPr>
          <p:nvPr>
            <p:ph idx="1"/>
          </p:nvPr>
        </p:nvSpPr>
        <p:spPr>
          <a:xfrm>
            <a:off x="1141413" y="2101756"/>
            <a:ext cx="9764521" cy="4107976"/>
          </a:xfrm>
        </p:spPr>
        <p:txBody>
          <a:bodyPr>
            <a:normAutofit fontScale="77500" lnSpcReduction="20000"/>
          </a:bodyPr>
          <a:lstStyle/>
          <a:p>
            <a:pPr>
              <a:lnSpc>
                <a:spcPct val="200000"/>
              </a:lnSpc>
            </a:pPr>
            <a:r>
              <a:rPr lang="en-US" sz="38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rPr>
              <a:t>Intuitive for all.</a:t>
            </a:r>
          </a:p>
          <a:p>
            <a:pPr>
              <a:lnSpc>
                <a:spcPct val="200000"/>
              </a:lnSpc>
            </a:pPr>
            <a:r>
              <a:rPr lang="en-US" sz="38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rPr>
              <a:t>Database using the best AKA SQL.</a:t>
            </a:r>
          </a:p>
          <a:p>
            <a:pPr>
              <a:lnSpc>
                <a:spcPct val="200000"/>
              </a:lnSpc>
            </a:pPr>
            <a:r>
              <a:rPr lang="en-US" sz="38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rPr>
              <a:t>Website constructed Efficiently with PHP.</a:t>
            </a:r>
          </a:p>
          <a:p>
            <a:pPr>
              <a:lnSpc>
                <a:spcPct val="200000"/>
              </a:lnSpc>
            </a:pPr>
            <a:r>
              <a:rPr lang="en-US" sz="38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rPr>
              <a:t>No local hardware – all outside.</a:t>
            </a:r>
          </a:p>
          <a:p>
            <a:pPr marL="0" indent="0">
              <a:buNone/>
            </a:pPr>
            <a:endParaRPr lang="en-US" dirty="0"/>
          </a:p>
        </p:txBody>
      </p:sp>
    </p:spTree>
    <p:extLst>
      <p:ext uri="{BB962C8B-B14F-4D97-AF65-F5344CB8AC3E}">
        <p14:creationId xmlns:p14="http://schemas.microsoft.com/office/powerpoint/2010/main" val="31370549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B6AF24-832D-4C6C-A092-72B1E501FCF2}"/>
              </a:ext>
            </a:extLst>
          </p:cNvPr>
          <p:cNvSpPr>
            <a:spLocks noGrp="1"/>
          </p:cNvSpPr>
          <p:nvPr>
            <p:ph type="title"/>
          </p:nvPr>
        </p:nvSpPr>
        <p:spPr>
          <a:xfrm>
            <a:off x="1141413" y="609600"/>
            <a:ext cx="9905998" cy="1147011"/>
          </a:xfrm>
        </p:spPr>
        <p:txBody>
          <a:bodyPr>
            <a:normAutofit/>
          </a:bodyPr>
          <a:lstStyle/>
          <a:p>
            <a:r>
              <a:rPr lang="en-US" sz="4400" b="1" dirty="0"/>
              <a:t>CONSTRAINTS </a:t>
            </a:r>
            <a:r>
              <a:rPr lang="en-US" sz="2800" dirty="0">
                <a:solidFill>
                  <a:schemeClr val="tx1">
                    <a:lumMod val="85000"/>
                  </a:schemeClr>
                </a:solidFill>
              </a:rPr>
              <a:t>cont.</a:t>
            </a:r>
          </a:p>
        </p:txBody>
      </p:sp>
      <p:sp>
        <p:nvSpPr>
          <p:cNvPr id="3" name="Content Placeholder 2">
            <a:extLst>
              <a:ext uri="{FF2B5EF4-FFF2-40B4-BE49-F238E27FC236}">
                <a16:creationId xmlns:a16="http://schemas.microsoft.com/office/drawing/2014/main" xmlns="" id="{0A024007-CC1F-4B3B-9776-6246DB696E61}"/>
              </a:ext>
            </a:extLst>
          </p:cNvPr>
          <p:cNvSpPr>
            <a:spLocks noGrp="1"/>
          </p:cNvSpPr>
          <p:nvPr>
            <p:ph idx="1"/>
          </p:nvPr>
        </p:nvSpPr>
        <p:spPr>
          <a:xfrm>
            <a:off x="1141413" y="2101756"/>
            <a:ext cx="9764521" cy="4107976"/>
          </a:xfrm>
        </p:spPr>
        <p:txBody>
          <a:bodyPr>
            <a:normAutofit fontScale="77500" lnSpcReduction="20000"/>
          </a:bodyPr>
          <a:lstStyle/>
          <a:p>
            <a:pPr>
              <a:lnSpc>
                <a:spcPct val="200000"/>
              </a:lnSpc>
            </a:pPr>
            <a:r>
              <a:rPr lang="en-US" sz="38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rPr>
              <a:t>Little maintenance.</a:t>
            </a:r>
          </a:p>
          <a:p>
            <a:pPr>
              <a:lnSpc>
                <a:spcPct val="200000"/>
              </a:lnSpc>
            </a:pPr>
            <a:r>
              <a:rPr lang="en-US" sz="38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rPr>
              <a:t>Customize, Order, and Return all at the fingertips.</a:t>
            </a:r>
          </a:p>
          <a:p>
            <a:pPr>
              <a:lnSpc>
                <a:spcPct val="200000"/>
              </a:lnSpc>
            </a:pPr>
            <a:r>
              <a:rPr lang="en-US" sz="38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rPr>
              <a:t>Inventory tracked by database. No paper required.</a:t>
            </a:r>
          </a:p>
          <a:p>
            <a:pPr>
              <a:lnSpc>
                <a:spcPct val="200000"/>
              </a:lnSpc>
            </a:pPr>
            <a:r>
              <a:rPr lang="en-US" sz="3800" dirty="0">
                <a:solidFill>
                  <a:schemeClr val="tx1"/>
                </a:solidFill>
                <a:effectLst>
                  <a:glow rad="38100">
                    <a:schemeClr val="bg1">
                      <a:lumMod val="50000"/>
                      <a:lumOff val="50000"/>
                      <a:alpha val="20000"/>
                    </a:schemeClr>
                  </a:glow>
                  <a:outerShdw blurRad="38100" dist="38100" dir="2700000" algn="tl">
                    <a:srgbClr val="000000">
                      <a:alpha val="43137"/>
                    </a:srgbClr>
                  </a:outerShdw>
                </a:effectLst>
              </a:rPr>
              <a:t>Up to date and mobile compatible.</a:t>
            </a:r>
          </a:p>
          <a:p>
            <a:pPr marL="0" indent="0">
              <a:buNone/>
            </a:pPr>
            <a:endParaRPr lang="en-US" dirty="0"/>
          </a:p>
        </p:txBody>
      </p:sp>
    </p:spTree>
    <p:extLst>
      <p:ext uri="{BB962C8B-B14F-4D97-AF65-F5344CB8AC3E}">
        <p14:creationId xmlns:p14="http://schemas.microsoft.com/office/powerpoint/2010/main" val="11027515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29CA11-7D61-4D11-A9DC-FD233A2B49DD}"/>
              </a:ext>
            </a:extLst>
          </p:cNvPr>
          <p:cNvSpPr>
            <a:spLocks noGrp="1"/>
          </p:cNvSpPr>
          <p:nvPr>
            <p:ph type="title"/>
          </p:nvPr>
        </p:nvSpPr>
        <p:spPr/>
        <p:txBody>
          <a:bodyPr>
            <a:normAutofit/>
          </a:bodyPr>
          <a:lstStyle/>
          <a:p>
            <a:pPr algn="ctr"/>
            <a:r>
              <a:rPr lang="en-US" sz="4400" b="1" dirty="0"/>
              <a:t>OUR PROJECT PLAN</a:t>
            </a:r>
          </a:p>
        </p:txBody>
      </p:sp>
      <p:sp>
        <p:nvSpPr>
          <p:cNvPr id="3" name="Content Placeholder 2">
            <a:extLst>
              <a:ext uri="{FF2B5EF4-FFF2-40B4-BE49-F238E27FC236}">
                <a16:creationId xmlns:a16="http://schemas.microsoft.com/office/drawing/2014/main" xmlns="" id="{5EDF7428-30E7-4D3A-BD97-722D890A25EE}"/>
              </a:ext>
            </a:extLst>
          </p:cNvPr>
          <p:cNvSpPr>
            <a:spLocks noGrp="1"/>
          </p:cNvSpPr>
          <p:nvPr>
            <p:ph idx="1"/>
          </p:nvPr>
        </p:nvSpPr>
        <p:spPr>
          <a:xfrm>
            <a:off x="1141960" y="3067561"/>
            <a:ext cx="9905998" cy="3124201"/>
          </a:xfrm>
        </p:spPr>
        <p:txBody>
          <a:bodyPr>
            <a:normAutofit/>
          </a:bodyPr>
          <a:lstStyle/>
          <a:p>
            <a:pPr marL="0" indent="0" algn="ctr">
              <a:buNone/>
            </a:pPr>
            <a:r>
              <a:rPr lang="en-US" sz="3200" dirty="0"/>
              <a:t>Let us at Worldwide Prestige take care of it.</a:t>
            </a:r>
          </a:p>
        </p:txBody>
      </p:sp>
    </p:spTree>
    <p:extLst>
      <p:ext uri="{BB962C8B-B14F-4D97-AF65-F5344CB8AC3E}">
        <p14:creationId xmlns:p14="http://schemas.microsoft.com/office/powerpoint/2010/main" val="31759628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5A448E-3333-4217-9989-D28EB66BDEB0}"/>
              </a:ext>
            </a:extLst>
          </p:cNvPr>
          <p:cNvSpPr>
            <a:spLocks noGrp="1"/>
          </p:cNvSpPr>
          <p:nvPr>
            <p:ph type="title"/>
          </p:nvPr>
        </p:nvSpPr>
        <p:spPr>
          <a:xfrm>
            <a:off x="1141413" y="609600"/>
            <a:ext cx="9905998" cy="1191904"/>
          </a:xfrm>
        </p:spPr>
        <p:txBody>
          <a:bodyPr>
            <a:normAutofit/>
          </a:bodyPr>
          <a:lstStyle/>
          <a:p>
            <a:r>
              <a:rPr lang="en-US" sz="4400" b="1" dirty="0"/>
              <a:t>PROJECT PLAN</a:t>
            </a:r>
          </a:p>
        </p:txBody>
      </p:sp>
      <p:sp>
        <p:nvSpPr>
          <p:cNvPr id="3" name="Content Placeholder 2">
            <a:extLst>
              <a:ext uri="{FF2B5EF4-FFF2-40B4-BE49-F238E27FC236}">
                <a16:creationId xmlns:a16="http://schemas.microsoft.com/office/drawing/2014/main" xmlns="" id="{DD323EF4-FE10-43FE-A8C3-C08FB5BF509E}"/>
              </a:ext>
            </a:extLst>
          </p:cNvPr>
          <p:cNvSpPr>
            <a:spLocks noGrp="1"/>
          </p:cNvSpPr>
          <p:nvPr>
            <p:ph idx="1"/>
          </p:nvPr>
        </p:nvSpPr>
        <p:spPr>
          <a:xfrm>
            <a:off x="691036" y="2101755"/>
            <a:ext cx="11050587" cy="4189863"/>
          </a:xfrm>
        </p:spPr>
        <p:txBody>
          <a:bodyPr>
            <a:noAutofit/>
          </a:bodyPr>
          <a:lstStyle/>
          <a:p>
            <a:pPr>
              <a:lnSpc>
                <a:spcPct val="200000"/>
              </a:lnSpc>
            </a:pPr>
            <a:r>
              <a:rPr lang="en-US" sz="2800" dirty="0"/>
              <a:t>We strive for efficiency and optimization.</a:t>
            </a:r>
          </a:p>
          <a:p>
            <a:pPr>
              <a:lnSpc>
                <a:spcPct val="200000"/>
              </a:lnSpc>
            </a:pPr>
            <a:r>
              <a:rPr lang="en-US" sz="2800" dirty="0"/>
              <a:t>Streamline your business.</a:t>
            </a:r>
          </a:p>
          <a:p>
            <a:pPr>
              <a:lnSpc>
                <a:spcPct val="200000"/>
              </a:lnSpc>
            </a:pPr>
            <a:r>
              <a:rPr lang="en-US" sz="2800" dirty="0"/>
              <a:t>Easy to use for both employee and customer.</a:t>
            </a:r>
          </a:p>
          <a:p>
            <a:pPr>
              <a:lnSpc>
                <a:spcPct val="200000"/>
              </a:lnSpc>
            </a:pPr>
            <a:r>
              <a:rPr lang="en-US" sz="2800" dirty="0"/>
              <a:t>Better work experience, raise profits, drive customer satisfaction.</a:t>
            </a:r>
          </a:p>
        </p:txBody>
      </p:sp>
    </p:spTree>
    <p:extLst>
      <p:ext uri="{BB962C8B-B14F-4D97-AF65-F5344CB8AC3E}">
        <p14:creationId xmlns:p14="http://schemas.microsoft.com/office/powerpoint/2010/main" val="17049726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a:t>WHEN AND HOW?</a:t>
            </a:r>
          </a:p>
        </p:txBody>
      </p:sp>
      <p:sp>
        <p:nvSpPr>
          <p:cNvPr id="3" name="Content Placeholder 2">
            <a:extLst>
              <a:ext uri="{FF2B5EF4-FFF2-40B4-BE49-F238E27FC236}">
                <a16:creationId xmlns:a16="http://schemas.microsoft.com/office/drawing/2014/main" xmlns="" id="{04FE551F-68AD-4C4E-A71C-9680CEEFD7B2}"/>
              </a:ext>
            </a:extLst>
          </p:cNvPr>
          <p:cNvSpPr>
            <a:spLocks noGrp="1"/>
          </p:cNvSpPr>
          <p:nvPr>
            <p:ph idx="1"/>
          </p:nvPr>
        </p:nvSpPr>
        <p:spPr>
          <a:xfrm>
            <a:off x="3349961" y="3135231"/>
            <a:ext cx="6105549" cy="1386386"/>
          </a:xfrm>
        </p:spPr>
        <p:txBody>
          <a:bodyPr>
            <a:normAutofit/>
          </a:bodyPr>
          <a:lstStyle/>
          <a:p>
            <a:pPr marL="0" indent="0">
              <a:buNone/>
            </a:pPr>
            <a:r>
              <a:rPr lang="en-US" sz="5400" dirty="0"/>
              <a:t>GLAD YOU ASKED</a:t>
            </a:r>
          </a:p>
        </p:txBody>
      </p:sp>
    </p:spTree>
    <p:extLst>
      <p:ext uri="{BB962C8B-B14F-4D97-AF65-F5344CB8AC3E}">
        <p14:creationId xmlns:p14="http://schemas.microsoft.com/office/powerpoint/2010/main" val="12784561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35640A-9DF0-48C3-A602-09B1A0BF9C89}"/>
              </a:ext>
            </a:extLst>
          </p:cNvPr>
          <p:cNvSpPr>
            <a:spLocks noGrp="1"/>
          </p:cNvSpPr>
          <p:nvPr>
            <p:ph type="title"/>
          </p:nvPr>
        </p:nvSpPr>
        <p:spPr>
          <a:xfrm>
            <a:off x="1141413" y="387822"/>
            <a:ext cx="9905998" cy="1905000"/>
          </a:xfrm>
        </p:spPr>
        <p:txBody>
          <a:bodyPr>
            <a:normAutofit/>
          </a:bodyPr>
          <a:lstStyle/>
          <a:p>
            <a:r>
              <a:rPr lang="en-US" sz="4400" b="1" dirty="0"/>
              <a:t>PROJECT TIMELINE</a:t>
            </a:r>
          </a:p>
        </p:txBody>
      </p:sp>
      <p:sp>
        <p:nvSpPr>
          <p:cNvPr id="3" name="Content Placeholder 2">
            <a:extLst>
              <a:ext uri="{FF2B5EF4-FFF2-40B4-BE49-F238E27FC236}">
                <a16:creationId xmlns:a16="http://schemas.microsoft.com/office/drawing/2014/main" xmlns="" id="{06C787EE-472D-4094-BBB9-3DC366A8F581}"/>
              </a:ext>
            </a:extLst>
          </p:cNvPr>
          <p:cNvSpPr>
            <a:spLocks noGrp="1"/>
          </p:cNvSpPr>
          <p:nvPr>
            <p:ph idx="1"/>
          </p:nvPr>
        </p:nvSpPr>
        <p:spPr>
          <a:xfrm>
            <a:off x="2273039" y="2047162"/>
            <a:ext cx="7642746" cy="4565177"/>
          </a:xfrm>
        </p:spPr>
        <p:txBody>
          <a:bodyPr>
            <a:normAutofit/>
          </a:bodyPr>
          <a:lstStyle/>
          <a:p>
            <a:r>
              <a:rPr lang="en-US" sz="1800" dirty="0"/>
              <a:t>Oct 2         </a:t>
            </a:r>
            <a:r>
              <a:rPr lang="en-US" sz="1800" b="1" dirty="0"/>
              <a:t>BEGIN DESIGN OF SYSTEM</a:t>
            </a:r>
          </a:p>
          <a:p>
            <a:r>
              <a:rPr lang="en-US" sz="1800" dirty="0"/>
              <a:t>Oct 24	 Complete Design of System</a:t>
            </a:r>
          </a:p>
          <a:p>
            <a:r>
              <a:rPr lang="en-US" sz="1800" dirty="0"/>
              <a:t>Oct 27	 Provide Design Presentation </a:t>
            </a:r>
          </a:p>
          <a:p>
            <a:r>
              <a:rPr lang="en-US" sz="1800" dirty="0"/>
              <a:t>Oct 30       </a:t>
            </a:r>
            <a:r>
              <a:rPr lang="en-US" sz="1800" b="1" dirty="0"/>
              <a:t>BEGIN IMPLEMENTATION</a:t>
            </a:r>
          </a:p>
          <a:p>
            <a:r>
              <a:rPr lang="en-US" sz="1800" dirty="0"/>
              <a:t>Nov 3	 Project Implementation Phase Progress Report Due</a:t>
            </a:r>
          </a:p>
          <a:p>
            <a:r>
              <a:rPr lang="en-US" sz="1800" dirty="0"/>
              <a:t>Nov 10	 Project Implementation Phase Progress Report Due</a:t>
            </a:r>
          </a:p>
          <a:p>
            <a:r>
              <a:rPr lang="en-US" sz="1800" dirty="0"/>
              <a:t>Nov 17	 Project Implementation Phase Progress Report Due</a:t>
            </a:r>
          </a:p>
          <a:p>
            <a:r>
              <a:rPr lang="en-US" sz="1800" dirty="0"/>
              <a:t>Nov 22	 Project Implementation Phase Progress Report Due</a:t>
            </a:r>
          </a:p>
          <a:p>
            <a:r>
              <a:rPr lang="en-US" sz="1800" dirty="0"/>
              <a:t>Dec 4 	 </a:t>
            </a:r>
            <a:r>
              <a:rPr lang="en-US" sz="1800" b="1" dirty="0"/>
              <a:t>COMPLETE ASSIGNED PROJECT SYSTEM</a:t>
            </a:r>
          </a:p>
          <a:p>
            <a:r>
              <a:rPr lang="en-US" sz="1800" dirty="0"/>
              <a:t>Dec 6	        Provide Complete Project Presentation </a:t>
            </a:r>
          </a:p>
          <a:p>
            <a:endParaRPr lang="en-US" sz="1800" dirty="0"/>
          </a:p>
        </p:txBody>
      </p:sp>
    </p:spTree>
    <p:extLst>
      <p:ext uri="{BB962C8B-B14F-4D97-AF65-F5344CB8AC3E}">
        <p14:creationId xmlns:p14="http://schemas.microsoft.com/office/powerpoint/2010/main" val="30808131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ER Diagram</a:t>
            </a:r>
            <a:endParaRPr lang="en-US" sz="4400" b="1" dirty="0"/>
          </a:p>
        </p:txBody>
      </p:sp>
      <p:pic>
        <p:nvPicPr>
          <p:cNvPr id="5" name="Picture 4"/>
          <p:cNvPicPr/>
          <p:nvPr/>
        </p:nvPicPr>
        <p:blipFill>
          <a:blip r:embed="rId2"/>
          <a:stretch>
            <a:fillRect/>
          </a:stretch>
        </p:blipFill>
        <p:spPr>
          <a:xfrm>
            <a:off x="3225195" y="2143760"/>
            <a:ext cx="5486400" cy="4353560"/>
          </a:xfrm>
          <a:prstGeom prst="rect">
            <a:avLst/>
          </a:prstGeom>
        </p:spPr>
      </p:pic>
    </p:spTree>
    <p:extLst>
      <p:ext uri="{BB962C8B-B14F-4D97-AF65-F5344CB8AC3E}">
        <p14:creationId xmlns:p14="http://schemas.microsoft.com/office/powerpoint/2010/main" val="15901848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0CBA32-4561-4C72-90A3-951C08CBE747}"/>
              </a:ext>
            </a:extLst>
          </p:cNvPr>
          <p:cNvSpPr>
            <a:spLocks noGrp="1"/>
          </p:cNvSpPr>
          <p:nvPr>
            <p:ph type="ctrTitle"/>
          </p:nvPr>
        </p:nvSpPr>
        <p:spPr/>
        <p:txBody>
          <a:bodyPr/>
          <a:lstStyle/>
          <a:p>
            <a:r>
              <a:rPr lang="en-US" dirty="0" smtClean="0"/>
              <a:t>Table Descriptions</a:t>
            </a:r>
            <a:endParaRPr lang="en-US" dirty="0"/>
          </a:p>
        </p:txBody>
      </p:sp>
    </p:spTree>
    <p:extLst>
      <p:ext uri="{BB962C8B-B14F-4D97-AF65-F5344CB8AC3E}">
        <p14:creationId xmlns:p14="http://schemas.microsoft.com/office/powerpoint/2010/main" val="12146757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Customer</a:t>
            </a:r>
            <a:endParaRPr lang="en-US" sz="4400" b="1" dirty="0"/>
          </a:p>
        </p:txBody>
      </p:sp>
      <p:pic>
        <p:nvPicPr>
          <p:cNvPr id="3" name="Picture 2"/>
          <p:cNvPicPr>
            <a:picLocks noChangeAspect="1"/>
          </p:cNvPicPr>
          <p:nvPr/>
        </p:nvPicPr>
        <p:blipFill>
          <a:blip r:embed="rId2"/>
          <a:stretch>
            <a:fillRect/>
          </a:stretch>
        </p:blipFill>
        <p:spPr>
          <a:xfrm>
            <a:off x="1542768" y="2175134"/>
            <a:ext cx="8851254" cy="3996052"/>
          </a:xfrm>
          <a:prstGeom prst="rect">
            <a:avLst/>
          </a:prstGeom>
        </p:spPr>
      </p:pic>
    </p:spTree>
    <p:extLst>
      <p:ext uri="{BB962C8B-B14F-4D97-AF65-F5344CB8AC3E}">
        <p14:creationId xmlns:p14="http://schemas.microsoft.com/office/powerpoint/2010/main" val="18197341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Customization</a:t>
            </a:r>
            <a:endParaRPr lang="en-US" sz="4400" b="1" dirty="0"/>
          </a:p>
        </p:txBody>
      </p:sp>
      <p:pic>
        <p:nvPicPr>
          <p:cNvPr id="4" name="Picture 3"/>
          <p:cNvPicPr>
            <a:picLocks noChangeAspect="1"/>
          </p:cNvPicPr>
          <p:nvPr/>
        </p:nvPicPr>
        <p:blipFill>
          <a:blip r:embed="rId2"/>
          <a:stretch>
            <a:fillRect/>
          </a:stretch>
        </p:blipFill>
        <p:spPr>
          <a:xfrm>
            <a:off x="1141412" y="2953702"/>
            <a:ext cx="9932163" cy="1595438"/>
          </a:xfrm>
          <a:prstGeom prst="rect">
            <a:avLst/>
          </a:prstGeom>
        </p:spPr>
      </p:pic>
    </p:spTree>
    <p:extLst>
      <p:ext uri="{BB962C8B-B14F-4D97-AF65-F5344CB8AC3E}">
        <p14:creationId xmlns:p14="http://schemas.microsoft.com/office/powerpoint/2010/main" val="1294130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A2F0EC-C5FF-436E-B1DA-72E7C51122CF}"/>
              </a:ext>
            </a:extLst>
          </p:cNvPr>
          <p:cNvSpPr>
            <a:spLocks noGrp="1"/>
          </p:cNvSpPr>
          <p:nvPr>
            <p:ph type="title"/>
          </p:nvPr>
        </p:nvSpPr>
        <p:spPr>
          <a:xfrm>
            <a:off x="1141413" y="609600"/>
            <a:ext cx="9905998" cy="1033670"/>
          </a:xfrm>
        </p:spPr>
        <p:txBody>
          <a:bodyPr/>
          <a:lstStyle/>
          <a:p>
            <a:r>
              <a:rPr lang="en-US" dirty="0"/>
              <a:t>Background information</a:t>
            </a:r>
          </a:p>
        </p:txBody>
      </p:sp>
      <p:sp>
        <p:nvSpPr>
          <p:cNvPr id="3" name="Content Placeholder 2">
            <a:extLst>
              <a:ext uri="{FF2B5EF4-FFF2-40B4-BE49-F238E27FC236}">
                <a16:creationId xmlns:a16="http://schemas.microsoft.com/office/drawing/2014/main" xmlns="" id="{9F2C06DC-6AF6-433A-8EC6-D4C645A3E375}"/>
              </a:ext>
            </a:extLst>
          </p:cNvPr>
          <p:cNvSpPr>
            <a:spLocks noGrp="1"/>
          </p:cNvSpPr>
          <p:nvPr>
            <p:ph idx="1"/>
          </p:nvPr>
        </p:nvSpPr>
        <p:spPr>
          <a:xfrm>
            <a:off x="1141413" y="2015047"/>
            <a:ext cx="9905998" cy="3949148"/>
          </a:xfrm>
        </p:spPr>
        <p:txBody>
          <a:bodyPr>
            <a:normAutofit fontScale="92500" lnSpcReduction="10000"/>
          </a:bodyPr>
          <a:lstStyle/>
          <a:p>
            <a:r>
              <a:rPr lang="en-US" dirty="0"/>
              <a:t>List of Meetings Conducted:</a:t>
            </a:r>
            <a:br>
              <a:rPr lang="en-US" dirty="0"/>
            </a:br>
            <a:r>
              <a:rPr lang="en-US" dirty="0"/>
              <a:t>The team of </a:t>
            </a:r>
            <a:r>
              <a:rPr lang="en-US" i="1" dirty="0"/>
              <a:t>Worldwide Prestige</a:t>
            </a:r>
            <a:r>
              <a:rPr lang="en-US" dirty="0"/>
              <a:t> has covered three meetings over Zoom, and one over Group Me.</a:t>
            </a:r>
          </a:p>
          <a:p>
            <a:pPr lvl="1"/>
            <a:r>
              <a:rPr lang="en-US" dirty="0"/>
              <a:t>Meeting 1</a:t>
            </a:r>
          </a:p>
          <a:p>
            <a:pPr lvl="2"/>
            <a:r>
              <a:rPr lang="en-US" dirty="0"/>
              <a:t>September 12, 7:00pm, whole class participation</a:t>
            </a:r>
          </a:p>
          <a:p>
            <a:pPr lvl="1"/>
            <a:r>
              <a:rPr lang="en-US" dirty="0"/>
              <a:t>Meeting 2</a:t>
            </a:r>
          </a:p>
          <a:p>
            <a:pPr lvl="2"/>
            <a:r>
              <a:rPr lang="en-US" dirty="0"/>
              <a:t>September 15, 7:00pm, team introductions and discussions</a:t>
            </a:r>
          </a:p>
          <a:p>
            <a:pPr lvl="1"/>
            <a:r>
              <a:rPr lang="en-US" dirty="0"/>
              <a:t>Meeting 3</a:t>
            </a:r>
          </a:p>
          <a:p>
            <a:pPr lvl="2"/>
            <a:r>
              <a:rPr lang="en-US" dirty="0"/>
              <a:t>September 20, 7:00pm, team discussion with Teacher</a:t>
            </a:r>
          </a:p>
          <a:p>
            <a:pPr lvl="1"/>
            <a:r>
              <a:rPr lang="en-US" dirty="0"/>
              <a:t>Meeting 4</a:t>
            </a:r>
          </a:p>
          <a:p>
            <a:pPr lvl="2"/>
            <a:r>
              <a:rPr lang="en-US" dirty="0"/>
              <a:t>September 22, 7:00pm, performed over chat due to scheduling conflicts</a:t>
            </a:r>
          </a:p>
          <a:p>
            <a:pPr lvl="1"/>
            <a:r>
              <a:rPr lang="en-US" dirty="0"/>
              <a:t>Team has kept consistently in touch with each other through Group Me besides these listed days, as well</a:t>
            </a:r>
          </a:p>
        </p:txBody>
      </p:sp>
    </p:spTree>
    <p:extLst>
      <p:ext uri="{BB962C8B-B14F-4D97-AF65-F5344CB8AC3E}">
        <p14:creationId xmlns:p14="http://schemas.microsoft.com/office/powerpoint/2010/main" val="23168336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Customization Details</a:t>
            </a:r>
            <a:endParaRPr lang="en-US" sz="4400" b="1" dirty="0"/>
          </a:p>
        </p:txBody>
      </p:sp>
      <p:pic>
        <p:nvPicPr>
          <p:cNvPr id="3" name="Picture 2"/>
          <p:cNvPicPr>
            <a:picLocks noChangeAspect="1"/>
          </p:cNvPicPr>
          <p:nvPr/>
        </p:nvPicPr>
        <p:blipFill>
          <a:blip r:embed="rId2"/>
          <a:stretch>
            <a:fillRect/>
          </a:stretch>
        </p:blipFill>
        <p:spPr>
          <a:xfrm>
            <a:off x="1141412" y="3040380"/>
            <a:ext cx="10337800" cy="1691640"/>
          </a:xfrm>
          <a:prstGeom prst="rect">
            <a:avLst/>
          </a:prstGeom>
        </p:spPr>
      </p:pic>
    </p:spTree>
    <p:extLst>
      <p:ext uri="{BB962C8B-B14F-4D97-AF65-F5344CB8AC3E}">
        <p14:creationId xmlns:p14="http://schemas.microsoft.com/office/powerpoint/2010/main" val="185966647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Department</a:t>
            </a:r>
            <a:endParaRPr lang="en-US" sz="4400" b="1" dirty="0"/>
          </a:p>
        </p:txBody>
      </p:sp>
      <p:pic>
        <p:nvPicPr>
          <p:cNvPr id="4" name="Picture 3"/>
          <p:cNvPicPr>
            <a:picLocks noChangeAspect="1"/>
          </p:cNvPicPr>
          <p:nvPr/>
        </p:nvPicPr>
        <p:blipFill>
          <a:blip r:embed="rId2"/>
          <a:stretch>
            <a:fillRect/>
          </a:stretch>
        </p:blipFill>
        <p:spPr>
          <a:xfrm>
            <a:off x="1047780" y="2979420"/>
            <a:ext cx="9841230" cy="1249680"/>
          </a:xfrm>
          <a:prstGeom prst="rect">
            <a:avLst/>
          </a:prstGeom>
        </p:spPr>
      </p:pic>
    </p:spTree>
    <p:extLst>
      <p:ext uri="{BB962C8B-B14F-4D97-AF65-F5344CB8AC3E}">
        <p14:creationId xmlns:p14="http://schemas.microsoft.com/office/powerpoint/2010/main" val="11095350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Employee</a:t>
            </a:r>
            <a:endParaRPr lang="en-US" sz="4400" b="1" dirty="0"/>
          </a:p>
        </p:txBody>
      </p:sp>
      <p:pic>
        <p:nvPicPr>
          <p:cNvPr id="3" name="Picture 2"/>
          <p:cNvPicPr>
            <a:picLocks noChangeAspect="1"/>
          </p:cNvPicPr>
          <p:nvPr/>
        </p:nvPicPr>
        <p:blipFill>
          <a:blip r:embed="rId2"/>
          <a:stretch>
            <a:fillRect/>
          </a:stretch>
        </p:blipFill>
        <p:spPr>
          <a:xfrm>
            <a:off x="2332861" y="1905000"/>
            <a:ext cx="7271068" cy="4526036"/>
          </a:xfrm>
          <a:prstGeom prst="rect">
            <a:avLst/>
          </a:prstGeom>
        </p:spPr>
      </p:pic>
    </p:spTree>
    <p:extLst>
      <p:ext uri="{BB962C8B-B14F-4D97-AF65-F5344CB8AC3E}">
        <p14:creationId xmlns:p14="http://schemas.microsoft.com/office/powerpoint/2010/main" val="173857044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Inventory</a:t>
            </a:r>
            <a:endParaRPr lang="en-US" sz="4400" b="1" dirty="0"/>
          </a:p>
        </p:txBody>
      </p:sp>
      <p:pic>
        <p:nvPicPr>
          <p:cNvPr id="4" name="Picture 3"/>
          <p:cNvPicPr>
            <a:picLocks noChangeAspect="1"/>
          </p:cNvPicPr>
          <p:nvPr/>
        </p:nvPicPr>
        <p:blipFill>
          <a:blip r:embed="rId2"/>
          <a:stretch>
            <a:fillRect/>
          </a:stretch>
        </p:blipFill>
        <p:spPr>
          <a:xfrm>
            <a:off x="1141412" y="2198370"/>
            <a:ext cx="9705023" cy="2716530"/>
          </a:xfrm>
          <a:prstGeom prst="rect">
            <a:avLst/>
          </a:prstGeom>
        </p:spPr>
      </p:pic>
    </p:spTree>
    <p:extLst>
      <p:ext uri="{BB962C8B-B14F-4D97-AF65-F5344CB8AC3E}">
        <p14:creationId xmlns:p14="http://schemas.microsoft.com/office/powerpoint/2010/main" val="11332204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Model</a:t>
            </a:r>
            <a:endParaRPr lang="en-US" sz="4400" b="1" dirty="0"/>
          </a:p>
        </p:txBody>
      </p:sp>
      <p:pic>
        <p:nvPicPr>
          <p:cNvPr id="3" name="Picture 2"/>
          <p:cNvPicPr>
            <a:picLocks noChangeAspect="1"/>
          </p:cNvPicPr>
          <p:nvPr/>
        </p:nvPicPr>
        <p:blipFill>
          <a:blip r:embed="rId2"/>
          <a:stretch>
            <a:fillRect/>
          </a:stretch>
        </p:blipFill>
        <p:spPr>
          <a:xfrm>
            <a:off x="1066586" y="2865120"/>
            <a:ext cx="9803618" cy="1706880"/>
          </a:xfrm>
          <a:prstGeom prst="rect">
            <a:avLst/>
          </a:prstGeom>
        </p:spPr>
      </p:pic>
    </p:spTree>
    <p:extLst>
      <p:ext uri="{BB962C8B-B14F-4D97-AF65-F5344CB8AC3E}">
        <p14:creationId xmlns:p14="http://schemas.microsoft.com/office/powerpoint/2010/main" val="26678617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Model Details</a:t>
            </a:r>
            <a:endParaRPr lang="en-US" sz="4400" b="1" dirty="0"/>
          </a:p>
        </p:txBody>
      </p:sp>
      <p:pic>
        <p:nvPicPr>
          <p:cNvPr id="4" name="Picture 3"/>
          <p:cNvPicPr>
            <a:picLocks noChangeAspect="1"/>
          </p:cNvPicPr>
          <p:nvPr/>
        </p:nvPicPr>
        <p:blipFill>
          <a:blip r:embed="rId2"/>
          <a:stretch>
            <a:fillRect/>
          </a:stretch>
        </p:blipFill>
        <p:spPr>
          <a:xfrm>
            <a:off x="875261" y="2728913"/>
            <a:ext cx="10546876" cy="1740057"/>
          </a:xfrm>
          <a:prstGeom prst="rect">
            <a:avLst/>
          </a:prstGeom>
        </p:spPr>
      </p:pic>
    </p:spTree>
    <p:extLst>
      <p:ext uri="{BB962C8B-B14F-4D97-AF65-F5344CB8AC3E}">
        <p14:creationId xmlns:p14="http://schemas.microsoft.com/office/powerpoint/2010/main" val="28937315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Orders</a:t>
            </a:r>
            <a:endParaRPr lang="en-US" sz="4400" b="1" dirty="0"/>
          </a:p>
        </p:txBody>
      </p:sp>
      <p:pic>
        <p:nvPicPr>
          <p:cNvPr id="4" name="Picture 3"/>
          <p:cNvPicPr>
            <a:picLocks noChangeAspect="1"/>
          </p:cNvPicPr>
          <p:nvPr/>
        </p:nvPicPr>
        <p:blipFill>
          <a:blip r:embed="rId2"/>
          <a:stretch>
            <a:fillRect/>
          </a:stretch>
        </p:blipFill>
        <p:spPr>
          <a:xfrm>
            <a:off x="1681351" y="2110740"/>
            <a:ext cx="8574088" cy="4383166"/>
          </a:xfrm>
          <a:prstGeom prst="rect">
            <a:avLst/>
          </a:prstGeom>
        </p:spPr>
      </p:pic>
    </p:spTree>
    <p:extLst>
      <p:ext uri="{BB962C8B-B14F-4D97-AF65-F5344CB8AC3E}">
        <p14:creationId xmlns:p14="http://schemas.microsoft.com/office/powerpoint/2010/main" val="20416831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Order Details</a:t>
            </a:r>
            <a:endParaRPr lang="en-US" sz="4400" b="1" dirty="0"/>
          </a:p>
        </p:txBody>
      </p:sp>
      <p:pic>
        <p:nvPicPr>
          <p:cNvPr id="4" name="Picture 3"/>
          <p:cNvPicPr>
            <a:picLocks noChangeAspect="1"/>
          </p:cNvPicPr>
          <p:nvPr/>
        </p:nvPicPr>
        <p:blipFill>
          <a:blip r:embed="rId2"/>
          <a:stretch>
            <a:fillRect/>
          </a:stretch>
        </p:blipFill>
        <p:spPr>
          <a:xfrm>
            <a:off x="927459" y="2649854"/>
            <a:ext cx="10493351" cy="2516505"/>
          </a:xfrm>
          <a:prstGeom prst="rect">
            <a:avLst/>
          </a:prstGeom>
        </p:spPr>
      </p:pic>
    </p:spTree>
    <p:extLst>
      <p:ext uri="{BB962C8B-B14F-4D97-AF65-F5344CB8AC3E}">
        <p14:creationId xmlns:p14="http://schemas.microsoft.com/office/powerpoint/2010/main" val="10808098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Order Status</a:t>
            </a:r>
            <a:endParaRPr lang="en-US" sz="4400" b="1" dirty="0"/>
          </a:p>
        </p:txBody>
      </p:sp>
      <p:pic>
        <p:nvPicPr>
          <p:cNvPr id="3" name="Picture 2"/>
          <p:cNvPicPr>
            <a:picLocks noChangeAspect="1"/>
          </p:cNvPicPr>
          <p:nvPr/>
        </p:nvPicPr>
        <p:blipFill>
          <a:blip r:embed="rId2"/>
          <a:stretch>
            <a:fillRect/>
          </a:stretch>
        </p:blipFill>
        <p:spPr>
          <a:xfrm>
            <a:off x="1141412" y="2622232"/>
            <a:ext cx="10095745" cy="1332548"/>
          </a:xfrm>
          <a:prstGeom prst="rect">
            <a:avLst/>
          </a:prstGeom>
        </p:spPr>
      </p:pic>
    </p:spTree>
    <p:extLst>
      <p:ext uri="{BB962C8B-B14F-4D97-AF65-F5344CB8AC3E}">
        <p14:creationId xmlns:p14="http://schemas.microsoft.com/office/powerpoint/2010/main" val="356887727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Suppliers</a:t>
            </a:r>
            <a:endParaRPr lang="en-US" sz="4400" b="1" dirty="0"/>
          </a:p>
        </p:txBody>
      </p:sp>
      <p:pic>
        <p:nvPicPr>
          <p:cNvPr id="4" name="Picture 3"/>
          <p:cNvPicPr>
            <a:picLocks noChangeAspect="1"/>
          </p:cNvPicPr>
          <p:nvPr/>
        </p:nvPicPr>
        <p:blipFill>
          <a:blip r:embed="rId2"/>
          <a:stretch>
            <a:fillRect/>
          </a:stretch>
        </p:blipFill>
        <p:spPr>
          <a:xfrm>
            <a:off x="822990" y="2297430"/>
            <a:ext cx="10290810" cy="2503170"/>
          </a:xfrm>
          <a:prstGeom prst="rect">
            <a:avLst/>
          </a:prstGeom>
        </p:spPr>
      </p:pic>
    </p:spTree>
    <p:extLst>
      <p:ext uri="{BB962C8B-B14F-4D97-AF65-F5344CB8AC3E}">
        <p14:creationId xmlns:p14="http://schemas.microsoft.com/office/powerpoint/2010/main" val="13829335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A2F0EC-C5FF-436E-B1DA-72E7C51122CF}"/>
              </a:ext>
            </a:extLst>
          </p:cNvPr>
          <p:cNvSpPr>
            <a:spLocks noGrp="1"/>
          </p:cNvSpPr>
          <p:nvPr>
            <p:ph type="title"/>
          </p:nvPr>
        </p:nvSpPr>
        <p:spPr>
          <a:xfrm>
            <a:off x="1141413" y="609600"/>
            <a:ext cx="9905998" cy="1033670"/>
          </a:xfrm>
        </p:spPr>
        <p:txBody>
          <a:bodyPr>
            <a:normAutofit fontScale="90000"/>
          </a:bodyPr>
          <a:lstStyle/>
          <a:p>
            <a:r>
              <a:rPr lang="en-US" dirty="0"/>
              <a:t>Summary of Analytic Techniques Used</a:t>
            </a:r>
          </a:p>
        </p:txBody>
      </p:sp>
      <p:sp>
        <p:nvSpPr>
          <p:cNvPr id="3" name="Content Placeholder 2">
            <a:extLst>
              <a:ext uri="{FF2B5EF4-FFF2-40B4-BE49-F238E27FC236}">
                <a16:creationId xmlns:a16="http://schemas.microsoft.com/office/drawing/2014/main" xmlns="" id="{9F2C06DC-6AF6-433A-8EC6-D4C645A3E375}"/>
              </a:ext>
            </a:extLst>
          </p:cNvPr>
          <p:cNvSpPr>
            <a:spLocks noGrp="1"/>
          </p:cNvSpPr>
          <p:nvPr>
            <p:ph idx="1"/>
          </p:nvPr>
        </p:nvSpPr>
        <p:spPr>
          <a:xfrm>
            <a:off x="1141413" y="3435177"/>
            <a:ext cx="9905998" cy="2356023"/>
          </a:xfrm>
        </p:spPr>
        <p:txBody>
          <a:bodyPr/>
          <a:lstStyle/>
          <a:p>
            <a:r>
              <a:rPr lang="en-US" dirty="0"/>
              <a:t>Ryan Kent and Robert Bell used PIECES to analyze the system and find its flaws.</a:t>
            </a:r>
          </a:p>
        </p:txBody>
      </p:sp>
    </p:spTree>
    <p:extLst>
      <p:ext uri="{BB962C8B-B14F-4D97-AF65-F5344CB8AC3E}">
        <p14:creationId xmlns:p14="http://schemas.microsoft.com/office/powerpoint/2010/main" val="25613009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Monthly Inventory Report</a:t>
            </a:r>
            <a:endParaRPr lang="en-US" sz="4400" b="1" dirty="0"/>
          </a:p>
        </p:txBody>
      </p:sp>
      <p:pic>
        <p:nvPicPr>
          <p:cNvPr id="3" name="Picture 2"/>
          <p:cNvPicPr>
            <a:picLocks noChangeAspect="1"/>
          </p:cNvPicPr>
          <p:nvPr/>
        </p:nvPicPr>
        <p:blipFill>
          <a:blip r:embed="rId2"/>
          <a:stretch>
            <a:fillRect/>
          </a:stretch>
        </p:blipFill>
        <p:spPr>
          <a:xfrm>
            <a:off x="882045" y="2468880"/>
            <a:ext cx="10172700" cy="1645920"/>
          </a:xfrm>
          <a:prstGeom prst="rect">
            <a:avLst/>
          </a:prstGeom>
        </p:spPr>
      </p:pic>
    </p:spTree>
    <p:extLst>
      <p:ext uri="{BB962C8B-B14F-4D97-AF65-F5344CB8AC3E}">
        <p14:creationId xmlns:p14="http://schemas.microsoft.com/office/powerpoint/2010/main" val="261027135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Monthly Sales Report</a:t>
            </a:r>
            <a:endParaRPr lang="en-US" sz="4400" b="1" dirty="0"/>
          </a:p>
        </p:txBody>
      </p:sp>
      <p:pic>
        <p:nvPicPr>
          <p:cNvPr id="4" name="Picture 3"/>
          <p:cNvPicPr>
            <a:picLocks noChangeAspect="1"/>
          </p:cNvPicPr>
          <p:nvPr/>
        </p:nvPicPr>
        <p:blipFill>
          <a:blip r:embed="rId2"/>
          <a:stretch>
            <a:fillRect/>
          </a:stretch>
        </p:blipFill>
        <p:spPr>
          <a:xfrm>
            <a:off x="1141412" y="2643187"/>
            <a:ext cx="9974429" cy="2065973"/>
          </a:xfrm>
          <a:prstGeom prst="rect">
            <a:avLst/>
          </a:prstGeom>
        </p:spPr>
      </p:pic>
    </p:spTree>
    <p:extLst>
      <p:ext uri="{BB962C8B-B14F-4D97-AF65-F5344CB8AC3E}">
        <p14:creationId xmlns:p14="http://schemas.microsoft.com/office/powerpoint/2010/main" val="237631089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Monthly Sales Report</a:t>
            </a:r>
            <a:endParaRPr lang="en-US" sz="4400" b="1" dirty="0"/>
          </a:p>
        </p:txBody>
      </p:sp>
      <p:pic>
        <p:nvPicPr>
          <p:cNvPr id="3" name="Picture 2"/>
          <p:cNvPicPr>
            <a:picLocks noChangeAspect="1"/>
          </p:cNvPicPr>
          <p:nvPr/>
        </p:nvPicPr>
        <p:blipFill>
          <a:blip r:embed="rId2"/>
          <a:stretch>
            <a:fillRect/>
          </a:stretch>
        </p:blipFill>
        <p:spPr>
          <a:xfrm>
            <a:off x="1738501" y="2120264"/>
            <a:ext cx="8459788" cy="4182791"/>
          </a:xfrm>
          <a:prstGeom prst="rect">
            <a:avLst/>
          </a:prstGeom>
        </p:spPr>
      </p:pic>
    </p:spTree>
    <p:extLst>
      <p:ext uri="{BB962C8B-B14F-4D97-AF65-F5344CB8AC3E}">
        <p14:creationId xmlns:p14="http://schemas.microsoft.com/office/powerpoint/2010/main" val="45073438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0CBA32-4561-4C72-90A3-951C08CBE747}"/>
              </a:ext>
            </a:extLst>
          </p:cNvPr>
          <p:cNvSpPr>
            <a:spLocks noGrp="1"/>
          </p:cNvSpPr>
          <p:nvPr>
            <p:ph type="ctrTitle"/>
          </p:nvPr>
        </p:nvSpPr>
        <p:spPr/>
        <p:txBody>
          <a:bodyPr/>
          <a:lstStyle/>
          <a:p>
            <a:r>
              <a:rPr lang="en-US" dirty="0" smtClean="0"/>
              <a:t>Hierarchy Chart</a:t>
            </a:r>
            <a:endParaRPr lang="en-US" dirty="0"/>
          </a:p>
        </p:txBody>
      </p:sp>
    </p:spTree>
    <p:extLst>
      <p:ext uri="{BB962C8B-B14F-4D97-AF65-F5344CB8AC3E}">
        <p14:creationId xmlns:p14="http://schemas.microsoft.com/office/powerpoint/2010/main" val="14039921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3353752" y="492442"/>
            <a:ext cx="5210175" cy="5781675"/>
          </a:xfrm>
          <a:prstGeom prst="rect">
            <a:avLst/>
          </a:prstGeom>
        </p:spPr>
      </p:pic>
    </p:spTree>
    <p:extLst>
      <p:ext uri="{BB962C8B-B14F-4D97-AF65-F5344CB8AC3E}">
        <p14:creationId xmlns:p14="http://schemas.microsoft.com/office/powerpoint/2010/main" val="388794080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0CBA32-4561-4C72-90A3-951C08CBE747}"/>
              </a:ext>
            </a:extLst>
          </p:cNvPr>
          <p:cNvSpPr>
            <a:spLocks noGrp="1"/>
          </p:cNvSpPr>
          <p:nvPr>
            <p:ph type="ctrTitle"/>
          </p:nvPr>
        </p:nvSpPr>
        <p:spPr/>
        <p:txBody>
          <a:bodyPr/>
          <a:lstStyle/>
          <a:p>
            <a:r>
              <a:rPr lang="en-US" dirty="0" smtClean="0"/>
              <a:t>Detailed Screen Layouts</a:t>
            </a:r>
            <a:endParaRPr lang="en-US" dirty="0"/>
          </a:p>
        </p:txBody>
      </p:sp>
    </p:spTree>
    <p:extLst>
      <p:ext uri="{BB962C8B-B14F-4D97-AF65-F5344CB8AC3E}">
        <p14:creationId xmlns:p14="http://schemas.microsoft.com/office/powerpoint/2010/main" val="36780859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Index.html/home page</a:t>
            </a:r>
            <a:endParaRPr lang="en-US" sz="4400" b="1" dirty="0"/>
          </a:p>
        </p:txBody>
      </p:sp>
      <p:pic>
        <p:nvPicPr>
          <p:cNvPr id="1026" name="Picture 2" descr="95ba2067bd5a429bbca73ed025aacd5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2791" y="1905000"/>
            <a:ext cx="8391208" cy="46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533769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a:t>Register.html/Register </a:t>
            </a:r>
            <a:r>
              <a:rPr lang="en-US" sz="4400" b="1" dirty="0" smtClean="0"/>
              <a:t>page</a:t>
            </a:r>
            <a:endParaRPr lang="en-US" sz="4400" b="1" dirty="0"/>
          </a:p>
        </p:txBody>
      </p:sp>
      <p:pic>
        <p:nvPicPr>
          <p:cNvPr id="4" name="Picture 3" descr="C:\Users\Dimitrei\AppData\Local\Microsoft\Windows\INetCache\Content.Word\148caf1a297d4172a3a91378af541523.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9871" y="1905000"/>
            <a:ext cx="9397048" cy="4541520"/>
          </a:xfrm>
          <a:prstGeom prst="rect">
            <a:avLst/>
          </a:prstGeom>
          <a:noFill/>
          <a:ln>
            <a:noFill/>
          </a:ln>
        </p:spPr>
      </p:pic>
    </p:spTree>
    <p:extLst>
      <p:ext uri="{BB962C8B-B14F-4D97-AF65-F5344CB8AC3E}">
        <p14:creationId xmlns:p14="http://schemas.microsoft.com/office/powerpoint/2010/main" val="377550488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Login.html/</a:t>
            </a:r>
            <a:r>
              <a:rPr lang="en-US" sz="4400" b="1" dirty="0"/>
              <a:t>Login</a:t>
            </a:r>
            <a:r>
              <a:rPr lang="en-US" sz="4400" b="1" dirty="0" smtClean="0"/>
              <a:t> page</a:t>
            </a:r>
            <a:endParaRPr lang="en-US" sz="4400" b="1" dirty="0"/>
          </a:p>
        </p:txBody>
      </p:sp>
      <p:pic>
        <p:nvPicPr>
          <p:cNvPr id="2050" name="Picture 2" descr="32a273a2228c4f56a9807253cb18baf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8531" y="1905000"/>
            <a:ext cx="7979728" cy="4456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381788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Employee_login.html/</a:t>
            </a:r>
            <a:br>
              <a:rPr lang="en-US" sz="4400" b="1" dirty="0" smtClean="0"/>
            </a:br>
            <a:r>
              <a:rPr lang="en-US" sz="4400" b="1" dirty="0" smtClean="0"/>
              <a:t>Employee Login page</a:t>
            </a:r>
            <a:endParaRPr lang="en-US" sz="4400" b="1" dirty="0"/>
          </a:p>
        </p:txBody>
      </p:sp>
      <p:pic>
        <p:nvPicPr>
          <p:cNvPr id="4" name="Picture 3" descr="C:\Users\Dimitrei\AppData\Local\Microsoft\Windows\INetCache\Content.Word\e67ac1bae43a48469947faf622c08f6c.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1412" y="1905000"/>
            <a:ext cx="9653966" cy="4564380"/>
          </a:xfrm>
          <a:prstGeom prst="rect">
            <a:avLst/>
          </a:prstGeom>
          <a:noFill/>
          <a:ln>
            <a:noFill/>
          </a:ln>
        </p:spPr>
      </p:pic>
    </p:spTree>
    <p:extLst>
      <p:ext uri="{BB962C8B-B14F-4D97-AF65-F5344CB8AC3E}">
        <p14:creationId xmlns:p14="http://schemas.microsoft.com/office/powerpoint/2010/main" val="3998155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A2F0EC-C5FF-436E-B1DA-72E7C51122CF}"/>
              </a:ext>
            </a:extLst>
          </p:cNvPr>
          <p:cNvSpPr>
            <a:spLocks noGrp="1"/>
          </p:cNvSpPr>
          <p:nvPr>
            <p:ph type="title"/>
          </p:nvPr>
        </p:nvSpPr>
        <p:spPr>
          <a:xfrm>
            <a:off x="1141413" y="609600"/>
            <a:ext cx="9905998" cy="1033670"/>
          </a:xfrm>
        </p:spPr>
        <p:txBody>
          <a:bodyPr/>
          <a:lstStyle/>
          <a:p>
            <a:r>
              <a:rPr lang="en-US" dirty="0"/>
              <a:t>Overview of the Current System</a:t>
            </a:r>
          </a:p>
        </p:txBody>
      </p:sp>
      <p:sp>
        <p:nvSpPr>
          <p:cNvPr id="3" name="Content Placeholder 2">
            <a:extLst>
              <a:ext uri="{FF2B5EF4-FFF2-40B4-BE49-F238E27FC236}">
                <a16:creationId xmlns:a16="http://schemas.microsoft.com/office/drawing/2014/main" xmlns="" id="{9F2C06DC-6AF6-433A-8EC6-D4C645A3E375}"/>
              </a:ext>
            </a:extLst>
          </p:cNvPr>
          <p:cNvSpPr>
            <a:spLocks noGrp="1"/>
          </p:cNvSpPr>
          <p:nvPr>
            <p:ph idx="1"/>
          </p:nvPr>
        </p:nvSpPr>
        <p:spPr>
          <a:xfrm>
            <a:off x="1141413" y="2805880"/>
            <a:ext cx="9905998" cy="3949148"/>
          </a:xfrm>
        </p:spPr>
        <p:txBody>
          <a:bodyPr/>
          <a:lstStyle/>
          <a:p>
            <a:r>
              <a:rPr lang="en-US" dirty="0"/>
              <a:t>Kennels R Us builds custom dog and cat kennels. Records are created daily and updated manually. The current system promotes inefficient time management, doesn’t create a decent environment for good decision making, and takes more time to record information that it ought to.</a:t>
            </a:r>
          </a:p>
        </p:txBody>
      </p:sp>
    </p:spTree>
    <p:extLst>
      <p:ext uri="{BB962C8B-B14F-4D97-AF65-F5344CB8AC3E}">
        <p14:creationId xmlns:p14="http://schemas.microsoft.com/office/powerpoint/2010/main" val="7887781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production_login.html/</a:t>
            </a:r>
            <a:br>
              <a:rPr lang="en-US" sz="4400" b="1" dirty="0" smtClean="0"/>
            </a:br>
            <a:r>
              <a:rPr lang="en-US" sz="4400" b="1" dirty="0" smtClean="0"/>
              <a:t>production Login page</a:t>
            </a:r>
            <a:endParaRPr lang="en-US" sz="4400" b="1" dirty="0"/>
          </a:p>
        </p:txBody>
      </p:sp>
      <p:pic>
        <p:nvPicPr>
          <p:cNvPr id="3074" name="Picture 2" descr="94e5089b88dd4c90ab9de7e59c44a3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0092" y="1905000"/>
            <a:ext cx="8636605" cy="4649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181626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Accounting.html/</a:t>
            </a:r>
            <a:br>
              <a:rPr lang="en-US" sz="4400" b="1" dirty="0" smtClean="0"/>
            </a:br>
            <a:r>
              <a:rPr lang="en-US" sz="4400" b="1" dirty="0" smtClean="0"/>
              <a:t>Accounting page</a:t>
            </a:r>
            <a:endParaRPr lang="en-US" sz="4400" b="1" dirty="0"/>
          </a:p>
        </p:txBody>
      </p:sp>
      <p:pic>
        <p:nvPicPr>
          <p:cNvPr id="4" name="Picture 3" descr="C:\Users\Dimitrei\Pictures\4750\bbf71baa32af4874adb16d4f1b1fa18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7041" y="1905000"/>
            <a:ext cx="8962708" cy="4541520"/>
          </a:xfrm>
          <a:prstGeom prst="rect">
            <a:avLst/>
          </a:prstGeom>
          <a:noFill/>
          <a:ln>
            <a:noFill/>
          </a:ln>
        </p:spPr>
      </p:pic>
    </p:spTree>
    <p:extLst>
      <p:ext uri="{BB962C8B-B14F-4D97-AF65-F5344CB8AC3E}">
        <p14:creationId xmlns:p14="http://schemas.microsoft.com/office/powerpoint/2010/main" val="155614215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sales.html/</a:t>
            </a:r>
            <a:br>
              <a:rPr lang="en-US" sz="4400" b="1" dirty="0" smtClean="0"/>
            </a:br>
            <a:r>
              <a:rPr lang="en-US" sz="4400" b="1" dirty="0" smtClean="0"/>
              <a:t>sales page</a:t>
            </a:r>
            <a:endParaRPr lang="en-US" sz="4400" b="1" dirty="0"/>
          </a:p>
        </p:txBody>
      </p:sp>
      <p:pic>
        <p:nvPicPr>
          <p:cNvPr id="4098" name="Picture 2" descr="6582f68250814273a8765174585fd68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0102" y="1905000"/>
            <a:ext cx="8476585" cy="4563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68706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BCB5DB-9B0F-40B7-B3CA-62139B44ECA9}"/>
              </a:ext>
            </a:extLst>
          </p:cNvPr>
          <p:cNvSpPr>
            <a:spLocks noGrp="1"/>
          </p:cNvSpPr>
          <p:nvPr>
            <p:ph type="title"/>
          </p:nvPr>
        </p:nvSpPr>
        <p:spPr>
          <a:xfrm>
            <a:off x="1141412" y="0"/>
            <a:ext cx="9653966" cy="1905000"/>
          </a:xfrm>
        </p:spPr>
        <p:txBody>
          <a:bodyPr>
            <a:normAutofit/>
          </a:bodyPr>
          <a:lstStyle/>
          <a:p>
            <a:pPr algn="ctr"/>
            <a:r>
              <a:rPr lang="en-US" sz="4400" b="1" dirty="0" smtClean="0"/>
              <a:t>Manager.html/</a:t>
            </a:r>
            <a:br>
              <a:rPr lang="en-US" sz="4400" b="1" dirty="0" smtClean="0"/>
            </a:br>
            <a:r>
              <a:rPr lang="en-US" sz="4400" b="1" dirty="0" smtClean="0"/>
              <a:t>manager page</a:t>
            </a:r>
            <a:endParaRPr lang="en-US" sz="4400" b="1" dirty="0"/>
          </a:p>
        </p:txBody>
      </p:sp>
      <p:pic>
        <p:nvPicPr>
          <p:cNvPr id="5122" name="Picture 2" descr="46623a045c64431185997a9cb55077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6592" y="1905000"/>
            <a:ext cx="8523605" cy="4588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24728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A2F0EC-C5FF-436E-B1DA-72E7C51122CF}"/>
              </a:ext>
            </a:extLst>
          </p:cNvPr>
          <p:cNvSpPr>
            <a:spLocks noGrp="1"/>
          </p:cNvSpPr>
          <p:nvPr>
            <p:ph type="title"/>
          </p:nvPr>
        </p:nvSpPr>
        <p:spPr>
          <a:xfrm>
            <a:off x="1141413" y="609600"/>
            <a:ext cx="9905998" cy="1033670"/>
          </a:xfrm>
        </p:spPr>
        <p:txBody>
          <a:bodyPr/>
          <a:lstStyle/>
          <a:p>
            <a:r>
              <a:rPr lang="en-US" dirty="0"/>
              <a:t>Overview of the Current System</a:t>
            </a:r>
          </a:p>
        </p:txBody>
      </p:sp>
      <p:sp>
        <p:nvSpPr>
          <p:cNvPr id="3" name="Content Placeholder 2">
            <a:extLst>
              <a:ext uri="{FF2B5EF4-FFF2-40B4-BE49-F238E27FC236}">
                <a16:creationId xmlns:a16="http://schemas.microsoft.com/office/drawing/2014/main" xmlns="" id="{9F2C06DC-6AF6-433A-8EC6-D4C645A3E375}"/>
              </a:ext>
            </a:extLst>
          </p:cNvPr>
          <p:cNvSpPr>
            <a:spLocks noGrp="1"/>
          </p:cNvSpPr>
          <p:nvPr>
            <p:ph idx="1"/>
          </p:nvPr>
        </p:nvSpPr>
        <p:spPr>
          <a:xfrm>
            <a:off x="1141413" y="2002691"/>
            <a:ext cx="9905998" cy="3949148"/>
          </a:xfrm>
        </p:spPr>
        <p:txBody>
          <a:bodyPr/>
          <a:lstStyle/>
          <a:p>
            <a:r>
              <a:rPr lang="en-US" dirty="0"/>
              <a:t>Retail Operations</a:t>
            </a:r>
          </a:p>
          <a:p>
            <a:pPr lvl="1"/>
            <a:r>
              <a:rPr lang="en-US" dirty="0"/>
              <a:t>System processes orders manually</a:t>
            </a:r>
          </a:p>
          <a:p>
            <a:pPr lvl="2"/>
            <a:r>
              <a:rPr lang="en-US" dirty="0"/>
              <a:t>Most orders are taken over the phone</a:t>
            </a:r>
          </a:p>
          <a:p>
            <a:pPr lvl="1"/>
            <a:r>
              <a:rPr lang="en-US" dirty="0"/>
              <a:t>Current production order closing is time consuming</a:t>
            </a:r>
          </a:p>
          <a:p>
            <a:pPr lvl="1"/>
            <a:r>
              <a:rPr lang="en-US" dirty="0"/>
              <a:t>Currently, there are no good processes for returns</a:t>
            </a:r>
          </a:p>
          <a:p>
            <a:pPr lvl="2"/>
            <a:r>
              <a:rPr lang="en-US" dirty="0"/>
              <a:t>Customers have trouble getting the company to take the kennels back in a timely fashion</a:t>
            </a:r>
          </a:p>
          <a:p>
            <a:pPr lvl="1"/>
            <a:r>
              <a:rPr lang="en-US" dirty="0"/>
              <a:t>Customer records are not documented very well</a:t>
            </a:r>
          </a:p>
        </p:txBody>
      </p:sp>
    </p:spTree>
    <p:extLst>
      <p:ext uri="{BB962C8B-B14F-4D97-AF65-F5344CB8AC3E}">
        <p14:creationId xmlns:p14="http://schemas.microsoft.com/office/powerpoint/2010/main" val="4291663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A2F0EC-C5FF-436E-B1DA-72E7C51122CF}"/>
              </a:ext>
            </a:extLst>
          </p:cNvPr>
          <p:cNvSpPr>
            <a:spLocks noGrp="1"/>
          </p:cNvSpPr>
          <p:nvPr>
            <p:ph type="title"/>
          </p:nvPr>
        </p:nvSpPr>
        <p:spPr>
          <a:xfrm>
            <a:off x="1141413" y="609600"/>
            <a:ext cx="9905998" cy="1033670"/>
          </a:xfrm>
        </p:spPr>
        <p:txBody>
          <a:bodyPr/>
          <a:lstStyle/>
          <a:p>
            <a:r>
              <a:rPr lang="en-US" dirty="0"/>
              <a:t>Overview of the Current System</a:t>
            </a:r>
          </a:p>
        </p:txBody>
      </p:sp>
      <p:sp>
        <p:nvSpPr>
          <p:cNvPr id="3" name="Content Placeholder 2">
            <a:extLst>
              <a:ext uri="{FF2B5EF4-FFF2-40B4-BE49-F238E27FC236}">
                <a16:creationId xmlns:a16="http://schemas.microsoft.com/office/drawing/2014/main" xmlns="" id="{9F2C06DC-6AF6-433A-8EC6-D4C645A3E375}"/>
              </a:ext>
            </a:extLst>
          </p:cNvPr>
          <p:cNvSpPr>
            <a:spLocks noGrp="1"/>
          </p:cNvSpPr>
          <p:nvPr>
            <p:ph idx="1"/>
          </p:nvPr>
        </p:nvSpPr>
        <p:spPr>
          <a:xfrm>
            <a:off x="1141413" y="2064475"/>
            <a:ext cx="9905998" cy="3949148"/>
          </a:xfrm>
        </p:spPr>
        <p:txBody>
          <a:bodyPr/>
          <a:lstStyle/>
          <a:p>
            <a:r>
              <a:rPr lang="en-US" dirty="0"/>
              <a:t>Inventory</a:t>
            </a:r>
          </a:p>
          <a:p>
            <a:pPr lvl="1"/>
            <a:r>
              <a:rPr lang="en-US" dirty="0"/>
              <a:t>Current inventory system is inefficient:</a:t>
            </a:r>
          </a:p>
          <a:p>
            <a:pPr lvl="2"/>
            <a:r>
              <a:rPr lang="en-US" dirty="0"/>
              <a:t>Current system uses paper spreadsheets for inventory tracking</a:t>
            </a:r>
          </a:p>
          <a:p>
            <a:pPr lvl="2"/>
            <a:r>
              <a:rPr lang="en-US" dirty="0"/>
              <a:t>Purchase orders are not accurate, creating either a surplus or deficiency in inventory</a:t>
            </a:r>
          </a:p>
        </p:txBody>
      </p:sp>
    </p:spTree>
    <p:extLst>
      <p:ext uri="{BB962C8B-B14F-4D97-AF65-F5344CB8AC3E}">
        <p14:creationId xmlns:p14="http://schemas.microsoft.com/office/powerpoint/2010/main" val="11498085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1483</TotalTime>
  <Words>1809</Words>
  <Application>Microsoft Office PowerPoint</Application>
  <PresentationFormat>Widescreen</PresentationFormat>
  <Paragraphs>331</Paragraphs>
  <Slides>73</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73</vt:i4>
      </vt:variant>
    </vt:vector>
  </HeadingPairs>
  <TitlesOfParts>
    <vt:vector size="81" baseType="lpstr">
      <vt:lpstr>Arial</vt:lpstr>
      <vt:lpstr>Calibri</vt:lpstr>
      <vt:lpstr>Constantia</vt:lpstr>
      <vt:lpstr>Corbel</vt:lpstr>
      <vt:lpstr>Symbol</vt:lpstr>
      <vt:lpstr>Times New Roman</vt:lpstr>
      <vt:lpstr>Wingdings</vt:lpstr>
      <vt:lpstr>Banded</vt:lpstr>
      <vt:lpstr>Design Phase Presentation Kennels R Us WORLDWIDE PRESTIGE</vt:lpstr>
      <vt:lpstr>Summary of problems and opportunities </vt:lpstr>
      <vt:lpstr>Statement of system improvement Targets </vt:lpstr>
      <vt:lpstr>Report contents</vt:lpstr>
      <vt:lpstr>Background information</vt:lpstr>
      <vt:lpstr>Summary of Analytic Techniques Used</vt:lpstr>
      <vt:lpstr>Overview of the Current System</vt:lpstr>
      <vt:lpstr>Overview of the Current System</vt:lpstr>
      <vt:lpstr>Overview of the Current System</vt:lpstr>
      <vt:lpstr>Overview of the Current System</vt:lpstr>
      <vt:lpstr>Overview of the Current System</vt:lpstr>
      <vt:lpstr>Current Process Model</vt:lpstr>
      <vt:lpstr>Current Process Model</vt:lpstr>
      <vt:lpstr>Current Process Model</vt:lpstr>
      <vt:lpstr>Analysis of the current system</vt:lpstr>
      <vt:lpstr>Performance – Problems</vt:lpstr>
      <vt:lpstr>Performance – Opportunities</vt:lpstr>
      <vt:lpstr>information – problems</vt:lpstr>
      <vt:lpstr>information – Opportunities </vt:lpstr>
      <vt:lpstr>Economic </vt:lpstr>
      <vt:lpstr>Control</vt:lpstr>
      <vt:lpstr>problems</vt:lpstr>
      <vt:lpstr>Opportunities</vt:lpstr>
      <vt:lpstr>Cause &amp; effect analysis</vt:lpstr>
      <vt:lpstr>efficiency</vt:lpstr>
      <vt:lpstr>Problems</vt:lpstr>
      <vt:lpstr>Opportunities</vt:lpstr>
      <vt:lpstr>opportunities</vt:lpstr>
      <vt:lpstr>Cause &amp; effect analysis</vt:lpstr>
      <vt:lpstr>service</vt:lpstr>
      <vt:lpstr>problems</vt:lpstr>
      <vt:lpstr>opportunities</vt:lpstr>
      <vt:lpstr>Cause &amp; effect analysis</vt:lpstr>
      <vt:lpstr>Detailed recommendations</vt:lpstr>
      <vt:lpstr>Overall system</vt:lpstr>
      <vt:lpstr>Inventory tracking</vt:lpstr>
      <vt:lpstr>Order processing</vt:lpstr>
      <vt:lpstr>Tracking historical data</vt:lpstr>
      <vt:lpstr>Conclusion</vt:lpstr>
      <vt:lpstr>CONSTRAINTS</vt:lpstr>
      <vt:lpstr>CONSTRAINTS cont.</vt:lpstr>
      <vt:lpstr>OUR PROJECT PLAN</vt:lpstr>
      <vt:lpstr>PROJECT PLAN</vt:lpstr>
      <vt:lpstr>WHEN AND HOW?</vt:lpstr>
      <vt:lpstr>PROJECT TIMELINE</vt:lpstr>
      <vt:lpstr>ER Diagram</vt:lpstr>
      <vt:lpstr>Table Descriptions</vt:lpstr>
      <vt:lpstr>Customer</vt:lpstr>
      <vt:lpstr>Customization</vt:lpstr>
      <vt:lpstr>Customization Details</vt:lpstr>
      <vt:lpstr>Department</vt:lpstr>
      <vt:lpstr>Employee</vt:lpstr>
      <vt:lpstr>Inventory</vt:lpstr>
      <vt:lpstr>Model</vt:lpstr>
      <vt:lpstr>Model Details</vt:lpstr>
      <vt:lpstr>Orders</vt:lpstr>
      <vt:lpstr>Order Details</vt:lpstr>
      <vt:lpstr>Order Status</vt:lpstr>
      <vt:lpstr>Suppliers</vt:lpstr>
      <vt:lpstr>Monthly Inventory Report</vt:lpstr>
      <vt:lpstr>Monthly Sales Report</vt:lpstr>
      <vt:lpstr>Monthly Sales Report</vt:lpstr>
      <vt:lpstr>Hierarchy Chart</vt:lpstr>
      <vt:lpstr>PowerPoint Presentation</vt:lpstr>
      <vt:lpstr>Detailed Screen Layouts</vt:lpstr>
      <vt:lpstr>Index.html/home page</vt:lpstr>
      <vt:lpstr>Register.html/Register page</vt:lpstr>
      <vt:lpstr>Login.html/Login page</vt:lpstr>
      <vt:lpstr>Employee_login.html/ Employee Login page</vt:lpstr>
      <vt:lpstr>production_login.html/ production Login page</vt:lpstr>
      <vt:lpstr>Accounting.html/ Accounting page</vt:lpstr>
      <vt:lpstr>sales.html/ sales page</vt:lpstr>
      <vt:lpstr>Manager.html/ manager page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 information</dc:title>
  <dc:creator>Dimitrei Nazy</dc:creator>
  <cp:lastModifiedBy>Dimitrei Nazy</cp:lastModifiedBy>
  <cp:revision>24</cp:revision>
  <dcterms:created xsi:type="dcterms:W3CDTF">2017-09-30T13:45:08Z</dcterms:created>
  <dcterms:modified xsi:type="dcterms:W3CDTF">2017-10-30T23:06:44Z</dcterms:modified>
</cp:coreProperties>
</file>