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64"/>
  </p:notesMasterIdLst>
  <p:handoutMasterIdLst>
    <p:handoutMasterId r:id="rId65"/>
  </p:handoutMasterIdLst>
  <p:sldIdLst>
    <p:sldId id="256" r:id="rId2"/>
    <p:sldId id="257" r:id="rId3"/>
    <p:sldId id="259" r:id="rId4"/>
    <p:sldId id="333" r:id="rId5"/>
    <p:sldId id="266" r:id="rId6"/>
    <p:sldId id="279" r:id="rId7"/>
    <p:sldId id="280" r:id="rId8"/>
    <p:sldId id="282" r:id="rId9"/>
    <p:sldId id="283" r:id="rId10"/>
    <p:sldId id="284" r:id="rId11"/>
    <p:sldId id="274" r:id="rId12"/>
    <p:sldId id="285" r:id="rId13"/>
    <p:sldId id="292" r:id="rId14"/>
    <p:sldId id="275" r:id="rId15"/>
    <p:sldId id="276" r:id="rId16"/>
    <p:sldId id="277" r:id="rId17"/>
    <p:sldId id="293" r:id="rId18"/>
    <p:sldId id="278" r:id="rId19"/>
    <p:sldId id="273" r:id="rId20"/>
    <p:sldId id="334" r:id="rId21"/>
    <p:sldId id="286" r:id="rId22"/>
    <p:sldId id="287" r:id="rId23"/>
    <p:sldId id="288" r:id="rId24"/>
    <p:sldId id="304" r:id="rId25"/>
    <p:sldId id="305" r:id="rId26"/>
    <p:sldId id="289" r:id="rId27"/>
    <p:sldId id="290" r:id="rId28"/>
    <p:sldId id="267" r:id="rId29"/>
    <p:sldId id="268" r:id="rId30"/>
    <p:sldId id="269" r:id="rId31"/>
    <p:sldId id="270" r:id="rId32"/>
    <p:sldId id="271" r:id="rId33"/>
    <p:sldId id="272" r:id="rId34"/>
    <p:sldId id="335" r:id="rId35"/>
    <p:sldId id="291" r:id="rId36"/>
    <p:sldId id="320" r:id="rId37"/>
    <p:sldId id="330" r:id="rId38"/>
    <p:sldId id="319" r:id="rId39"/>
    <p:sldId id="307" r:id="rId40"/>
    <p:sldId id="331" r:id="rId41"/>
    <p:sldId id="332" r:id="rId42"/>
    <p:sldId id="328" r:id="rId43"/>
    <p:sldId id="329" r:id="rId44"/>
    <p:sldId id="310" r:id="rId45"/>
    <p:sldId id="321" r:id="rId46"/>
    <p:sldId id="322" r:id="rId47"/>
    <p:sldId id="312" r:id="rId48"/>
    <p:sldId id="323" r:id="rId49"/>
    <p:sldId id="313" r:id="rId50"/>
    <p:sldId id="324" r:id="rId51"/>
    <p:sldId id="314" r:id="rId52"/>
    <p:sldId id="325" r:id="rId53"/>
    <p:sldId id="315" r:id="rId54"/>
    <p:sldId id="326" r:id="rId55"/>
    <p:sldId id="327" r:id="rId56"/>
    <p:sldId id="336" r:id="rId57"/>
    <p:sldId id="338" r:id="rId58"/>
    <p:sldId id="337" r:id="rId59"/>
    <p:sldId id="339" r:id="rId60"/>
    <p:sldId id="341" r:id="rId61"/>
    <p:sldId id="340" r:id="rId62"/>
    <p:sldId id="306" r:id="rId6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0EBD16-D5F5-4D6F-848A-0A534E8E9D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A8F0B68-8832-439C-AE72-E3910BF9A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943C-678B-4105-8008-2807EFF52134}" type="datetimeFigureOut">
              <a:rPr lang="en-GB" smtClean="0"/>
              <a:t>05/04/2018</a:t>
            </a:fld>
            <a:endParaRPr lang="en-GB"/>
          </a:p>
        </p:txBody>
      </p:sp>
      <p:sp>
        <p:nvSpPr>
          <p:cNvPr id="4" name="Footer Placeholder 3">
            <a:extLst>
              <a:ext uri="{FF2B5EF4-FFF2-40B4-BE49-F238E27FC236}">
                <a16:creationId xmlns:a16="http://schemas.microsoft.com/office/drawing/2014/main" id="{F5A80F51-5A57-4CF8-ABF7-8982DD1931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CB2D1558-5E88-4790-B1ED-6EE7BBE1B3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B7ABB4-A7B3-48B7-852E-898F2A02AA26}" type="slidenum">
              <a:rPr lang="en-GB" smtClean="0"/>
              <a:t>‹#›</a:t>
            </a:fld>
            <a:endParaRPr lang="en-GB"/>
          </a:p>
        </p:txBody>
      </p:sp>
    </p:spTree>
    <p:extLst>
      <p:ext uri="{BB962C8B-B14F-4D97-AF65-F5344CB8AC3E}">
        <p14:creationId xmlns:p14="http://schemas.microsoft.com/office/powerpoint/2010/main" val="2257120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96263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78874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56524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81036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48903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03926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38936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87445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625281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86905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65709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56222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09864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39989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8151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14809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410461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02086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086972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342737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981186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756532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97131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07711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693016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411540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208379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388205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318288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97230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323068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728007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224931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218762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4110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32863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745722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716650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609788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6567739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339990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90197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680525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563889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47380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709329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269717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308008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71607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36320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78266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67640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chemeClr val="bg1"/>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4/5/2018</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pPr marL="0" lvl="0" indent="0" algn="r">
              <a:spcBef>
                <a:spcPts val="0"/>
              </a:spcBef>
              <a:spcAft>
                <a:spcPts val="0"/>
              </a:spcAft>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9542306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1194589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6609236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2371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1083933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96464432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7989659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8381218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83840939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451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marL="0" lvl="0" indent="0" algn="r">
              <a:spcBef>
                <a:spcPts val="0"/>
              </a:spcBef>
              <a:spcAft>
                <a:spcPts val="0"/>
              </a:spcAft>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0319565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40000"/>
              <a:lumOff val="6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4/5/2018</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pPr marL="0" lvl="0" indent="0" algn="r">
              <a:spcBef>
                <a:spcPts val="0"/>
              </a:spcBef>
              <a:spcAft>
                <a:spcPts val="0"/>
              </a:spcAft>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37760416"/>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B61BEF0D-F0BB-DE4B-95CE-6DB70DBA9567}" type="datetimeFigureOut">
              <a:rPr lang="en-US" smtClean="0"/>
              <a:pPr/>
              <a:t>4/5/2018</a:t>
            </a:fld>
            <a:endParaRPr lang="en-US" dirty="0"/>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pPr marL="0" lvl="0" indent="0" algn="r">
              <a:spcBef>
                <a:spcPts val="0"/>
              </a:spcBef>
              <a:spcAft>
                <a:spcPts val="0"/>
              </a:spcAft>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69302093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hyperlink" Target="https://www.w3schools.com/php/php_arrays.as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hyperlink" Target="https://github.com/ICD0007/php-lab-one/blob/master/dev-env-setup.m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www.w3schools.com/sql/sql_syntax.asp"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2.xml"/><Relationship Id="rId4" Type="http://schemas.openxmlformats.org/officeDocument/2006/relationships/hyperlink" Target="http://php.net/manual/en/reserved.php"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2.xml"/><Relationship Id="rId5" Type="http://schemas.openxmlformats.org/officeDocument/2006/relationships/hyperlink" Target="https://www.tutorialspoint.com/php/php_object_oriented.htm" TargetMode="External"/><Relationship Id="rId4" Type="http://schemas.openxmlformats.org/officeDocument/2006/relationships/hyperlink" Target="https://www.tutorialspoint.com/php/php_class_object_functions.ht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2.xml"/><Relationship Id="rId4" Type="http://schemas.openxmlformats.org/officeDocument/2006/relationships/hyperlink" Target="https://www.tutorialspoint.com/php/php_object_oriented.htm"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2.xml"/><Relationship Id="rId4" Type="http://schemas.openxmlformats.org/officeDocument/2006/relationships/hyperlink" Target="https://www.tutorialspoint.com/php/php_function_reference.htm"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microsoft.com/office/2007/relationships/hdphoto" Target="../media/hdphoto2.wdp"/><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3"/>
        <p:cNvGrpSpPr/>
        <p:nvPr/>
      </p:nvGrpSpPr>
      <p:grpSpPr>
        <a:xfrm>
          <a:off x="0" y="0"/>
          <a:ext cx="0" cy="0"/>
          <a:chOff x="0" y="0"/>
          <a:chExt cx="0" cy="0"/>
        </a:xfrm>
      </p:grpSpPr>
      <p:pic>
        <p:nvPicPr>
          <p:cNvPr id="56" name="Shape 56" descr="ITCollege.png"/>
          <p:cNvPicPr preferRelativeResize="0"/>
          <p:nvPr/>
        </p:nvPicPr>
        <p:blipFill>
          <a:blip r:embed="rId3">
            <a:extLst/>
          </a:blip>
          <a:stretch>
            <a:fillRect/>
          </a:stretch>
        </p:blipFill>
        <p:spPr>
          <a:xfrm>
            <a:off x="482598" y="1749885"/>
            <a:ext cx="4699512" cy="1633080"/>
          </a:xfrm>
          <a:prstGeom prst="rect">
            <a:avLst/>
          </a:prstGeom>
          <a:noFill/>
        </p:spPr>
      </p:pic>
      <p:sp>
        <p:nvSpPr>
          <p:cNvPr id="54" name="Shape 54"/>
          <p:cNvSpPr txBox="1">
            <a:spLocks noGrp="1"/>
          </p:cNvSpPr>
          <p:nvPr>
            <p:ph type="ctrTitle"/>
          </p:nvPr>
        </p:nvSpPr>
        <p:spPr>
          <a:xfrm>
            <a:off x="6139920" y="68032"/>
            <a:ext cx="2600288" cy="2514600"/>
          </a:xfrm>
          <a:prstGeom prst="rect">
            <a:avLst/>
          </a:prstGeom>
        </p:spPr>
        <p:txBody>
          <a:bodyPr spcFirstLastPara="1" lIns="91425" tIns="91425" rIns="91425" bIns="91425" anchorCtr="0">
            <a:normAutofit/>
          </a:bodyPr>
          <a:lstStyle/>
          <a:p>
            <a:pPr marL="0" lvl="0" indent="0" rtl="0">
              <a:spcBef>
                <a:spcPts val="0"/>
              </a:spcBef>
              <a:spcAft>
                <a:spcPts val="0"/>
              </a:spcAft>
              <a:buClr>
                <a:schemeClr val="dk1"/>
              </a:buClr>
              <a:buSzPts val="1100"/>
              <a:buFont typeface="Arial"/>
              <a:buNone/>
            </a:pPr>
            <a:r>
              <a:rPr lang="en-GB" sz="3100" b="1" dirty="0">
                <a:latin typeface="Cambria"/>
                <a:ea typeface="Cambria"/>
                <a:cs typeface="Cambria"/>
                <a:sym typeface="Cambria"/>
              </a:rPr>
              <a:t>ICD007 Web Technologies</a:t>
            </a:r>
          </a:p>
          <a:p>
            <a:pPr marL="0" lvl="0" indent="0">
              <a:spcBef>
                <a:spcPts val="200"/>
              </a:spcBef>
              <a:spcAft>
                <a:spcPts val="0"/>
              </a:spcAft>
              <a:buNone/>
            </a:pPr>
            <a:endParaRPr lang="en-GB" sz="3100" dirty="0"/>
          </a:p>
        </p:txBody>
      </p:sp>
      <p:sp>
        <p:nvSpPr>
          <p:cNvPr id="7" name="Shape 55">
            <a:extLst>
              <a:ext uri="{FF2B5EF4-FFF2-40B4-BE49-F238E27FC236}">
                <a16:creationId xmlns:a16="http://schemas.microsoft.com/office/drawing/2014/main" id="{ED4D3B0F-88E5-4FF3-9DBD-9EEF330BC813}"/>
              </a:ext>
            </a:extLst>
          </p:cNvPr>
          <p:cNvSpPr txBox="1">
            <a:spLocks/>
          </p:cNvSpPr>
          <p:nvPr/>
        </p:nvSpPr>
        <p:spPr>
          <a:xfrm>
            <a:off x="6438505" y="3092450"/>
            <a:ext cx="2552281" cy="506535"/>
          </a:xfrm>
          <a:prstGeom prst="rect">
            <a:avLst/>
          </a:prstGeom>
        </p:spPr>
        <p:txBody>
          <a:bodyPr spcFirstLastPara="1" vert="horz" lIns="91425" tIns="91425" rIns="91425" bIns="91425" rtlCol="0" anchorCtr="0">
            <a:normAutofit/>
          </a:bodyPr>
          <a:lstStyle>
            <a:lvl1pPr marL="0" indent="0" algn="l" defTabSz="685800" rtl="0" eaLnBrk="1" latinLnBrk="0" hangingPunct="1">
              <a:lnSpc>
                <a:spcPct val="85000"/>
              </a:lnSpc>
              <a:spcBef>
                <a:spcPts val="975"/>
              </a:spcBef>
              <a:buFont typeface="Arial" pitchFamily="34" charset="0"/>
              <a:buNone/>
              <a:defRPr sz="2400" kern="1200">
                <a:solidFill>
                  <a:schemeClr val="bg1"/>
                </a:solidFill>
                <a:latin typeface="+mj-lt"/>
                <a:ea typeface="+mn-ea"/>
                <a:cs typeface="+mn-cs"/>
              </a:defRPr>
            </a:lvl1pPr>
            <a:lvl2pPr marL="342900" indent="0" algn="ctr" defTabSz="685800" rtl="0" eaLnBrk="1" latinLnBrk="0" hangingPunct="1">
              <a:lnSpc>
                <a:spcPct val="85000"/>
              </a:lnSpc>
              <a:spcBef>
                <a:spcPts val="450"/>
              </a:spcBef>
              <a:buFont typeface="Arial" pitchFamily="34" charset="0"/>
              <a:buNone/>
              <a:defRPr sz="2100" kern="1200">
                <a:solidFill>
                  <a:schemeClr val="tx1">
                    <a:lumMod val="85000"/>
                    <a:lumOff val="15000"/>
                  </a:schemeClr>
                </a:solidFill>
                <a:latin typeface="+mn-lt"/>
                <a:ea typeface="+mn-ea"/>
                <a:cs typeface="+mn-cs"/>
              </a:defRPr>
            </a:lvl2pPr>
            <a:lvl3pPr marL="685800" indent="0" algn="ctr" defTabSz="685800" rtl="0" eaLnBrk="1" latinLnBrk="0" hangingPunct="1">
              <a:lnSpc>
                <a:spcPct val="85000"/>
              </a:lnSpc>
              <a:spcBef>
                <a:spcPts val="450"/>
              </a:spcBef>
              <a:buFont typeface="Arial" pitchFamily="34" charset="0"/>
              <a:buNone/>
              <a:defRPr sz="1800" i="1" kern="1200">
                <a:solidFill>
                  <a:schemeClr val="tx1">
                    <a:lumMod val="85000"/>
                    <a:lumOff val="15000"/>
                  </a:schemeClr>
                </a:solidFill>
                <a:latin typeface="+mn-lt"/>
                <a:ea typeface="+mn-ea"/>
                <a:cs typeface="+mn-cs"/>
              </a:defRPr>
            </a:lvl3pPr>
            <a:lvl4pPr marL="1028700" indent="0" algn="ctr" defTabSz="685800" rtl="0" eaLnBrk="1" latinLnBrk="0" hangingPunct="1">
              <a:lnSpc>
                <a:spcPct val="85000"/>
              </a:lnSpc>
              <a:spcBef>
                <a:spcPts val="450"/>
              </a:spcBef>
              <a:buFont typeface="Arial" pitchFamily="34" charset="0"/>
              <a:buNone/>
              <a:defRPr sz="1500" kern="1200">
                <a:solidFill>
                  <a:schemeClr val="tx1">
                    <a:lumMod val="85000"/>
                    <a:lumOff val="15000"/>
                  </a:schemeClr>
                </a:solidFill>
                <a:latin typeface="+mn-lt"/>
                <a:ea typeface="+mn-ea"/>
                <a:cs typeface="+mn-cs"/>
              </a:defRPr>
            </a:lvl4pPr>
            <a:lvl5pPr marL="1371600" indent="0" algn="ctr" defTabSz="685800" rtl="0" eaLnBrk="1" latinLnBrk="0" hangingPunct="1">
              <a:lnSpc>
                <a:spcPct val="85000"/>
              </a:lnSpc>
              <a:spcBef>
                <a:spcPts val="450"/>
              </a:spcBef>
              <a:buFont typeface="Arial" pitchFamily="34" charset="0"/>
              <a:buNone/>
              <a:defRPr sz="1500" kern="1200">
                <a:solidFill>
                  <a:schemeClr val="tx1">
                    <a:lumMod val="85000"/>
                    <a:lumOff val="15000"/>
                  </a:schemeClr>
                </a:solidFill>
                <a:latin typeface="+mn-lt"/>
                <a:ea typeface="+mn-ea"/>
                <a:cs typeface="+mn-cs"/>
              </a:defRPr>
            </a:lvl5pPr>
            <a:lvl6pPr marL="1714500" indent="0" algn="ctr" defTabSz="685800" rtl="0" eaLnBrk="1" latinLnBrk="0" hangingPunct="1">
              <a:lnSpc>
                <a:spcPct val="85000"/>
              </a:lnSpc>
              <a:spcBef>
                <a:spcPts val="450"/>
              </a:spcBef>
              <a:buFont typeface="Arial" pitchFamily="34" charset="0"/>
              <a:buNone/>
              <a:defRPr sz="1500" kern="1200">
                <a:solidFill>
                  <a:schemeClr val="tx1">
                    <a:lumMod val="85000"/>
                    <a:lumOff val="15000"/>
                  </a:schemeClr>
                </a:solidFill>
                <a:latin typeface="+mn-lt"/>
                <a:ea typeface="+mn-ea"/>
                <a:cs typeface="+mn-cs"/>
              </a:defRPr>
            </a:lvl6pPr>
            <a:lvl7pPr marL="2057400" indent="0" algn="ctr" defTabSz="685800" rtl="0" eaLnBrk="1" latinLnBrk="0" hangingPunct="1">
              <a:lnSpc>
                <a:spcPct val="85000"/>
              </a:lnSpc>
              <a:spcBef>
                <a:spcPts val="450"/>
              </a:spcBef>
              <a:buFont typeface="Arial" pitchFamily="34" charset="0"/>
              <a:buNone/>
              <a:defRPr sz="1500" kern="1200">
                <a:solidFill>
                  <a:schemeClr val="tx1">
                    <a:lumMod val="85000"/>
                    <a:lumOff val="15000"/>
                  </a:schemeClr>
                </a:solidFill>
                <a:latin typeface="+mn-lt"/>
                <a:ea typeface="+mn-ea"/>
                <a:cs typeface="+mn-cs"/>
              </a:defRPr>
            </a:lvl7pPr>
            <a:lvl8pPr marL="2400300" indent="0" algn="ctr" defTabSz="685800" rtl="0" eaLnBrk="1" latinLnBrk="0" hangingPunct="1">
              <a:lnSpc>
                <a:spcPct val="85000"/>
              </a:lnSpc>
              <a:spcBef>
                <a:spcPts val="450"/>
              </a:spcBef>
              <a:buFont typeface="Arial" pitchFamily="34" charset="0"/>
              <a:buNone/>
              <a:defRPr sz="1500" kern="1200">
                <a:solidFill>
                  <a:schemeClr val="tx1">
                    <a:lumMod val="85000"/>
                    <a:lumOff val="15000"/>
                  </a:schemeClr>
                </a:solidFill>
                <a:latin typeface="+mn-lt"/>
                <a:ea typeface="+mn-ea"/>
                <a:cs typeface="+mn-cs"/>
              </a:defRPr>
            </a:lvl8pPr>
            <a:lvl9pPr marL="2743200" indent="0" algn="ctr" defTabSz="685800" rtl="0" eaLnBrk="1" latinLnBrk="0" hangingPunct="1">
              <a:lnSpc>
                <a:spcPct val="85000"/>
              </a:lnSpc>
              <a:spcBef>
                <a:spcPts val="450"/>
              </a:spcBef>
              <a:buFont typeface="Arial" pitchFamily="34" charset="0"/>
              <a:buNone/>
              <a:defRPr sz="1500" kern="1200">
                <a:solidFill>
                  <a:schemeClr val="tx1">
                    <a:lumMod val="85000"/>
                    <a:lumOff val="15000"/>
                  </a:schemeClr>
                </a:solidFill>
                <a:latin typeface="+mn-lt"/>
                <a:ea typeface="+mn-ea"/>
                <a:cs typeface="+mn-cs"/>
              </a:defRPr>
            </a:lvl9pPr>
          </a:lstStyle>
          <a:p>
            <a:pPr>
              <a:spcBef>
                <a:spcPts val="0"/>
              </a:spcBef>
            </a:pPr>
            <a:r>
              <a:rPr lang="en-GB" dirty="0">
                <a:solidFill>
                  <a:srgbClr val="FFFFFF"/>
                </a:solidFill>
                <a:latin typeface="Calibri"/>
                <a:ea typeface="Calibri"/>
                <a:cs typeface="Calibri"/>
                <a:sym typeface="Calibri"/>
              </a:rPr>
              <a:t>Andrew &amp; Sunday </a:t>
            </a:r>
          </a:p>
          <a:p>
            <a:endParaRPr lang="en-GB" sz="1200" dirty="0">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fill="hold" grpId="1" nodeType="withEffect">
                                  <p:stCondLst>
                                    <p:cond delay="0"/>
                                  </p:stCondLst>
                                  <p:endCondLst>
                                    <p:cond evt="onNext" delay="0">
                                      <p:tgtEl>
                                        <p:sldTgt/>
                                      </p:tgtEl>
                                    </p:cond>
                                  </p:endCondLst>
                                  <p:childTnLst>
                                    <p:animMotion origin="layout" path="M 4.72222E-6 3.95062E-6 L -0.62709 -0.00031 " pathEditMode="relative" rAng="0" ptsTypes="AA">
                                      <p:cBhvr>
                                        <p:cTn id="6" dur="20000" spd="-100000" fill="hold"/>
                                        <p:tgtEl>
                                          <p:spTgt spid="54"/>
                                        </p:tgtEl>
                                        <p:attrNameLst>
                                          <p:attrName>ppt_x</p:attrName>
                                          <p:attrName>ppt_y</p:attrName>
                                        </p:attrNameLst>
                                      </p:cBhvr>
                                      <p:rCtr x="-31354"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5" name="Shape 77" descr="ITCollege.png">
            <a:extLst>
              <a:ext uri="{FF2B5EF4-FFF2-40B4-BE49-F238E27FC236}">
                <a16:creationId xmlns:a16="http://schemas.microsoft.com/office/drawing/2014/main" id="{259860E2-3B9F-4DFB-9D0A-4FA9E4959A5E}"/>
              </a:ext>
            </a:extLst>
          </p:cNvPr>
          <p:cNvPicPr preferRelativeResize="0"/>
          <p:nvPr/>
        </p:nvPicPr>
        <p:blipFill>
          <a:blip r:embed="rId3">
            <a:extLst/>
          </a:blip>
          <a:stretch>
            <a:fillRect/>
          </a:stretch>
        </p:blipFill>
        <p:spPr>
          <a:xfrm>
            <a:off x="6841937" y="4327831"/>
            <a:ext cx="2538238" cy="882037"/>
          </a:xfrm>
          <a:prstGeom prst="rect">
            <a:avLst/>
          </a:prstGeom>
          <a:noFill/>
        </p:spPr>
      </p:pic>
      <p:sp>
        <p:nvSpPr>
          <p:cNvPr id="125" name="Shape 125"/>
          <p:cNvSpPr txBox="1">
            <a:spLocks noGrp="1"/>
          </p:cNvSpPr>
          <p:nvPr>
            <p:ph type="title"/>
          </p:nvPr>
        </p:nvSpPr>
        <p:spPr>
          <a:xfrm>
            <a:off x="223284" y="136947"/>
            <a:ext cx="8506046" cy="898640"/>
          </a:xfrm>
          <a:prstGeom prst="rect">
            <a:avLst/>
          </a:prstGeom>
        </p:spPr>
        <p:txBody>
          <a:bodyPr spcFirstLastPara="1" vert="horz" lIns="91440" tIns="45720" rIns="91440" bIns="45720" rtlCol="0" anchor="ctr" anchorCtr="0">
            <a:normAutofit fontScale="90000"/>
          </a:bodyPr>
          <a:lstStyle/>
          <a:p>
            <a:pPr lvl="0" defTabSz="914400">
              <a:spcBef>
                <a:spcPct val="0"/>
              </a:spcBef>
            </a:pPr>
            <a:r>
              <a:rPr lang="en-US" sz="4200" spc="-120" dirty="0">
                <a:sym typeface="Cambria"/>
              </a:rPr>
              <a:t>MYSQL &amp; SQL </a:t>
            </a:r>
            <a:br>
              <a:rPr lang="en-US" sz="4200" spc="-120" dirty="0">
                <a:sym typeface="Cambria"/>
              </a:rPr>
            </a:br>
            <a:r>
              <a:rPr lang="en-US" sz="4200" spc="-120" dirty="0">
                <a:sym typeface="Cambria"/>
              </a:rPr>
              <a:t>Various Procedures carried out in DBMS</a:t>
            </a:r>
          </a:p>
        </p:txBody>
      </p:sp>
      <p:pic>
        <p:nvPicPr>
          <p:cNvPr id="8" name="image3.jpg">
            <a:extLst>
              <a:ext uri="{FF2B5EF4-FFF2-40B4-BE49-F238E27FC236}">
                <a16:creationId xmlns:a16="http://schemas.microsoft.com/office/drawing/2014/main" id="{3C986691-41AD-4CEC-BD82-0A3C439F99DC}"/>
              </a:ext>
            </a:extLst>
          </p:cNvPr>
          <p:cNvPicPr/>
          <p:nvPr/>
        </p:nvPicPr>
        <p:blipFill>
          <a:blip r:embed="rId4">
            <a:extLst/>
          </a:blip>
          <a:stretch>
            <a:fillRect/>
          </a:stretch>
        </p:blipFill>
        <p:spPr>
          <a:xfrm>
            <a:off x="1524000" y="6697515"/>
            <a:ext cx="9144000" cy="173554"/>
          </a:xfrm>
          <a:prstGeom prst="rect">
            <a:avLst/>
          </a:prstGeom>
          <a:ln w="12700">
            <a:miter lim="400000"/>
          </a:ln>
        </p:spPr>
      </p:pic>
      <p:sp>
        <p:nvSpPr>
          <p:cNvPr id="9" name="Shape 56">
            <a:extLst>
              <a:ext uri="{FF2B5EF4-FFF2-40B4-BE49-F238E27FC236}">
                <a16:creationId xmlns:a16="http://schemas.microsoft.com/office/drawing/2014/main" id="{D5540C17-81D9-4B0C-B812-4C39BAA652C1}"/>
              </a:ext>
            </a:extLst>
          </p:cNvPr>
          <p:cNvSpPr txBox="1">
            <a:spLocks/>
          </p:cNvSpPr>
          <p:nvPr/>
        </p:nvSpPr>
        <p:spPr>
          <a:xfrm>
            <a:off x="1524001" y="3973112"/>
            <a:ext cx="6525846" cy="2380385"/>
          </a:xfrm>
          <a:prstGeom prst="rect">
            <a:avLst/>
          </a:prstGeom>
        </p:spPr>
        <p:txBody>
          <a:bodyPr vert="horz" lIns="91440" tIns="45720" rIns="91440" bIns="45720" rtlCol="0" anchor="ctr">
            <a:noAutofit/>
          </a:bodyPr>
          <a:lstStyle>
            <a:lvl1pPr algn="l" defTabSz="841247" rtl="0" eaLnBrk="1" latinLnBrk="0" hangingPunct="1">
              <a:lnSpc>
                <a:spcPct val="90000"/>
              </a:lnSpc>
              <a:spcBef>
                <a:spcPct val="0"/>
              </a:spcBef>
              <a:buNone/>
              <a:defRPr sz="3680" b="1" kern="1200">
                <a:solidFill>
                  <a:schemeClr val="tx1"/>
                </a:solidFill>
                <a:latin typeface="+mj-lt"/>
                <a:ea typeface="+mj-ea"/>
                <a:cs typeface="+mj-cs"/>
              </a:defRPr>
            </a:lvl1pPr>
          </a:lstStyle>
          <a:p>
            <a:pPr>
              <a:defRPr sz="1800" b="0">
                <a:solidFill>
                  <a:srgbClr val="000000"/>
                </a:solidFill>
              </a:defRPr>
            </a:pPr>
            <a:endParaRPr lang="en-GB" sz="2400" b="0" dirty="0">
              <a:solidFill>
                <a:srgbClr val="454C57"/>
              </a:solidFill>
            </a:endParaRPr>
          </a:p>
          <a:p>
            <a:pPr>
              <a:defRPr sz="1800" b="0">
                <a:solidFill>
                  <a:srgbClr val="000000"/>
                </a:solidFill>
              </a:defRPr>
            </a:pPr>
            <a:endParaRPr lang="en-GB" sz="2400" b="0" dirty="0">
              <a:solidFill>
                <a:srgbClr val="454C57"/>
              </a:solidFill>
            </a:endParaRPr>
          </a:p>
          <a:p>
            <a:pPr>
              <a:defRPr sz="1800" b="0">
                <a:solidFill>
                  <a:srgbClr val="000000"/>
                </a:solidFill>
              </a:defRPr>
            </a:pPr>
            <a:endParaRPr lang="en-GB" sz="2400" b="0" dirty="0">
              <a:solidFill>
                <a:srgbClr val="454C57"/>
              </a:solidFill>
            </a:endParaRPr>
          </a:p>
        </p:txBody>
      </p:sp>
      <p:sp>
        <p:nvSpPr>
          <p:cNvPr id="12" name="Rectangle 11">
            <a:extLst>
              <a:ext uri="{FF2B5EF4-FFF2-40B4-BE49-F238E27FC236}">
                <a16:creationId xmlns:a16="http://schemas.microsoft.com/office/drawing/2014/main" id="{7D8ACDC9-6A07-4D37-8199-05410B4A8B54}"/>
              </a:ext>
            </a:extLst>
          </p:cNvPr>
          <p:cNvSpPr/>
          <p:nvPr/>
        </p:nvSpPr>
        <p:spPr>
          <a:xfrm>
            <a:off x="4572000" y="1935296"/>
            <a:ext cx="4378980" cy="1815882"/>
          </a:xfrm>
          <a:prstGeom prst="rect">
            <a:avLst/>
          </a:prstGeom>
        </p:spPr>
        <p:txBody>
          <a:bodyPr wrap="square">
            <a:spAutoFit/>
          </a:bodyPr>
          <a:lstStyle/>
          <a:p>
            <a:pPr algn="just"/>
            <a:endParaRPr lang="en-US" dirty="0"/>
          </a:p>
          <a:p>
            <a:pPr marL="342900" indent="-342900" algn="just">
              <a:buFont typeface="Arial" panose="020B0604020202020204" pitchFamily="34" charset="0"/>
              <a:buChar char="•"/>
            </a:pPr>
            <a:endParaRPr lang="en-US" sz="1600" dirty="0"/>
          </a:p>
          <a:p>
            <a:pPr marL="342900" indent="-342900" algn="just">
              <a:buFont typeface="Arial" panose="020B0604020202020204" pitchFamily="34" charset="0"/>
              <a:buChar char="•"/>
            </a:pPr>
            <a:r>
              <a:rPr lang="en-US" sz="1600" b="1" u="sng" dirty="0"/>
              <a:t>Manipulating</a:t>
            </a:r>
            <a:r>
              <a:rPr lang="en-US" sz="1600" dirty="0"/>
              <a:t> the Database-involves the retrieval (activity of finding) of required data and modifying it depending on the requirement. </a:t>
            </a:r>
            <a:r>
              <a:rPr lang="et-EE" sz="1600" dirty="0"/>
              <a:t>E.g. EMPLOYEE database – </a:t>
            </a:r>
          </a:p>
          <a:p>
            <a:pPr algn="just"/>
            <a:endParaRPr lang="en-GB" sz="1400" dirty="0">
              <a:solidFill>
                <a:srgbClr val="002060"/>
              </a:solidFill>
            </a:endParaRPr>
          </a:p>
        </p:txBody>
      </p:sp>
      <p:sp>
        <p:nvSpPr>
          <p:cNvPr id="16" name="Rectangle 15">
            <a:extLst>
              <a:ext uri="{FF2B5EF4-FFF2-40B4-BE49-F238E27FC236}">
                <a16:creationId xmlns:a16="http://schemas.microsoft.com/office/drawing/2014/main" id="{E45697F0-E231-435D-9D89-63AB32843017}"/>
              </a:ext>
            </a:extLst>
          </p:cNvPr>
          <p:cNvSpPr/>
          <p:nvPr/>
        </p:nvSpPr>
        <p:spPr>
          <a:xfrm>
            <a:off x="223284" y="1474580"/>
            <a:ext cx="3582327" cy="461665"/>
          </a:xfrm>
          <a:prstGeom prst="rect">
            <a:avLst/>
          </a:prstGeom>
        </p:spPr>
        <p:txBody>
          <a:bodyPr wrap="none">
            <a:spAutoFit/>
          </a:bodyPr>
          <a:lstStyle/>
          <a:p>
            <a:r>
              <a:rPr lang="en-US" sz="2400" b="1" dirty="0"/>
              <a:t>3. </a:t>
            </a:r>
            <a:r>
              <a:rPr lang="en-US" sz="2400" b="1" u="sng" dirty="0"/>
              <a:t>Manipulate the database </a:t>
            </a:r>
            <a:endParaRPr lang="en-US" sz="2400" u="sng" dirty="0"/>
          </a:p>
        </p:txBody>
      </p:sp>
      <p:sp>
        <p:nvSpPr>
          <p:cNvPr id="2" name="Rectangle 1">
            <a:extLst>
              <a:ext uri="{FF2B5EF4-FFF2-40B4-BE49-F238E27FC236}">
                <a16:creationId xmlns:a16="http://schemas.microsoft.com/office/drawing/2014/main" id="{F9F34D8D-0965-47C3-BA91-6244B97AFFC4}"/>
              </a:ext>
            </a:extLst>
          </p:cNvPr>
          <p:cNvSpPr/>
          <p:nvPr/>
        </p:nvSpPr>
        <p:spPr>
          <a:xfrm>
            <a:off x="419689" y="1990360"/>
            <a:ext cx="4290608" cy="2308324"/>
          </a:xfrm>
          <a:prstGeom prst="rect">
            <a:avLst/>
          </a:prstGeom>
        </p:spPr>
        <p:txBody>
          <a:bodyPr wrap="square">
            <a:spAutoFit/>
          </a:bodyPr>
          <a:lstStyle/>
          <a:p>
            <a:r>
              <a:rPr lang="en-US" b="1" dirty="0">
                <a:solidFill>
                  <a:srgbClr val="0070C0"/>
                </a:solidFill>
              </a:rPr>
              <a:t>E.g. for some queries</a:t>
            </a:r>
          </a:p>
          <a:p>
            <a:r>
              <a:rPr lang="en-US" dirty="0">
                <a:solidFill>
                  <a:srgbClr val="000000"/>
                </a:solidFill>
              </a:rPr>
              <a:t> </a:t>
            </a:r>
          </a:p>
          <a:p>
            <a:pPr marL="285750" indent="-285750">
              <a:buFont typeface="Arial" panose="020B0604020202020204" pitchFamily="34" charset="0"/>
              <a:buChar char="•"/>
            </a:pPr>
            <a:r>
              <a:rPr lang="en-US" dirty="0">
                <a:solidFill>
                  <a:srgbClr val="000000"/>
                </a:solidFill>
              </a:rPr>
              <a:t>List all employees whose salaries are greater than 20</a:t>
            </a:r>
            <a:r>
              <a:rPr lang="et-EE" dirty="0">
                <a:solidFill>
                  <a:srgbClr val="000000"/>
                </a:solidFill>
              </a:rPr>
              <a:t>,</a:t>
            </a:r>
            <a:r>
              <a:rPr lang="en-US" dirty="0">
                <a:solidFill>
                  <a:srgbClr val="000000"/>
                </a:solidFill>
              </a:rPr>
              <a:t>000 </a:t>
            </a:r>
          </a:p>
          <a:p>
            <a:pPr marL="285750" indent="-285750">
              <a:buFont typeface="Arial" panose="020B0604020202020204" pitchFamily="34" charset="0"/>
              <a:buChar char="•"/>
            </a:pPr>
            <a:r>
              <a:rPr lang="en-US" dirty="0">
                <a:solidFill>
                  <a:srgbClr val="000000"/>
                </a:solidFill>
              </a:rPr>
              <a:t>List all employees whose names start with “P”</a:t>
            </a:r>
          </a:p>
          <a:p>
            <a:pPr marL="285750" indent="-285750">
              <a:buFont typeface="Arial" panose="020B0604020202020204" pitchFamily="34" charset="0"/>
              <a:buChar char="•"/>
            </a:pPr>
            <a:r>
              <a:rPr lang="en-US" dirty="0">
                <a:solidFill>
                  <a:srgbClr val="000000"/>
                </a:solidFill>
              </a:rPr>
              <a:t>Delete records whose </a:t>
            </a:r>
            <a:r>
              <a:rPr lang="en-US" dirty="0" err="1">
                <a:solidFill>
                  <a:srgbClr val="000000"/>
                </a:solidFill>
              </a:rPr>
              <a:t>Emp_name</a:t>
            </a:r>
            <a:r>
              <a:rPr lang="en-US" dirty="0">
                <a:solidFill>
                  <a:srgbClr val="000000"/>
                </a:solidFill>
              </a:rPr>
              <a:t> is Melissa </a:t>
            </a:r>
            <a:endParaRPr lang="et-EE" dirty="0"/>
          </a:p>
        </p:txBody>
      </p:sp>
    </p:spTree>
    <p:extLst>
      <p:ext uri="{BB962C8B-B14F-4D97-AF65-F5344CB8AC3E}">
        <p14:creationId xmlns:p14="http://schemas.microsoft.com/office/powerpoint/2010/main" val="4150160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92917" y="374649"/>
            <a:ext cx="6051101" cy="12436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200" spc="-120" dirty="0">
                <a:sym typeface="Cambria"/>
              </a:rPr>
              <a:t>MYSQL &amp; SQL </a:t>
            </a:r>
            <a:br>
              <a:rPr lang="en-US" sz="4200" spc="-120" dirty="0">
                <a:sym typeface="Cambria"/>
              </a:rPr>
            </a:br>
            <a:r>
              <a:rPr lang="en-US" sz="4200" spc="-120" dirty="0">
                <a:sym typeface="Cambria"/>
              </a:rPr>
              <a:t>Types of DB Users</a:t>
            </a:r>
          </a:p>
        </p:txBody>
      </p:sp>
      <p:sp>
        <p:nvSpPr>
          <p:cNvPr id="126" name="Shape 126"/>
          <p:cNvSpPr txBox="1">
            <a:spLocks noGrp="1"/>
          </p:cNvSpPr>
          <p:nvPr>
            <p:ph type="body" idx="1"/>
          </p:nvPr>
        </p:nvSpPr>
        <p:spPr>
          <a:xfrm>
            <a:off x="507492" y="1508760"/>
            <a:ext cx="8283968" cy="2824638"/>
          </a:xfrm>
          <a:prstGeom prst="rect">
            <a:avLst/>
          </a:prstGeom>
        </p:spPr>
        <p:txBody>
          <a:bodyPr spcFirstLastPara="1" vert="horz" lIns="91440" tIns="45720" rIns="91440" bIns="45720" rtlCol="0" anchorCtr="0">
            <a:normAutofit/>
          </a:bodyPr>
          <a:lstStyle/>
          <a:p>
            <a:pPr marL="0" lvl="0" indent="0" defTabSz="914400">
              <a:spcBef>
                <a:spcPts val="0"/>
              </a:spcBef>
              <a:spcAft>
                <a:spcPts val="0"/>
              </a:spcAft>
              <a:buFont typeface="Arial" pitchFamily="34" charset="0"/>
              <a:buChar char=" "/>
            </a:pPr>
            <a:endParaRPr lang="en-US" dirty="0">
              <a:sym typeface="Cambria"/>
            </a:endParaRPr>
          </a:p>
          <a:p>
            <a:pPr marL="0" lvl="0" indent="0" defTabSz="914400">
              <a:spcBef>
                <a:spcPts val="0"/>
              </a:spcBef>
              <a:spcAft>
                <a:spcPts val="0"/>
              </a:spcAft>
              <a:buFont typeface="Arial" pitchFamily="34" charset="0"/>
              <a:buChar char=" "/>
            </a:pPr>
            <a:endParaRPr lang="en-US" sz="2000" b="1" dirty="0">
              <a:sym typeface="Cambria"/>
            </a:endParaRPr>
          </a:p>
          <a:p>
            <a:pPr indent="-457200">
              <a:buFont typeface="Arial" panose="020B0604020202020204" pitchFamily="34" charset="0"/>
              <a:buChar char="•"/>
            </a:pPr>
            <a:r>
              <a:rPr lang="et-EE" sz="2000" dirty="0">
                <a:solidFill>
                  <a:srgbClr val="000000"/>
                </a:solidFill>
                <a:latin typeface="+mj-lt"/>
              </a:rPr>
              <a:t>Database Administrator [DBA] </a:t>
            </a:r>
          </a:p>
          <a:p>
            <a:pPr indent="-457200">
              <a:buFont typeface="Arial" panose="020B0604020202020204" pitchFamily="34" charset="0"/>
              <a:buChar char="•"/>
            </a:pPr>
            <a:r>
              <a:rPr lang="et-EE" sz="2000" dirty="0">
                <a:solidFill>
                  <a:srgbClr val="000000"/>
                </a:solidFill>
                <a:latin typeface="+mj-lt"/>
              </a:rPr>
              <a:t>Database Designers [DBD] </a:t>
            </a:r>
          </a:p>
          <a:p>
            <a:pPr indent="-457200">
              <a:buFont typeface="Arial" panose="020B0604020202020204" pitchFamily="34" charset="0"/>
              <a:buChar char="•"/>
            </a:pPr>
            <a:r>
              <a:rPr lang="et-EE" sz="2000" dirty="0">
                <a:solidFill>
                  <a:srgbClr val="000000"/>
                </a:solidFill>
                <a:latin typeface="+mj-lt"/>
              </a:rPr>
              <a:t>End Users </a:t>
            </a:r>
          </a:p>
          <a:p>
            <a:pPr indent="-457200">
              <a:buFont typeface="Arial" panose="020B0604020202020204" pitchFamily="34" charset="0"/>
              <a:buChar char="•"/>
            </a:pPr>
            <a:r>
              <a:rPr lang="en-US" sz="2000" dirty="0">
                <a:solidFill>
                  <a:srgbClr val="000000"/>
                </a:solidFill>
                <a:latin typeface="+mj-lt"/>
              </a:rPr>
              <a:t>System Analysts and Application Programmers </a:t>
            </a:r>
          </a:p>
          <a:p>
            <a:pPr indent="-457200">
              <a:buFont typeface="Arial" panose="020B0604020202020204" pitchFamily="34" charset="0"/>
              <a:buChar char="•"/>
            </a:pPr>
            <a:r>
              <a:rPr lang="en-US" sz="2000" dirty="0">
                <a:solidFill>
                  <a:srgbClr val="000000"/>
                </a:solidFill>
                <a:latin typeface="+mj-lt"/>
              </a:rPr>
              <a:t>DBMS System Designers and Implementers </a:t>
            </a:r>
          </a:p>
          <a:p>
            <a:pPr indent="-457200">
              <a:buFont typeface="Arial" panose="020B0604020202020204" pitchFamily="34" charset="0"/>
              <a:buChar char="•"/>
            </a:pPr>
            <a:r>
              <a:rPr lang="et-EE" sz="2000" dirty="0">
                <a:solidFill>
                  <a:srgbClr val="000000"/>
                </a:solidFill>
                <a:latin typeface="+mj-lt"/>
              </a:rPr>
              <a:t>Tool Developers </a:t>
            </a:r>
          </a:p>
        </p:txBody>
      </p:sp>
      <p:pic>
        <p:nvPicPr>
          <p:cNvPr id="5" name="Shape 77" descr="ITCollege.png">
            <a:extLst>
              <a:ext uri="{FF2B5EF4-FFF2-40B4-BE49-F238E27FC236}">
                <a16:creationId xmlns:a16="http://schemas.microsoft.com/office/drawing/2014/main" id="{259860E2-3B9F-4DFB-9D0A-4FA9E4959A5E}"/>
              </a:ext>
            </a:extLst>
          </p:cNvPr>
          <p:cNvPicPr preferRelativeResize="0"/>
          <p:nvPr/>
        </p:nvPicPr>
        <p:blipFill>
          <a:blip r:embed="rId3">
            <a:alphaModFix/>
          </a:blip>
          <a:stretch>
            <a:fillRect/>
          </a:stretch>
        </p:blipFill>
        <p:spPr>
          <a:xfrm>
            <a:off x="6344449" y="4154259"/>
            <a:ext cx="3185700" cy="1106738"/>
          </a:xfrm>
          <a:prstGeom prst="rect">
            <a:avLst/>
          </a:prstGeom>
          <a:noFill/>
          <a:ln>
            <a:noFill/>
          </a:ln>
        </p:spPr>
      </p:pic>
    </p:spTree>
    <p:extLst>
      <p:ext uri="{BB962C8B-B14F-4D97-AF65-F5344CB8AC3E}">
        <p14:creationId xmlns:p14="http://schemas.microsoft.com/office/powerpoint/2010/main" val="1293523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92917" y="374649"/>
            <a:ext cx="6051101" cy="12436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200" spc="-120" dirty="0">
                <a:sym typeface="Cambria"/>
              </a:rPr>
              <a:t>MYSQL &amp; SQL </a:t>
            </a:r>
            <a:br>
              <a:rPr lang="en-US" sz="4200" spc="-120" dirty="0">
                <a:sym typeface="Cambria"/>
              </a:rPr>
            </a:br>
            <a:r>
              <a:rPr lang="en-US" sz="4200" spc="-120" dirty="0">
                <a:sym typeface="Cambria"/>
              </a:rPr>
              <a:t>Database &amp; Language</a:t>
            </a:r>
          </a:p>
        </p:txBody>
      </p:sp>
      <p:sp>
        <p:nvSpPr>
          <p:cNvPr id="126" name="Shape 126"/>
          <p:cNvSpPr txBox="1">
            <a:spLocks noGrp="1"/>
          </p:cNvSpPr>
          <p:nvPr>
            <p:ph type="body" idx="1"/>
          </p:nvPr>
        </p:nvSpPr>
        <p:spPr>
          <a:xfrm>
            <a:off x="507492" y="1508760"/>
            <a:ext cx="8283968" cy="2824638"/>
          </a:xfrm>
          <a:prstGeom prst="rect">
            <a:avLst/>
          </a:prstGeom>
        </p:spPr>
        <p:txBody>
          <a:bodyPr spcFirstLastPara="1" vert="horz" lIns="91440" tIns="45720" rIns="91440" bIns="45720" rtlCol="0" anchorCtr="0">
            <a:normAutofit fontScale="92500" lnSpcReduction="20000"/>
          </a:bodyPr>
          <a:lstStyle/>
          <a:p>
            <a:pPr marL="0" lvl="0" indent="0" defTabSz="914400">
              <a:spcBef>
                <a:spcPts val="0"/>
              </a:spcBef>
              <a:spcAft>
                <a:spcPts val="0"/>
              </a:spcAft>
              <a:buFont typeface="Arial" pitchFamily="34" charset="0"/>
              <a:buChar char=" "/>
            </a:pPr>
            <a:endParaRPr lang="en-US" dirty="0">
              <a:sym typeface="Cambria"/>
            </a:endParaRPr>
          </a:p>
          <a:p>
            <a:pPr marL="0" lvl="0" indent="0" defTabSz="914400">
              <a:spcBef>
                <a:spcPts val="0"/>
              </a:spcBef>
              <a:spcAft>
                <a:spcPts val="0"/>
              </a:spcAft>
              <a:buFont typeface="Arial" pitchFamily="34" charset="0"/>
              <a:buChar char=" "/>
            </a:pPr>
            <a:r>
              <a:rPr lang="en-US" sz="2000" b="1" dirty="0">
                <a:sym typeface="Cambria"/>
              </a:rPr>
              <a:t>Databases are Persistent</a:t>
            </a:r>
          </a:p>
          <a:p>
            <a:pPr marL="0" lvl="0" indent="0" defTabSz="914400">
              <a:spcBef>
                <a:spcPts val="0"/>
              </a:spcBef>
              <a:spcAft>
                <a:spcPts val="0"/>
              </a:spcAft>
              <a:buFont typeface="Arial" pitchFamily="34" charset="0"/>
              <a:buChar char=" "/>
            </a:pPr>
            <a:endParaRPr lang="en-US" sz="2000" b="1" dirty="0">
              <a:sym typeface="Cambria"/>
            </a:endParaRPr>
          </a:p>
          <a:p>
            <a:pPr marL="285750" lvl="0" indent="-285750" defTabSz="914400">
              <a:spcBef>
                <a:spcPts val="0"/>
              </a:spcBef>
              <a:spcAft>
                <a:spcPts val="0"/>
              </a:spcAft>
              <a:buFont typeface="Wingdings" panose="05000000000000000000" pitchFamily="2" charset="2"/>
              <a:buChar char="v"/>
            </a:pPr>
            <a:r>
              <a:rPr lang="en-US" sz="2000" dirty="0">
                <a:sym typeface="Cambria"/>
              </a:rPr>
              <a:t>By now, you know that PHP gives you arrays that serve as (sort of) a programmer’s cabinet. Arrays can hold multiple values, etc. But, an array might function as a database in a simplistic sense, yet cannot serve actual needs for long. </a:t>
            </a:r>
          </a:p>
          <a:p>
            <a:pPr marL="285750" lvl="0" indent="-285750" defTabSz="914400">
              <a:spcBef>
                <a:spcPts val="0"/>
              </a:spcBef>
              <a:spcAft>
                <a:spcPts val="0"/>
              </a:spcAft>
              <a:buFont typeface="Wingdings" panose="05000000000000000000" pitchFamily="2" charset="2"/>
              <a:buChar char="v"/>
            </a:pPr>
            <a:endParaRPr lang="en-US" sz="2000" dirty="0">
              <a:sym typeface="Cambria"/>
            </a:endParaRPr>
          </a:p>
          <a:p>
            <a:pPr marL="285750" lvl="0" indent="-285750" defTabSz="914400">
              <a:spcBef>
                <a:spcPts val="0"/>
              </a:spcBef>
              <a:spcAft>
                <a:spcPts val="0"/>
              </a:spcAft>
              <a:buFont typeface="Wingdings" panose="05000000000000000000" pitchFamily="2" charset="2"/>
              <a:buChar char="v"/>
            </a:pPr>
            <a:r>
              <a:rPr lang="en-US" sz="2000" b="1" dirty="0">
                <a:solidFill>
                  <a:srgbClr val="C00000"/>
                </a:solidFill>
                <a:sym typeface="Cambria"/>
              </a:rPr>
              <a:t>Arrays and their contents in PHP are lost every time your program stops and starts again.</a:t>
            </a:r>
          </a:p>
          <a:p>
            <a:pPr marL="285750" lvl="0" indent="-285750" defTabSz="914400">
              <a:spcBef>
                <a:spcPts val="0"/>
              </a:spcBef>
              <a:spcAft>
                <a:spcPts val="0"/>
              </a:spcAft>
              <a:buFont typeface="Wingdings" panose="05000000000000000000" pitchFamily="2" charset="2"/>
              <a:buChar char="v"/>
            </a:pPr>
            <a:endParaRPr lang="en-US" sz="2000" dirty="0">
              <a:sym typeface="Cambria"/>
            </a:endParaRPr>
          </a:p>
          <a:p>
            <a:pPr marL="285750" lvl="0" indent="-285750" defTabSz="914400">
              <a:spcBef>
                <a:spcPts val="0"/>
              </a:spcBef>
              <a:spcAft>
                <a:spcPts val="0"/>
              </a:spcAft>
              <a:buFont typeface="Wingdings" panose="05000000000000000000" pitchFamily="2" charset="2"/>
              <a:buChar char="v"/>
            </a:pPr>
            <a:r>
              <a:rPr lang="en-US" sz="2000" i="1" dirty="0">
                <a:sym typeface="Cambria"/>
              </a:rPr>
              <a:t>For example</a:t>
            </a:r>
            <a:r>
              <a:rPr lang="en-US" sz="2000" dirty="0">
                <a:sym typeface="Cambria"/>
              </a:rPr>
              <a:t>, if you loop through an associative array using a </a:t>
            </a:r>
            <a:r>
              <a:rPr lang="en-US" sz="2000" dirty="0">
                <a:solidFill>
                  <a:srgbClr val="FF0000"/>
                </a:solidFill>
                <a:sym typeface="Cambria"/>
              </a:rPr>
              <a:t>foreach</a:t>
            </a:r>
            <a:r>
              <a:rPr lang="en-US" sz="2000" dirty="0">
                <a:sym typeface="Cambria"/>
              </a:rPr>
              <a:t> loop, like below:</a:t>
            </a:r>
          </a:p>
          <a:p>
            <a:pPr marL="285750" lvl="0" indent="-285750" defTabSz="914400">
              <a:spcBef>
                <a:spcPts val="0"/>
              </a:spcBef>
              <a:spcAft>
                <a:spcPts val="0"/>
              </a:spcAft>
              <a:buFont typeface="Wingdings" panose="05000000000000000000" pitchFamily="2" charset="2"/>
              <a:buChar char="v"/>
            </a:pPr>
            <a:endParaRPr lang="en-US" sz="2000" dirty="0">
              <a:sym typeface="Cambria"/>
            </a:endParaRPr>
          </a:p>
        </p:txBody>
      </p:sp>
      <p:pic>
        <p:nvPicPr>
          <p:cNvPr id="5" name="Shape 77" descr="ITCollege.png">
            <a:extLst>
              <a:ext uri="{FF2B5EF4-FFF2-40B4-BE49-F238E27FC236}">
                <a16:creationId xmlns:a16="http://schemas.microsoft.com/office/drawing/2014/main" id="{259860E2-3B9F-4DFB-9D0A-4FA9E4959A5E}"/>
              </a:ext>
            </a:extLst>
          </p:cNvPr>
          <p:cNvPicPr preferRelativeResize="0"/>
          <p:nvPr/>
        </p:nvPicPr>
        <p:blipFill>
          <a:blip r:embed="rId3">
            <a:alphaModFix/>
          </a:blip>
          <a:stretch>
            <a:fillRect/>
          </a:stretch>
        </p:blipFill>
        <p:spPr>
          <a:xfrm>
            <a:off x="6344449" y="4154259"/>
            <a:ext cx="3185700" cy="1106738"/>
          </a:xfrm>
          <a:prstGeom prst="rect">
            <a:avLst/>
          </a:prstGeom>
          <a:noFill/>
          <a:ln>
            <a:noFill/>
          </a:ln>
        </p:spPr>
      </p:pic>
    </p:spTree>
    <p:extLst>
      <p:ext uri="{BB962C8B-B14F-4D97-AF65-F5344CB8AC3E}">
        <p14:creationId xmlns:p14="http://schemas.microsoft.com/office/powerpoint/2010/main" val="3000512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92917" y="374649"/>
            <a:ext cx="6051101" cy="12436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200" spc="-120" dirty="0">
                <a:sym typeface="Cambria"/>
              </a:rPr>
              <a:t>MYSQL &amp; SQL </a:t>
            </a:r>
            <a:br>
              <a:rPr lang="en-US" sz="4200" spc="-120" dirty="0">
                <a:sym typeface="Cambria"/>
              </a:rPr>
            </a:br>
            <a:r>
              <a:rPr lang="en-US" sz="4200" spc="-120" dirty="0">
                <a:sym typeface="Cambria"/>
              </a:rPr>
              <a:t>Database &amp; Language</a:t>
            </a:r>
          </a:p>
        </p:txBody>
      </p:sp>
      <p:sp>
        <p:nvSpPr>
          <p:cNvPr id="126" name="Shape 126"/>
          <p:cNvSpPr txBox="1">
            <a:spLocks noGrp="1"/>
          </p:cNvSpPr>
          <p:nvPr>
            <p:ph type="body" idx="1"/>
          </p:nvPr>
        </p:nvSpPr>
        <p:spPr>
          <a:xfrm>
            <a:off x="507492" y="1508760"/>
            <a:ext cx="8283968" cy="2824638"/>
          </a:xfrm>
          <a:prstGeom prst="rect">
            <a:avLst/>
          </a:prstGeom>
        </p:spPr>
        <p:txBody>
          <a:bodyPr spcFirstLastPara="1" vert="horz" lIns="91440" tIns="45720" rIns="91440" bIns="45720" rtlCol="0" anchorCtr="0">
            <a:normAutofit fontScale="92500" lnSpcReduction="20000"/>
          </a:bodyPr>
          <a:lstStyle/>
          <a:p>
            <a:pPr marL="0" lvl="0" indent="0" defTabSz="914400">
              <a:spcBef>
                <a:spcPts val="0"/>
              </a:spcBef>
              <a:spcAft>
                <a:spcPts val="0"/>
              </a:spcAft>
              <a:buFont typeface="Arial" pitchFamily="34" charset="0"/>
              <a:buChar char=" "/>
            </a:pPr>
            <a:r>
              <a:rPr lang="en-US" sz="2000" b="1" dirty="0">
                <a:sym typeface="Cambria"/>
              </a:rPr>
              <a:t>Databases are Persistent</a:t>
            </a:r>
          </a:p>
          <a:p>
            <a:pPr marL="0" lvl="0" indent="0" defTabSz="914400">
              <a:spcBef>
                <a:spcPts val="0"/>
              </a:spcBef>
              <a:spcAft>
                <a:spcPts val="0"/>
              </a:spcAft>
              <a:buFont typeface="Arial" pitchFamily="34" charset="0"/>
              <a:buChar char=" "/>
            </a:pPr>
            <a:endParaRPr lang="en-US" sz="2000" b="1" dirty="0">
              <a:sym typeface="Cambria"/>
            </a:endParaRPr>
          </a:p>
          <a:p>
            <a:pPr marL="0" lvl="0" indent="0" defTabSz="914400">
              <a:spcBef>
                <a:spcPts val="0"/>
              </a:spcBef>
              <a:spcAft>
                <a:spcPts val="0"/>
              </a:spcAft>
              <a:buFont typeface="Arial" pitchFamily="34" charset="0"/>
              <a:buChar char=" "/>
            </a:pPr>
            <a:endParaRPr lang="en-US" sz="2000" b="1" dirty="0">
              <a:sym typeface="Cambria"/>
            </a:endParaRPr>
          </a:p>
          <a:p>
            <a:pPr marL="0" lvl="0" indent="0" defTabSz="914400">
              <a:buNone/>
            </a:pPr>
            <a:r>
              <a:rPr lang="en-US" dirty="0">
                <a:solidFill>
                  <a:srgbClr val="FF0000"/>
                </a:solidFill>
              </a:rPr>
              <a:t>&lt;?</a:t>
            </a:r>
            <a:r>
              <a:rPr lang="en-US" dirty="0" err="1">
                <a:solidFill>
                  <a:srgbClr val="FF0000"/>
                </a:solidFill>
              </a:rPr>
              <a:t>php</a:t>
            </a:r>
            <a:br>
              <a:rPr lang="en-US" sz="2000" dirty="0"/>
            </a:br>
            <a:r>
              <a:rPr lang="en-US" dirty="0"/>
              <a:t>$age = </a:t>
            </a:r>
            <a:r>
              <a:rPr lang="en-US" dirty="0">
                <a:solidFill>
                  <a:srgbClr val="0070C0"/>
                </a:solidFill>
              </a:rPr>
              <a:t>array</a:t>
            </a:r>
            <a:r>
              <a:rPr lang="en-US" dirty="0"/>
              <a:t>("</a:t>
            </a:r>
            <a:r>
              <a:rPr lang="en-US" dirty="0">
                <a:solidFill>
                  <a:schemeClr val="accent3"/>
                </a:solidFill>
              </a:rPr>
              <a:t>Peter"=&gt;"35", "Ben"=&gt;"37", "Joe"=&gt;"43</a:t>
            </a:r>
            <a:r>
              <a:rPr lang="en-US" dirty="0"/>
              <a:t>");</a:t>
            </a:r>
            <a:br>
              <a:rPr lang="en-US" sz="2000" dirty="0"/>
            </a:br>
            <a:br>
              <a:rPr lang="en-US" sz="2000" dirty="0"/>
            </a:br>
            <a:r>
              <a:rPr lang="en-US" dirty="0">
                <a:solidFill>
                  <a:srgbClr val="0070C0"/>
                </a:solidFill>
              </a:rPr>
              <a:t>foreach</a:t>
            </a:r>
            <a:r>
              <a:rPr lang="en-US" dirty="0"/>
              <a:t>($age </a:t>
            </a:r>
            <a:r>
              <a:rPr lang="en-US" dirty="0">
                <a:solidFill>
                  <a:srgbClr val="0070C0"/>
                </a:solidFill>
              </a:rPr>
              <a:t>as</a:t>
            </a:r>
            <a:r>
              <a:rPr lang="en-US" dirty="0"/>
              <a:t> $x =&gt; $</a:t>
            </a:r>
            <a:r>
              <a:rPr lang="en-US" dirty="0" err="1"/>
              <a:t>x_value</a:t>
            </a:r>
            <a:r>
              <a:rPr lang="en-US" dirty="0"/>
              <a:t>) {</a:t>
            </a:r>
            <a:br>
              <a:rPr lang="en-US" sz="2000" dirty="0"/>
            </a:br>
            <a:r>
              <a:rPr lang="en-US" dirty="0"/>
              <a:t>    </a:t>
            </a:r>
            <a:r>
              <a:rPr lang="en-US" dirty="0">
                <a:solidFill>
                  <a:srgbClr val="0070C0"/>
                </a:solidFill>
              </a:rPr>
              <a:t>echo</a:t>
            </a:r>
            <a:r>
              <a:rPr lang="en-US" dirty="0"/>
              <a:t> </a:t>
            </a:r>
            <a:r>
              <a:rPr lang="en-US" dirty="0">
                <a:solidFill>
                  <a:schemeClr val="accent3"/>
                </a:solidFill>
              </a:rPr>
              <a:t>"Key="</a:t>
            </a:r>
            <a:r>
              <a:rPr lang="en-US" dirty="0"/>
              <a:t> . $x . ", </a:t>
            </a:r>
            <a:r>
              <a:rPr lang="en-US" dirty="0">
                <a:solidFill>
                  <a:schemeClr val="accent3"/>
                </a:solidFill>
              </a:rPr>
              <a:t>Value=</a:t>
            </a:r>
            <a:r>
              <a:rPr lang="en-US" dirty="0"/>
              <a:t>" . $</a:t>
            </a:r>
            <a:r>
              <a:rPr lang="en-US" dirty="0" err="1"/>
              <a:t>x_value</a:t>
            </a:r>
            <a:r>
              <a:rPr lang="en-US" dirty="0"/>
              <a:t>;</a:t>
            </a:r>
            <a:br>
              <a:rPr lang="en-US" sz="2000" dirty="0"/>
            </a:br>
            <a:r>
              <a:rPr lang="en-US" dirty="0"/>
              <a:t>    </a:t>
            </a:r>
            <a:r>
              <a:rPr lang="en-US" dirty="0">
                <a:solidFill>
                  <a:srgbClr val="0070C0"/>
                </a:solidFill>
              </a:rPr>
              <a:t>echo</a:t>
            </a:r>
            <a:r>
              <a:rPr lang="en-US" dirty="0"/>
              <a:t> </a:t>
            </a:r>
            <a:r>
              <a:rPr lang="en-US" dirty="0">
                <a:solidFill>
                  <a:schemeClr val="accent3"/>
                </a:solidFill>
              </a:rPr>
              <a:t>"&lt;</a:t>
            </a:r>
            <a:r>
              <a:rPr lang="en-US" dirty="0" err="1">
                <a:solidFill>
                  <a:schemeClr val="accent3"/>
                </a:solidFill>
              </a:rPr>
              <a:t>br</a:t>
            </a:r>
            <a:r>
              <a:rPr lang="en-US" dirty="0">
                <a:solidFill>
                  <a:schemeClr val="accent3"/>
                </a:solidFill>
              </a:rPr>
              <a:t>&gt;";</a:t>
            </a:r>
            <a:br>
              <a:rPr lang="en-US" sz="2000" dirty="0"/>
            </a:br>
            <a:r>
              <a:rPr lang="en-US" dirty="0"/>
              <a:t>}</a:t>
            </a:r>
            <a:br>
              <a:rPr lang="en-US" sz="2000" dirty="0"/>
            </a:br>
            <a:r>
              <a:rPr lang="en-US" dirty="0">
                <a:solidFill>
                  <a:srgbClr val="FF0000"/>
                </a:solidFill>
              </a:rPr>
              <a:t>?&gt;</a:t>
            </a:r>
          </a:p>
          <a:p>
            <a:pPr marL="0" lvl="0" indent="0" defTabSz="914400">
              <a:buNone/>
            </a:pPr>
            <a:endParaRPr lang="en-US" sz="2000" dirty="0">
              <a:solidFill>
                <a:srgbClr val="FF0000"/>
              </a:solidFill>
              <a:sym typeface="Cambria"/>
            </a:endParaRPr>
          </a:p>
          <a:p>
            <a:pPr marL="0" lvl="0" indent="0" defTabSz="914400">
              <a:buNone/>
            </a:pPr>
            <a:endParaRPr lang="en-US" sz="2000" dirty="0">
              <a:solidFill>
                <a:srgbClr val="FF0000"/>
              </a:solidFill>
              <a:sym typeface="Cambria"/>
            </a:endParaRPr>
          </a:p>
          <a:p>
            <a:pPr marL="285750" lvl="0" indent="-285750" defTabSz="914400">
              <a:spcBef>
                <a:spcPts val="0"/>
              </a:spcBef>
              <a:spcAft>
                <a:spcPts val="0"/>
              </a:spcAft>
              <a:buFont typeface="Wingdings" panose="05000000000000000000" pitchFamily="2" charset="2"/>
              <a:buChar char="v"/>
            </a:pPr>
            <a:r>
              <a:rPr lang="en-US" sz="2000" dirty="0">
                <a:sym typeface="Cambria"/>
              </a:rPr>
              <a:t>A good database provides long-term storage for your information, and needs to store information more permanently. This is the </a:t>
            </a:r>
            <a:r>
              <a:rPr lang="en-US" sz="2000" b="1" u="sng" dirty="0">
                <a:sym typeface="Cambria"/>
              </a:rPr>
              <a:t>concept of persistence</a:t>
            </a:r>
            <a:r>
              <a:rPr lang="en-US" sz="2000" dirty="0">
                <a:sym typeface="Cambria"/>
              </a:rPr>
              <a:t>.</a:t>
            </a:r>
          </a:p>
        </p:txBody>
      </p:sp>
      <p:pic>
        <p:nvPicPr>
          <p:cNvPr id="5" name="Shape 77" descr="ITCollege.png">
            <a:extLst>
              <a:ext uri="{FF2B5EF4-FFF2-40B4-BE49-F238E27FC236}">
                <a16:creationId xmlns:a16="http://schemas.microsoft.com/office/drawing/2014/main" id="{259860E2-3B9F-4DFB-9D0A-4FA9E4959A5E}"/>
              </a:ext>
            </a:extLst>
          </p:cNvPr>
          <p:cNvPicPr preferRelativeResize="0"/>
          <p:nvPr/>
        </p:nvPicPr>
        <p:blipFill>
          <a:blip r:embed="rId3">
            <a:alphaModFix/>
          </a:blip>
          <a:stretch>
            <a:fillRect/>
          </a:stretch>
        </p:blipFill>
        <p:spPr>
          <a:xfrm>
            <a:off x="6344449" y="4154259"/>
            <a:ext cx="3185700" cy="1106738"/>
          </a:xfrm>
          <a:prstGeom prst="rect">
            <a:avLst/>
          </a:prstGeom>
          <a:noFill/>
          <a:ln>
            <a:noFill/>
          </a:ln>
        </p:spPr>
      </p:pic>
      <p:sp>
        <p:nvSpPr>
          <p:cNvPr id="2" name="Rectangle 1">
            <a:extLst>
              <a:ext uri="{FF2B5EF4-FFF2-40B4-BE49-F238E27FC236}">
                <a16:creationId xmlns:a16="http://schemas.microsoft.com/office/drawing/2014/main" id="{ECE51324-7862-4C69-921E-FD7774785E95}"/>
              </a:ext>
            </a:extLst>
          </p:cNvPr>
          <p:cNvSpPr/>
          <p:nvPr/>
        </p:nvSpPr>
        <p:spPr>
          <a:xfrm>
            <a:off x="507492" y="3460122"/>
            <a:ext cx="830969" cy="276999"/>
          </a:xfrm>
          <a:prstGeom prst="rect">
            <a:avLst/>
          </a:prstGeom>
        </p:spPr>
        <p:txBody>
          <a:bodyPr wrap="square">
            <a:spAutoFit/>
          </a:bodyPr>
          <a:lstStyle/>
          <a:p>
            <a:r>
              <a:rPr lang="en-GB" sz="1200" dirty="0">
                <a:hlinkClick r:id="rId4"/>
              </a:rPr>
              <a:t>source</a:t>
            </a:r>
            <a:endParaRPr lang="en-GB" sz="1200" dirty="0"/>
          </a:p>
        </p:txBody>
      </p:sp>
    </p:spTree>
    <p:extLst>
      <p:ext uri="{BB962C8B-B14F-4D97-AF65-F5344CB8AC3E}">
        <p14:creationId xmlns:p14="http://schemas.microsoft.com/office/powerpoint/2010/main" val="2754479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92917" y="374649"/>
            <a:ext cx="6051101" cy="12436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200" spc="-120" dirty="0">
                <a:sym typeface="Cambria"/>
              </a:rPr>
              <a:t>MYSQL &amp; SQL </a:t>
            </a:r>
            <a:br>
              <a:rPr lang="en-US" sz="4200" spc="-120" dirty="0">
                <a:sym typeface="Cambria"/>
              </a:rPr>
            </a:br>
            <a:r>
              <a:rPr lang="en-US" sz="4200" spc="-120" dirty="0">
                <a:sym typeface="Cambria"/>
              </a:rPr>
              <a:t>Database &amp; Language</a:t>
            </a:r>
          </a:p>
        </p:txBody>
      </p:sp>
      <p:sp>
        <p:nvSpPr>
          <p:cNvPr id="126" name="Shape 126"/>
          <p:cNvSpPr txBox="1">
            <a:spLocks noGrp="1"/>
          </p:cNvSpPr>
          <p:nvPr>
            <p:ph type="body" idx="1"/>
          </p:nvPr>
        </p:nvSpPr>
        <p:spPr>
          <a:xfrm>
            <a:off x="507492" y="1508760"/>
            <a:ext cx="8283968" cy="2824638"/>
          </a:xfrm>
          <a:prstGeom prst="rect">
            <a:avLst/>
          </a:prstGeom>
        </p:spPr>
        <p:txBody>
          <a:bodyPr spcFirstLastPara="1" vert="horz" lIns="91440" tIns="45720" rIns="91440" bIns="45720" rtlCol="0" anchorCtr="0">
            <a:normAutofit/>
          </a:bodyPr>
          <a:lstStyle/>
          <a:p>
            <a:pPr marL="0" lvl="0" indent="0" defTabSz="914400">
              <a:spcBef>
                <a:spcPts val="0"/>
              </a:spcBef>
              <a:spcAft>
                <a:spcPts val="0"/>
              </a:spcAft>
              <a:buFont typeface="Arial" pitchFamily="34" charset="0"/>
              <a:buChar char=" "/>
            </a:pPr>
            <a:endParaRPr lang="en-US" dirty="0">
              <a:sym typeface="Cambria"/>
            </a:endParaRPr>
          </a:p>
          <a:p>
            <a:pPr marL="0" lvl="0" indent="0" defTabSz="914400">
              <a:spcBef>
                <a:spcPts val="0"/>
              </a:spcBef>
              <a:spcAft>
                <a:spcPts val="0"/>
              </a:spcAft>
              <a:buFont typeface="Arial" pitchFamily="34" charset="0"/>
              <a:buChar char=" "/>
            </a:pPr>
            <a:r>
              <a:rPr lang="en-US" sz="2000" b="1" dirty="0">
                <a:sym typeface="Cambria"/>
              </a:rPr>
              <a:t>Is Permanent Data really Permanent?</a:t>
            </a:r>
          </a:p>
          <a:p>
            <a:pPr marL="0" lvl="0" indent="0" defTabSz="914400">
              <a:spcBef>
                <a:spcPts val="0"/>
              </a:spcBef>
              <a:spcAft>
                <a:spcPts val="0"/>
              </a:spcAft>
              <a:buFont typeface="Arial" pitchFamily="34" charset="0"/>
              <a:buChar char=" "/>
            </a:pPr>
            <a:endParaRPr lang="en-US" sz="2000" b="1" dirty="0">
              <a:sym typeface="Cambria"/>
            </a:endParaRPr>
          </a:p>
          <a:p>
            <a:pPr marL="285750" lvl="0" indent="-285750" defTabSz="914400">
              <a:spcBef>
                <a:spcPts val="0"/>
              </a:spcBef>
              <a:spcAft>
                <a:spcPts val="0"/>
              </a:spcAft>
              <a:buFont typeface="Wingdings" panose="05000000000000000000" pitchFamily="2" charset="2"/>
              <a:buChar char="v"/>
            </a:pPr>
            <a:r>
              <a:rPr lang="en-US" sz="2000" dirty="0">
                <a:sym typeface="Cambria"/>
              </a:rPr>
              <a:t>Databases can be destroyed. This is why </a:t>
            </a:r>
            <a:r>
              <a:rPr lang="en-US" sz="2000" b="1" dirty="0">
                <a:sym typeface="Cambria"/>
              </a:rPr>
              <a:t>back-up</a:t>
            </a:r>
            <a:r>
              <a:rPr lang="en-US" sz="2000" dirty="0">
                <a:sym typeface="Cambria"/>
              </a:rPr>
              <a:t> and </a:t>
            </a:r>
            <a:r>
              <a:rPr lang="en-US" sz="2000" b="1" dirty="0">
                <a:sym typeface="Cambria"/>
              </a:rPr>
              <a:t>replication</a:t>
            </a:r>
            <a:r>
              <a:rPr lang="en-US" sz="2000" dirty="0">
                <a:sym typeface="Cambria"/>
              </a:rPr>
              <a:t> are crucial.</a:t>
            </a:r>
          </a:p>
          <a:p>
            <a:pPr marL="285750" lvl="0" indent="-285750" defTabSz="914400">
              <a:spcBef>
                <a:spcPts val="0"/>
              </a:spcBef>
              <a:spcAft>
                <a:spcPts val="0"/>
              </a:spcAft>
              <a:buFont typeface="Wingdings" panose="05000000000000000000" pitchFamily="2" charset="2"/>
              <a:buChar char="v"/>
            </a:pPr>
            <a:endParaRPr lang="en-US" sz="2000" dirty="0">
              <a:sym typeface="Cambria"/>
            </a:endParaRPr>
          </a:p>
          <a:p>
            <a:pPr marL="285750" lvl="0" indent="-285750" defTabSz="914400">
              <a:spcBef>
                <a:spcPts val="0"/>
              </a:spcBef>
              <a:spcAft>
                <a:spcPts val="0"/>
              </a:spcAft>
              <a:buFont typeface="Wingdings" panose="05000000000000000000" pitchFamily="2" charset="2"/>
              <a:buChar char="v"/>
            </a:pPr>
            <a:r>
              <a:rPr lang="en-US" sz="2000" b="1" u="sng" dirty="0">
                <a:sym typeface="Cambria"/>
              </a:rPr>
              <a:t>Back-up</a:t>
            </a:r>
            <a:r>
              <a:rPr lang="en-US" sz="2000" dirty="0">
                <a:sym typeface="Cambria"/>
              </a:rPr>
              <a:t> is just creating a copy of your database so that if something goes wrong, you can restore the database from the back-up and recover all (or at least most) of the information lost.</a:t>
            </a:r>
          </a:p>
          <a:p>
            <a:pPr marL="285750" lvl="0" indent="-285750" defTabSz="914400">
              <a:spcBef>
                <a:spcPts val="0"/>
              </a:spcBef>
              <a:spcAft>
                <a:spcPts val="0"/>
              </a:spcAft>
              <a:buFont typeface="Wingdings" panose="05000000000000000000" pitchFamily="2" charset="2"/>
              <a:buChar char="v"/>
            </a:pPr>
            <a:r>
              <a:rPr lang="en-US" sz="2000" b="1" u="sng" dirty="0">
                <a:sym typeface="Cambria"/>
              </a:rPr>
              <a:t>Replication</a:t>
            </a:r>
            <a:r>
              <a:rPr lang="en-US" sz="2000" dirty="0">
                <a:sym typeface="Cambria"/>
              </a:rPr>
              <a:t> is when an entire database is duplicated (the duplicated version might be running simultaneously)</a:t>
            </a:r>
          </a:p>
        </p:txBody>
      </p:sp>
      <p:pic>
        <p:nvPicPr>
          <p:cNvPr id="5" name="Shape 77" descr="ITCollege.png">
            <a:extLst>
              <a:ext uri="{FF2B5EF4-FFF2-40B4-BE49-F238E27FC236}">
                <a16:creationId xmlns:a16="http://schemas.microsoft.com/office/drawing/2014/main" id="{259860E2-3B9F-4DFB-9D0A-4FA9E4959A5E}"/>
              </a:ext>
            </a:extLst>
          </p:cNvPr>
          <p:cNvPicPr preferRelativeResize="0"/>
          <p:nvPr/>
        </p:nvPicPr>
        <p:blipFill>
          <a:blip r:embed="rId3">
            <a:alphaModFix/>
          </a:blip>
          <a:stretch>
            <a:fillRect/>
          </a:stretch>
        </p:blipFill>
        <p:spPr>
          <a:xfrm>
            <a:off x="6344449" y="4154259"/>
            <a:ext cx="3185700" cy="1106738"/>
          </a:xfrm>
          <a:prstGeom prst="rect">
            <a:avLst/>
          </a:prstGeom>
          <a:noFill/>
          <a:ln>
            <a:noFill/>
          </a:ln>
        </p:spPr>
      </p:pic>
    </p:spTree>
    <p:extLst>
      <p:ext uri="{BB962C8B-B14F-4D97-AF65-F5344CB8AC3E}">
        <p14:creationId xmlns:p14="http://schemas.microsoft.com/office/powerpoint/2010/main" val="4109270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92917" y="374649"/>
            <a:ext cx="6051101" cy="12436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200" spc="-120" dirty="0">
                <a:sym typeface="Cambria"/>
              </a:rPr>
              <a:t>MYSQL &amp; SQL </a:t>
            </a:r>
            <a:br>
              <a:rPr lang="en-US" sz="4200" spc="-120" dirty="0">
                <a:sym typeface="Cambria"/>
              </a:rPr>
            </a:br>
            <a:r>
              <a:rPr lang="en-US" sz="4200" spc="-120" dirty="0">
                <a:sym typeface="Cambria"/>
              </a:rPr>
              <a:t>Database &amp; Language</a:t>
            </a:r>
          </a:p>
        </p:txBody>
      </p:sp>
      <p:sp>
        <p:nvSpPr>
          <p:cNvPr id="126" name="Shape 126"/>
          <p:cNvSpPr txBox="1">
            <a:spLocks noGrp="1"/>
          </p:cNvSpPr>
          <p:nvPr>
            <p:ph type="body" idx="1"/>
          </p:nvPr>
        </p:nvSpPr>
        <p:spPr>
          <a:xfrm>
            <a:off x="507492" y="1508760"/>
            <a:ext cx="8283968" cy="2824638"/>
          </a:xfrm>
          <a:prstGeom prst="rect">
            <a:avLst/>
          </a:prstGeom>
        </p:spPr>
        <p:txBody>
          <a:bodyPr spcFirstLastPara="1" vert="horz" lIns="91440" tIns="45720" rIns="91440" bIns="45720" rtlCol="0" anchorCtr="0">
            <a:normAutofit/>
          </a:bodyPr>
          <a:lstStyle/>
          <a:p>
            <a:pPr marL="0" lvl="0" indent="0" defTabSz="914400">
              <a:spcBef>
                <a:spcPts val="0"/>
              </a:spcBef>
              <a:spcAft>
                <a:spcPts val="0"/>
              </a:spcAft>
              <a:buFont typeface="Arial" pitchFamily="34" charset="0"/>
              <a:buChar char=" "/>
            </a:pPr>
            <a:endParaRPr lang="en-US" dirty="0">
              <a:sym typeface="Cambria"/>
            </a:endParaRPr>
          </a:p>
          <a:p>
            <a:pPr marL="0" lvl="0" indent="0" defTabSz="914400">
              <a:spcBef>
                <a:spcPts val="0"/>
              </a:spcBef>
              <a:spcAft>
                <a:spcPts val="0"/>
              </a:spcAft>
              <a:buFont typeface="Arial" pitchFamily="34" charset="0"/>
              <a:buChar char=" "/>
            </a:pPr>
            <a:r>
              <a:rPr lang="en-US" sz="2000" b="1" dirty="0">
                <a:sym typeface="Cambria"/>
              </a:rPr>
              <a:t>Good Databases are relational</a:t>
            </a:r>
          </a:p>
          <a:p>
            <a:pPr marL="0" lvl="0" indent="0" defTabSz="914400">
              <a:spcBef>
                <a:spcPts val="0"/>
              </a:spcBef>
              <a:spcAft>
                <a:spcPts val="0"/>
              </a:spcAft>
              <a:buFont typeface="Arial" pitchFamily="34" charset="0"/>
              <a:buChar char=" "/>
            </a:pPr>
            <a:endParaRPr lang="en-US" sz="2000" b="1" dirty="0">
              <a:sym typeface="Cambria"/>
            </a:endParaRPr>
          </a:p>
          <a:p>
            <a:pPr marL="285750" lvl="0" indent="-285750" defTabSz="914400">
              <a:spcBef>
                <a:spcPts val="0"/>
              </a:spcBef>
              <a:spcAft>
                <a:spcPts val="0"/>
              </a:spcAft>
              <a:buFont typeface="Wingdings" panose="05000000000000000000" pitchFamily="2" charset="2"/>
              <a:buChar char="v"/>
            </a:pPr>
            <a:r>
              <a:rPr lang="en-US" sz="2000" dirty="0">
                <a:sym typeface="Cambria"/>
              </a:rPr>
              <a:t>A good database both creates and manages all relationships. </a:t>
            </a:r>
            <a:r>
              <a:rPr lang="en-US" sz="2000" b="1" dirty="0">
                <a:sym typeface="Cambria"/>
              </a:rPr>
              <a:t>Relationships are so integral to MySQL</a:t>
            </a:r>
            <a:r>
              <a:rPr lang="en-US" sz="2000" dirty="0">
                <a:sym typeface="Cambria"/>
              </a:rPr>
              <a:t> and other DBMSs.</a:t>
            </a:r>
          </a:p>
          <a:p>
            <a:pPr marL="285750" lvl="0" indent="-285750" defTabSz="914400">
              <a:spcBef>
                <a:spcPts val="0"/>
              </a:spcBef>
              <a:spcAft>
                <a:spcPts val="0"/>
              </a:spcAft>
              <a:buFont typeface="Wingdings" panose="05000000000000000000" pitchFamily="2" charset="2"/>
              <a:buChar char="v"/>
            </a:pPr>
            <a:endParaRPr lang="en-US" sz="2000" dirty="0">
              <a:sym typeface="Cambria"/>
            </a:endParaRPr>
          </a:p>
          <a:p>
            <a:pPr marL="285750" lvl="0" indent="-285750" defTabSz="914400">
              <a:spcBef>
                <a:spcPts val="0"/>
              </a:spcBef>
              <a:spcAft>
                <a:spcPts val="0"/>
              </a:spcAft>
              <a:buFont typeface="Wingdings" panose="05000000000000000000" pitchFamily="2" charset="2"/>
              <a:buChar char="v"/>
            </a:pPr>
            <a:r>
              <a:rPr lang="en-US" sz="2000" dirty="0">
                <a:sym typeface="Cambria"/>
              </a:rPr>
              <a:t>This simply means in addition to instructing a database what information you want it to store for you, you  also define how that information is connected to other pieces of information</a:t>
            </a:r>
          </a:p>
        </p:txBody>
      </p:sp>
      <p:pic>
        <p:nvPicPr>
          <p:cNvPr id="5" name="Shape 77" descr="ITCollege.png">
            <a:extLst>
              <a:ext uri="{FF2B5EF4-FFF2-40B4-BE49-F238E27FC236}">
                <a16:creationId xmlns:a16="http://schemas.microsoft.com/office/drawing/2014/main" id="{259860E2-3B9F-4DFB-9D0A-4FA9E4959A5E}"/>
              </a:ext>
            </a:extLst>
          </p:cNvPr>
          <p:cNvPicPr preferRelativeResize="0"/>
          <p:nvPr/>
        </p:nvPicPr>
        <p:blipFill>
          <a:blip r:embed="rId3">
            <a:alphaModFix/>
          </a:blip>
          <a:stretch>
            <a:fillRect/>
          </a:stretch>
        </p:blipFill>
        <p:spPr>
          <a:xfrm>
            <a:off x="6344449" y="4154259"/>
            <a:ext cx="3185700" cy="1106738"/>
          </a:xfrm>
          <a:prstGeom prst="rect">
            <a:avLst/>
          </a:prstGeom>
          <a:noFill/>
          <a:ln>
            <a:noFill/>
          </a:ln>
        </p:spPr>
      </p:pic>
    </p:spTree>
    <p:extLst>
      <p:ext uri="{BB962C8B-B14F-4D97-AF65-F5344CB8AC3E}">
        <p14:creationId xmlns:p14="http://schemas.microsoft.com/office/powerpoint/2010/main" val="744247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5" name="Shape 77" descr="ITCollege.png">
            <a:extLst>
              <a:ext uri="{FF2B5EF4-FFF2-40B4-BE49-F238E27FC236}">
                <a16:creationId xmlns:a16="http://schemas.microsoft.com/office/drawing/2014/main" id="{259860E2-3B9F-4DFB-9D0A-4FA9E4959A5E}"/>
              </a:ext>
            </a:extLst>
          </p:cNvPr>
          <p:cNvPicPr preferRelativeResize="0"/>
          <p:nvPr/>
        </p:nvPicPr>
        <p:blipFill>
          <a:blip r:embed="rId3">
            <a:extLst/>
          </a:blip>
          <a:stretch>
            <a:fillRect/>
          </a:stretch>
        </p:blipFill>
        <p:spPr>
          <a:xfrm>
            <a:off x="6787478" y="4449914"/>
            <a:ext cx="2586359" cy="898759"/>
          </a:xfrm>
          <a:prstGeom prst="rect">
            <a:avLst/>
          </a:prstGeom>
          <a:noFill/>
        </p:spPr>
      </p:pic>
      <p:sp>
        <p:nvSpPr>
          <p:cNvPr id="125" name="Shape 125"/>
          <p:cNvSpPr txBox="1">
            <a:spLocks noGrp="1"/>
          </p:cNvSpPr>
          <p:nvPr>
            <p:ph type="title"/>
          </p:nvPr>
        </p:nvSpPr>
        <p:spPr>
          <a:xfrm>
            <a:off x="681149" y="374649"/>
            <a:ext cx="7753240" cy="12436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200" spc="-120" dirty="0">
                <a:sym typeface="Cambria"/>
              </a:rPr>
              <a:t>MYSQL &amp; SQL </a:t>
            </a:r>
            <a:br>
              <a:rPr lang="en-US" sz="4200" spc="-120" dirty="0">
                <a:sym typeface="Cambria"/>
              </a:rPr>
            </a:br>
            <a:r>
              <a:rPr lang="en-US" sz="4200" spc="-120" dirty="0">
                <a:sym typeface="Cambria"/>
              </a:rPr>
              <a:t>Database &amp; Language</a:t>
            </a:r>
          </a:p>
        </p:txBody>
      </p:sp>
      <p:sp>
        <p:nvSpPr>
          <p:cNvPr id="126" name="Shape 126"/>
          <p:cNvSpPr txBox="1">
            <a:spLocks noGrp="1"/>
          </p:cNvSpPr>
          <p:nvPr>
            <p:ph type="body" idx="1"/>
          </p:nvPr>
        </p:nvSpPr>
        <p:spPr>
          <a:xfrm>
            <a:off x="595423" y="1508760"/>
            <a:ext cx="8038214" cy="2824638"/>
          </a:xfrm>
          <a:prstGeom prst="rect">
            <a:avLst/>
          </a:prstGeom>
        </p:spPr>
        <p:txBody>
          <a:bodyPr spcFirstLastPara="1" vert="horz" lIns="91440" tIns="45720" rIns="91440" bIns="45720" rtlCol="0" anchorCtr="0">
            <a:noAutofit/>
          </a:bodyPr>
          <a:lstStyle/>
          <a:p>
            <a:pPr marL="0" lvl="0" indent="0" defTabSz="914400">
              <a:spcBef>
                <a:spcPts val="0"/>
              </a:spcBef>
              <a:spcAft>
                <a:spcPts val="600"/>
              </a:spcAft>
              <a:buFont typeface="Arial" pitchFamily="34" charset="0"/>
              <a:buChar char=" "/>
            </a:pPr>
            <a:endParaRPr lang="en-US" dirty="0">
              <a:sym typeface="Cambria"/>
            </a:endParaRPr>
          </a:p>
          <a:p>
            <a:pPr marL="0" lvl="0" indent="0" defTabSz="914400">
              <a:spcBef>
                <a:spcPts val="0"/>
              </a:spcBef>
              <a:spcAft>
                <a:spcPts val="600"/>
              </a:spcAft>
              <a:buFont typeface="Arial" pitchFamily="34" charset="0"/>
              <a:buChar char=" "/>
            </a:pPr>
            <a:r>
              <a:rPr lang="en-US" b="1" dirty="0">
                <a:sym typeface="Cambria"/>
              </a:rPr>
              <a:t>Objects and Relations in Databases </a:t>
            </a:r>
          </a:p>
          <a:p>
            <a:pPr marL="0" lvl="0" indent="0" defTabSz="914400">
              <a:spcBef>
                <a:spcPts val="0"/>
              </a:spcBef>
              <a:spcAft>
                <a:spcPts val="600"/>
              </a:spcAft>
              <a:buFont typeface="Arial" pitchFamily="34" charset="0"/>
              <a:buChar char=" "/>
            </a:pPr>
            <a:endParaRPr lang="en-US" sz="1400" b="1" dirty="0">
              <a:sym typeface="Cambria"/>
            </a:endParaRPr>
          </a:p>
          <a:p>
            <a:pPr marL="285750" lvl="0" indent="-285750" defTabSz="914400">
              <a:spcBef>
                <a:spcPts val="0"/>
              </a:spcBef>
              <a:spcAft>
                <a:spcPts val="600"/>
              </a:spcAft>
              <a:buFont typeface="Arial" pitchFamily="34" charset="0"/>
              <a:buChar char=" "/>
            </a:pPr>
            <a:r>
              <a:rPr lang="en-US" sz="1600" b="1" dirty="0">
                <a:sym typeface="Cambria"/>
              </a:rPr>
              <a:t>A RDMS stores information in </a:t>
            </a:r>
            <a:r>
              <a:rPr lang="en-US" sz="1600" b="1" u="sng" dirty="0">
                <a:sym typeface="Cambria"/>
              </a:rPr>
              <a:t>tables</a:t>
            </a:r>
            <a:r>
              <a:rPr lang="en-US" sz="1600" b="1" dirty="0">
                <a:sym typeface="Cambria"/>
              </a:rPr>
              <a:t>, </a:t>
            </a:r>
            <a:r>
              <a:rPr lang="en-US" sz="1600" b="1" u="sng" dirty="0">
                <a:sym typeface="Cambria"/>
              </a:rPr>
              <a:t>rows</a:t>
            </a:r>
            <a:r>
              <a:rPr lang="en-US" sz="1600" b="1" dirty="0">
                <a:sym typeface="Cambria"/>
              </a:rPr>
              <a:t> and </a:t>
            </a:r>
            <a:r>
              <a:rPr lang="en-US" sz="1600" b="1" u="sng" dirty="0">
                <a:sym typeface="Cambria"/>
              </a:rPr>
              <a:t>columns</a:t>
            </a:r>
            <a:r>
              <a:rPr lang="en-US" sz="1600" dirty="0">
                <a:sym typeface="Cambria"/>
              </a:rPr>
              <a:t>. Anything that is stored in the RDBMS involves some kind of mapping. </a:t>
            </a:r>
            <a:r>
              <a:rPr lang="en-US" sz="1600" b="1" dirty="0">
                <a:solidFill>
                  <a:srgbClr val="C00000"/>
                </a:solidFill>
                <a:sym typeface="Cambria"/>
              </a:rPr>
              <a:t>This means that information in your PHP script has to be mapped to particular tables and columns</a:t>
            </a:r>
            <a:r>
              <a:rPr lang="en-US" sz="1600" dirty="0">
                <a:sym typeface="Cambria"/>
              </a:rPr>
              <a:t>.</a:t>
            </a:r>
          </a:p>
          <a:p>
            <a:pPr marL="285750" lvl="0" indent="-285750" defTabSz="914400">
              <a:spcBef>
                <a:spcPts val="0"/>
              </a:spcBef>
              <a:spcAft>
                <a:spcPts val="600"/>
              </a:spcAft>
              <a:buFont typeface="Arial" pitchFamily="34" charset="0"/>
              <a:buChar char=" "/>
            </a:pPr>
            <a:endParaRPr lang="en-US" sz="1600" dirty="0">
              <a:sym typeface="Cambria"/>
            </a:endParaRPr>
          </a:p>
          <a:p>
            <a:pPr marL="285750" lvl="0" indent="-285750" defTabSz="914400">
              <a:spcBef>
                <a:spcPts val="0"/>
              </a:spcBef>
              <a:spcAft>
                <a:spcPts val="600"/>
              </a:spcAft>
              <a:buFont typeface="Arial" pitchFamily="34" charset="0"/>
              <a:buChar char=" "/>
            </a:pPr>
            <a:r>
              <a:rPr lang="en-US" sz="1600" dirty="0">
                <a:sym typeface="Cambria"/>
              </a:rPr>
              <a:t>E.g., the information in </a:t>
            </a:r>
            <a:r>
              <a:rPr lang="en-US" sz="1600" dirty="0">
                <a:solidFill>
                  <a:srgbClr val="0070C0"/>
                </a:solidFill>
                <a:sym typeface="Cambria"/>
              </a:rPr>
              <a:t>$_REQUEST[‘</a:t>
            </a:r>
            <a:r>
              <a:rPr lang="en-US" sz="1600" dirty="0" err="1">
                <a:solidFill>
                  <a:srgbClr val="0070C0"/>
                </a:solidFill>
                <a:sym typeface="Cambria"/>
              </a:rPr>
              <a:t>first_name</a:t>
            </a:r>
            <a:r>
              <a:rPr lang="en-US" sz="1600" dirty="0">
                <a:solidFill>
                  <a:srgbClr val="0070C0"/>
                </a:solidFill>
                <a:sym typeface="Cambria"/>
              </a:rPr>
              <a:t>’] </a:t>
            </a:r>
            <a:r>
              <a:rPr lang="en-US" sz="1600" dirty="0">
                <a:sym typeface="Cambria"/>
              </a:rPr>
              <a:t>variable</a:t>
            </a:r>
            <a:r>
              <a:rPr lang="en-US" sz="1600" dirty="0">
                <a:solidFill>
                  <a:srgbClr val="0070C0"/>
                </a:solidFill>
                <a:sym typeface="Cambria"/>
              </a:rPr>
              <a:t> </a:t>
            </a:r>
            <a:r>
              <a:rPr lang="en-US" sz="1600" dirty="0">
                <a:sym typeface="Cambria"/>
              </a:rPr>
              <a:t>needs to be stored in the </a:t>
            </a:r>
            <a:r>
              <a:rPr lang="en-US" sz="1600" i="1" dirty="0">
                <a:sym typeface="Cambria"/>
              </a:rPr>
              <a:t>Users </a:t>
            </a:r>
            <a:r>
              <a:rPr lang="en-US" sz="1600" dirty="0">
                <a:sym typeface="Cambria"/>
              </a:rPr>
              <a:t>table, and then in the </a:t>
            </a:r>
            <a:r>
              <a:rPr lang="en-US" sz="1600" dirty="0" err="1">
                <a:solidFill>
                  <a:srgbClr val="0070C0"/>
                </a:solidFill>
                <a:sym typeface="Cambria"/>
              </a:rPr>
              <a:t>first_name</a:t>
            </a:r>
            <a:r>
              <a:rPr lang="en-US" sz="1600" dirty="0">
                <a:solidFill>
                  <a:srgbClr val="0070C0"/>
                </a:solidFill>
                <a:sym typeface="Cambria"/>
              </a:rPr>
              <a:t> </a:t>
            </a:r>
            <a:r>
              <a:rPr lang="en-US" sz="1600" dirty="0">
                <a:sym typeface="Cambria"/>
              </a:rPr>
              <a:t>column.</a:t>
            </a:r>
          </a:p>
          <a:p>
            <a:pPr marL="285750" lvl="0" indent="-285750" defTabSz="914400">
              <a:spcBef>
                <a:spcPts val="0"/>
              </a:spcBef>
              <a:spcAft>
                <a:spcPts val="600"/>
              </a:spcAft>
              <a:buFont typeface="Arial" pitchFamily="34" charset="0"/>
              <a:buChar char=" "/>
            </a:pPr>
            <a:endParaRPr lang="en-US" sz="1600" dirty="0">
              <a:sym typeface="Cambria"/>
            </a:endParaRPr>
          </a:p>
          <a:p>
            <a:pPr marL="285750" lvl="0" indent="-285750" defTabSz="914400">
              <a:spcBef>
                <a:spcPts val="0"/>
              </a:spcBef>
              <a:spcAft>
                <a:spcPts val="600"/>
              </a:spcAft>
              <a:buFont typeface="Arial" pitchFamily="34" charset="0"/>
              <a:buChar char=" "/>
            </a:pPr>
            <a:r>
              <a:rPr lang="en-US" sz="1600" dirty="0">
                <a:sym typeface="Cambria"/>
              </a:rPr>
              <a:t>Its not so simplistic in </a:t>
            </a:r>
            <a:r>
              <a:rPr lang="en-US" sz="1600" b="1" dirty="0">
                <a:sym typeface="Cambria"/>
              </a:rPr>
              <a:t>OODBMS</a:t>
            </a:r>
            <a:r>
              <a:rPr lang="en-US" sz="1600" dirty="0">
                <a:sym typeface="Cambria"/>
              </a:rPr>
              <a:t>, you have to create an object in your code and hand over to the OODBMS which will figure out how to deal with an object instead of you specifying where pieces of information go.</a:t>
            </a:r>
            <a:endParaRPr lang="en-US" sz="1200" i="1" dirty="0">
              <a:sym typeface="Cambria"/>
            </a:endParaRPr>
          </a:p>
        </p:txBody>
      </p:sp>
    </p:spTree>
    <p:extLst>
      <p:ext uri="{BB962C8B-B14F-4D97-AF65-F5344CB8AC3E}">
        <p14:creationId xmlns:p14="http://schemas.microsoft.com/office/powerpoint/2010/main" val="4025263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5" name="Shape 77" descr="ITCollege.png">
            <a:extLst>
              <a:ext uri="{FF2B5EF4-FFF2-40B4-BE49-F238E27FC236}">
                <a16:creationId xmlns:a16="http://schemas.microsoft.com/office/drawing/2014/main" id="{259860E2-3B9F-4DFB-9D0A-4FA9E4959A5E}"/>
              </a:ext>
            </a:extLst>
          </p:cNvPr>
          <p:cNvPicPr preferRelativeResize="0"/>
          <p:nvPr/>
        </p:nvPicPr>
        <p:blipFill>
          <a:blip r:embed="rId3">
            <a:extLst/>
          </a:blip>
          <a:stretch>
            <a:fillRect/>
          </a:stretch>
        </p:blipFill>
        <p:spPr>
          <a:xfrm>
            <a:off x="6841937" y="4327831"/>
            <a:ext cx="2538238" cy="882037"/>
          </a:xfrm>
          <a:prstGeom prst="rect">
            <a:avLst/>
          </a:prstGeom>
          <a:noFill/>
        </p:spPr>
      </p:pic>
      <p:pic>
        <p:nvPicPr>
          <p:cNvPr id="1026" name="Picture 2" descr="Image result for php speaks with mysql">
            <a:extLst>
              <a:ext uri="{FF2B5EF4-FFF2-40B4-BE49-F238E27FC236}">
                <a16:creationId xmlns:a16="http://schemas.microsoft.com/office/drawing/2014/main" id="{E98F387C-E3D9-43A8-96D5-8C89798B93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607" y="1757413"/>
            <a:ext cx="4792736" cy="301143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7B5762C-2629-47D9-BD1F-D375F56B2AE9}"/>
              </a:ext>
            </a:extLst>
          </p:cNvPr>
          <p:cNvSpPr/>
          <p:nvPr/>
        </p:nvSpPr>
        <p:spPr>
          <a:xfrm>
            <a:off x="539607" y="374651"/>
            <a:ext cx="8390144" cy="923330"/>
          </a:xfrm>
          <a:prstGeom prst="rect">
            <a:avLst/>
          </a:prstGeom>
        </p:spPr>
        <p:txBody>
          <a:bodyPr wrap="square">
            <a:spAutoFit/>
          </a:bodyPr>
          <a:lstStyle/>
          <a:p>
            <a:r>
              <a:rPr lang="en-US" dirty="0">
                <a:solidFill>
                  <a:srgbClr val="3A3A3A"/>
                </a:solidFill>
                <a:latin typeface="Roboto"/>
              </a:rPr>
              <a:t>Here is a database of a forum which has </a:t>
            </a:r>
            <a:r>
              <a:rPr lang="en-US" b="1" dirty="0">
                <a:solidFill>
                  <a:srgbClr val="3A3A3A"/>
                </a:solidFill>
                <a:latin typeface="Roboto"/>
              </a:rPr>
              <a:t>users</a:t>
            </a:r>
            <a:r>
              <a:rPr lang="en-US" dirty="0">
                <a:solidFill>
                  <a:srgbClr val="3A3A3A"/>
                </a:solidFill>
                <a:latin typeface="Roboto"/>
              </a:rPr>
              <a:t> who create </a:t>
            </a:r>
            <a:r>
              <a:rPr lang="en-US" b="1" dirty="0">
                <a:solidFill>
                  <a:srgbClr val="3A3A3A"/>
                </a:solidFill>
                <a:latin typeface="Roboto"/>
              </a:rPr>
              <a:t>topics</a:t>
            </a:r>
            <a:r>
              <a:rPr lang="en-US" dirty="0">
                <a:solidFill>
                  <a:srgbClr val="3A3A3A"/>
                </a:solidFill>
                <a:latin typeface="Roboto"/>
              </a:rPr>
              <a:t> in various </a:t>
            </a:r>
            <a:r>
              <a:rPr lang="en-US" b="1" dirty="0">
                <a:solidFill>
                  <a:srgbClr val="3A3A3A"/>
                </a:solidFill>
                <a:latin typeface="Roboto"/>
              </a:rPr>
              <a:t>categories</a:t>
            </a:r>
            <a:r>
              <a:rPr lang="en-US" dirty="0">
                <a:solidFill>
                  <a:srgbClr val="3A3A3A"/>
                </a:solidFill>
                <a:latin typeface="Roboto"/>
              </a:rPr>
              <a:t>. Other users can </a:t>
            </a:r>
            <a:r>
              <a:rPr lang="en-US" b="1" dirty="0">
                <a:solidFill>
                  <a:srgbClr val="3A3A3A"/>
                </a:solidFill>
                <a:latin typeface="Roboto"/>
              </a:rPr>
              <a:t>post</a:t>
            </a:r>
            <a:r>
              <a:rPr lang="en-US" dirty="0">
                <a:solidFill>
                  <a:srgbClr val="3A3A3A"/>
                </a:solidFill>
                <a:latin typeface="Roboto"/>
              </a:rPr>
              <a:t> replies. The lines between them represent entity relationships.</a:t>
            </a:r>
            <a:endParaRPr lang="en-GB" dirty="0"/>
          </a:p>
        </p:txBody>
      </p:sp>
      <p:sp>
        <p:nvSpPr>
          <p:cNvPr id="7" name="Shape 125">
            <a:extLst>
              <a:ext uri="{FF2B5EF4-FFF2-40B4-BE49-F238E27FC236}">
                <a16:creationId xmlns:a16="http://schemas.microsoft.com/office/drawing/2014/main" id="{11A0D429-1F16-4C22-BD5F-677C60BF7FA0}"/>
              </a:ext>
            </a:extLst>
          </p:cNvPr>
          <p:cNvSpPr txBox="1">
            <a:spLocks/>
          </p:cNvSpPr>
          <p:nvPr/>
        </p:nvSpPr>
        <p:spPr>
          <a:xfrm>
            <a:off x="5691116" y="1801505"/>
            <a:ext cx="3291386" cy="1243649"/>
          </a:xfrm>
          <a:prstGeom prst="rect">
            <a:avLst/>
          </a:prstGeom>
        </p:spPr>
        <p:txBody>
          <a:bodyPr spcFirstLastPara="1" vert="horz" wrap="square" lIns="91440" tIns="45720" rIns="91440" bIns="45720" rtlCol="0" anchor="ctr" anchorCtr="0">
            <a:normAutofit fontScale="97500"/>
          </a:bodyPr>
          <a:lstStyle>
            <a:lvl1pPr lvl="0" algn="l" defTabSz="685800" rtl="0" eaLnBrk="1" latinLnBrk="0" hangingPunct="1">
              <a:lnSpc>
                <a:spcPct val="85000"/>
              </a:lnSpc>
              <a:spcBef>
                <a:spcPts val="0"/>
              </a:spcBef>
              <a:spcAft>
                <a:spcPts val="0"/>
              </a:spcAft>
              <a:buSzPts val="2800"/>
              <a:buNone/>
              <a:defRPr sz="4050" kern="1200" spc="-90" baseline="0">
                <a:solidFill>
                  <a:schemeClr val="accent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defTabSz="914400">
              <a:spcBef>
                <a:spcPct val="0"/>
              </a:spcBef>
            </a:pPr>
            <a:r>
              <a:rPr lang="en-US" sz="4200" spc="-120" dirty="0">
                <a:sym typeface="Cambria"/>
              </a:rPr>
              <a:t>Creating a good data model</a:t>
            </a:r>
          </a:p>
        </p:txBody>
      </p:sp>
    </p:spTree>
    <p:extLst>
      <p:ext uri="{BB962C8B-B14F-4D97-AF65-F5344CB8AC3E}">
        <p14:creationId xmlns:p14="http://schemas.microsoft.com/office/powerpoint/2010/main" val="159875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5" name="Shape 77" descr="ITCollege.png">
            <a:extLst>
              <a:ext uri="{FF2B5EF4-FFF2-40B4-BE49-F238E27FC236}">
                <a16:creationId xmlns:a16="http://schemas.microsoft.com/office/drawing/2014/main" id="{259860E2-3B9F-4DFB-9D0A-4FA9E4959A5E}"/>
              </a:ext>
            </a:extLst>
          </p:cNvPr>
          <p:cNvPicPr preferRelativeResize="0"/>
          <p:nvPr/>
        </p:nvPicPr>
        <p:blipFill>
          <a:blip r:embed="rId3">
            <a:extLst/>
          </a:blip>
          <a:stretch>
            <a:fillRect/>
          </a:stretch>
        </p:blipFill>
        <p:spPr>
          <a:xfrm>
            <a:off x="6075043" y="1957631"/>
            <a:ext cx="2586359" cy="898759"/>
          </a:xfrm>
          <a:prstGeom prst="rect">
            <a:avLst/>
          </a:prstGeom>
          <a:noFill/>
        </p:spPr>
      </p:pic>
      <p:sp>
        <p:nvSpPr>
          <p:cNvPr id="125" name="Shape 125"/>
          <p:cNvSpPr txBox="1">
            <a:spLocks noGrp="1"/>
          </p:cNvSpPr>
          <p:nvPr>
            <p:ph type="title"/>
          </p:nvPr>
        </p:nvSpPr>
        <p:spPr>
          <a:xfrm>
            <a:off x="492918" y="374649"/>
            <a:ext cx="5229456" cy="12436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200" spc="-120" dirty="0">
                <a:sym typeface="Cambria"/>
              </a:rPr>
              <a:t>MYSQL &amp; SQL </a:t>
            </a:r>
            <a:br>
              <a:rPr lang="en-US" sz="4200" spc="-120" dirty="0">
                <a:sym typeface="Cambria"/>
              </a:rPr>
            </a:br>
            <a:r>
              <a:rPr lang="en-US" sz="4200" spc="-120" dirty="0">
                <a:sym typeface="Cambria"/>
              </a:rPr>
              <a:t>Database &amp; Language</a:t>
            </a:r>
          </a:p>
        </p:txBody>
      </p:sp>
      <p:sp>
        <p:nvSpPr>
          <p:cNvPr id="126" name="Shape 126"/>
          <p:cNvSpPr txBox="1">
            <a:spLocks noGrp="1"/>
          </p:cNvSpPr>
          <p:nvPr>
            <p:ph type="body" idx="1"/>
          </p:nvPr>
        </p:nvSpPr>
        <p:spPr>
          <a:xfrm>
            <a:off x="507492" y="1508760"/>
            <a:ext cx="5214882" cy="2824638"/>
          </a:xfrm>
          <a:prstGeom prst="rect">
            <a:avLst/>
          </a:prstGeom>
        </p:spPr>
        <p:txBody>
          <a:bodyPr spcFirstLastPara="1" vert="horz" lIns="91440" tIns="45720" rIns="91440" bIns="45720" rtlCol="0" anchorCtr="0">
            <a:normAutofit/>
          </a:bodyPr>
          <a:lstStyle/>
          <a:p>
            <a:pPr marL="0" lvl="0" indent="0" defTabSz="914400">
              <a:spcBef>
                <a:spcPts val="0"/>
              </a:spcBef>
              <a:spcAft>
                <a:spcPts val="600"/>
              </a:spcAft>
              <a:buFont typeface="Arial" pitchFamily="34" charset="0"/>
              <a:buChar char=" "/>
            </a:pPr>
            <a:endParaRPr lang="en-US" sz="1500" dirty="0">
              <a:sym typeface="Cambria"/>
            </a:endParaRPr>
          </a:p>
          <a:p>
            <a:pPr marL="0" lvl="0" indent="0" defTabSz="914400">
              <a:spcBef>
                <a:spcPts val="0"/>
              </a:spcBef>
              <a:spcAft>
                <a:spcPts val="600"/>
              </a:spcAft>
              <a:buFont typeface="Arial" pitchFamily="34" charset="0"/>
              <a:buChar char=" "/>
            </a:pPr>
            <a:r>
              <a:rPr lang="en-US" sz="1500" b="1" dirty="0">
                <a:sym typeface="Cambria"/>
              </a:rPr>
              <a:t>Installing MySQL</a:t>
            </a:r>
          </a:p>
          <a:p>
            <a:pPr marL="0" lvl="0" indent="0" defTabSz="914400">
              <a:spcBef>
                <a:spcPts val="0"/>
              </a:spcBef>
              <a:spcAft>
                <a:spcPts val="600"/>
              </a:spcAft>
              <a:buFont typeface="Arial" pitchFamily="34" charset="0"/>
              <a:buChar char=" "/>
            </a:pPr>
            <a:r>
              <a:rPr lang="en-US" sz="1500" dirty="0">
                <a:sym typeface="Cambria"/>
              </a:rPr>
              <a:t>You already set up the Dev Environment in the last class (or rather before), since you received the link to set up already. </a:t>
            </a:r>
          </a:p>
          <a:p>
            <a:pPr marL="285750" lvl="0" indent="-285750" defTabSz="914400">
              <a:spcBef>
                <a:spcPts val="0"/>
              </a:spcBef>
              <a:spcAft>
                <a:spcPts val="600"/>
              </a:spcAft>
              <a:buFont typeface="Arial" pitchFamily="34" charset="0"/>
              <a:buChar char=" "/>
            </a:pPr>
            <a:endParaRPr lang="en-US" sz="1500" dirty="0">
              <a:sym typeface="Cambria"/>
            </a:endParaRPr>
          </a:p>
          <a:p>
            <a:pPr marL="285750" lvl="0" indent="-285750" defTabSz="914400">
              <a:spcBef>
                <a:spcPts val="0"/>
              </a:spcBef>
              <a:spcAft>
                <a:spcPts val="600"/>
              </a:spcAft>
              <a:buFont typeface="Arial" pitchFamily="34" charset="0"/>
              <a:buChar char=" "/>
            </a:pPr>
            <a:r>
              <a:rPr lang="en-US" sz="1500" dirty="0">
                <a:sym typeface="Cambria"/>
              </a:rPr>
              <a:t>If you didn’t, see:</a:t>
            </a:r>
          </a:p>
          <a:p>
            <a:pPr marL="285750" lvl="0" indent="-285750" defTabSz="914400">
              <a:spcBef>
                <a:spcPts val="0"/>
              </a:spcBef>
              <a:spcAft>
                <a:spcPts val="600"/>
              </a:spcAft>
              <a:buFont typeface="Arial" pitchFamily="34" charset="0"/>
              <a:buChar char=" "/>
            </a:pPr>
            <a:endParaRPr lang="en-US" sz="1500" dirty="0">
              <a:sym typeface="Cambria"/>
            </a:endParaRPr>
          </a:p>
          <a:p>
            <a:pPr marL="285750" lvl="0" indent="-285750" defTabSz="914400">
              <a:spcAft>
                <a:spcPts val="600"/>
              </a:spcAft>
              <a:buFont typeface="Arial" pitchFamily="34" charset="0"/>
              <a:buChar char=" "/>
            </a:pPr>
            <a:r>
              <a:rPr lang="en-US" sz="1500" dirty="0">
                <a:sym typeface="Cambria"/>
                <a:hlinkClick r:id="rId4"/>
              </a:rPr>
              <a:t>https://github.com/ICD0007/php-lab-one/blob/master/dev-env-setup.md</a:t>
            </a:r>
            <a:r>
              <a:rPr lang="en-US" sz="1500" dirty="0">
                <a:sym typeface="Cambria"/>
              </a:rPr>
              <a:t> </a:t>
            </a:r>
          </a:p>
        </p:txBody>
      </p:sp>
    </p:spTree>
    <p:extLst>
      <p:ext uri="{BB962C8B-B14F-4D97-AF65-F5344CB8AC3E}">
        <p14:creationId xmlns:p14="http://schemas.microsoft.com/office/powerpoint/2010/main" val="2351008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127" name="Shape 127" descr="ITCollege.png"/>
          <p:cNvPicPr preferRelativeResize="0"/>
          <p:nvPr/>
        </p:nvPicPr>
        <p:blipFill>
          <a:blip r:embed="rId3">
            <a:extLst/>
          </a:blip>
          <a:stretch>
            <a:fillRect/>
          </a:stretch>
        </p:blipFill>
        <p:spPr>
          <a:xfrm>
            <a:off x="471738" y="2121383"/>
            <a:ext cx="2586359" cy="898759"/>
          </a:xfrm>
          <a:prstGeom prst="rect">
            <a:avLst/>
          </a:prstGeom>
          <a:noFill/>
        </p:spPr>
      </p:pic>
      <p:sp>
        <p:nvSpPr>
          <p:cNvPr id="125" name="Shape 125"/>
          <p:cNvSpPr txBox="1">
            <a:spLocks noGrp="1"/>
          </p:cNvSpPr>
          <p:nvPr>
            <p:ph type="title"/>
          </p:nvPr>
        </p:nvSpPr>
        <p:spPr>
          <a:xfrm>
            <a:off x="3512343" y="374649"/>
            <a:ext cx="4922045" cy="1243649"/>
          </a:xfrm>
          <a:prstGeom prst="rect">
            <a:avLst/>
          </a:prstGeom>
        </p:spPr>
        <p:txBody>
          <a:bodyPr spcFirstLastPara="1" vert="horz" lIns="91440" tIns="45720" rIns="91440" bIns="45720" rtlCol="0" anchor="ctr" anchorCtr="0">
            <a:normAutofit fontScale="90000"/>
          </a:bodyPr>
          <a:lstStyle/>
          <a:p>
            <a:pPr marL="0" lvl="0" indent="0" defTabSz="914400">
              <a:spcBef>
                <a:spcPct val="0"/>
              </a:spcBef>
              <a:spcAft>
                <a:spcPts val="0"/>
              </a:spcAft>
            </a:pPr>
            <a:r>
              <a:rPr lang="en-US" sz="5400" spc="-120" dirty="0">
                <a:sym typeface="Cambria"/>
              </a:rPr>
              <a:t>MYSQL [Database]</a:t>
            </a:r>
          </a:p>
        </p:txBody>
      </p:sp>
      <p:sp>
        <p:nvSpPr>
          <p:cNvPr id="126" name="Shape 126"/>
          <p:cNvSpPr txBox="1">
            <a:spLocks noGrp="1"/>
          </p:cNvSpPr>
          <p:nvPr>
            <p:ph type="body" idx="1"/>
          </p:nvPr>
        </p:nvSpPr>
        <p:spPr>
          <a:xfrm>
            <a:off x="3526917" y="1508760"/>
            <a:ext cx="4821746" cy="2824638"/>
          </a:xfrm>
          <a:prstGeom prst="rect">
            <a:avLst/>
          </a:prstGeom>
        </p:spPr>
        <p:txBody>
          <a:bodyPr spcFirstLastPara="1" vert="horz" lIns="91440" tIns="45720" rIns="91440" bIns="45720" rtlCol="0" anchorCtr="0">
            <a:normAutofit/>
          </a:bodyPr>
          <a:lstStyle/>
          <a:p>
            <a:pPr marL="0" lvl="0" indent="0" defTabSz="914400">
              <a:spcBef>
                <a:spcPts val="0"/>
              </a:spcBef>
              <a:spcAft>
                <a:spcPts val="0"/>
              </a:spcAft>
              <a:buFont typeface="Arial" pitchFamily="34" charset="0"/>
              <a:buChar char=" "/>
            </a:pPr>
            <a:endParaRPr lang="en-US" dirty="0">
              <a:sym typeface="Cambria"/>
            </a:endParaRPr>
          </a:p>
          <a:p>
            <a:pPr marL="0" lvl="0" indent="0" defTabSz="914400">
              <a:spcBef>
                <a:spcPts val="0"/>
              </a:spcBef>
              <a:spcAft>
                <a:spcPts val="0"/>
              </a:spcAft>
              <a:buFont typeface="Arial" pitchFamily="34" charset="0"/>
              <a:buChar char=" "/>
            </a:pPr>
            <a:r>
              <a:rPr lang="en-US" dirty="0">
                <a:sym typeface="Cambria"/>
              </a:rPr>
              <a:t>MySQL is the most popular Open Source Relational SQL database management system. </a:t>
            </a:r>
          </a:p>
          <a:p>
            <a:pPr marL="0" lvl="0" indent="0" defTabSz="914400">
              <a:spcBef>
                <a:spcPts val="0"/>
              </a:spcBef>
              <a:spcAft>
                <a:spcPts val="0"/>
              </a:spcAft>
              <a:buFont typeface="Arial" pitchFamily="34" charset="0"/>
              <a:buChar char=" "/>
            </a:pPr>
            <a:endParaRPr lang="en-US" dirty="0">
              <a:sym typeface="Cambria"/>
            </a:endParaRPr>
          </a:p>
          <a:p>
            <a:pPr marL="0" lvl="0" indent="0" defTabSz="914400">
              <a:spcBef>
                <a:spcPts val="0"/>
              </a:spcBef>
              <a:spcAft>
                <a:spcPts val="0"/>
              </a:spcAft>
              <a:buFont typeface="Arial" pitchFamily="34" charset="0"/>
              <a:buChar char=" "/>
            </a:pPr>
            <a:r>
              <a:rPr lang="en-US" dirty="0">
                <a:sym typeface="Cambria"/>
              </a:rPr>
              <a:t>MySQL is one of the best RDBMS being used for developing web-based software applications.</a:t>
            </a:r>
          </a:p>
          <a:p>
            <a:pPr marL="0" lvl="0" indent="0" defTabSz="914400">
              <a:spcBef>
                <a:spcPts val="0"/>
              </a:spcBef>
              <a:spcAft>
                <a:spcPts val="0"/>
              </a:spcAft>
              <a:buFont typeface="Arial" pitchFamily="34" charset="0"/>
              <a:buChar char=" "/>
            </a:pPr>
            <a:endParaRPr lang="en-US" dirty="0">
              <a:sym typeface="Cambria"/>
            </a:endParaRPr>
          </a:p>
          <a:p>
            <a:pPr marL="0" lvl="0" indent="0" defTabSz="914400">
              <a:spcBef>
                <a:spcPts val="0"/>
              </a:spcBef>
              <a:spcAft>
                <a:spcPts val="0"/>
              </a:spcAft>
              <a:buFont typeface="Arial" pitchFamily="34" charset="0"/>
              <a:buChar char=" "/>
            </a:pPr>
            <a:r>
              <a:rPr lang="en-US" dirty="0">
                <a:sym typeface="Cambria"/>
              </a:rPr>
              <a:t>SQL is a standard language for accessing databases.</a:t>
            </a:r>
          </a:p>
          <a:p>
            <a:pPr marL="0" lvl="0" indent="0" defTabSz="914400">
              <a:spcBef>
                <a:spcPts val="0"/>
              </a:spcBef>
              <a:spcAft>
                <a:spcPts val="1600"/>
              </a:spcAft>
              <a:buFont typeface="Arial" pitchFamily="34" charset="0"/>
              <a:buChar char=" "/>
            </a:pPr>
            <a:endParaRPr lang="en-US" dirty="0">
              <a:sym typeface="Cambria"/>
            </a:endParaRPr>
          </a:p>
        </p:txBody>
      </p:sp>
    </p:spTree>
    <p:extLst>
      <p:ext uri="{BB962C8B-B14F-4D97-AF65-F5344CB8AC3E}">
        <p14:creationId xmlns:p14="http://schemas.microsoft.com/office/powerpoint/2010/main" val="237400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0"/>
        <p:cNvGrpSpPr/>
        <p:nvPr/>
      </p:nvGrpSpPr>
      <p:grpSpPr>
        <a:xfrm>
          <a:off x="0" y="0"/>
          <a:ext cx="0" cy="0"/>
          <a:chOff x="0" y="0"/>
          <a:chExt cx="0" cy="0"/>
        </a:xfrm>
      </p:grpSpPr>
      <p:pic>
        <p:nvPicPr>
          <p:cNvPr id="63" name="Shape 63" descr="ITCollege.png"/>
          <p:cNvPicPr preferRelativeResize="0"/>
          <p:nvPr/>
        </p:nvPicPr>
        <p:blipFill>
          <a:blip r:embed="rId3">
            <a:extLst/>
          </a:blip>
          <a:stretch>
            <a:fillRect/>
          </a:stretch>
        </p:blipFill>
        <p:spPr>
          <a:xfrm>
            <a:off x="471738" y="2121383"/>
            <a:ext cx="2586359" cy="898759"/>
          </a:xfrm>
          <a:prstGeom prst="rect">
            <a:avLst/>
          </a:prstGeom>
          <a:noFill/>
        </p:spPr>
      </p:pic>
      <p:sp>
        <p:nvSpPr>
          <p:cNvPr id="61" name="Shape 61"/>
          <p:cNvSpPr txBox="1">
            <a:spLocks noGrp="1"/>
          </p:cNvSpPr>
          <p:nvPr>
            <p:ph type="title"/>
          </p:nvPr>
        </p:nvSpPr>
        <p:spPr>
          <a:xfrm>
            <a:off x="3512343" y="374649"/>
            <a:ext cx="4922045" cy="12436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200" spc="-120">
                <a:sym typeface="Cambria"/>
              </a:rPr>
              <a:t>Outline for today’s session</a:t>
            </a:r>
            <a:endParaRPr lang="en-US" sz="4200" spc="-120" dirty="0">
              <a:sym typeface="Cambria"/>
            </a:endParaRPr>
          </a:p>
        </p:txBody>
      </p:sp>
      <p:sp>
        <p:nvSpPr>
          <p:cNvPr id="62" name="Shape 62"/>
          <p:cNvSpPr txBox="1">
            <a:spLocks noGrp="1"/>
          </p:cNvSpPr>
          <p:nvPr>
            <p:ph type="body" idx="1"/>
          </p:nvPr>
        </p:nvSpPr>
        <p:spPr>
          <a:xfrm>
            <a:off x="3526917" y="1508760"/>
            <a:ext cx="4821746" cy="2824638"/>
          </a:xfrm>
          <a:prstGeom prst="rect">
            <a:avLst/>
          </a:prstGeom>
        </p:spPr>
        <p:txBody>
          <a:bodyPr spcFirstLastPara="1" vert="horz" lIns="91440" tIns="45720" rIns="91440" bIns="45720" rtlCol="0" anchorCtr="0">
            <a:normAutofit fontScale="92500" lnSpcReduction="20000"/>
          </a:bodyPr>
          <a:lstStyle/>
          <a:p>
            <a:pPr marL="114300" indent="0" defTabSz="914400">
              <a:spcAft>
                <a:spcPts val="600"/>
              </a:spcAft>
              <a:buClr>
                <a:srgbClr val="000000"/>
              </a:buClr>
              <a:buNone/>
            </a:pPr>
            <a:r>
              <a:rPr lang="en-US" b="1" dirty="0">
                <a:sym typeface="Cambria"/>
              </a:rPr>
              <a:t>Overview of HTML, MYSQL and PHP</a:t>
            </a:r>
          </a:p>
          <a:p>
            <a:pPr defTabSz="914400">
              <a:spcAft>
                <a:spcPts val="600"/>
              </a:spcAft>
              <a:buClr>
                <a:srgbClr val="000000"/>
              </a:buClr>
            </a:pPr>
            <a:r>
              <a:rPr lang="en-US" dirty="0">
                <a:sym typeface="Cambria"/>
              </a:rPr>
              <a:t>Introduction to MySQL and SQL [Database and language]</a:t>
            </a:r>
          </a:p>
          <a:p>
            <a:pPr defTabSz="914400">
              <a:spcAft>
                <a:spcPts val="600"/>
              </a:spcAft>
              <a:buClr>
                <a:srgbClr val="000000"/>
              </a:buClr>
            </a:pPr>
            <a:r>
              <a:rPr lang="en-US" dirty="0">
                <a:sym typeface="Cambria"/>
              </a:rPr>
              <a:t>SQL Syntax</a:t>
            </a:r>
          </a:p>
          <a:p>
            <a:pPr defTabSz="914400">
              <a:spcAft>
                <a:spcPts val="600"/>
              </a:spcAft>
              <a:buClr>
                <a:srgbClr val="000000"/>
              </a:buClr>
            </a:pPr>
            <a:r>
              <a:rPr lang="en-US" dirty="0">
                <a:sym typeface="Cambria"/>
              </a:rPr>
              <a:t>Basic MySQL Operations</a:t>
            </a:r>
          </a:p>
          <a:p>
            <a:pPr defTabSz="914400">
              <a:spcAft>
                <a:spcPts val="600"/>
              </a:spcAft>
              <a:buClr>
                <a:srgbClr val="000000"/>
              </a:buClr>
            </a:pPr>
            <a:r>
              <a:rPr lang="en-US" dirty="0">
                <a:sym typeface="Cambria"/>
              </a:rPr>
              <a:t>Assembling Tables (hands-on)</a:t>
            </a:r>
          </a:p>
          <a:p>
            <a:pPr marL="400050" indent="-285750" defTabSz="914400">
              <a:spcAft>
                <a:spcPts val="600"/>
              </a:spcAft>
              <a:buClr>
                <a:srgbClr val="000000"/>
              </a:buClr>
            </a:pPr>
            <a:r>
              <a:rPr lang="en-US" dirty="0">
                <a:sym typeface="Cambria"/>
              </a:rPr>
              <a:t>Handling Data (More later in course)</a:t>
            </a:r>
          </a:p>
          <a:p>
            <a:pPr marL="114300" indent="0" defTabSz="914400">
              <a:spcAft>
                <a:spcPts val="600"/>
              </a:spcAft>
              <a:buClr>
                <a:srgbClr val="000000"/>
              </a:buClr>
              <a:buNone/>
            </a:pPr>
            <a:endParaRPr lang="en-US" b="1" dirty="0">
              <a:sym typeface="Cambria"/>
            </a:endParaRPr>
          </a:p>
          <a:p>
            <a:pPr marL="114300" indent="0" defTabSz="914400">
              <a:spcAft>
                <a:spcPts val="600"/>
              </a:spcAft>
              <a:buClr>
                <a:srgbClr val="000000"/>
              </a:buClr>
              <a:buNone/>
            </a:pPr>
            <a:r>
              <a:rPr lang="en-US" b="1" dirty="0">
                <a:sym typeface="Cambria"/>
              </a:rPr>
              <a:t>LAB: </a:t>
            </a:r>
          </a:p>
          <a:p>
            <a:pPr defTabSz="914400">
              <a:spcAft>
                <a:spcPts val="600"/>
              </a:spcAft>
              <a:buClr>
                <a:srgbClr val="000000"/>
              </a:buClr>
            </a:pPr>
            <a:r>
              <a:rPr lang="en-US" dirty="0">
                <a:sym typeface="Cambria"/>
              </a:rPr>
              <a:t>Connecting to PHP to save and retrieve data from MySQL</a:t>
            </a:r>
          </a:p>
          <a:p>
            <a:pPr marL="114300" indent="0" defTabSz="914400">
              <a:spcAft>
                <a:spcPts val="600"/>
              </a:spcAft>
              <a:buClr>
                <a:srgbClr val="000000"/>
              </a:buClr>
              <a:buNone/>
            </a:pPr>
            <a:endParaRPr lang="en-US" b="1" dirty="0">
              <a:sym typeface="Cambria"/>
            </a:endParaRPr>
          </a:p>
          <a:p>
            <a:pPr marL="400050" indent="-285750" defTabSz="914400">
              <a:spcAft>
                <a:spcPts val="600"/>
              </a:spcAft>
              <a:buClr>
                <a:srgbClr val="000000"/>
              </a:buClr>
            </a:pPr>
            <a:endParaRPr lang="en-US" dirty="0">
              <a:sym typeface="Cambria"/>
            </a:endParaRPr>
          </a:p>
          <a:p>
            <a:pPr marL="457200" lvl="0" indent="-342900" defTabSz="914400">
              <a:spcBef>
                <a:spcPts val="0"/>
              </a:spcBef>
              <a:spcAft>
                <a:spcPts val="600"/>
              </a:spcAft>
              <a:buClr>
                <a:srgbClr val="000000"/>
              </a:buClr>
              <a:buSzPts val="1800"/>
              <a:buFont typeface="Arial" pitchFamily="34" charset="0"/>
              <a:buChar char=" "/>
            </a:pPr>
            <a:endParaRPr lang="en-US" dirty="0">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148316" y="831117"/>
            <a:ext cx="7581259" cy="3028502"/>
          </a:xfrm>
          <a:prstGeom prst="rect">
            <a:avLst/>
          </a:prstGeom>
        </p:spPr>
        <p:txBody>
          <a:bodyPr spcFirstLastPara="1" lIns="91425" tIns="91425" rIns="91425" bIns="91425" anchorCtr="0">
            <a:normAutofit/>
          </a:bodyPr>
          <a:lstStyle/>
          <a:p>
            <a:pPr marL="0" lvl="0" indent="0" rtl="0">
              <a:spcBef>
                <a:spcPts val="0"/>
              </a:spcBef>
              <a:spcAft>
                <a:spcPts val="0"/>
              </a:spcAft>
              <a:buClr>
                <a:schemeClr val="dk1"/>
              </a:buClr>
              <a:buSzPts val="1100"/>
              <a:buFont typeface="Arial"/>
              <a:buNone/>
            </a:pPr>
            <a:r>
              <a:rPr lang="en-GB" sz="5400" b="1" dirty="0">
                <a:latin typeface="Cambria"/>
                <a:ea typeface="Cambria"/>
                <a:cs typeface="Cambria"/>
                <a:sym typeface="Cambria"/>
              </a:rPr>
              <a:t>SQL is database language</a:t>
            </a:r>
          </a:p>
          <a:p>
            <a:pPr marL="0" lvl="0" indent="0">
              <a:spcBef>
                <a:spcPts val="200"/>
              </a:spcBef>
              <a:spcAft>
                <a:spcPts val="0"/>
              </a:spcAft>
              <a:buNone/>
            </a:pPr>
            <a:endParaRPr lang="en-GB" sz="5400" dirty="0"/>
          </a:p>
        </p:txBody>
      </p:sp>
    </p:spTree>
    <p:extLst>
      <p:ext uri="{BB962C8B-B14F-4D97-AF65-F5344CB8AC3E}">
        <p14:creationId xmlns:p14="http://schemas.microsoft.com/office/powerpoint/2010/main" val="309216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fill="hold" grpId="0" nodeType="withEffect">
                                  <p:stCondLst>
                                    <p:cond delay="0"/>
                                  </p:stCondLst>
                                  <p:endCondLst>
                                    <p:cond evt="onNext" delay="0">
                                      <p:tgtEl>
                                        <p:sldTgt/>
                                      </p:tgtEl>
                                    </p:cond>
                                  </p:endCondLst>
                                  <p:childTnLst>
                                    <p:animMotion origin="layout" path="M -4.16667E-6 -4.19753E-6 L -0.62708 -0.0003 " pathEditMode="relative" rAng="0" ptsTypes="AA">
                                      <p:cBhvr>
                                        <p:cTn id="6" dur="20000" spd="-100000" fill="hold"/>
                                        <p:tgtEl>
                                          <p:spTgt spid="54"/>
                                        </p:tgtEl>
                                        <p:attrNameLst>
                                          <p:attrName>ppt_x</p:attrName>
                                          <p:attrName>ppt_y</p:attrName>
                                        </p:attrNameLst>
                                      </p:cBhvr>
                                      <p:rCtr x="-31354"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127" name="Shape 127" descr="ITCollege.png"/>
          <p:cNvPicPr preferRelativeResize="0"/>
          <p:nvPr/>
        </p:nvPicPr>
        <p:blipFill>
          <a:blip r:embed="rId3">
            <a:extLst/>
          </a:blip>
          <a:stretch>
            <a:fillRect/>
          </a:stretch>
        </p:blipFill>
        <p:spPr>
          <a:xfrm>
            <a:off x="-198113" y="4333398"/>
            <a:ext cx="2586359" cy="898759"/>
          </a:xfrm>
          <a:prstGeom prst="rect">
            <a:avLst/>
          </a:prstGeom>
          <a:noFill/>
        </p:spPr>
      </p:pic>
      <p:sp>
        <p:nvSpPr>
          <p:cNvPr id="125" name="Shape 125"/>
          <p:cNvSpPr txBox="1">
            <a:spLocks noGrp="1"/>
          </p:cNvSpPr>
          <p:nvPr>
            <p:ph type="title"/>
          </p:nvPr>
        </p:nvSpPr>
        <p:spPr>
          <a:xfrm>
            <a:off x="279763" y="0"/>
            <a:ext cx="4922045" cy="1243649"/>
          </a:xfrm>
          <a:prstGeom prst="rect">
            <a:avLst/>
          </a:prstGeom>
        </p:spPr>
        <p:txBody>
          <a:bodyPr spcFirstLastPara="1" vert="horz" lIns="91440" tIns="45720" rIns="91440" bIns="45720" rtlCol="0" anchor="ctr" anchorCtr="0">
            <a:normAutofit/>
          </a:bodyPr>
          <a:lstStyle/>
          <a:p>
            <a:pPr lvl="0" defTabSz="914400">
              <a:spcBef>
                <a:spcPct val="0"/>
              </a:spcBef>
            </a:pPr>
            <a:r>
              <a:rPr lang="en-US" sz="5400" spc="-120" dirty="0">
                <a:sym typeface="Cambria"/>
              </a:rPr>
              <a:t>SQL [language]</a:t>
            </a:r>
          </a:p>
        </p:txBody>
      </p:sp>
      <p:sp>
        <p:nvSpPr>
          <p:cNvPr id="126" name="Shape 126"/>
          <p:cNvSpPr txBox="1">
            <a:spLocks noGrp="1"/>
          </p:cNvSpPr>
          <p:nvPr>
            <p:ph type="body" idx="1"/>
          </p:nvPr>
        </p:nvSpPr>
        <p:spPr>
          <a:xfrm>
            <a:off x="143219" y="1355075"/>
            <a:ext cx="8205444" cy="2978323"/>
          </a:xfrm>
          <a:prstGeom prst="rect">
            <a:avLst/>
          </a:prstGeom>
        </p:spPr>
        <p:txBody>
          <a:bodyPr spcFirstLastPara="1" vert="horz" lIns="91440" tIns="45720" rIns="91440" bIns="45720" rtlCol="0" anchorCtr="0">
            <a:normAutofit/>
          </a:bodyPr>
          <a:lstStyle/>
          <a:p>
            <a:pPr marL="342900" defTabSz="914400"/>
            <a:r>
              <a:rPr lang="en-US" sz="2000" dirty="0"/>
              <a:t>Structured Query language is used for programming databases. It is sometimes called </a:t>
            </a:r>
            <a:r>
              <a:rPr lang="en-GB" sz="2000" dirty="0"/>
              <a:t>“</a:t>
            </a:r>
            <a:r>
              <a:rPr lang="en-GB" sz="2000" i="1" dirty="0"/>
              <a:t>Sequel</a:t>
            </a:r>
            <a:r>
              <a:rPr lang="en-GB" sz="2000" dirty="0"/>
              <a:t>”</a:t>
            </a:r>
            <a:endParaRPr lang="en-US" sz="2000" dirty="0"/>
          </a:p>
          <a:p>
            <a:pPr marL="342900" defTabSz="914400"/>
            <a:endParaRPr lang="en-US" sz="2000" dirty="0"/>
          </a:p>
          <a:p>
            <a:pPr marL="342900" defTabSz="914400"/>
            <a:r>
              <a:rPr lang="en-US" sz="2000" dirty="0"/>
              <a:t>The history of SQL began in an </a:t>
            </a:r>
            <a:r>
              <a:rPr lang="en-US" sz="2000" b="1" u="sng" dirty="0"/>
              <a:t>IBM laboratory in San Jose, California</a:t>
            </a:r>
            <a:r>
              <a:rPr lang="en-US" sz="2000" dirty="0"/>
              <a:t>, where SQL was developed in the late </a:t>
            </a:r>
            <a:r>
              <a:rPr lang="en-US" sz="2000" b="1" u="sng" dirty="0"/>
              <a:t>1970’s</a:t>
            </a:r>
            <a:r>
              <a:rPr lang="en-US" sz="2000" dirty="0"/>
              <a:t>. </a:t>
            </a:r>
          </a:p>
          <a:p>
            <a:pPr marL="342900" defTabSz="914400"/>
            <a:endParaRPr lang="en-US" sz="2000" dirty="0"/>
          </a:p>
          <a:p>
            <a:pPr marL="342900" defTabSz="914400"/>
            <a:r>
              <a:rPr lang="en-US" sz="2000" dirty="0"/>
              <a:t>SQL stands for structured Query Language. It is </a:t>
            </a:r>
            <a:r>
              <a:rPr lang="en-US" sz="2000" b="1" u="sng" dirty="0"/>
              <a:t>a non-procedural language</a:t>
            </a:r>
            <a:r>
              <a:rPr lang="en-US" sz="2000" dirty="0"/>
              <a:t>, meaning that SQL </a:t>
            </a:r>
            <a:r>
              <a:rPr lang="en-US" sz="2000" b="1" u="sng" dirty="0"/>
              <a:t>describes what data to retrieve, delete or insert</a:t>
            </a:r>
            <a:r>
              <a:rPr lang="en-US" sz="2000" dirty="0"/>
              <a:t>, </a:t>
            </a:r>
            <a:r>
              <a:rPr lang="en-US" sz="2000" b="1" u="sng" dirty="0"/>
              <a:t>rather than how to perform the operation</a:t>
            </a:r>
            <a:r>
              <a:rPr lang="en-US" sz="2000" dirty="0"/>
              <a:t>. </a:t>
            </a:r>
          </a:p>
          <a:p>
            <a:pPr marL="342900" defTabSz="914400"/>
            <a:endParaRPr lang="en-US" sz="2000" dirty="0"/>
          </a:p>
          <a:p>
            <a:pPr marL="342900" defTabSz="914400"/>
            <a:r>
              <a:rPr lang="en-US" sz="2000" dirty="0"/>
              <a:t>It is the standard command set used to communicate with RDBMS. </a:t>
            </a:r>
          </a:p>
          <a:p>
            <a:pPr marL="0" lvl="0" indent="0" defTabSz="914400">
              <a:spcBef>
                <a:spcPts val="0"/>
              </a:spcBef>
              <a:spcAft>
                <a:spcPts val="0"/>
              </a:spcAft>
              <a:buFont typeface="Arial" pitchFamily="34" charset="0"/>
              <a:buChar char=" "/>
            </a:pPr>
            <a:endParaRPr lang="en-US" sz="2000" dirty="0">
              <a:sym typeface="Cambria"/>
            </a:endParaRPr>
          </a:p>
          <a:p>
            <a:pPr marL="0" lvl="0" indent="0" defTabSz="914400">
              <a:spcBef>
                <a:spcPts val="0"/>
              </a:spcBef>
              <a:spcAft>
                <a:spcPts val="1600"/>
              </a:spcAft>
              <a:buFont typeface="Arial" pitchFamily="34" charset="0"/>
              <a:buChar char=" "/>
            </a:pPr>
            <a:endParaRPr lang="en-US" sz="2000" dirty="0">
              <a:sym typeface="Cambria"/>
            </a:endParaRPr>
          </a:p>
        </p:txBody>
      </p:sp>
    </p:spTree>
    <p:extLst>
      <p:ext uri="{BB962C8B-B14F-4D97-AF65-F5344CB8AC3E}">
        <p14:creationId xmlns:p14="http://schemas.microsoft.com/office/powerpoint/2010/main" val="1530302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127" name="Shape 127" descr="ITCollege.png"/>
          <p:cNvPicPr preferRelativeResize="0"/>
          <p:nvPr/>
        </p:nvPicPr>
        <p:blipFill>
          <a:blip r:embed="rId3">
            <a:extLst/>
          </a:blip>
          <a:stretch>
            <a:fillRect/>
          </a:stretch>
        </p:blipFill>
        <p:spPr>
          <a:xfrm>
            <a:off x="86148" y="4294150"/>
            <a:ext cx="2586359" cy="898759"/>
          </a:xfrm>
          <a:prstGeom prst="rect">
            <a:avLst/>
          </a:prstGeom>
          <a:noFill/>
        </p:spPr>
      </p:pic>
      <p:sp>
        <p:nvSpPr>
          <p:cNvPr id="125" name="Shape 125"/>
          <p:cNvSpPr txBox="1">
            <a:spLocks noGrp="1"/>
          </p:cNvSpPr>
          <p:nvPr>
            <p:ph type="title"/>
          </p:nvPr>
        </p:nvSpPr>
        <p:spPr>
          <a:xfrm>
            <a:off x="211484" y="210578"/>
            <a:ext cx="4922045" cy="12436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spc="-120" dirty="0">
                <a:sym typeface="Cambria"/>
              </a:rPr>
              <a:t>SQL</a:t>
            </a:r>
          </a:p>
        </p:txBody>
      </p:sp>
      <p:sp>
        <p:nvSpPr>
          <p:cNvPr id="126" name="Shape 126"/>
          <p:cNvSpPr txBox="1">
            <a:spLocks noGrp="1"/>
          </p:cNvSpPr>
          <p:nvPr>
            <p:ph type="body" idx="1"/>
          </p:nvPr>
        </p:nvSpPr>
        <p:spPr>
          <a:xfrm>
            <a:off x="0" y="1454227"/>
            <a:ext cx="8348663" cy="2879171"/>
          </a:xfrm>
          <a:prstGeom prst="rect">
            <a:avLst/>
          </a:prstGeom>
        </p:spPr>
        <p:txBody>
          <a:bodyPr spcFirstLastPara="1" vert="horz" lIns="91440" tIns="45720" rIns="91440" bIns="45720" rtlCol="0" anchorCtr="0">
            <a:normAutofit/>
          </a:bodyPr>
          <a:lstStyle/>
          <a:p>
            <a:pPr marL="114300" indent="0" defTabSz="914400">
              <a:buNone/>
            </a:pPr>
            <a:r>
              <a:rPr lang="en-US" b="1" dirty="0"/>
              <a:t>An SQL query is not-necessarily a question to the database. </a:t>
            </a:r>
          </a:p>
          <a:p>
            <a:pPr marL="114300" indent="0" defTabSz="914400">
              <a:buNone/>
            </a:pPr>
            <a:endParaRPr lang="en-US" b="1" dirty="0"/>
          </a:p>
          <a:p>
            <a:pPr marL="114300" indent="0" defTabSz="914400">
              <a:buNone/>
            </a:pPr>
            <a:r>
              <a:rPr lang="en-US" b="1" dirty="0"/>
              <a:t>It can be a command to do one of the following. </a:t>
            </a:r>
          </a:p>
          <a:p>
            <a:pPr marL="114300" indent="0" defTabSz="914400">
              <a:buNone/>
            </a:pPr>
            <a:endParaRPr lang="en-US" dirty="0"/>
          </a:p>
          <a:p>
            <a:pPr marL="285750" indent="-285750" defTabSz="914400">
              <a:buFont typeface="Arial" pitchFamily="34" charset="0"/>
              <a:buChar char=" "/>
            </a:pPr>
            <a:r>
              <a:rPr lang="en-US" dirty="0"/>
              <a:t>Create or delete a table. </a:t>
            </a:r>
          </a:p>
          <a:p>
            <a:pPr marL="285750" indent="-285750" defTabSz="914400">
              <a:buFont typeface="Arial" pitchFamily="34" charset="0"/>
              <a:buChar char=" "/>
            </a:pPr>
            <a:endParaRPr lang="en-US" dirty="0"/>
          </a:p>
          <a:p>
            <a:pPr marL="285750" indent="-285750" defTabSz="914400">
              <a:buFont typeface="Arial" pitchFamily="34" charset="0"/>
              <a:buChar char=" "/>
            </a:pPr>
            <a:r>
              <a:rPr lang="en-US" dirty="0"/>
              <a:t>Insert, modify or delete rows. </a:t>
            </a:r>
          </a:p>
          <a:p>
            <a:pPr marL="285750" indent="-285750" defTabSz="914400">
              <a:buFont typeface="Arial" pitchFamily="34" charset="0"/>
              <a:buChar char=" "/>
            </a:pPr>
            <a:endParaRPr lang="en-US" dirty="0"/>
          </a:p>
          <a:p>
            <a:pPr marL="285750" indent="-285750" defTabSz="914400">
              <a:buFont typeface="Arial" pitchFamily="34" charset="0"/>
              <a:buChar char=" "/>
            </a:pPr>
            <a:r>
              <a:rPr lang="en-US" dirty="0"/>
              <a:t>Search several rows for specifying information and return the result in order. </a:t>
            </a:r>
          </a:p>
          <a:p>
            <a:pPr marL="285750" indent="-285750" defTabSz="914400">
              <a:buFont typeface="Arial" pitchFamily="34" charset="0"/>
              <a:buChar char=" "/>
            </a:pPr>
            <a:endParaRPr lang="en-US" dirty="0"/>
          </a:p>
          <a:p>
            <a:pPr marL="285750" indent="-285750" defTabSz="914400">
              <a:buFont typeface="Arial" pitchFamily="34" charset="0"/>
              <a:buChar char=" "/>
            </a:pPr>
            <a:r>
              <a:rPr lang="en-US" dirty="0"/>
              <a:t>Modify security information, etc.</a:t>
            </a:r>
          </a:p>
          <a:p>
            <a:pPr marL="0" lvl="0" indent="0" defTabSz="914400">
              <a:spcBef>
                <a:spcPts val="0"/>
              </a:spcBef>
              <a:spcAft>
                <a:spcPts val="0"/>
              </a:spcAft>
              <a:buFont typeface="Arial" pitchFamily="34" charset="0"/>
              <a:buChar char=" "/>
            </a:pPr>
            <a:endParaRPr lang="en-US" dirty="0">
              <a:sym typeface="Cambria"/>
            </a:endParaRPr>
          </a:p>
          <a:p>
            <a:pPr marL="0" lvl="0" indent="0" defTabSz="914400">
              <a:spcBef>
                <a:spcPts val="0"/>
              </a:spcBef>
              <a:spcAft>
                <a:spcPts val="1600"/>
              </a:spcAft>
              <a:buFont typeface="Arial" pitchFamily="34" charset="0"/>
              <a:buChar char=" "/>
            </a:pPr>
            <a:endParaRPr lang="en-US" dirty="0">
              <a:sym typeface="Cambria"/>
            </a:endParaRPr>
          </a:p>
        </p:txBody>
      </p:sp>
    </p:spTree>
    <p:extLst>
      <p:ext uri="{BB962C8B-B14F-4D97-AF65-F5344CB8AC3E}">
        <p14:creationId xmlns:p14="http://schemas.microsoft.com/office/powerpoint/2010/main" val="2481241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127" name="Shape 127" descr="ITCollege.png"/>
          <p:cNvPicPr preferRelativeResize="0"/>
          <p:nvPr/>
        </p:nvPicPr>
        <p:blipFill>
          <a:blip r:embed="rId3">
            <a:extLst/>
          </a:blip>
          <a:stretch>
            <a:fillRect/>
          </a:stretch>
        </p:blipFill>
        <p:spPr>
          <a:xfrm>
            <a:off x="86148" y="4294150"/>
            <a:ext cx="2586359" cy="898759"/>
          </a:xfrm>
          <a:prstGeom prst="rect">
            <a:avLst/>
          </a:prstGeom>
          <a:noFill/>
        </p:spPr>
      </p:pic>
      <p:sp>
        <p:nvSpPr>
          <p:cNvPr id="125" name="Shape 125"/>
          <p:cNvSpPr txBox="1">
            <a:spLocks noGrp="1"/>
          </p:cNvSpPr>
          <p:nvPr>
            <p:ph type="title"/>
          </p:nvPr>
        </p:nvSpPr>
        <p:spPr>
          <a:xfrm>
            <a:off x="211484" y="210578"/>
            <a:ext cx="4922045" cy="12436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spc="-120" dirty="0">
                <a:sym typeface="Cambria"/>
              </a:rPr>
              <a:t>SQL</a:t>
            </a:r>
          </a:p>
        </p:txBody>
      </p:sp>
      <p:sp>
        <p:nvSpPr>
          <p:cNvPr id="126" name="Shape 126"/>
          <p:cNvSpPr txBox="1">
            <a:spLocks noGrp="1"/>
          </p:cNvSpPr>
          <p:nvPr>
            <p:ph type="body" idx="1"/>
          </p:nvPr>
        </p:nvSpPr>
        <p:spPr>
          <a:xfrm>
            <a:off x="0" y="1454227"/>
            <a:ext cx="8348663" cy="2879171"/>
          </a:xfrm>
          <a:prstGeom prst="rect">
            <a:avLst/>
          </a:prstGeom>
        </p:spPr>
        <p:txBody>
          <a:bodyPr spcFirstLastPara="1" vert="horz" lIns="91440" tIns="45720" rIns="91440" bIns="45720" rtlCol="0" anchorCtr="0">
            <a:normAutofit/>
          </a:bodyPr>
          <a:lstStyle/>
          <a:p>
            <a:pPr marL="114300" indent="0" defTabSz="914400">
              <a:buNone/>
            </a:pPr>
            <a:r>
              <a:rPr lang="en-US" b="1" dirty="0"/>
              <a:t>An SQL query is not-necessarily a question to the database. </a:t>
            </a:r>
          </a:p>
          <a:p>
            <a:pPr marL="114300" indent="0" defTabSz="914400">
              <a:buNone/>
            </a:pPr>
            <a:endParaRPr lang="en-US" b="1" dirty="0"/>
          </a:p>
          <a:p>
            <a:pPr marL="114300" indent="0" defTabSz="914400">
              <a:buNone/>
            </a:pPr>
            <a:r>
              <a:rPr lang="en-US" b="1" dirty="0"/>
              <a:t>It can be a command to do one of the following. </a:t>
            </a:r>
          </a:p>
          <a:p>
            <a:pPr marL="114300" indent="0" defTabSz="914400">
              <a:buNone/>
            </a:pPr>
            <a:endParaRPr lang="en-US" dirty="0"/>
          </a:p>
          <a:p>
            <a:pPr marL="285750" indent="-285750" defTabSz="914400">
              <a:buFont typeface="Arial" pitchFamily="34" charset="0"/>
              <a:buChar char=" "/>
            </a:pPr>
            <a:r>
              <a:rPr lang="en-US" dirty="0"/>
              <a:t>Create or delete a table. </a:t>
            </a:r>
          </a:p>
          <a:p>
            <a:pPr marL="285750" indent="-285750" defTabSz="914400">
              <a:buFont typeface="Arial" pitchFamily="34" charset="0"/>
              <a:buChar char=" "/>
            </a:pPr>
            <a:endParaRPr lang="en-US" dirty="0"/>
          </a:p>
          <a:p>
            <a:pPr marL="285750" indent="-285750" defTabSz="914400">
              <a:buFont typeface="Arial" pitchFamily="34" charset="0"/>
              <a:buChar char=" "/>
            </a:pPr>
            <a:r>
              <a:rPr lang="en-US" dirty="0"/>
              <a:t>Insert, modify or delete rows. </a:t>
            </a:r>
          </a:p>
          <a:p>
            <a:pPr marL="285750" indent="-285750" defTabSz="914400">
              <a:buFont typeface="Arial" pitchFamily="34" charset="0"/>
              <a:buChar char=" "/>
            </a:pPr>
            <a:endParaRPr lang="en-US" dirty="0"/>
          </a:p>
          <a:p>
            <a:pPr marL="285750" indent="-285750" defTabSz="914400">
              <a:buFont typeface="Arial" pitchFamily="34" charset="0"/>
              <a:buChar char=" "/>
            </a:pPr>
            <a:r>
              <a:rPr lang="en-US" dirty="0"/>
              <a:t>Search several rows for specifying information and return the result in order. </a:t>
            </a:r>
          </a:p>
          <a:p>
            <a:pPr marL="285750" indent="-285750" defTabSz="914400">
              <a:buFont typeface="Arial" pitchFamily="34" charset="0"/>
              <a:buChar char=" "/>
            </a:pPr>
            <a:endParaRPr lang="en-US" dirty="0"/>
          </a:p>
          <a:p>
            <a:pPr marL="285750" indent="-285750" defTabSz="914400">
              <a:buFont typeface="Arial" pitchFamily="34" charset="0"/>
              <a:buChar char=" "/>
            </a:pPr>
            <a:r>
              <a:rPr lang="en-US" dirty="0"/>
              <a:t>Modify security information, etc.</a:t>
            </a:r>
          </a:p>
          <a:p>
            <a:pPr marL="0" lvl="0" indent="0" defTabSz="914400">
              <a:spcBef>
                <a:spcPts val="0"/>
              </a:spcBef>
              <a:spcAft>
                <a:spcPts val="0"/>
              </a:spcAft>
              <a:buFont typeface="Arial" pitchFamily="34" charset="0"/>
              <a:buChar char=" "/>
            </a:pPr>
            <a:endParaRPr lang="en-US" dirty="0">
              <a:sym typeface="Cambria"/>
            </a:endParaRPr>
          </a:p>
          <a:p>
            <a:pPr marL="0" lvl="0" indent="0" defTabSz="914400">
              <a:spcBef>
                <a:spcPts val="0"/>
              </a:spcBef>
              <a:spcAft>
                <a:spcPts val="1600"/>
              </a:spcAft>
              <a:buFont typeface="Arial" pitchFamily="34" charset="0"/>
              <a:buChar char=" "/>
            </a:pPr>
            <a:endParaRPr lang="en-US" dirty="0">
              <a:sym typeface="Cambria"/>
            </a:endParaRPr>
          </a:p>
        </p:txBody>
      </p:sp>
    </p:spTree>
    <p:extLst>
      <p:ext uri="{BB962C8B-B14F-4D97-AF65-F5344CB8AC3E}">
        <p14:creationId xmlns:p14="http://schemas.microsoft.com/office/powerpoint/2010/main" val="4265735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127" name="Shape 127" descr="ITCollege.png"/>
          <p:cNvPicPr preferRelativeResize="0"/>
          <p:nvPr/>
        </p:nvPicPr>
        <p:blipFill>
          <a:blip r:embed="rId3">
            <a:extLst/>
          </a:blip>
          <a:stretch>
            <a:fillRect/>
          </a:stretch>
        </p:blipFill>
        <p:spPr>
          <a:xfrm>
            <a:off x="86148" y="4294150"/>
            <a:ext cx="2586359" cy="898759"/>
          </a:xfrm>
          <a:prstGeom prst="rect">
            <a:avLst/>
          </a:prstGeom>
          <a:noFill/>
        </p:spPr>
      </p:pic>
      <p:sp>
        <p:nvSpPr>
          <p:cNvPr id="125" name="Shape 125"/>
          <p:cNvSpPr txBox="1">
            <a:spLocks noGrp="1"/>
          </p:cNvSpPr>
          <p:nvPr>
            <p:ph type="title"/>
          </p:nvPr>
        </p:nvSpPr>
        <p:spPr>
          <a:xfrm>
            <a:off x="211484" y="210578"/>
            <a:ext cx="4922045" cy="12436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spc="-120" dirty="0">
                <a:sym typeface="Cambria"/>
              </a:rPr>
              <a:t>SQL</a:t>
            </a:r>
          </a:p>
        </p:txBody>
      </p:sp>
      <p:sp>
        <p:nvSpPr>
          <p:cNvPr id="126" name="Shape 126"/>
          <p:cNvSpPr txBox="1">
            <a:spLocks noGrp="1"/>
          </p:cNvSpPr>
          <p:nvPr>
            <p:ph type="body" idx="1"/>
          </p:nvPr>
        </p:nvSpPr>
        <p:spPr>
          <a:xfrm>
            <a:off x="0" y="1454227"/>
            <a:ext cx="8348663" cy="2879171"/>
          </a:xfrm>
          <a:prstGeom prst="rect">
            <a:avLst/>
          </a:prstGeom>
        </p:spPr>
        <p:txBody>
          <a:bodyPr spcFirstLastPara="1" vert="horz" lIns="91440" tIns="45720" rIns="91440" bIns="45720" rtlCol="0" anchorCtr="0">
            <a:normAutofit/>
          </a:bodyPr>
          <a:lstStyle/>
          <a:p>
            <a:pPr marL="114300" indent="0" defTabSz="914400">
              <a:buNone/>
            </a:pPr>
            <a:r>
              <a:rPr lang="en-US" sz="2400" b="1" dirty="0"/>
              <a:t>Semicolon</a:t>
            </a:r>
            <a:r>
              <a:rPr lang="en-US" sz="2400" dirty="0"/>
              <a:t> is the standard way to separate each SQL statement in database systems that allow more than one SQL statement to be executed in the same call to the server.</a:t>
            </a:r>
            <a:endParaRPr lang="en-US" sz="2400" dirty="0">
              <a:sym typeface="Cambria"/>
            </a:endParaRPr>
          </a:p>
          <a:p>
            <a:pPr marL="0" lvl="0" indent="0" defTabSz="914400">
              <a:spcBef>
                <a:spcPts val="0"/>
              </a:spcBef>
              <a:spcAft>
                <a:spcPts val="1600"/>
              </a:spcAft>
              <a:buFont typeface="Arial" pitchFamily="34" charset="0"/>
              <a:buChar char=" "/>
            </a:pPr>
            <a:endParaRPr lang="en-US" sz="2400" dirty="0">
              <a:sym typeface="Cambria"/>
            </a:endParaRPr>
          </a:p>
        </p:txBody>
      </p:sp>
    </p:spTree>
    <p:extLst>
      <p:ext uri="{BB962C8B-B14F-4D97-AF65-F5344CB8AC3E}">
        <p14:creationId xmlns:p14="http://schemas.microsoft.com/office/powerpoint/2010/main" val="1687746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127" name="Shape 127" descr="ITCollege.png"/>
          <p:cNvPicPr preferRelativeResize="0"/>
          <p:nvPr/>
        </p:nvPicPr>
        <p:blipFill>
          <a:blip r:embed="rId3">
            <a:extLst/>
          </a:blip>
          <a:stretch>
            <a:fillRect/>
          </a:stretch>
        </p:blipFill>
        <p:spPr>
          <a:xfrm>
            <a:off x="86148" y="4294150"/>
            <a:ext cx="2586359" cy="898759"/>
          </a:xfrm>
          <a:prstGeom prst="rect">
            <a:avLst/>
          </a:prstGeom>
          <a:noFill/>
        </p:spPr>
      </p:pic>
      <p:sp>
        <p:nvSpPr>
          <p:cNvPr id="125" name="Shape 125"/>
          <p:cNvSpPr txBox="1">
            <a:spLocks noGrp="1"/>
          </p:cNvSpPr>
          <p:nvPr>
            <p:ph type="title"/>
          </p:nvPr>
        </p:nvSpPr>
        <p:spPr>
          <a:xfrm>
            <a:off x="211484" y="37460"/>
            <a:ext cx="4922045" cy="500890"/>
          </a:xfrm>
          <a:prstGeom prst="rect">
            <a:avLst/>
          </a:prstGeom>
        </p:spPr>
        <p:txBody>
          <a:bodyPr spcFirstLastPara="1" vert="horz" lIns="91440" tIns="45720" rIns="91440" bIns="45720" rtlCol="0" anchor="ctr" anchorCtr="0">
            <a:normAutofit fontScale="90000"/>
          </a:bodyPr>
          <a:lstStyle/>
          <a:p>
            <a:pPr marL="0" lvl="0" indent="0" defTabSz="914400">
              <a:spcBef>
                <a:spcPct val="0"/>
              </a:spcBef>
              <a:spcAft>
                <a:spcPts val="0"/>
              </a:spcAft>
            </a:pPr>
            <a:r>
              <a:rPr lang="en-US" sz="5400" spc="-120" dirty="0">
                <a:sym typeface="Cambria"/>
              </a:rPr>
              <a:t>SQL Data Types</a:t>
            </a:r>
          </a:p>
        </p:txBody>
      </p:sp>
      <p:pic>
        <p:nvPicPr>
          <p:cNvPr id="4" name="Picture 3">
            <a:extLst>
              <a:ext uri="{FF2B5EF4-FFF2-40B4-BE49-F238E27FC236}">
                <a16:creationId xmlns:a16="http://schemas.microsoft.com/office/drawing/2014/main" id="{223F7D84-D9C3-4812-A3DE-88CBCC2F0F3E}"/>
              </a:ext>
            </a:extLst>
          </p:cNvPr>
          <p:cNvPicPr>
            <a:picLocks noChangeAspect="1"/>
          </p:cNvPicPr>
          <p:nvPr/>
        </p:nvPicPr>
        <p:blipFill>
          <a:blip r:embed="rId4"/>
          <a:stretch>
            <a:fillRect/>
          </a:stretch>
        </p:blipFill>
        <p:spPr>
          <a:xfrm>
            <a:off x="0" y="711468"/>
            <a:ext cx="8516039" cy="4016753"/>
          </a:xfrm>
          <a:prstGeom prst="rect">
            <a:avLst/>
          </a:prstGeom>
        </p:spPr>
      </p:pic>
    </p:spTree>
    <p:extLst>
      <p:ext uri="{BB962C8B-B14F-4D97-AF65-F5344CB8AC3E}">
        <p14:creationId xmlns:p14="http://schemas.microsoft.com/office/powerpoint/2010/main" val="928517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127" name="Shape 127" descr="ITCollege.png"/>
          <p:cNvPicPr preferRelativeResize="0"/>
          <p:nvPr/>
        </p:nvPicPr>
        <p:blipFill>
          <a:blip r:embed="rId3">
            <a:extLst/>
          </a:blip>
          <a:stretch>
            <a:fillRect/>
          </a:stretch>
        </p:blipFill>
        <p:spPr>
          <a:xfrm>
            <a:off x="-156224" y="4333398"/>
            <a:ext cx="2586359" cy="898759"/>
          </a:xfrm>
          <a:prstGeom prst="rect">
            <a:avLst/>
          </a:prstGeom>
          <a:noFill/>
        </p:spPr>
      </p:pic>
      <p:sp>
        <p:nvSpPr>
          <p:cNvPr id="125" name="Shape 125"/>
          <p:cNvSpPr txBox="1">
            <a:spLocks noGrp="1"/>
          </p:cNvSpPr>
          <p:nvPr>
            <p:ph type="title"/>
          </p:nvPr>
        </p:nvSpPr>
        <p:spPr>
          <a:xfrm>
            <a:off x="328469" y="155493"/>
            <a:ext cx="4922045" cy="12436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spc="-120" dirty="0">
                <a:sym typeface="Cambria"/>
              </a:rPr>
              <a:t>SQL</a:t>
            </a:r>
          </a:p>
        </p:txBody>
      </p:sp>
      <p:sp>
        <p:nvSpPr>
          <p:cNvPr id="126" name="Shape 126"/>
          <p:cNvSpPr txBox="1">
            <a:spLocks noGrp="1"/>
          </p:cNvSpPr>
          <p:nvPr>
            <p:ph type="body" idx="1"/>
          </p:nvPr>
        </p:nvSpPr>
        <p:spPr>
          <a:xfrm>
            <a:off x="143219" y="1399142"/>
            <a:ext cx="8205444" cy="2934256"/>
          </a:xfrm>
          <a:prstGeom prst="rect">
            <a:avLst/>
          </a:prstGeom>
        </p:spPr>
        <p:txBody>
          <a:bodyPr spcFirstLastPara="1" vert="horz" lIns="91440" tIns="45720" rIns="91440" bIns="45720" rtlCol="0" anchorCtr="0">
            <a:normAutofit/>
          </a:bodyPr>
          <a:lstStyle/>
          <a:p>
            <a:pPr marL="114300" indent="0" defTabSz="914400">
              <a:buNone/>
            </a:pPr>
            <a:r>
              <a:rPr lang="en-US" b="1" dirty="0"/>
              <a:t>The SQL Statements can be grouped into the following Categories. </a:t>
            </a:r>
          </a:p>
          <a:p>
            <a:pPr marL="114300" indent="0" defTabSz="914400">
              <a:buNone/>
            </a:pPr>
            <a:endParaRPr lang="en-US" b="1" dirty="0"/>
          </a:p>
          <a:p>
            <a:pPr marL="285750" indent="-285750" defTabSz="914400">
              <a:buFont typeface="Arial" pitchFamily="34" charset="0"/>
              <a:buChar char=" "/>
            </a:pPr>
            <a:r>
              <a:rPr lang="en-US" b="1" dirty="0"/>
              <a:t>DDL</a:t>
            </a:r>
            <a:r>
              <a:rPr lang="en-US" dirty="0"/>
              <a:t>(Data Definition Language) </a:t>
            </a:r>
          </a:p>
          <a:p>
            <a:pPr marL="285750" indent="-285750" defTabSz="914400">
              <a:buFont typeface="Arial" pitchFamily="34" charset="0"/>
              <a:buChar char=" "/>
            </a:pPr>
            <a:endParaRPr lang="en-US" dirty="0"/>
          </a:p>
          <a:p>
            <a:pPr marL="285750" indent="-285750" defTabSz="914400">
              <a:buFont typeface="Arial" pitchFamily="34" charset="0"/>
              <a:buChar char=" "/>
            </a:pPr>
            <a:r>
              <a:rPr lang="en-US" b="1" dirty="0"/>
              <a:t>DML</a:t>
            </a:r>
            <a:r>
              <a:rPr lang="en-US" dirty="0"/>
              <a:t>(Data Manipulation Language) </a:t>
            </a:r>
          </a:p>
          <a:p>
            <a:pPr marL="285750" indent="-285750" defTabSz="914400">
              <a:buFont typeface="Arial" pitchFamily="34" charset="0"/>
              <a:buChar char=" "/>
            </a:pPr>
            <a:endParaRPr lang="en-US" dirty="0"/>
          </a:p>
          <a:p>
            <a:pPr marL="285750" indent="-285750" defTabSz="914400">
              <a:buFont typeface="Arial" pitchFamily="34" charset="0"/>
              <a:buChar char=" "/>
            </a:pPr>
            <a:r>
              <a:rPr lang="en-US" b="1" dirty="0"/>
              <a:t>DCL</a:t>
            </a:r>
            <a:r>
              <a:rPr lang="en-US" dirty="0"/>
              <a:t>(Data Control Language) </a:t>
            </a:r>
          </a:p>
          <a:p>
            <a:pPr marL="285750" indent="-285750" defTabSz="914400">
              <a:buFont typeface="Arial" pitchFamily="34" charset="0"/>
              <a:buChar char=" "/>
            </a:pPr>
            <a:endParaRPr lang="en-US" dirty="0"/>
          </a:p>
          <a:p>
            <a:pPr marL="285750" indent="-285750" defTabSz="914400">
              <a:buFont typeface="Arial" pitchFamily="34" charset="0"/>
              <a:buChar char=" "/>
            </a:pPr>
            <a:r>
              <a:rPr lang="en-US" b="1" dirty="0"/>
              <a:t>TCL</a:t>
            </a:r>
            <a:r>
              <a:rPr lang="en-US" dirty="0"/>
              <a:t>(Transaction Control Language) </a:t>
            </a:r>
          </a:p>
          <a:p>
            <a:pPr marL="285750" indent="-285750" defTabSz="914400">
              <a:buFont typeface="Arial" pitchFamily="34" charset="0"/>
              <a:buChar char=" "/>
            </a:pPr>
            <a:endParaRPr lang="en-US" dirty="0"/>
          </a:p>
          <a:p>
            <a:pPr marL="0" lvl="0" indent="0" defTabSz="914400">
              <a:spcBef>
                <a:spcPts val="0"/>
              </a:spcBef>
              <a:spcAft>
                <a:spcPts val="0"/>
              </a:spcAft>
              <a:buFont typeface="Arial" pitchFamily="34" charset="0"/>
              <a:buChar char=" "/>
            </a:pPr>
            <a:endParaRPr lang="en-US" dirty="0">
              <a:sym typeface="Cambria"/>
            </a:endParaRPr>
          </a:p>
          <a:p>
            <a:pPr marL="0" lvl="0" indent="0" defTabSz="914400">
              <a:spcBef>
                <a:spcPts val="0"/>
              </a:spcBef>
              <a:spcAft>
                <a:spcPts val="1600"/>
              </a:spcAft>
              <a:buFont typeface="Arial" pitchFamily="34" charset="0"/>
              <a:buChar char=" "/>
            </a:pPr>
            <a:endParaRPr lang="en-US" dirty="0">
              <a:sym typeface="Cambria"/>
            </a:endParaRPr>
          </a:p>
        </p:txBody>
      </p:sp>
    </p:spTree>
    <p:extLst>
      <p:ext uri="{BB962C8B-B14F-4D97-AF65-F5344CB8AC3E}">
        <p14:creationId xmlns:p14="http://schemas.microsoft.com/office/powerpoint/2010/main" val="3012555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127" name="Shape 127" descr="ITCollege.png"/>
          <p:cNvPicPr preferRelativeResize="0"/>
          <p:nvPr/>
        </p:nvPicPr>
        <p:blipFill>
          <a:blip r:embed="rId3">
            <a:extLst/>
          </a:blip>
          <a:stretch>
            <a:fillRect/>
          </a:stretch>
        </p:blipFill>
        <p:spPr>
          <a:xfrm>
            <a:off x="6556810" y="4326874"/>
            <a:ext cx="3000986" cy="1042842"/>
          </a:xfrm>
          <a:prstGeom prst="rect">
            <a:avLst/>
          </a:prstGeom>
          <a:noFill/>
        </p:spPr>
      </p:pic>
      <p:sp>
        <p:nvSpPr>
          <p:cNvPr id="125" name="Shape 125"/>
          <p:cNvSpPr txBox="1">
            <a:spLocks noGrp="1"/>
          </p:cNvSpPr>
          <p:nvPr>
            <p:ph type="title"/>
          </p:nvPr>
        </p:nvSpPr>
        <p:spPr>
          <a:xfrm>
            <a:off x="81026" y="0"/>
            <a:ext cx="4940710" cy="12436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spc="-120" dirty="0">
                <a:sym typeface="Cambria"/>
              </a:rPr>
              <a:t>SQL</a:t>
            </a:r>
          </a:p>
        </p:txBody>
      </p:sp>
      <p:sp>
        <p:nvSpPr>
          <p:cNvPr id="126" name="Shape 126"/>
          <p:cNvSpPr txBox="1">
            <a:spLocks noGrp="1"/>
          </p:cNvSpPr>
          <p:nvPr>
            <p:ph type="body" idx="1"/>
          </p:nvPr>
        </p:nvSpPr>
        <p:spPr>
          <a:xfrm>
            <a:off x="209320" y="859316"/>
            <a:ext cx="8447983" cy="4065224"/>
          </a:xfrm>
          <a:prstGeom prst="rect">
            <a:avLst/>
          </a:prstGeom>
        </p:spPr>
        <p:txBody>
          <a:bodyPr spcFirstLastPara="1" vert="horz" lIns="91440" tIns="45720" rIns="91440" bIns="45720" rtlCol="0" anchorCtr="0">
            <a:normAutofit/>
          </a:bodyPr>
          <a:lstStyle/>
          <a:p>
            <a:pPr defTabSz="914400">
              <a:buFont typeface="Arial" pitchFamily="34" charset="0"/>
              <a:buChar char=" "/>
            </a:pPr>
            <a:r>
              <a:rPr lang="en-US" sz="1200" b="1" dirty="0"/>
              <a:t>DDL: Data Definition Language </a:t>
            </a:r>
            <a:endParaRPr lang="en-US" sz="1200" dirty="0"/>
          </a:p>
          <a:p>
            <a:pPr defTabSz="914400">
              <a:buFont typeface="Arial" pitchFamily="34" charset="0"/>
              <a:buChar char=" "/>
            </a:pPr>
            <a:r>
              <a:rPr lang="en-US" sz="1200" dirty="0"/>
              <a:t>The DDL statement provides commands for defining relation schema i.e., for creating tables, indexes, sequences etc. and commands for dropping, altering, renaming objects. </a:t>
            </a:r>
          </a:p>
          <a:p>
            <a:pPr defTabSz="914400">
              <a:buFont typeface="Arial" pitchFamily="34" charset="0"/>
              <a:buChar char=" "/>
            </a:pPr>
            <a:endParaRPr lang="en-US" sz="1200" dirty="0"/>
          </a:p>
          <a:p>
            <a:pPr defTabSz="914400">
              <a:buFont typeface="Arial" pitchFamily="34" charset="0"/>
              <a:buChar char=" "/>
            </a:pPr>
            <a:r>
              <a:rPr lang="en-US" sz="1200" b="1" dirty="0"/>
              <a:t>DML: (Data Manipulation Language) </a:t>
            </a:r>
          </a:p>
          <a:p>
            <a:pPr defTabSz="914400">
              <a:buFont typeface="Arial" pitchFamily="34" charset="0"/>
              <a:buChar char=" "/>
            </a:pPr>
            <a:r>
              <a:rPr lang="en-US" sz="1200" dirty="0"/>
              <a:t>The DML statements are used to alter the database tables in someway. The </a:t>
            </a:r>
            <a:r>
              <a:rPr lang="en-US" sz="1200" dirty="0">
                <a:solidFill>
                  <a:srgbClr val="0070C0"/>
                </a:solidFill>
              </a:rPr>
              <a:t>UPDATE</a:t>
            </a:r>
            <a:r>
              <a:rPr lang="en-US" sz="1200" dirty="0"/>
              <a:t>, </a:t>
            </a:r>
            <a:r>
              <a:rPr lang="en-US" sz="1200" dirty="0">
                <a:solidFill>
                  <a:srgbClr val="0070C0"/>
                </a:solidFill>
              </a:rPr>
              <a:t>INSERT</a:t>
            </a:r>
            <a:r>
              <a:rPr lang="en-US" sz="1200" dirty="0"/>
              <a:t> and </a:t>
            </a:r>
            <a:r>
              <a:rPr lang="en-US" sz="1200" dirty="0">
                <a:solidFill>
                  <a:srgbClr val="0070C0"/>
                </a:solidFill>
              </a:rPr>
              <a:t>DELETE</a:t>
            </a:r>
            <a:r>
              <a:rPr lang="en-US" sz="1200" dirty="0"/>
              <a:t> statements alter existing rows in database tables, insert new records into a database table, or remove one or more records from the database table. </a:t>
            </a:r>
          </a:p>
          <a:p>
            <a:pPr defTabSz="914400">
              <a:buFont typeface="Arial" pitchFamily="34" charset="0"/>
              <a:buChar char=" "/>
            </a:pPr>
            <a:endParaRPr lang="en-US" sz="1200" dirty="0"/>
          </a:p>
          <a:p>
            <a:pPr defTabSz="914400">
              <a:buFont typeface="Arial" pitchFamily="34" charset="0"/>
              <a:buChar char=" "/>
            </a:pPr>
            <a:r>
              <a:rPr lang="en-US" sz="1200" b="1" dirty="0"/>
              <a:t>DCL: (Data Control Language) </a:t>
            </a:r>
            <a:endParaRPr lang="en-US" sz="1200" dirty="0"/>
          </a:p>
          <a:p>
            <a:pPr defTabSz="914400">
              <a:buFont typeface="Arial" pitchFamily="34" charset="0"/>
              <a:buChar char=" "/>
            </a:pPr>
            <a:r>
              <a:rPr lang="en-US" sz="1200" dirty="0"/>
              <a:t>The Data Control Language Statements are used to </a:t>
            </a:r>
            <a:r>
              <a:rPr lang="en-US" sz="1200" i="1" dirty="0"/>
              <a:t>Grant permission to the user</a:t>
            </a:r>
            <a:r>
              <a:rPr lang="en-US" sz="1200" dirty="0"/>
              <a:t> and </a:t>
            </a:r>
            <a:r>
              <a:rPr lang="en-US" sz="1200" i="1" dirty="0"/>
              <a:t>Revoke permission from the user</a:t>
            </a:r>
            <a:r>
              <a:rPr lang="en-US" sz="1200" dirty="0"/>
              <a:t>, </a:t>
            </a:r>
            <a:r>
              <a:rPr lang="en-US" sz="1200" i="1" dirty="0"/>
              <a:t>Lock certain Permission for the user.</a:t>
            </a:r>
            <a:r>
              <a:rPr lang="en-US" sz="1200" dirty="0"/>
              <a:t> </a:t>
            </a:r>
          </a:p>
          <a:p>
            <a:pPr defTabSz="914400">
              <a:buFont typeface="Arial" pitchFamily="34" charset="0"/>
              <a:buChar char=" "/>
            </a:pPr>
            <a:r>
              <a:rPr lang="en-US" sz="1200" dirty="0"/>
              <a:t>SQL DBA&gt;</a:t>
            </a:r>
            <a:r>
              <a:rPr lang="en-US" sz="1200" dirty="0">
                <a:solidFill>
                  <a:srgbClr val="0070C0"/>
                </a:solidFill>
              </a:rPr>
              <a:t>Revoke Import from </a:t>
            </a:r>
            <a:r>
              <a:rPr lang="en-US" sz="1200" dirty="0"/>
              <a:t>Fredi; </a:t>
            </a:r>
          </a:p>
          <a:p>
            <a:pPr defTabSz="914400">
              <a:buFont typeface="Arial" pitchFamily="34" charset="0"/>
              <a:buChar char=" "/>
            </a:pPr>
            <a:r>
              <a:rPr lang="en-US" sz="1200" dirty="0"/>
              <a:t>SQL DBA&gt;</a:t>
            </a:r>
            <a:r>
              <a:rPr lang="en-US" sz="1200" dirty="0">
                <a:solidFill>
                  <a:srgbClr val="0070C0"/>
                </a:solidFill>
              </a:rPr>
              <a:t>Grant all on</a:t>
            </a:r>
            <a:r>
              <a:rPr lang="en-US" sz="1200" dirty="0"/>
              <a:t> EMP to public; </a:t>
            </a:r>
          </a:p>
          <a:p>
            <a:pPr defTabSz="914400">
              <a:buFont typeface="Arial" pitchFamily="34" charset="0"/>
              <a:buChar char=" "/>
            </a:pPr>
            <a:r>
              <a:rPr lang="en-US" sz="1200" dirty="0"/>
              <a:t>SQL DBA&gt;</a:t>
            </a:r>
            <a:r>
              <a:rPr lang="en-US" sz="1200" dirty="0">
                <a:solidFill>
                  <a:srgbClr val="0070C0"/>
                </a:solidFill>
              </a:rPr>
              <a:t>Grant select, Update on</a:t>
            </a:r>
            <a:r>
              <a:rPr lang="en-US" sz="1200" dirty="0"/>
              <a:t> EMP to Selim; </a:t>
            </a:r>
          </a:p>
          <a:p>
            <a:pPr defTabSz="914400">
              <a:buFont typeface="Arial" pitchFamily="34" charset="0"/>
              <a:buChar char=" "/>
            </a:pPr>
            <a:r>
              <a:rPr lang="en-US" sz="1200" dirty="0"/>
              <a:t>SQL DBA&gt;</a:t>
            </a:r>
            <a:r>
              <a:rPr lang="en-US" sz="1200" dirty="0">
                <a:solidFill>
                  <a:srgbClr val="0070C0"/>
                </a:solidFill>
              </a:rPr>
              <a:t>Grant ALL on </a:t>
            </a:r>
            <a:r>
              <a:rPr lang="en-US" sz="1200" dirty="0"/>
              <a:t>EMP</a:t>
            </a:r>
            <a:r>
              <a:rPr lang="en-US" sz="1200" dirty="0">
                <a:solidFill>
                  <a:srgbClr val="0070C0"/>
                </a:solidFill>
              </a:rPr>
              <a:t> to </a:t>
            </a:r>
            <a:r>
              <a:rPr lang="en-US" sz="1200" dirty="0"/>
              <a:t>Anna </a:t>
            </a:r>
            <a:r>
              <a:rPr lang="en-US" sz="1200" dirty="0">
                <a:solidFill>
                  <a:srgbClr val="0070C0"/>
                </a:solidFill>
              </a:rPr>
              <a:t>with Grant option</a:t>
            </a:r>
            <a:r>
              <a:rPr lang="en-US" sz="1200" dirty="0"/>
              <a:t>; </a:t>
            </a:r>
          </a:p>
          <a:p>
            <a:pPr defTabSz="914400">
              <a:buFont typeface="Arial" pitchFamily="34" charset="0"/>
              <a:buChar char=" "/>
            </a:pPr>
            <a:endParaRPr lang="en-US" sz="1200" dirty="0"/>
          </a:p>
          <a:p>
            <a:pPr defTabSz="914400">
              <a:buFont typeface="Arial" pitchFamily="34" charset="0"/>
              <a:buChar char=" "/>
            </a:pPr>
            <a:r>
              <a:rPr lang="en-US" sz="1200" b="1" dirty="0"/>
              <a:t>Revoke: Revoke takes out privilege from one or more tables or views. </a:t>
            </a:r>
            <a:endParaRPr lang="en-US" sz="1200" dirty="0"/>
          </a:p>
          <a:p>
            <a:pPr defTabSz="914400">
              <a:buFont typeface="Arial" pitchFamily="34" charset="0"/>
              <a:buChar char=" "/>
            </a:pPr>
            <a:r>
              <a:rPr lang="en-US" sz="1200" dirty="0"/>
              <a:t>SQL DBA&gt;</a:t>
            </a:r>
            <a:r>
              <a:rPr lang="en-US" sz="1200" dirty="0">
                <a:solidFill>
                  <a:srgbClr val="0070C0"/>
                </a:solidFill>
              </a:rPr>
              <a:t>REVOKE, UPDATE, DELETE FROM </a:t>
            </a:r>
            <a:r>
              <a:rPr lang="en-US" sz="1200" dirty="0"/>
              <a:t>USERS; </a:t>
            </a:r>
          </a:p>
          <a:p>
            <a:pPr defTabSz="914400">
              <a:buFont typeface="Arial" pitchFamily="34" charset="0"/>
              <a:buChar char=" "/>
            </a:pPr>
            <a:r>
              <a:rPr lang="en-US" sz="1200" dirty="0"/>
              <a:t>SQL DBA&gt;</a:t>
            </a:r>
            <a:r>
              <a:rPr lang="en-US" sz="1200" dirty="0">
                <a:solidFill>
                  <a:srgbClr val="0070C0"/>
                </a:solidFill>
              </a:rPr>
              <a:t>Revoke all on EMP from </a:t>
            </a:r>
            <a:r>
              <a:rPr lang="en-US" sz="1200" dirty="0" err="1"/>
              <a:t>Eveillard</a:t>
            </a:r>
            <a:r>
              <a:rPr lang="en-US" sz="1200" dirty="0"/>
              <a:t> </a:t>
            </a:r>
          </a:p>
          <a:p>
            <a:pPr defTabSz="914400">
              <a:buFont typeface="Arial" pitchFamily="34" charset="0"/>
              <a:buChar char=" "/>
            </a:pPr>
            <a:endParaRPr lang="en-US" sz="1200" dirty="0"/>
          </a:p>
          <a:p>
            <a:pPr defTabSz="914400">
              <a:buFont typeface="Arial" pitchFamily="34" charset="0"/>
              <a:buChar char=" "/>
            </a:pPr>
            <a:r>
              <a:rPr lang="en-US" sz="1200" b="1" dirty="0"/>
              <a:t>TCL: (Transaction Control Language) </a:t>
            </a:r>
            <a:endParaRPr lang="en-US" sz="1200" dirty="0"/>
          </a:p>
          <a:p>
            <a:pPr defTabSz="914400">
              <a:buFont typeface="Arial" pitchFamily="34" charset="0"/>
              <a:buChar char=" "/>
            </a:pPr>
            <a:r>
              <a:rPr lang="en-US" sz="1200" dirty="0"/>
              <a:t>It is used to control transactions.  </a:t>
            </a:r>
            <a:r>
              <a:rPr lang="en-US" sz="1200" dirty="0" err="1"/>
              <a:t>Eg</a:t>
            </a:r>
            <a:r>
              <a:rPr lang="en-US" sz="1200" dirty="0"/>
              <a:t>: </a:t>
            </a:r>
            <a:r>
              <a:rPr lang="en-US" sz="1200" dirty="0">
                <a:solidFill>
                  <a:srgbClr val="0070C0"/>
                </a:solidFill>
              </a:rPr>
              <a:t>Commit </a:t>
            </a:r>
          </a:p>
          <a:p>
            <a:pPr defTabSz="914400">
              <a:buFont typeface="Arial" pitchFamily="34" charset="0"/>
              <a:buChar char=" "/>
            </a:pPr>
            <a:r>
              <a:rPr lang="en-US" sz="1200" dirty="0"/>
              <a:t>Rollback: Discard/Cancel the changes up to the previous commit point. </a:t>
            </a:r>
          </a:p>
          <a:p>
            <a:pPr marL="285750" indent="-285750" defTabSz="914400">
              <a:buFont typeface="Arial" pitchFamily="34" charset="0"/>
              <a:buChar char=" "/>
            </a:pPr>
            <a:endParaRPr lang="en-US" sz="1200" dirty="0"/>
          </a:p>
          <a:p>
            <a:pPr marL="0" lvl="0" indent="0" defTabSz="914400">
              <a:spcBef>
                <a:spcPts val="0"/>
              </a:spcBef>
              <a:spcAft>
                <a:spcPts val="0"/>
              </a:spcAft>
              <a:buFont typeface="Arial" pitchFamily="34" charset="0"/>
              <a:buChar char=" "/>
            </a:pPr>
            <a:endParaRPr lang="en-US" sz="900" dirty="0">
              <a:sym typeface="Cambria"/>
            </a:endParaRPr>
          </a:p>
          <a:p>
            <a:pPr marL="0" lvl="0" indent="0" defTabSz="914400">
              <a:spcBef>
                <a:spcPts val="0"/>
              </a:spcBef>
              <a:spcAft>
                <a:spcPts val="1600"/>
              </a:spcAft>
              <a:buFont typeface="Arial" pitchFamily="34" charset="0"/>
              <a:buChar char=" "/>
            </a:pPr>
            <a:endParaRPr lang="en-US" sz="900" dirty="0">
              <a:sym typeface="Cambria"/>
            </a:endParaRPr>
          </a:p>
        </p:txBody>
      </p:sp>
    </p:spTree>
    <p:extLst>
      <p:ext uri="{BB962C8B-B14F-4D97-AF65-F5344CB8AC3E}">
        <p14:creationId xmlns:p14="http://schemas.microsoft.com/office/powerpoint/2010/main" val="3503254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59300" y="445025"/>
            <a:ext cx="8727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latin typeface="Cambria"/>
                <a:ea typeface="Cambria"/>
                <a:cs typeface="Cambria"/>
                <a:sym typeface="Cambria"/>
              </a:rPr>
              <a:t>Basic SQL Operations (CRUD)</a:t>
            </a:r>
          </a:p>
        </p:txBody>
      </p:sp>
      <p:sp>
        <p:nvSpPr>
          <p:cNvPr id="133" name="Shape 133"/>
          <p:cNvSpPr txBox="1">
            <a:spLocks noGrp="1"/>
          </p:cNvSpPr>
          <p:nvPr>
            <p:ph type="body" idx="1"/>
          </p:nvPr>
        </p:nvSpPr>
        <p:spPr>
          <a:xfrm>
            <a:off x="235500" y="1000075"/>
            <a:ext cx="8832300" cy="4080300"/>
          </a:xfrm>
          <a:prstGeom prst="rect">
            <a:avLst/>
          </a:prstGeom>
        </p:spPr>
        <p:txBody>
          <a:bodyPr spcFirstLastPara="1" wrap="square" lIns="91425" tIns="91425" rIns="91425" bIns="91425" anchor="t" anchorCtr="0">
            <a:noAutofit/>
          </a:bodyPr>
          <a:lstStyle/>
          <a:p>
            <a:pPr marL="0" lvl="0" indent="0" rtl="0">
              <a:spcBef>
                <a:spcPts val="800"/>
              </a:spcBef>
              <a:spcAft>
                <a:spcPts val="0"/>
              </a:spcAft>
              <a:buClr>
                <a:schemeClr val="dk1"/>
              </a:buClr>
              <a:buSzPts val="1100"/>
              <a:buFont typeface="Arial"/>
              <a:buNone/>
            </a:pPr>
            <a:r>
              <a:rPr lang="en-GB" sz="1500" b="1" dirty="0">
                <a:solidFill>
                  <a:schemeClr val="dk1"/>
                </a:solidFill>
                <a:highlight>
                  <a:srgbClr val="FFFFFF"/>
                </a:highlight>
                <a:latin typeface="Cambria"/>
                <a:ea typeface="Cambria"/>
                <a:cs typeface="Cambria"/>
                <a:sym typeface="Cambria"/>
              </a:rPr>
              <a:t>Some of The Most Important SQL Commands</a:t>
            </a:r>
          </a:p>
          <a:p>
            <a:pPr marL="457200" lvl="0" indent="-323850" rtl="0">
              <a:spcBef>
                <a:spcPts val="800"/>
              </a:spcBef>
              <a:spcAft>
                <a:spcPts val="0"/>
              </a:spcAft>
              <a:buClr>
                <a:schemeClr val="dk1"/>
              </a:buClr>
              <a:buSzPts val="1500"/>
              <a:buFont typeface="Verdana"/>
              <a:buChar char="●"/>
            </a:pPr>
            <a:r>
              <a:rPr lang="en-GB" sz="1500" b="1" dirty="0">
                <a:solidFill>
                  <a:schemeClr val="dk1"/>
                </a:solidFill>
                <a:highlight>
                  <a:srgbClr val="FFFFFF"/>
                </a:highlight>
                <a:latin typeface="Cambria"/>
                <a:ea typeface="Cambria"/>
                <a:cs typeface="Cambria"/>
                <a:sym typeface="Cambria"/>
              </a:rPr>
              <a:t>SELECT</a:t>
            </a:r>
            <a:r>
              <a:rPr lang="en-GB" sz="1500" dirty="0">
                <a:solidFill>
                  <a:schemeClr val="dk1"/>
                </a:solidFill>
                <a:highlight>
                  <a:srgbClr val="FFFFFF"/>
                </a:highlight>
                <a:latin typeface="Cambria"/>
                <a:ea typeface="Cambria"/>
                <a:cs typeface="Cambria"/>
                <a:sym typeface="Cambria"/>
              </a:rPr>
              <a:t> - extracts data from a database</a:t>
            </a:r>
          </a:p>
          <a:p>
            <a:pPr marL="457200" lvl="0" indent="-323850" rtl="0">
              <a:spcBef>
                <a:spcPts val="0"/>
              </a:spcBef>
              <a:spcAft>
                <a:spcPts val="0"/>
              </a:spcAft>
              <a:buClr>
                <a:schemeClr val="dk1"/>
              </a:buClr>
              <a:buSzPts val="1500"/>
              <a:buFont typeface="Verdana"/>
              <a:buChar char="●"/>
            </a:pPr>
            <a:r>
              <a:rPr lang="en-GB" sz="1500" b="1" dirty="0">
                <a:solidFill>
                  <a:schemeClr val="dk1"/>
                </a:solidFill>
                <a:highlight>
                  <a:srgbClr val="FFFFFF"/>
                </a:highlight>
                <a:latin typeface="Cambria"/>
                <a:ea typeface="Cambria"/>
                <a:cs typeface="Cambria"/>
                <a:sym typeface="Cambria"/>
              </a:rPr>
              <a:t>UPDATE</a:t>
            </a:r>
            <a:r>
              <a:rPr lang="en-GB" sz="1500" dirty="0">
                <a:solidFill>
                  <a:schemeClr val="dk1"/>
                </a:solidFill>
                <a:highlight>
                  <a:srgbClr val="FFFFFF"/>
                </a:highlight>
                <a:latin typeface="Cambria"/>
                <a:ea typeface="Cambria"/>
                <a:cs typeface="Cambria"/>
                <a:sym typeface="Cambria"/>
              </a:rPr>
              <a:t> - updates data in a database</a:t>
            </a:r>
          </a:p>
          <a:p>
            <a:pPr marL="457200" lvl="0" indent="-323850" rtl="0">
              <a:spcBef>
                <a:spcPts val="0"/>
              </a:spcBef>
              <a:spcAft>
                <a:spcPts val="0"/>
              </a:spcAft>
              <a:buClr>
                <a:schemeClr val="dk1"/>
              </a:buClr>
              <a:buSzPts val="1500"/>
              <a:buFont typeface="Verdana"/>
              <a:buChar char="●"/>
            </a:pPr>
            <a:r>
              <a:rPr lang="en-GB" sz="1500" b="1" dirty="0">
                <a:solidFill>
                  <a:schemeClr val="dk1"/>
                </a:solidFill>
                <a:highlight>
                  <a:srgbClr val="FFFFFF"/>
                </a:highlight>
                <a:latin typeface="Cambria"/>
                <a:ea typeface="Cambria"/>
                <a:cs typeface="Cambria"/>
                <a:sym typeface="Cambria"/>
              </a:rPr>
              <a:t>DELETE</a:t>
            </a:r>
            <a:r>
              <a:rPr lang="en-GB" sz="1500" dirty="0">
                <a:solidFill>
                  <a:schemeClr val="dk1"/>
                </a:solidFill>
                <a:highlight>
                  <a:srgbClr val="FFFFFF"/>
                </a:highlight>
                <a:latin typeface="Cambria"/>
                <a:ea typeface="Cambria"/>
                <a:cs typeface="Cambria"/>
                <a:sym typeface="Cambria"/>
              </a:rPr>
              <a:t> - deletes data from a database</a:t>
            </a:r>
          </a:p>
          <a:p>
            <a:pPr marL="457200" lvl="0" indent="-323850" rtl="0">
              <a:spcBef>
                <a:spcPts val="0"/>
              </a:spcBef>
              <a:spcAft>
                <a:spcPts val="0"/>
              </a:spcAft>
              <a:buClr>
                <a:schemeClr val="dk1"/>
              </a:buClr>
              <a:buSzPts val="1500"/>
              <a:buFont typeface="Verdana"/>
              <a:buChar char="●"/>
            </a:pPr>
            <a:r>
              <a:rPr lang="en-GB" sz="1500" b="1" dirty="0">
                <a:solidFill>
                  <a:schemeClr val="dk1"/>
                </a:solidFill>
                <a:highlight>
                  <a:srgbClr val="FFFFFF"/>
                </a:highlight>
                <a:latin typeface="Cambria"/>
                <a:ea typeface="Cambria"/>
                <a:cs typeface="Cambria"/>
                <a:sym typeface="Cambria"/>
              </a:rPr>
              <a:t>INSERT INTO</a:t>
            </a:r>
            <a:r>
              <a:rPr lang="en-GB" sz="1500" dirty="0">
                <a:solidFill>
                  <a:schemeClr val="dk1"/>
                </a:solidFill>
                <a:highlight>
                  <a:srgbClr val="FFFFFF"/>
                </a:highlight>
                <a:latin typeface="Cambria"/>
                <a:ea typeface="Cambria"/>
                <a:cs typeface="Cambria"/>
                <a:sym typeface="Cambria"/>
              </a:rPr>
              <a:t> - inserts new data into a database</a:t>
            </a:r>
          </a:p>
          <a:p>
            <a:pPr marL="457200" lvl="0" indent="-323850" rtl="0">
              <a:spcBef>
                <a:spcPts val="0"/>
              </a:spcBef>
              <a:spcAft>
                <a:spcPts val="0"/>
              </a:spcAft>
              <a:buClr>
                <a:schemeClr val="dk1"/>
              </a:buClr>
              <a:buSzPts val="1500"/>
              <a:buFont typeface="Verdana"/>
              <a:buChar char="●"/>
            </a:pPr>
            <a:r>
              <a:rPr lang="en-GB" sz="1500" b="1" dirty="0">
                <a:solidFill>
                  <a:schemeClr val="dk1"/>
                </a:solidFill>
                <a:highlight>
                  <a:srgbClr val="FFFFFF"/>
                </a:highlight>
                <a:latin typeface="Cambria"/>
                <a:ea typeface="Cambria"/>
                <a:cs typeface="Cambria"/>
                <a:sym typeface="Cambria"/>
              </a:rPr>
              <a:t>CREATE DATABASE</a:t>
            </a:r>
            <a:r>
              <a:rPr lang="en-GB" sz="1500" dirty="0">
                <a:solidFill>
                  <a:schemeClr val="dk1"/>
                </a:solidFill>
                <a:highlight>
                  <a:srgbClr val="FFFFFF"/>
                </a:highlight>
                <a:latin typeface="Cambria"/>
                <a:ea typeface="Cambria"/>
                <a:cs typeface="Cambria"/>
                <a:sym typeface="Cambria"/>
              </a:rPr>
              <a:t> - creates a new database</a:t>
            </a:r>
          </a:p>
          <a:p>
            <a:pPr marL="457200" lvl="0" indent="-323850" rtl="0">
              <a:spcBef>
                <a:spcPts val="0"/>
              </a:spcBef>
              <a:spcAft>
                <a:spcPts val="0"/>
              </a:spcAft>
              <a:buClr>
                <a:schemeClr val="dk1"/>
              </a:buClr>
              <a:buSzPts val="1500"/>
              <a:buFont typeface="Verdana"/>
              <a:buChar char="●"/>
            </a:pPr>
            <a:r>
              <a:rPr lang="en-GB" sz="1500" b="1" dirty="0">
                <a:solidFill>
                  <a:schemeClr val="dk1"/>
                </a:solidFill>
                <a:highlight>
                  <a:srgbClr val="FFFFFF"/>
                </a:highlight>
                <a:latin typeface="Cambria"/>
                <a:ea typeface="Cambria"/>
                <a:cs typeface="Cambria"/>
                <a:sym typeface="Cambria"/>
              </a:rPr>
              <a:t>ALTER DATABASE</a:t>
            </a:r>
            <a:r>
              <a:rPr lang="en-GB" sz="1500" dirty="0">
                <a:solidFill>
                  <a:schemeClr val="dk1"/>
                </a:solidFill>
                <a:highlight>
                  <a:srgbClr val="FFFFFF"/>
                </a:highlight>
                <a:latin typeface="Cambria"/>
                <a:ea typeface="Cambria"/>
                <a:cs typeface="Cambria"/>
                <a:sym typeface="Cambria"/>
              </a:rPr>
              <a:t> - modifies a database</a:t>
            </a:r>
          </a:p>
          <a:p>
            <a:pPr marL="457200" lvl="0" indent="-323850" rtl="0">
              <a:spcBef>
                <a:spcPts val="0"/>
              </a:spcBef>
              <a:spcAft>
                <a:spcPts val="0"/>
              </a:spcAft>
              <a:buClr>
                <a:schemeClr val="dk1"/>
              </a:buClr>
              <a:buSzPts val="1500"/>
              <a:buFont typeface="Verdana"/>
              <a:buChar char="●"/>
            </a:pPr>
            <a:r>
              <a:rPr lang="en-GB" sz="1500" b="1" dirty="0">
                <a:solidFill>
                  <a:schemeClr val="dk1"/>
                </a:solidFill>
                <a:highlight>
                  <a:srgbClr val="FFFFFF"/>
                </a:highlight>
                <a:latin typeface="Cambria"/>
                <a:ea typeface="Cambria"/>
                <a:cs typeface="Cambria"/>
                <a:sym typeface="Cambria"/>
              </a:rPr>
              <a:t>CREATE TABLE</a:t>
            </a:r>
            <a:r>
              <a:rPr lang="en-GB" sz="1500" dirty="0">
                <a:solidFill>
                  <a:schemeClr val="dk1"/>
                </a:solidFill>
                <a:highlight>
                  <a:srgbClr val="FFFFFF"/>
                </a:highlight>
                <a:latin typeface="Cambria"/>
                <a:ea typeface="Cambria"/>
                <a:cs typeface="Cambria"/>
                <a:sym typeface="Cambria"/>
              </a:rPr>
              <a:t> - creates a new table</a:t>
            </a:r>
          </a:p>
          <a:p>
            <a:pPr marL="457200" lvl="0" indent="-323850" rtl="0">
              <a:spcBef>
                <a:spcPts val="0"/>
              </a:spcBef>
              <a:spcAft>
                <a:spcPts val="0"/>
              </a:spcAft>
              <a:buClr>
                <a:schemeClr val="dk1"/>
              </a:buClr>
              <a:buSzPts val="1500"/>
              <a:buFont typeface="Verdana"/>
              <a:buChar char="●"/>
            </a:pPr>
            <a:r>
              <a:rPr lang="en-GB" sz="1500" b="1" dirty="0">
                <a:solidFill>
                  <a:schemeClr val="dk1"/>
                </a:solidFill>
                <a:highlight>
                  <a:srgbClr val="FFFFFF"/>
                </a:highlight>
                <a:latin typeface="Cambria"/>
                <a:ea typeface="Cambria"/>
                <a:cs typeface="Cambria"/>
                <a:sym typeface="Cambria"/>
              </a:rPr>
              <a:t>ALTER TABLE</a:t>
            </a:r>
            <a:r>
              <a:rPr lang="en-GB" sz="1500" dirty="0">
                <a:solidFill>
                  <a:schemeClr val="dk1"/>
                </a:solidFill>
                <a:highlight>
                  <a:srgbClr val="FFFFFF"/>
                </a:highlight>
                <a:latin typeface="Cambria"/>
                <a:ea typeface="Cambria"/>
                <a:cs typeface="Cambria"/>
                <a:sym typeface="Cambria"/>
              </a:rPr>
              <a:t> - modifies a table</a:t>
            </a:r>
          </a:p>
          <a:p>
            <a:pPr marL="457200" lvl="0" indent="-323850" rtl="0">
              <a:spcBef>
                <a:spcPts val="0"/>
              </a:spcBef>
              <a:spcAft>
                <a:spcPts val="0"/>
              </a:spcAft>
              <a:buClr>
                <a:schemeClr val="dk1"/>
              </a:buClr>
              <a:buSzPts val="1500"/>
              <a:buFont typeface="Verdana"/>
              <a:buChar char="●"/>
            </a:pPr>
            <a:r>
              <a:rPr lang="en-GB" sz="1500" b="1" dirty="0">
                <a:solidFill>
                  <a:schemeClr val="dk1"/>
                </a:solidFill>
                <a:highlight>
                  <a:srgbClr val="FFFFFF"/>
                </a:highlight>
                <a:latin typeface="Cambria"/>
                <a:ea typeface="Cambria"/>
                <a:cs typeface="Cambria"/>
                <a:sym typeface="Cambria"/>
              </a:rPr>
              <a:t>DROP TABLE</a:t>
            </a:r>
            <a:r>
              <a:rPr lang="en-GB" sz="1500" dirty="0">
                <a:solidFill>
                  <a:schemeClr val="dk1"/>
                </a:solidFill>
                <a:highlight>
                  <a:srgbClr val="FFFFFF"/>
                </a:highlight>
                <a:latin typeface="Cambria"/>
                <a:ea typeface="Cambria"/>
                <a:cs typeface="Cambria"/>
                <a:sym typeface="Cambria"/>
              </a:rPr>
              <a:t> - deletes a table</a:t>
            </a:r>
          </a:p>
          <a:p>
            <a:pPr marL="457200" lvl="0" indent="-323850" rtl="0">
              <a:spcBef>
                <a:spcPts val="0"/>
              </a:spcBef>
              <a:spcAft>
                <a:spcPts val="0"/>
              </a:spcAft>
              <a:buClr>
                <a:schemeClr val="dk1"/>
              </a:buClr>
              <a:buSzPts val="1500"/>
              <a:buFont typeface="Verdana"/>
              <a:buChar char="●"/>
            </a:pPr>
            <a:r>
              <a:rPr lang="en-GB" sz="1500" b="1" dirty="0">
                <a:solidFill>
                  <a:schemeClr val="dk1"/>
                </a:solidFill>
                <a:highlight>
                  <a:srgbClr val="FFFFFF"/>
                </a:highlight>
                <a:latin typeface="Cambria"/>
                <a:ea typeface="Cambria"/>
                <a:cs typeface="Cambria"/>
                <a:sym typeface="Cambria"/>
              </a:rPr>
              <a:t>CREATE INDEX</a:t>
            </a:r>
            <a:r>
              <a:rPr lang="en-GB" sz="1500" dirty="0">
                <a:solidFill>
                  <a:schemeClr val="dk1"/>
                </a:solidFill>
                <a:highlight>
                  <a:srgbClr val="FFFFFF"/>
                </a:highlight>
                <a:latin typeface="Cambria"/>
                <a:ea typeface="Cambria"/>
                <a:cs typeface="Cambria"/>
                <a:sym typeface="Cambria"/>
              </a:rPr>
              <a:t> - creates an index (search key)</a:t>
            </a:r>
          </a:p>
          <a:p>
            <a:pPr marL="457200" lvl="0" indent="-323850" rtl="0">
              <a:spcBef>
                <a:spcPts val="0"/>
              </a:spcBef>
              <a:spcAft>
                <a:spcPts val="0"/>
              </a:spcAft>
              <a:buClr>
                <a:schemeClr val="dk1"/>
              </a:buClr>
              <a:buSzPts val="1500"/>
              <a:buFont typeface="Verdana"/>
              <a:buChar char="●"/>
            </a:pPr>
            <a:r>
              <a:rPr lang="en-GB" sz="1500" b="1" dirty="0">
                <a:solidFill>
                  <a:schemeClr val="dk1"/>
                </a:solidFill>
                <a:highlight>
                  <a:srgbClr val="FFFFFF"/>
                </a:highlight>
                <a:latin typeface="Cambria"/>
                <a:ea typeface="Cambria"/>
                <a:cs typeface="Cambria"/>
                <a:sym typeface="Cambria"/>
              </a:rPr>
              <a:t>DROP INDEX</a:t>
            </a:r>
            <a:r>
              <a:rPr lang="en-GB" sz="1500" dirty="0">
                <a:solidFill>
                  <a:schemeClr val="dk1"/>
                </a:solidFill>
                <a:highlight>
                  <a:srgbClr val="FFFFFF"/>
                </a:highlight>
                <a:latin typeface="Cambria"/>
                <a:ea typeface="Cambria"/>
                <a:cs typeface="Cambria"/>
                <a:sym typeface="Cambria"/>
              </a:rPr>
              <a:t> - deletes an index</a:t>
            </a:r>
          </a:p>
          <a:p>
            <a:pPr marL="0" lvl="0" indent="0" algn="just" rtl="0">
              <a:spcBef>
                <a:spcPts val="0"/>
              </a:spcBef>
              <a:spcAft>
                <a:spcPts val="0"/>
              </a:spcAft>
              <a:buNone/>
            </a:pPr>
            <a:r>
              <a:rPr lang="en-GB" sz="1500" dirty="0">
                <a:solidFill>
                  <a:schemeClr val="dk1"/>
                </a:solidFill>
                <a:highlight>
                  <a:srgbClr val="FFFFFF"/>
                </a:highlight>
                <a:latin typeface="Cambria"/>
                <a:ea typeface="Cambria"/>
                <a:cs typeface="Cambria"/>
                <a:sym typeface="Cambria"/>
              </a:rPr>
              <a:t>     </a:t>
            </a:r>
            <a:br>
              <a:rPr lang="en-GB" sz="1500" dirty="0">
                <a:solidFill>
                  <a:schemeClr val="dk1"/>
                </a:solidFill>
                <a:highlight>
                  <a:srgbClr val="FFFFFF"/>
                </a:highlight>
                <a:latin typeface="Cambria"/>
                <a:ea typeface="Cambria"/>
                <a:cs typeface="Cambria"/>
                <a:sym typeface="Cambria"/>
              </a:rPr>
            </a:br>
            <a:r>
              <a:rPr lang="en-GB" sz="1500" dirty="0">
                <a:solidFill>
                  <a:schemeClr val="dk1"/>
                </a:solidFill>
                <a:highlight>
                  <a:srgbClr val="FFFFFF"/>
                </a:highlight>
                <a:latin typeface="Cambria"/>
                <a:ea typeface="Cambria"/>
                <a:cs typeface="Cambria"/>
                <a:sym typeface="Cambria"/>
              </a:rPr>
              <a:t>   </a:t>
            </a:r>
            <a:r>
              <a:rPr lang="en-GB" sz="1400" b="1" u="sng" dirty="0">
                <a:solidFill>
                  <a:schemeClr val="hlink"/>
                </a:solidFill>
                <a:latin typeface="Cambria"/>
                <a:ea typeface="Cambria"/>
                <a:cs typeface="Cambria"/>
                <a:sym typeface="Cambria"/>
                <a:hlinkClick r:id="rId3"/>
              </a:rPr>
              <a:t>source</a:t>
            </a:r>
            <a:endParaRPr lang="en-GB" sz="1400" b="1" dirty="0">
              <a:solidFill>
                <a:srgbClr val="274E13"/>
              </a:solidFill>
              <a:latin typeface="Cambria"/>
              <a:ea typeface="Cambria"/>
              <a:cs typeface="Cambria"/>
              <a:sym typeface="Cambria"/>
            </a:endParaRPr>
          </a:p>
          <a:p>
            <a:pPr marL="0" lvl="0" indent="0" algn="just" rtl="0">
              <a:spcBef>
                <a:spcPts val="0"/>
              </a:spcBef>
              <a:spcAft>
                <a:spcPts val="0"/>
              </a:spcAft>
              <a:buNone/>
            </a:pPr>
            <a:endParaRPr lang="en-GB" sz="1200" dirty="0">
              <a:solidFill>
                <a:schemeClr val="dk1"/>
              </a:solidFill>
              <a:latin typeface="Cambria"/>
              <a:ea typeface="Cambria"/>
              <a:cs typeface="Cambria"/>
              <a:sym typeface="Cambria"/>
            </a:endParaRPr>
          </a:p>
          <a:p>
            <a:pPr marL="0" lvl="0" indent="0" algn="just" rtl="0">
              <a:spcBef>
                <a:spcPts val="0"/>
              </a:spcBef>
              <a:spcAft>
                <a:spcPts val="0"/>
              </a:spcAft>
              <a:buNone/>
            </a:pPr>
            <a:r>
              <a:rPr lang="en-GB" sz="1200" dirty="0">
                <a:solidFill>
                  <a:schemeClr val="dk1"/>
                </a:solidFill>
                <a:latin typeface="Cambria"/>
                <a:ea typeface="Cambria"/>
                <a:cs typeface="Cambria"/>
                <a:sym typeface="Cambria"/>
              </a:rPr>
              <a:t>CRUD is simply </a:t>
            </a:r>
            <a:r>
              <a:rPr lang="en-GB" sz="1200" dirty="0">
                <a:solidFill>
                  <a:srgbClr val="C00000"/>
                </a:solidFill>
                <a:latin typeface="Cambria"/>
                <a:ea typeface="Cambria"/>
                <a:cs typeface="Cambria"/>
                <a:sym typeface="Cambria"/>
              </a:rPr>
              <a:t>CREATE</a:t>
            </a:r>
            <a:r>
              <a:rPr lang="en-GB" sz="1200" dirty="0">
                <a:solidFill>
                  <a:schemeClr val="dk1"/>
                </a:solidFill>
                <a:latin typeface="Cambria"/>
                <a:ea typeface="Cambria"/>
                <a:cs typeface="Cambria"/>
                <a:sym typeface="Cambria"/>
              </a:rPr>
              <a:t>, </a:t>
            </a:r>
            <a:r>
              <a:rPr lang="en-GB" sz="1200" dirty="0">
                <a:solidFill>
                  <a:srgbClr val="C00000"/>
                </a:solidFill>
                <a:latin typeface="Cambria"/>
                <a:ea typeface="Cambria"/>
                <a:cs typeface="Cambria"/>
                <a:sym typeface="Cambria"/>
              </a:rPr>
              <a:t>READ</a:t>
            </a:r>
            <a:r>
              <a:rPr lang="en-GB" sz="1200" dirty="0">
                <a:solidFill>
                  <a:schemeClr val="dk1"/>
                </a:solidFill>
                <a:latin typeface="Cambria"/>
                <a:ea typeface="Cambria"/>
                <a:cs typeface="Cambria"/>
                <a:sym typeface="Cambria"/>
              </a:rPr>
              <a:t>, </a:t>
            </a:r>
            <a:r>
              <a:rPr lang="en-GB" sz="1200" dirty="0">
                <a:solidFill>
                  <a:srgbClr val="C00000"/>
                </a:solidFill>
                <a:latin typeface="Cambria"/>
                <a:ea typeface="Cambria"/>
                <a:cs typeface="Cambria"/>
                <a:sym typeface="Cambria"/>
              </a:rPr>
              <a:t>UPDATE</a:t>
            </a:r>
            <a:r>
              <a:rPr lang="en-GB" sz="1200" dirty="0">
                <a:solidFill>
                  <a:schemeClr val="dk1"/>
                </a:solidFill>
                <a:latin typeface="Cambria"/>
                <a:ea typeface="Cambria"/>
                <a:cs typeface="Cambria"/>
                <a:sym typeface="Cambria"/>
              </a:rPr>
              <a:t> and </a:t>
            </a:r>
            <a:r>
              <a:rPr lang="en-GB" sz="1200" dirty="0">
                <a:solidFill>
                  <a:srgbClr val="C00000"/>
                </a:solidFill>
                <a:latin typeface="Cambria"/>
                <a:ea typeface="Cambria"/>
                <a:cs typeface="Cambria"/>
                <a:sym typeface="Cambria"/>
              </a:rPr>
              <a:t>DELETE. </a:t>
            </a:r>
            <a:r>
              <a:rPr lang="en-GB" sz="1200" dirty="0">
                <a:solidFill>
                  <a:schemeClr val="dk1"/>
                </a:solidFill>
                <a:latin typeface="Cambria"/>
                <a:ea typeface="Cambria"/>
                <a:cs typeface="Cambria"/>
                <a:sym typeface="Cambria"/>
              </a:rPr>
              <a:t>A CRUD application uses forms to get data into and out of a database.</a:t>
            </a:r>
          </a:p>
          <a:p>
            <a:pPr marL="0" lvl="0" indent="0" rtl="0">
              <a:spcBef>
                <a:spcPts val="0"/>
              </a:spcBef>
              <a:spcAft>
                <a:spcPts val="1600"/>
              </a:spcAft>
              <a:buNone/>
            </a:pPr>
            <a:endParaRPr lang="en-GB" sz="2000" dirty="0">
              <a:solidFill>
                <a:srgbClr val="000000"/>
              </a:solidFill>
              <a:latin typeface="Cambria"/>
              <a:ea typeface="Cambria"/>
              <a:cs typeface="Cambria"/>
              <a:sym typeface="Cambria"/>
            </a:endParaRPr>
          </a:p>
        </p:txBody>
      </p:sp>
      <p:pic>
        <p:nvPicPr>
          <p:cNvPr id="134" name="Shape 134" descr="ITCollege.png"/>
          <p:cNvPicPr preferRelativeResize="0"/>
          <p:nvPr/>
        </p:nvPicPr>
        <p:blipFill>
          <a:blip r:embed="rId4">
            <a:alphaModFix/>
          </a:blip>
          <a:stretch>
            <a:fillRect/>
          </a:stretch>
        </p:blipFill>
        <p:spPr>
          <a:xfrm>
            <a:off x="6344449" y="4154259"/>
            <a:ext cx="3185700" cy="110673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59300" y="445025"/>
            <a:ext cx="8727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latin typeface="Cambria"/>
                <a:ea typeface="Cambria"/>
                <a:cs typeface="Cambria"/>
                <a:sym typeface="Cambria"/>
              </a:rPr>
              <a:t>Basic SQL Operations (</a:t>
            </a:r>
            <a:r>
              <a:rPr lang="en-GB">
                <a:solidFill>
                  <a:srgbClr val="38761D"/>
                </a:solidFill>
                <a:latin typeface="Cambria"/>
                <a:ea typeface="Cambria"/>
                <a:cs typeface="Cambria"/>
                <a:sym typeface="Cambria"/>
              </a:rPr>
              <a:t>Examples</a:t>
            </a:r>
            <a:r>
              <a:rPr lang="en-GB">
                <a:latin typeface="Cambria"/>
                <a:ea typeface="Cambria"/>
                <a:cs typeface="Cambria"/>
                <a:sym typeface="Cambria"/>
              </a:rPr>
              <a:t>)</a:t>
            </a:r>
          </a:p>
        </p:txBody>
      </p:sp>
      <p:sp>
        <p:nvSpPr>
          <p:cNvPr id="140" name="Shape 140"/>
          <p:cNvSpPr txBox="1">
            <a:spLocks noGrp="1"/>
          </p:cNvSpPr>
          <p:nvPr>
            <p:ph type="body" idx="1"/>
          </p:nvPr>
        </p:nvSpPr>
        <p:spPr>
          <a:xfrm>
            <a:off x="235500" y="1000075"/>
            <a:ext cx="8832300" cy="40803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Clr>
                <a:srgbClr val="000000"/>
              </a:buClr>
              <a:buSzPts val="2000"/>
              <a:buFont typeface="Cambria"/>
              <a:buChar char="●"/>
            </a:pPr>
            <a:r>
              <a:rPr lang="en-US" sz="2000" dirty="0">
                <a:solidFill>
                  <a:srgbClr val="000000"/>
                </a:solidFill>
                <a:latin typeface="Cambria"/>
                <a:ea typeface="Cambria"/>
                <a:cs typeface="Cambria"/>
                <a:sym typeface="Cambria"/>
              </a:rPr>
              <a:t>Create a database:</a:t>
            </a:r>
            <a:r>
              <a:rPr lang="en-US" sz="2000" dirty="0">
                <a:solidFill>
                  <a:schemeClr val="dk1"/>
                </a:solidFill>
                <a:latin typeface="Cambria"/>
                <a:ea typeface="Cambria"/>
                <a:cs typeface="Cambria"/>
                <a:sym typeface="Cambria"/>
              </a:rPr>
              <a:t> </a:t>
            </a:r>
            <a:r>
              <a:rPr lang="en-US" sz="1400" dirty="0">
                <a:solidFill>
                  <a:srgbClr val="0000CD"/>
                </a:solidFill>
                <a:latin typeface="Cambria"/>
                <a:ea typeface="Cambria"/>
                <a:cs typeface="Cambria"/>
                <a:sym typeface="Cambria"/>
              </a:rPr>
              <a:t>CREATE</a:t>
            </a:r>
            <a:r>
              <a:rPr lang="en-US" sz="1400" dirty="0">
                <a:solidFill>
                  <a:schemeClr val="dk1"/>
                </a:solidFill>
                <a:latin typeface="Cambria"/>
                <a:ea typeface="Cambria"/>
                <a:cs typeface="Cambria"/>
                <a:sym typeface="Cambria"/>
              </a:rPr>
              <a:t> </a:t>
            </a:r>
            <a:r>
              <a:rPr lang="en-US" sz="1400" dirty="0">
                <a:solidFill>
                  <a:srgbClr val="0000CD"/>
                </a:solidFill>
                <a:latin typeface="Cambria"/>
                <a:ea typeface="Cambria"/>
                <a:cs typeface="Cambria"/>
                <a:sym typeface="Cambria"/>
              </a:rPr>
              <a:t>DATABASE</a:t>
            </a:r>
            <a:r>
              <a:rPr lang="en-US" sz="1400" dirty="0">
                <a:solidFill>
                  <a:schemeClr val="dk1"/>
                </a:solidFill>
                <a:latin typeface="Cambria"/>
                <a:ea typeface="Cambria"/>
                <a:cs typeface="Cambria"/>
                <a:sym typeface="Cambria"/>
              </a:rPr>
              <a:t> </a:t>
            </a:r>
            <a:r>
              <a:rPr lang="en-US" sz="1400" dirty="0" err="1">
                <a:solidFill>
                  <a:schemeClr val="dk1"/>
                </a:solidFill>
                <a:latin typeface="Cambria"/>
                <a:ea typeface="Cambria"/>
                <a:cs typeface="Cambria"/>
                <a:sym typeface="Cambria"/>
              </a:rPr>
              <a:t>my_db</a:t>
            </a:r>
            <a:r>
              <a:rPr lang="en-US" sz="1400" dirty="0">
                <a:solidFill>
                  <a:schemeClr val="dk1"/>
                </a:solidFill>
                <a:latin typeface="Cambria"/>
                <a:ea typeface="Cambria"/>
                <a:cs typeface="Cambria"/>
                <a:sym typeface="Cambria"/>
              </a:rPr>
              <a:t>;</a:t>
            </a:r>
          </a:p>
          <a:p>
            <a:pPr marL="457200" lvl="0" indent="-355600" algn="just" rtl="0">
              <a:spcBef>
                <a:spcPts val="0"/>
              </a:spcBef>
              <a:spcAft>
                <a:spcPts val="0"/>
              </a:spcAft>
              <a:buClr>
                <a:srgbClr val="000000"/>
              </a:buClr>
              <a:buSzPts val="2000"/>
              <a:buChar char="●"/>
            </a:pPr>
            <a:r>
              <a:rPr lang="en-US" sz="2000" dirty="0">
                <a:solidFill>
                  <a:srgbClr val="000000"/>
                </a:solidFill>
                <a:latin typeface="Cambria"/>
                <a:ea typeface="Cambria"/>
                <a:cs typeface="Cambria"/>
                <a:sym typeface="Cambria"/>
              </a:rPr>
              <a:t>Create table: </a:t>
            </a:r>
          </a:p>
          <a:p>
            <a:pPr marL="0" lvl="0" indent="457200" algn="just" rtl="0">
              <a:spcBef>
                <a:spcPts val="0"/>
              </a:spcBef>
              <a:spcAft>
                <a:spcPts val="0"/>
              </a:spcAft>
              <a:buNone/>
            </a:pPr>
            <a:r>
              <a:rPr lang="en-US" sz="1400" dirty="0">
                <a:solidFill>
                  <a:srgbClr val="0000CD"/>
                </a:solidFill>
                <a:highlight>
                  <a:srgbClr val="FFFFFF"/>
                </a:highlight>
                <a:latin typeface="Cambria"/>
                <a:ea typeface="Cambria"/>
                <a:cs typeface="Cambria"/>
                <a:sym typeface="Cambria"/>
              </a:rPr>
              <a:t>CREATE</a:t>
            </a:r>
            <a:r>
              <a:rPr lang="en-US" sz="1400" dirty="0">
                <a:solidFill>
                  <a:schemeClr val="dk1"/>
                </a:solidFill>
                <a:highlight>
                  <a:srgbClr val="FFFFFF"/>
                </a:highlight>
                <a:latin typeface="Cambria"/>
                <a:ea typeface="Cambria"/>
                <a:cs typeface="Cambria"/>
                <a:sym typeface="Cambria"/>
              </a:rPr>
              <a:t> </a:t>
            </a:r>
            <a:r>
              <a:rPr lang="en-US" sz="1400" dirty="0">
                <a:solidFill>
                  <a:srgbClr val="0000CD"/>
                </a:solidFill>
                <a:highlight>
                  <a:srgbClr val="FFFFFF"/>
                </a:highlight>
                <a:latin typeface="Cambria"/>
                <a:ea typeface="Cambria"/>
                <a:cs typeface="Cambria"/>
                <a:sym typeface="Cambria"/>
              </a:rPr>
              <a:t>TABLE</a:t>
            </a:r>
            <a:r>
              <a:rPr lang="en-US" sz="1400" dirty="0">
                <a:solidFill>
                  <a:schemeClr val="dk1"/>
                </a:solidFill>
                <a:highlight>
                  <a:srgbClr val="FFFFFF"/>
                </a:highlight>
                <a:latin typeface="Cambria"/>
                <a:ea typeface="Cambria"/>
                <a:cs typeface="Cambria"/>
                <a:sym typeface="Cambria"/>
              </a:rPr>
              <a:t> </a:t>
            </a:r>
            <a:r>
              <a:rPr lang="en-US" sz="1400" i="1" dirty="0" err="1">
                <a:solidFill>
                  <a:schemeClr val="dk1"/>
                </a:solidFill>
                <a:highlight>
                  <a:srgbClr val="FFFFFF"/>
                </a:highlight>
                <a:latin typeface="Cambria"/>
                <a:ea typeface="Cambria"/>
                <a:cs typeface="Cambria"/>
                <a:sym typeface="Cambria"/>
              </a:rPr>
              <a:t>table_name</a:t>
            </a:r>
            <a:r>
              <a:rPr lang="en-US" sz="1400" dirty="0">
                <a:solidFill>
                  <a:schemeClr val="dk1"/>
                </a:solidFill>
                <a:highlight>
                  <a:srgbClr val="FFFFFF"/>
                </a:highlight>
                <a:latin typeface="Cambria"/>
                <a:ea typeface="Cambria"/>
                <a:cs typeface="Cambria"/>
                <a:sym typeface="Cambria"/>
              </a:rPr>
              <a:t>(</a:t>
            </a:r>
          </a:p>
          <a:p>
            <a:pPr marL="457200" lvl="0" indent="0" algn="just" rtl="0">
              <a:spcBef>
                <a:spcPts val="0"/>
              </a:spcBef>
              <a:spcAft>
                <a:spcPts val="0"/>
              </a:spcAft>
              <a:buNone/>
            </a:pPr>
            <a:r>
              <a:rPr lang="en-US" sz="1400" i="1" dirty="0">
                <a:solidFill>
                  <a:schemeClr val="dk1"/>
                </a:solidFill>
                <a:highlight>
                  <a:srgbClr val="FFFFFF"/>
                </a:highlight>
                <a:latin typeface="Cambria"/>
                <a:ea typeface="Cambria"/>
                <a:cs typeface="Cambria"/>
                <a:sym typeface="Cambria"/>
              </a:rPr>
              <a:t>column_name1 </a:t>
            </a:r>
            <a:r>
              <a:rPr lang="en-US" sz="1400" i="1" dirty="0" err="1">
                <a:solidFill>
                  <a:schemeClr val="dk1"/>
                </a:solidFill>
                <a:highlight>
                  <a:srgbClr val="FFFFFF"/>
                </a:highlight>
                <a:latin typeface="Cambria"/>
                <a:ea typeface="Cambria"/>
                <a:cs typeface="Cambria"/>
                <a:sym typeface="Cambria"/>
              </a:rPr>
              <a:t>data_type</a:t>
            </a:r>
            <a:r>
              <a:rPr lang="en-US" sz="1400" dirty="0">
                <a:solidFill>
                  <a:schemeClr val="dk1"/>
                </a:solidFill>
                <a:highlight>
                  <a:srgbClr val="FFFFFF"/>
                </a:highlight>
                <a:latin typeface="Cambria"/>
                <a:ea typeface="Cambria"/>
                <a:cs typeface="Cambria"/>
                <a:sym typeface="Cambria"/>
              </a:rPr>
              <a:t>(</a:t>
            </a:r>
            <a:r>
              <a:rPr lang="en-US" sz="1400" i="1" dirty="0">
                <a:solidFill>
                  <a:schemeClr val="dk1"/>
                </a:solidFill>
                <a:highlight>
                  <a:srgbClr val="FFFFFF"/>
                </a:highlight>
                <a:latin typeface="Cambria"/>
                <a:ea typeface="Cambria"/>
                <a:cs typeface="Cambria"/>
                <a:sym typeface="Cambria"/>
              </a:rPr>
              <a:t>size</a:t>
            </a:r>
            <a:r>
              <a:rPr lang="en-US" sz="1400" dirty="0">
                <a:solidFill>
                  <a:schemeClr val="dk1"/>
                </a:solidFill>
                <a:highlight>
                  <a:srgbClr val="FFFFFF"/>
                </a:highlight>
                <a:latin typeface="Cambria"/>
                <a:ea typeface="Cambria"/>
                <a:cs typeface="Cambria"/>
                <a:sym typeface="Cambria"/>
              </a:rPr>
              <a:t>),</a:t>
            </a:r>
          </a:p>
          <a:p>
            <a:pPr marL="457200" lvl="0" indent="0" algn="just" rtl="0">
              <a:spcBef>
                <a:spcPts val="0"/>
              </a:spcBef>
              <a:spcAft>
                <a:spcPts val="0"/>
              </a:spcAft>
              <a:buClr>
                <a:schemeClr val="dk1"/>
              </a:buClr>
              <a:buSzPts val="1100"/>
              <a:buFont typeface="Arial"/>
              <a:buNone/>
            </a:pPr>
            <a:r>
              <a:rPr lang="en-US" sz="1400" i="1" dirty="0">
                <a:solidFill>
                  <a:schemeClr val="dk1"/>
                </a:solidFill>
                <a:highlight>
                  <a:srgbClr val="FFFFFF"/>
                </a:highlight>
                <a:latin typeface="Cambria"/>
                <a:ea typeface="Cambria"/>
                <a:cs typeface="Cambria"/>
                <a:sym typeface="Cambria"/>
              </a:rPr>
              <a:t>column_name2 </a:t>
            </a:r>
            <a:r>
              <a:rPr lang="en-US" sz="1400" i="1" dirty="0" err="1">
                <a:solidFill>
                  <a:schemeClr val="dk1"/>
                </a:solidFill>
                <a:highlight>
                  <a:srgbClr val="FFFFFF"/>
                </a:highlight>
                <a:latin typeface="Cambria"/>
                <a:ea typeface="Cambria"/>
                <a:cs typeface="Cambria"/>
                <a:sym typeface="Cambria"/>
              </a:rPr>
              <a:t>data_type</a:t>
            </a:r>
            <a:r>
              <a:rPr lang="en-US" sz="1400" dirty="0">
                <a:solidFill>
                  <a:schemeClr val="dk1"/>
                </a:solidFill>
                <a:highlight>
                  <a:srgbClr val="FFFFFF"/>
                </a:highlight>
                <a:latin typeface="Cambria"/>
                <a:ea typeface="Cambria"/>
                <a:cs typeface="Cambria"/>
                <a:sym typeface="Cambria"/>
              </a:rPr>
              <a:t>(</a:t>
            </a:r>
            <a:r>
              <a:rPr lang="en-US" sz="1400" i="1" dirty="0">
                <a:solidFill>
                  <a:schemeClr val="dk1"/>
                </a:solidFill>
                <a:highlight>
                  <a:srgbClr val="FFFFFF"/>
                </a:highlight>
                <a:latin typeface="Cambria"/>
                <a:ea typeface="Cambria"/>
                <a:cs typeface="Cambria"/>
                <a:sym typeface="Cambria"/>
              </a:rPr>
              <a:t>size</a:t>
            </a:r>
            <a:r>
              <a:rPr lang="en-US" sz="1400" dirty="0">
                <a:solidFill>
                  <a:schemeClr val="dk1"/>
                </a:solidFill>
                <a:highlight>
                  <a:srgbClr val="FFFFFF"/>
                </a:highlight>
                <a:latin typeface="Cambria"/>
                <a:ea typeface="Cambria"/>
                <a:cs typeface="Cambria"/>
                <a:sym typeface="Cambria"/>
              </a:rPr>
              <a:t>),</a:t>
            </a:r>
          </a:p>
          <a:p>
            <a:pPr marL="457200" lvl="0" indent="0" algn="just" rtl="0">
              <a:spcBef>
                <a:spcPts val="0"/>
              </a:spcBef>
              <a:spcAft>
                <a:spcPts val="0"/>
              </a:spcAft>
              <a:buClr>
                <a:schemeClr val="dk1"/>
              </a:buClr>
              <a:buSzPts val="1100"/>
              <a:buFont typeface="Arial"/>
              <a:buNone/>
            </a:pPr>
            <a:r>
              <a:rPr lang="en-US" sz="1400" i="1" dirty="0">
                <a:solidFill>
                  <a:schemeClr val="dk1"/>
                </a:solidFill>
                <a:highlight>
                  <a:srgbClr val="FFFFFF"/>
                </a:highlight>
                <a:latin typeface="Cambria"/>
                <a:ea typeface="Cambria"/>
                <a:cs typeface="Cambria"/>
                <a:sym typeface="Cambria"/>
              </a:rPr>
              <a:t>column_name3 </a:t>
            </a:r>
            <a:r>
              <a:rPr lang="en-US" sz="1400" i="1" dirty="0" err="1">
                <a:solidFill>
                  <a:schemeClr val="dk1"/>
                </a:solidFill>
                <a:highlight>
                  <a:srgbClr val="FFFFFF"/>
                </a:highlight>
                <a:latin typeface="Cambria"/>
                <a:ea typeface="Cambria"/>
                <a:cs typeface="Cambria"/>
                <a:sym typeface="Cambria"/>
              </a:rPr>
              <a:t>data_type</a:t>
            </a:r>
            <a:r>
              <a:rPr lang="en-US" sz="1400" dirty="0">
                <a:solidFill>
                  <a:schemeClr val="dk1"/>
                </a:solidFill>
                <a:highlight>
                  <a:srgbClr val="FFFFFF"/>
                </a:highlight>
                <a:latin typeface="Cambria"/>
                <a:ea typeface="Cambria"/>
                <a:cs typeface="Cambria"/>
                <a:sym typeface="Cambria"/>
              </a:rPr>
              <a:t>(</a:t>
            </a:r>
            <a:r>
              <a:rPr lang="en-US" sz="1400" i="1" dirty="0">
                <a:solidFill>
                  <a:schemeClr val="dk1"/>
                </a:solidFill>
                <a:highlight>
                  <a:srgbClr val="FFFFFF"/>
                </a:highlight>
                <a:latin typeface="Cambria"/>
                <a:ea typeface="Cambria"/>
                <a:cs typeface="Cambria"/>
                <a:sym typeface="Cambria"/>
              </a:rPr>
              <a:t>size</a:t>
            </a:r>
            <a:r>
              <a:rPr lang="en-US" sz="1400" dirty="0">
                <a:solidFill>
                  <a:schemeClr val="dk1"/>
                </a:solidFill>
                <a:highlight>
                  <a:srgbClr val="FFFFFF"/>
                </a:highlight>
                <a:latin typeface="Cambria"/>
                <a:ea typeface="Cambria"/>
                <a:cs typeface="Cambria"/>
                <a:sym typeface="Cambria"/>
              </a:rPr>
              <a:t>),</a:t>
            </a:r>
          </a:p>
          <a:p>
            <a:pPr marL="457200" lvl="0" indent="0" algn="just" rtl="0">
              <a:spcBef>
                <a:spcPts val="0"/>
              </a:spcBef>
              <a:spcAft>
                <a:spcPts val="0"/>
              </a:spcAft>
              <a:buClr>
                <a:schemeClr val="dk1"/>
              </a:buClr>
              <a:buSzPts val="1100"/>
              <a:buFont typeface="Arial"/>
              <a:buNone/>
            </a:pPr>
            <a:r>
              <a:rPr lang="en-US" sz="1400" dirty="0">
                <a:solidFill>
                  <a:schemeClr val="dk1"/>
                </a:solidFill>
                <a:highlight>
                  <a:srgbClr val="FFFFFF"/>
                </a:highlight>
                <a:latin typeface="Cambria"/>
                <a:ea typeface="Cambria"/>
                <a:cs typeface="Cambria"/>
                <a:sym typeface="Cambria"/>
              </a:rPr>
              <a:t>....</a:t>
            </a:r>
          </a:p>
          <a:p>
            <a:pPr marL="457200" lvl="0" indent="0" algn="just" rtl="0">
              <a:spcBef>
                <a:spcPts val="0"/>
              </a:spcBef>
              <a:spcAft>
                <a:spcPts val="0"/>
              </a:spcAft>
              <a:buNone/>
            </a:pPr>
            <a:r>
              <a:rPr lang="en-US" sz="1400" dirty="0">
                <a:solidFill>
                  <a:schemeClr val="dk1"/>
                </a:solidFill>
                <a:highlight>
                  <a:srgbClr val="FFFFFF"/>
                </a:highlight>
                <a:latin typeface="Cambria"/>
                <a:ea typeface="Cambria"/>
                <a:cs typeface="Cambria"/>
                <a:sym typeface="Cambria"/>
              </a:rPr>
              <a:t>) ;</a:t>
            </a:r>
            <a:endParaRPr lang="en-US" sz="1400" dirty="0">
              <a:solidFill>
                <a:schemeClr val="dk1"/>
              </a:solidFill>
              <a:latin typeface="Cambria"/>
              <a:ea typeface="Cambria"/>
              <a:cs typeface="Cambria"/>
              <a:sym typeface="Cambria"/>
            </a:endParaRPr>
          </a:p>
          <a:p>
            <a:pPr marL="457200" lvl="0" indent="-355600" rtl="0">
              <a:spcBef>
                <a:spcPts val="0"/>
              </a:spcBef>
              <a:spcAft>
                <a:spcPts val="0"/>
              </a:spcAft>
              <a:buClr>
                <a:srgbClr val="000000"/>
              </a:buClr>
              <a:buSzPts val="2000"/>
              <a:buFont typeface="Cambria"/>
              <a:buChar char="●"/>
            </a:pPr>
            <a:r>
              <a:rPr lang="en-US" sz="2000" dirty="0">
                <a:solidFill>
                  <a:srgbClr val="000000"/>
                </a:solidFill>
                <a:latin typeface="Cambria"/>
                <a:ea typeface="Cambria"/>
                <a:cs typeface="Cambria"/>
                <a:sym typeface="Cambria"/>
              </a:rPr>
              <a:t>Select from a table in database:</a:t>
            </a:r>
            <a:br>
              <a:rPr lang="en-US" sz="2000" dirty="0">
                <a:solidFill>
                  <a:srgbClr val="000000"/>
                </a:solidFill>
                <a:latin typeface="Cambria"/>
                <a:ea typeface="Cambria"/>
                <a:cs typeface="Cambria"/>
                <a:sym typeface="Cambria"/>
              </a:rPr>
            </a:br>
            <a:r>
              <a:rPr lang="en-US" sz="1400" dirty="0">
                <a:solidFill>
                  <a:srgbClr val="0000CD"/>
                </a:solidFill>
                <a:latin typeface="Cambria"/>
                <a:ea typeface="Cambria"/>
                <a:cs typeface="Cambria"/>
                <a:sym typeface="Cambria"/>
              </a:rPr>
              <a:t>SELECT</a:t>
            </a:r>
            <a:r>
              <a:rPr lang="en-US" sz="1400" dirty="0">
                <a:solidFill>
                  <a:schemeClr val="dk1"/>
                </a:solidFill>
                <a:latin typeface="Cambria"/>
                <a:ea typeface="Cambria"/>
                <a:cs typeface="Cambria"/>
                <a:sym typeface="Cambria"/>
              </a:rPr>
              <a:t> </a:t>
            </a:r>
            <a:r>
              <a:rPr lang="en-US" sz="1400" i="1" dirty="0" err="1">
                <a:solidFill>
                  <a:schemeClr val="dk1"/>
                </a:solidFill>
                <a:latin typeface="Cambria"/>
                <a:ea typeface="Cambria"/>
                <a:cs typeface="Cambria"/>
                <a:sym typeface="Cambria"/>
              </a:rPr>
              <a:t>column_name</a:t>
            </a:r>
            <a:r>
              <a:rPr lang="en-US" sz="1400" dirty="0" err="1">
                <a:solidFill>
                  <a:schemeClr val="dk1"/>
                </a:solidFill>
                <a:latin typeface="Cambria"/>
                <a:ea typeface="Cambria"/>
                <a:cs typeface="Cambria"/>
                <a:sym typeface="Cambria"/>
              </a:rPr>
              <a:t>,</a:t>
            </a:r>
            <a:r>
              <a:rPr lang="en-US" sz="1400" i="1" dirty="0" err="1">
                <a:solidFill>
                  <a:schemeClr val="dk1"/>
                </a:solidFill>
                <a:latin typeface="Cambria"/>
                <a:ea typeface="Cambria"/>
                <a:cs typeface="Cambria"/>
                <a:sym typeface="Cambria"/>
              </a:rPr>
              <a:t>column_name</a:t>
            </a:r>
            <a:r>
              <a:rPr lang="en-US" sz="1400" i="1" dirty="0">
                <a:solidFill>
                  <a:schemeClr val="dk1"/>
                </a:solidFill>
                <a:latin typeface="Cambria"/>
                <a:ea typeface="Cambria"/>
                <a:cs typeface="Cambria"/>
                <a:sym typeface="Cambria"/>
              </a:rPr>
              <a:t> </a:t>
            </a:r>
            <a:r>
              <a:rPr lang="en-US" sz="1400" dirty="0">
                <a:solidFill>
                  <a:srgbClr val="0000CD"/>
                </a:solidFill>
                <a:latin typeface="Cambria"/>
                <a:ea typeface="Cambria"/>
                <a:cs typeface="Cambria"/>
                <a:sym typeface="Cambria"/>
              </a:rPr>
              <a:t>FROM</a:t>
            </a:r>
            <a:r>
              <a:rPr lang="en-US" sz="1400" dirty="0">
                <a:solidFill>
                  <a:schemeClr val="dk1"/>
                </a:solidFill>
                <a:latin typeface="Cambria"/>
                <a:ea typeface="Cambria"/>
                <a:cs typeface="Cambria"/>
                <a:sym typeface="Cambria"/>
              </a:rPr>
              <a:t> </a:t>
            </a:r>
            <a:r>
              <a:rPr lang="en-US" sz="1400" i="1" dirty="0" err="1">
                <a:solidFill>
                  <a:schemeClr val="dk1"/>
                </a:solidFill>
                <a:latin typeface="Cambria"/>
                <a:ea typeface="Cambria"/>
                <a:cs typeface="Cambria"/>
                <a:sym typeface="Cambria"/>
              </a:rPr>
              <a:t>table_name</a:t>
            </a:r>
            <a:r>
              <a:rPr lang="en-US" sz="1400" dirty="0">
                <a:solidFill>
                  <a:schemeClr val="dk1"/>
                </a:solidFill>
                <a:latin typeface="Cambria"/>
                <a:ea typeface="Cambria"/>
                <a:cs typeface="Cambria"/>
                <a:sym typeface="Cambria"/>
              </a:rPr>
              <a:t>;</a:t>
            </a:r>
            <a:br>
              <a:rPr lang="en-US" sz="1400" dirty="0">
                <a:solidFill>
                  <a:schemeClr val="dk1"/>
                </a:solidFill>
                <a:latin typeface="Cambria"/>
                <a:ea typeface="Cambria"/>
                <a:cs typeface="Cambria"/>
                <a:sym typeface="Cambria"/>
              </a:rPr>
            </a:br>
            <a:r>
              <a:rPr lang="en-US" sz="1400" dirty="0">
                <a:solidFill>
                  <a:schemeClr val="dk1"/>
                </a:solidFill>
                <a:latin typeface="Cambria"/>
                <a:ea typeface="Cambria"/>
                <a:cs typeface="Cambria"/>
                <a:sym typeface="Cambria"/>
              </a:rPr>
              <a:t>Or </a:t>
            </a:r>
            <a:br>
              <a:rPr lang="en-US" sz="1400" dirty="0">
                <a:solidFill>
                  <a:schemeClr val="dk1"/>
                </a:solidFill>
                <a:latin typeface="Cambria"/>
                <a:ea typeface="Cambria"/>
                <a:cs typeface="Cambria"/>
                <a:sym typeface="Cambria"/>
              </a:rPr>
            </a:br>
            <a:r>
              <a:rPr lang="en-US" sz="1400" dirty="0">
                <a:solidFill>
                  <a:srgbClr val="0000CD"/>
                </a:solidFill>
                <a:highlight>
                  <a:srgbClr val="FFFFFF"/>
                </a:highlight>
                <a:latin typeface="Cambria"/>
                <a:ea typeface="Cambria"/>
                <a:cs typeface="Cambria"/>
                <a:sym typeface="Cambria"/>
              </a:rPr>
              <a:t>SELECT</a:t>
            </a:r>
            <a:r>
              <a:rPr lang="en-US" sz="1400" dirty="0">
                <a:solidFill>
                  <a:schemeClr val="dk1"/>
                </a:solidFill>
                <a:highlight>
                  <a:srgbClr val="FFFFFF"/>
                </a:highlight>
                <a:latin typeface="Cambria"/>
                <a:ea typeface="Cambria"/>
                <a:cs typeface="Cambria"/>
                <a:sym typeface="Cambria"/>
              </a:rPr>
              <a:t> * </a:t>
            </a:r>
            <a:r>
              <a:rPr lang="en-US" sz="1400" dirty="0">
                <a:solidFill>
                  <a:srgbClr val="0000CD"/>
                </a:solidFill>
                <a:highlight>
                  <a:srgbClr val="FFFFFF"/>
                </a:highlight>
                <a:latin typeface="Cambria"/>
                <a:ea typeface="Cambria"/>
                <a:cs typeface="Cambria"/>
                <a:sym typeface="Cambria"/>
              </a:rPr>
              <a:t>FROM</a:t>
            </a:r>
            <a:r>
              <a:rPr lang="en-US" sz="1400" dirty="0">
                <a:solidFill>
                  <a:schemeClr val="dk1"/>
                </a:solidFill>
                <a:highlight>
                  <a:srgbClr val="FFFFFF"/>
                </a:highlight>
                <a:latin typeface="Cambria"/>
                <a:ea typeface="Cambria"/>
                <a:cs typeface="Cambria"/>
                <a:sym typeface="Cambria"/>
              </a:rPr>
              <a:t> </a:t>
            </a:r>
            <a:r>
              <a:rPr lang="en-US" sz="1400" i="1" dirty="0" err="1">
                <a:solidFill>
                  <a:schemeClr val="dk1"/>
                </a:solidFill>
                <a:highlight>
                  <a:srgbClr val="FFFFFF"/>
                </a:highlight>
                <a:latin typeface="Cambria"/>
                <a:ea typeface="Cambria"/>
                <a:cs typeface="Cambria"/>
                <a:sym typeface="Cambria"/>
              </a:rPr>
              <a:t>table_name</a:t>
            </a:r>
            <a:r>
              <a:rPr lang="en-US" sz="1400" i="1" dirty="0">
                <a:solidFill>
                  <a:schemeClr val="dk1"/>
                </a:solidFill>
                <a:highlight>
                  <a:srgbClr val="FFFFFF"/>
                </a:highlight>
                <a:latin typeface="Cambria"/>
                <a:ea typeface="Cambria"/>
                <a:cs typeface="Cambria"/>
                <a:sym typeface="Cambria"/>
              </a:rPr>
              <a:t> </a:t>
            </a:r>
            <a:r>
              <a:rPr lang="en-US" sz="1400" dirty="0">
                <a:solidFill>
                  <a:schemeClr val="dk1"/>
                </a:solidFill>
                <a:highlight>
                  <a:srgbClr val="FFFFFF"/>
                </a:highlight>
                <a:latin typeface="Cambria"/>
                <a:ea typeface="Cambria"/>
                <a:cs typeface="Cambria"/>
                <a:sym typeface="Cambria"/>
              </a:rPr>
              <a:t>;</a:t>
            </a:r>
            <a:br>
              <a:rPr lang="en-US" sz="1400" dirty="0">
                <a:solidFill>
                  <a:schemeClr val="dk1"/>
                </a:solidFill>
                <a:latin typeface="Cambria"/>
                <a:ea typeface="Cambria"/>
                <a:cs typeface="Cambria"/>
                <a:sym typeface="Cambria"/>
              </a:rPr>
            </a:br>
            <a:endParaRPr lang="en-US" sz="1400" dirty="0">
              <a:solidFill>
                <a:schemeClr val="dk1"/>
              </a:solidFill>
              <a:latin typeface="Cambria"/>
              <a:ea typeface="Cambria"/>
              <a:cs typeface="Cambria"/>
              <a:sym typeface="Cambria"/>
            </a:endParaRPr>
          </a:p>
        </p:txBody>
      </p:sp>
      <p:pic>
        <p:nvPicPr>
          <p:cNvPr id="141" name="Shape 141" descr="ITCollege.png"/>
          <p:cNvPicPr preferRelativeResize="0"/>
          <p:nvPr/>
        </p:nvPicPr>
        <p:blipFill>
          <a:blip r:embed="rId3">
            <a:alphaModFix/>
          </a:blip>
          <a:stretch>
            <a:fillRect/>
          </a:stretch>
        </p:blipFill>
        <p:spPr>
          <a:xfrm>
            <a:off x="6344449" y="4154259"/>
            <a:ext cx="3185700" cy="11067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59300" y="445025"/>
            <a:ext cx="301355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mbria"/>
                <a:ea typeface="Cambria"/>
                <a:cs typeface="Cambria"/>
                <a:sym typeface="Cambria"/>
              </a:rPr>
              <a:t>HTML, MYSQL and PHP</a:t>
            </a:r>
            <a:endParaRPr dirty="0">
              <a:latin typeface="Cambria"/>
              <a:ea typeface="Cambria"/>
              <a:cs typeface="Cambria"/>
              <a:sym typeface="Cambria"/>
            </a:endParaRPr>
          </a:p>
          <a:p>
            <a:pPr marL="0" lvl="0" indent="0" algn="ctr" rtl="0">
              <a:lnSpc>
                <a:spcPct val="115000"/>
              </a:lnSpc>
              <a:spcBef>
                <a:spcPts val="0"/>
              </a:spcBef>
              <a:spcAft>
                <a:spcPts val="1600"/>
              </a:spcAft>
              <a:buNone/>
            </a:pPr>
            <a:r>
              <a:rPr lang="en" sz="1800" dirty="0">
                <a:solidFill>
                  <a:srgbClr val="351C75"/>
                </a:solidFill>
              </a:rPr>
              <a:t> </a:t>
            </a:r>
            <a:endParaRPr dirty="0">
              <a:latin typeface="Cambria"/>
              <a:ea typeface="Cambria"/>
              <a:cs typeface="Cambria"/>
              <a:sym typeface="Cambria"/>
            </a:endParaRPr>
          </a:p>
        </p:txBody>
      </p:sp>
      <p:sp>
        <p:nvSpPr>
          <p:cNvPr id="76" name="Shape 76"/>
          <p:cNvSpPr txBox="1">
            <a:spLocks noGrp="1"/>
          </p:cNvSpPr>
          <p:nvPr>
            <p:ph type="body" idx="1"/>
          </p:nvPr>
        </p:nvSpPr>
        <p:spPr>
          <a:xfrm>
            <a:off x="311700" y="1152475"/>
            <a:ext cx="8832300" cy="3890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2400" b="1" dirty="0">
              <a:solidFill>
                <a:srgbClr val="000000"/>
              </a:solidFill>
              <a:latin typeface="Cambria"/>
              <a:ea typeface="Cambria"/>
              <a:cs typeface="Cambria"/>
              <a:sym typeface="Cambria"/>
            </a:endParaRPr>
          </a:p>
          <a:p>
            <a:pPr marL="0" lvl="0" indent="0" rtl="0">
              <a:spcBef>
                <a:spcPts val="1600"/>
              </a:spcBef>
              <a:spcAft>
                <a:spcPts val="1600"/>
              </a:spcAft>
              <a:buNone/>
            </a:pPr>
            <a:endParaRPr sz="2400" b="1" dirty="0">
              <a:solidFill>
                <a:srgbClr val="000000"/>
              </a:solidFill>
              <a:latin typeface="Cambria"/>
              <a:ea typeface="Cambria"/>
              <a:cs typeface="Cambria"/>
              <a:sym typeface="Cambria"/>
            </a:endParaRPr>
          </a:p>
        </p:txBody>
      </p:sp>
      <p:pic>
        <p:nvPicPr>
          <p:cNvPr id="77" name="Shape 77" descr="ITCollege.png"/>
          <p:cNvPicPr preferRelativeResize="0"/>
          <p:nvPr/>
        </p:nvPicPr>
        <p:blipFill>
          <a:blip r:embed="rId3">
            <a:alphaModFix/>
          </a:blip>
          <a:stretch>
            <a:fillRect/>
          </a:stretch>
        </p:blipFill>
        <p:spPr>
          <a:xfrm>
            <a:off x="-243638" y="4263527"/>
            <a:ext cx="2447011" cy="1014721"/>
          </a:xfrm>
          <a:prstGeom prst="rect">
            <a:avLst/>
          </a:prstGeom>
          <a:noFill/>
          <a:ln>
            <a:noFill/>
          </a:ln>
        </p:spPr>
      </p:pic>
      <p:pic>
        <p:nvPicPr>
          <p:cNvPr id="3074" name="Picture 2" descr="cloud-1">
            <a:extLst>
              <a:ext uri="{FF2B5EF4-FFF2-40B4-BE49-F238E27FC236}">
                <a16:creationId xmlns:a16="http://schemas.microsoft.com/office/drawing/2014/main" id="{62A32EF4-BAC8-49BC-8076-5F3905A116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2858" y="39489"/>
            <a:ext cx="5045725" cy="51040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59300" y="445025"/>
            <a:ext cx="8727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Cambria"/>
                <a:ea typeface="Cambria"/>
                <a:cs typeface="Cambria"/>
                <a:sym typeface="Cambria"/>
              </a:rPr>
              <a:t>Basic SQL Operations (</a:t>
            </a:r>
            <a:r>
              <a:rPr lang="en">
                <a:solidFill>
                  <a:srgbClr val="38761D"/>
                </a:solidFill>
                <a:latin typeface="Cambria"/>
                <a:ea typeface="Cambria"/>
                <a:cs typeface="Cambria"/>
                <a:sym typeface="Cambria"/>
              </a:rPr>
              <a:t>Examples</a:t>
            </a:r>
            <a:r>
              <a:rPr lang="en">
                <a:latin typeface="Cambria"/>
                <a:ea typeface="Cambria"/>
                <a:cs typeface="Cambria"/>
                <a:sym typeface="Cambria"/>
              </a:rPr>
              <a:t>)</a:t>
            </a:r>
            <a:endParaRPr>
              <a:latin typeface="Cambria"/>
              <a:ea typeface="Cambria"/>
              <a:cs typeface="Cambria"/>
              <a:sym typeface="Cambria"/>
            </a:endParaRPr>
          </a:p>
        </p:txBody>
      </p:sp>
      <p:sp>
        <p:nvSpPr>
          <p:cNvPr id="147" name="Shape 147"/>
          <p:cNvSpPr txBox="1">
            <a:spLocks noGrp="1"/>
          </p:cNvSpPr>
          <p:nvPr>
            <p:ph type="body" idx="1"/>
          </p:nvPr>
        </p:nvSpPr>
        <p:spPr>
          <a:xfrm>
            <a:off x="235500" y="1000075"/>
            <a:ext cx="8832300" cy="4080300"/>
          </a:xfrm>
          <a:prstGeom prst="rect">
            <a:avLst/>
          </a:prstGeom>
        </p:spPr>
        <p:txBody>
          <a:bodyPr spcFirstLastPara="1" wrap="square" lIns="91425" tIns="91425" rIns="91425" bIns="91425" anchor="t" anchorCtr="0">
            <a:noAutofit/>
          </a:bodyPr>
          <a:lstStyle/>
          <a:p>
            <a:pPr marL="457200" lvl="0" indent="-355600" rtl="0">
              <a:spcBef>
                <a:spcPts val="0"/>
              </a:spcBef>
              <a:spcAft>
                <a:spcPts val="0"/>
              </a:spcAft>
              <a:buClr>
                <a:srgbClr val="000000"/>
              </a:buClr>
              <a:buSzPts val="2000"/>
              <a:buFont typeface="Cambria"/>
              <a:buChar char="●"/>
            </a:pPr>
            <a:r>
              <a:rPr lang="en" sz="2000">
                <a:solidFill>
                  <a:srgbClr val="000000"/>
                </a:solidFill>
                <a:latin typeface="Cambria"/>
                <a:ea typeface="Cambria"/>
                <a:cs typeface="Cambria"/>
                <a:sym typeface="Cambria"/>
              </a:rPr>
              <a:t>Insert to a table: </a:t>
            </a:r>
            <a:r>
              <a:rPr lang="en" sz="1400">
                <a:solidFill>
                  <a:srgbClr val="0000CD"/>
                </a:solidFill>
                <a:latin typeface="Cambria"/>
                <a:ea typeface="Cambria"/>
                <a:cs typeface="Cambria"/>
                <a:sym typeface="Cambria"/>
              </a:rPr>
              <a:t>INSERT</a:t>
            </a:r>
            <a:r>
              <a:rPr lang="en" sz="1400">
                <a:solidFill>
                  <a:schemeClr val="dk1"/>
                </a:solidFill>
                <a:latin typeface="Cambria"/>
                <a:ea typeface="Cambria"/>
                <a:cs typeface="Cambria"/>
                <a:sym typeface="Cambria"/>
              </a:rPr>
              <a:t> </a:t>
            </a:r>
            <a:r>
              <a:rPr lang="en" sz="1400">
                <a:solidFill>
                  <a:srgbClr val="0000CD"/>
                </a:solidFill>
                <a:latin typeface="Cambria"/>
                <a:ea typeface="Cambria"/>
                <a:cs typeface="Cambria"/>
                <a:sym typeface="Cambria"/>
              </a:rPr>
              <a:t>INTO</a:t>
            </a:r>
            <a:r>
              <a:rPr lang="en" sz="1400">
                <a:solidFill>
                  <a:schemeClr val="dk1"/>
                </a:solidFill>
                <a:latin typeface="Cambria"/>
                <a:ea typeface="Cambria"/>
                <a:cs typeface="Cambria"/>
                <a:sym typeface="Cambria"/>
              </a:rPr>
              <a:t> </a:t>
            </a:r>
            <a:r>
              <a:rPr lang="en" sz="1400" i="1">
                <a:solidFill>
                  <a:schemeClr val="dk1"/>
                </a:solidFill>
                <a:latin typeface="Cambria"/>
                <a:ea typeface="Cambria"/>
                <a:cs typeface="Cambria"/>
                <a:sym typeface="Cambria"/>
              </a:rPr>
              <a:t>table_name </a:t>
            </a:r>
            <a:r>
              <a:rPr lang="en" sz="1400">
                <a:solidFill>
                  <a:srgbClr val="0000CD"/>
                </a:solidFill>
                <a:latin typeface="Cambria"/>
                <a:ea typeface="Cambria"/>
                <a:cs typeface="Cambria"/>
                <a:sym typeface="Cambria"/>
              </a:rPr>
              <a:t>VALUES</a:t>
            </a:r>
            <a:r>
              <a:rPr lang="en" sz="1400">
                <a:solidFill>
                  <a:schemeClr val="dk1"/>
                </a:solidFill>
                <a:latin typeface="Cambria"/>
                <a:ea typeface="Cambria"/>
                <a:cs typeface="Cambria"/>
                <a:sym typeface="Cambria"/>
              </a:rPr>
              <a:t> (</a:t>
            </a:r>
            <a:r>
              <a:rPr lang="en" sz="1400" i="1">
                <a:solidFill>
                  <a:schemeClr val="dk1"/>
                </a:solidFill>
                <a:latin typeface="Cambria"/>
                <a:ea typeface="Cambria"/>
                <a:cs typeface="Cambria"/>
                <a:sym typeface="Cambria"/>
              </a:rPr>
              <a:t>value1</a:t>
            </a:r>
            <a:r>
              <a:rPr lang="en" sz="1400">
                <a:solidFill>
                  <a:schemeClr val="dk1"/>
                </a:solidFill>
                <a:latin typeface="Cambria"/>
                <a:ea typeface="Cambria"/>
                <a:cs typeface="Cambria"/>
                <a:sym typeface="Cambria"/>
              </a:rPr>
              <a:t>,</a:t>
            </a:r>
            <a:r>
              <a:rPr lang="en" sz="1400" i="1">
                <a:solidFill>
                  <a:schemeClr val="dk1"/>
                </a:solidFill>
                <a:latin typeface="Cambria"/>
                <a:ea typeface="Cambria"/>
                <a:cs typeface="Cambria"/>
                <a:sym typeface="Cambria"/>
              </a:rPr>
              <a:t>value2</a:t>
            </a:r>
            <a:r>
              <a:rPr lang="en" sz="1400">
                <a:solidFill>
                  <a:schemeClr val="dk1"/>
                </a:solidFill>
                <a:latin typeface="Cambria"/>
                <a:ea typeface="Cambria"/>
                <a:cs typeface="Cambria"/>
                <a:sym typeface="Cambria"/>
              </a:rPr>
              <a:t>,</a:t>
            </a:r>
            <a:r>
              <a:rPr lang="en" sz="1400" i="1">
                <a:solidFill>
                  <a:schemeClr val="dk1"/>
                </a:solidFill>
                <a:latin typeface="Cambria"/>
                <a:ea typeface="Cambria"/>
                <a:cs typeface="Cambria"/>
                <a:sym typeface="Cambria"/>
              </a:rPr>
              <a:t>value3</a:t>
            </a:r>
            <a:r>
              <a:rPr lang="en" sz="1400">
                <a:solidFill>
                  <a:schemeClr val="dk1"/>
                </a:solidFill>
                <a:latin typeface="Cambria"/>
                <a:ea typeface="Cambria"/>
                <a:cs typeface="Cambria"/>
                <a:sym typeface="Cambria"/>
              </a:rPr>
              <a:t>,...);</a:t>
            </a:r>
            <a:br>
              <a:rPr lang="en" sz="1400">
                <a:solidFill>
                  <a:schemeClr val="dk1"/>
                </a:solidFill>
                <a:latin typeface="Cambria"/>
                <a:ea typeface="Cambria"/>
                <a:cs typeface="Cambria"/>
                <a:sym typeface="Cambria"/>
              </a:rPr>
            </a:br>
            <a:r>
              <a:rPr lang="en" sz="1400">
                <a:solidFill>
                  <a:schemeClr val="dk1"/>
                </a:solidFill>
                <a:latin typeface="Cambria"/>
                <a:ea typeface="Cambria"/>
                <a:cs typeface="Cambria"/>
                <a:sym typeface="Cambria"/>
              </a:rPr>
              <a:t>OR</a:t>
            </a:r>
            <a:br>
              <a:rPr lang="en" sz="1400">
                <a:solidFill>
                  <a:schemeClr val="dk1"/>
                </a:solidFill>
                <a:latin typeface="Cambria"/>
                <a:ea typeface="Cambria"/>
                <a:cs typeface="Cambria"/>
                <a:sym typeface="Cambria"/>
              </a:rPr>
            </a:br>
            <a:r>
              <a:rPr lang="en" sz="1400">
                <a:solidFill>
                  <a:srgbClr val="0000CD"/>
                </a:solidFill>
                <a:highlight>
                  <a:srgbClr val="FFFFFF"/>
                </a:highlight>
                <a:latin typeface="Cambria"/>
                <a:ea typeface="Cambria"/>
                <a:cs typeface="Cambria"/>
                <a:sym typeface="Cambria"/>
              </a:rPr>
              <a:t>INSERT</a:t>
            </a:r>
            <a:r>
              <a:rPr lang="en" sz="1400">
                <a:solidFill>
                  <a:schemeClr val="dk1"/>
                </a:solidFill>
                <a:highlight>
                  <a:srgbClr val="FFFFFF"/>
                </a:highlight>
                <a:latin typeface="Cambria"/>
                <a:ea typeface="Cambria"/>
                <a:cs typeface="Cambria"/>
                <a:sym typeface="Cambria"/>
              </a:rPr>
              <a:t> </a:t>
            </a:r>
            <a:r>
              <a:rPr lang="en" sz="1400">
                <a:solidFill>
                  <a:srgbClr val="0000CD"/>
                </a:solidFill>
                <a:highlight>
                  <a:srgbClr val="FFFFFF"/>
                </a:highlight>
                <a:latin typeface="Cambria"/>
                <a:ea typeface="Cambria"/>
                <a:cs typeface="Cambria"/>
                <a:sym typeface="Cambria"/>
              </a:rPr>
              <a:t>INTO</a:t>
            </a:r>
            <a:r>
              <a:rPr lang="en" sz="1400">
                <a:solidFill>
                  <a:schemeClr val="dk1"/>
                </a:solidFill>
                <a:highlight>
                  <a:srgbClr val="FFFFFF"/>
                </a:highlight>
                <a:latin typeface="Cambria"/>
                <a:ea typeface="Cambria"/>
                <a:cs typeface="Cambria"/>
                <a:sym typeface="Cambria"/>
              </a:rPr>
              <a:t> </a:t>
            </a:r>
            <a:r>
              <a:rPr lang="en" sz="1400" i="1">
                <a:solidFill>
                  <a:schemeClr val="dk1"/>
                </a:solidFill>
                <a:highlight>
                  <a:srgbClr val="FFFFFF"/>
                </a:highlight>
                <a:latin typeface="Cambria"/>
                <a:ea typeface="Cambria"/>
                <a:cs typeface="Cambria"/>
                <a:sym typeface="Cambria"/>
              </a:rPr>
              <a:t>table_name</a:t>
            </a:r>
            <a:r>
              <a:rPr lang="en" sz="1400">
                <a:solidFill>
                  <a:schemeClr val="dk1"/>
                </a:solidFill>
                <a:highlight>
                  <a:srgbClr val="FFFFFF"/>
                </a:highlight>
                <a:latin typeface="Cambria"/>
                <a:ea typeface="Cambria"/>
                <a:cs typeface="Cambria"/>
                <a:sym typeface="Cambria"/>
              </a:rPr>
              <a:t> (</a:t>
            </a:r>
            <a:r>
              <a:rPr lang="en" sz="1400" i="1">
                <a:solidFill>
                  <a:schemeClr val="dk1"/>
                </a:solidFill>
                <a:highlight>
                  <a:srgbClr val="FFFFFF"/>
                </a:highlight>
                <a:latin typeface="Cambria"/>
                <a:ea typeface="Cambria"/>
                <a:cs typeface="Cambria"/>
                <a:sym typeface="Cambria"/>
              </a:rPr>
              <a:t>column1</a:t>
            </a:r>
            <a:r>
              <a:rPr lang="en" sz="1400">
                <a:solidFill>
                  <a:schemeClr val="dk1"/>
                </a:solidFill>
                <a:highlight>
                  <a:srgbClr val="FFFFFF"/>
                </a:highlight>
                <a:latin typeface="Cambria"/>
                <a:ea typeface="Cambria"/>
                <a:cs typeface="Cambria"/>
                <a:sym typeface="Cambria"/>
              </a:rPr>
              <a:t>,</a:t>
            </a:r>
            <a:r>
              <a:rPr lang="en" sz="1400" i="1">
                <a:solidFill>
                  <a:schemeClr val="dk1"/>
                </a:solidFill>
                <a:highlight>
                  <a:srgbClr val="FFFFFF"/>
                </a:highlight>
                <a:latin typeface="Cambria"/>
                <a:ea typeface="Cambria"/>
                <a:cs typeface="Cambria"/>
                <a:sym typeface="Cambria"/>
              </a:rPr>
              <a:t>column2</a:t>
            </a:r>
            <a:r>
              <a:rPr lang="en" sz="1400">
                <a:solidFill>
                  <a:schemeClr val="dk1"/>
                </a:solidFill>
                <a:highlight>
                  <a:srgbClr val="FFFFFF"/>
                </a:highlight>
                <a:latin typeface="Cambria"/>
                <a:ea typeface="Cambria"/>
                <a:cs typeface="Cambria"/>
                <a:sym typeface="Cambria"/>
              </a:rPr>
              <a:t>,</a:t>
            </a:r>
            <a:r>
              <a:rPr lang="en" sz="1400" i="1">
                <a:solidFill>
                  <a:schemeClr val="dk1"/>
                </a:solidFill>
                <a:highlight>
                  <a:srgbClr val="FFFFFF"/>
                </a:highlight>
                <a:latin typeface="Cambria"/>
                <a:ea typeface="Cambria"/>
                <a:cs typeface="Cambria"/>
                <a:sym typeface="Cambria"/>
              </a:rPr>
              <a:t>column3</a:t>
            </a:r>
            <a:r>
              <a:rPr lang="en" sz="1400">
                <a:solidFill>
                  <a:schemeClr val="dk1"/>
                </a:solidFill>
                <a:highlight>
                  <a:srgbClr val="FFFFFF"/>
                </a:highlight>
                <a:latin typeface="Cambria"/>
                <a:ea typeface="Cambria"/>
                <a:cs typeface="Cambria"/>
                <a:sym typeface="Cambria"/>
              </a:rPr>
              <a:t>,...) </a:t>
            </a:r>
            <a:r>
              <a:rPr lang="en" sz="1400">
                <a:solidFill>
                  <a:srgbClr val="0000CD"/>
                </a:solidFill>
                <a:highlight>
                  <a:srgbClr val="FFFFFF"/>
                </a:highlight>
                <a:latin typeface="Cambria"/>
                <a:ea typeface="Cambria"/>
                <a:cs typeface="Cambria"/>
                <a:sym typeface="Cambria"/>
              </a:rPr>
              <a:t>VALUES</a:t>
            </a:r>
            <a:r>
              <a:rPr lang="en" sz="1400">
                <a:solidFill>
                  <a:schemeClr val="dk1"/>
                </a:solidFill>
                <a:highlight>
                  <a:srgbClr val="FFFFFF"/>
                </a:highlight>
                <a:latin typeface="Cambria"/>
                <a:ea typeface="Cambria"/>
                <a:cs typeface="Cambria"/>
                <a:sym typeface="Cambria"/>
              </a:rPr>
              <a:t> (</a:t>
            </a:r>
            <a:r>
              <a:rPr lang="en" sz="1400" i="1">
                <a:solidFill>
                  <a:schemeClr val="dk1"/>
                </a:solidFill>
                <a:highlight>
                  <a:srgbClr val="FFFFFF"/>
                </a:highlight>
                <a:latin typeface="Cambria"/>
                <a:ea typeface="Cambria"/>
                <a:cs typeface="Cambria"/>
                <a:sym typeface="Cambria"/>
              </a:rPr>
              <a:t>value1</a:t>
            </a:r>
            <a:r>
              <a:rPr lang="en" sz="1400">
                <a:solidFill>
                  <a:schemeClr val="dk1"/>
                </a:solidFill>
                <a:highlight>
                  <a:srgbClr val="FFFFFF"/>
                </a:highlight>
                <a:latin typeface="Cambria"/>
                <a:ea typeface="Cambria"/>
                <a:cs typeface="Cambria"/>
                <a:sym typeface="Cambria"/>
              </a:rPr>
              <a:t>,</a:t>
            </a:r>
            <a:r>
              <a:rPr lang="en" sz="1400" i="1">
                <a:solidFill>
                  <a:schemeClr val="dk1"/>
                </a:solidFill>
                <a:highlight>
                  <a:srgbClr val="FFFFFF"/>
                </a:highlight>
                <a:latin typeface="Cambria"/>
                <a:ea typeface="Cambria"/>
                <a:cs typeface="Cambria"/>
                <a:sym typeface="Cambria"/>
              </a:rPr>
              <a:t>value2</a:t>
            </a:r>
            <a:r>
              <a:rPr lang="en" sz="1400">
                <a:solidFill>
                  <a:schemeClr val="dk1"/>
                </a:solidFill>
                <a:highlight>
                  <a:srgbClr val="FFFFFF"/>
                </a:highlight>
                <a:latin typeface="Cambria"/>
                <a:ea typeface="Cambria"/>
                <a:cs typeface="Cambria"/>
                <a:sym typeface="Cambria"/>
              </a:rPr>
              <a:t>,</a:t>
            </a:r>
            <a:r>
              <a:rPr lang="en" sz="1400" i="1">
                <a:solidFill>
                  <a:schemeClr val="dk1"/>
                </a:solidFill>
                <a:highlight>
                  <a:srgbClr val="FFFFFF"/>
                </a:highlight>
                <a:latin typeface="Cambria"/>
                <a:ea typeface="Cambria"/>
                <a:cs typeface="Cambria"/>
                <a:sym typeface="Cambria"/>
              </a:rPr>
              <a:t>value3</a:t>
            </a:r>
            <a:r>
              <a:rPr lang="en" sz="1400">
                <a:solidFill>
                  <a:schemeClr val="dk1"/>
                </a:solidFill>
                <a:highlight>
                  <a:srgbClr val="FFFFFF"/>
                </a:highlight>
                <a:latin typeface="Cambria"/>
                <a:ea typeface="Cambria"/>
                <a:cs typeface="Cambria"/>
                <a:sym typeface="Cambria"/>
              </a:rPr>
              <a:t>,...);</a:t>
            </a:r>
            <a:endParaRPr sz="1400">
              <a:solidFill>
                <a:schemeClr val="dk1"/>
              </a:solidFill>
              <a:highlight>
                <a:srgbClr val="FFFFFF"/>
              </a:highlight>
              <a:latin typeface="Cambria"/>
              <a:ea typeface="Cambria"/>
              <a:cs typeface="Cambria"/>
              <a:sym typeface="Cambria"/>
            </a:endParaRPr>
          </a:p>
          <a:p>
            <a:pPr marL="457200" lvl="0" indent="-355600" rtl="0">
              <a:spcBef>
                <a:spcPts val="0"/>
              </a:spcBef>
              <a:spcAft>
                <a:spcPts val="0"/>
              </a:spcAft>
              <a:buClr>
                <a:srgbClr val="000000"/>
              </a:buClr>
              <a:buSzPts val="2000"/>
              <a:buFont typeface="Cambria"/>
              <a:buChar char="●"/>
            </a:pPr>
            <a:r>
              <a:rPr lang="en" sz="2000">
                <a:solidFill>
                  <a:schemeClr val="dk1"/>
                </a:solidFill>
                <a:latin typeface="Cambria"/>
                <a:ea typeface="Cambria"/>
                <a:cs typeface="Cambria"/>
                <a:sym typeface="Cambria"/>
              </a:rPr>
              <a:t>Drop Database:</a:t>
            </a:r>
            <a:r>
              <a:rPr lang="en" sz="1400">
                <a:solidFill>
                  <a:schemeClr val="dk1"/>
                </a:solidFill>
                <a:latin typeface="Cambria"/>
                <a:ea typeface="Cambria"/>
                <a:cs typeface="Cambria"/>
                <a:sym typeface="Cambria"/>
              </a:rPr>
              <a:t> </a:t>
            </a:r>
            <a:r>
              <a:rPr lang="en" sz="1400">
                <a:solidFill>
                  <a:srgbClr val="0000CD"/>
                </a:solidFill>
                <a:latin typeface="Consolas"/>
                <a:ea typeface="Consolas"/>
                <a:cs typeface="Consolas"/>
                <a:sym typeface="Consolas"/>
              </a:rPr>
              <a:t>DROP</a:t>
            </a:r>
            <a:r>
              <a:rPr lang="en" sz="1400">
                <a:solidFill>
                  <a:schemeClr val="dk1"/>
                </a:solidFill>
                <a:latin typeface="Consolas"/>
                <a:ea typeface="Consolas"/>
                <a:cs typeface="Consolas"/>
                <a:sym typeface="Consolas"/>
              </a:rPr>
              <a:t> </a:t>
            </a:r>
            <a:r>
              <a:rPr lang="en" sz="1400">
                <a:solidFill>
                  <a:srgbClr val="0000CD"/>
                </a:solidFill>
                <a:latin typeface="Consolas"/>
                <a:ea typeface="Consolas"/>
                <a:cs typeface="Consolas"/>
                <a:sym typeface="Consolas"/>
              </a:rPr>
              <a:t>DATABASE</a:t>
            </a:r>
            <a:r>
              <a:rPr lang="en" sz="1400">
                <a:solidFill>
                  <a:schemeClr val="dk1"/>
                </a:solidFill>
                <a:latin typeface="Consolas"/>
                <a:ea typeface="Consolas"/>
                <a:cs typeface="Consolas"/>
                <a:sym typeface="Consolas"/>
              </a:rPr>
              <a:t> database_name</a:t>
            </a:r>
            <a:endParaRPr sz="1400">
              <a:solidFill>
                <a:schemeClr val="dk1"/>
              </a:solidFill>
              <a:latin typeface="Consolas"/>
              <a:ea typeface="Consolas"/>
              <a:cs typeface="Consolas"/>
              <a:sym typeface="Consolas"/>
            </a:endParaRPr>
          </a:p>
          <a:p>
            <a:pPr marL="457200" lvl="0" indent="-355600" rtl="0">
              <a:spcBef>
                <a:spcPts val="0"/>
              </a:spcBef>
              <a:spcAft>
                <a:spcPts val="0"/>
              </a:spcAft>
              <a:buClr>
                <a:schemeClr val="dk1"/>
              </a:buClr>
              <a:buSzPts val="2000"/>
              <a:buFont typeface="Consolas"/>
              <a:buChar char="●"/>
            </a:pPr>
            <a:r>
              <a:rPr lang="en" sz="2000">
                <a:solidFill>
                  <a:schemeClr val="dk1"/>
                </a:solidFill>
                <a:highlight>
                  <a:srgbClr val="FFFFFF"/>
                </a:highlight>
                <a:latin typeface="Cambria"/>
                <a:ea typeface="Cambria"/>
                <a:cs typeface="Cambria"/>
                <a:sym typeface="Cambria"/>
              </a:rPr>
              <a:t>Truncate a table: </a:t>
            </a:r>
            <a:r>
              <a:rPr lang="en" sz="1400">
                <a:solidFill>
                  <a:srgbClr val="0000CD"/>
                </a:solidFill>
                <a:latin typeface="Consolas"/>
                <a:ea typeface="Consolas"/>
                <a:cs typeface="Consolas"/>
                <a:sym typeface="Consolas"/>
              </a:rPr>
              <a:t>TRUNCATE</a:t>
            </a:r>
            <a:r>
              <a:rPr lang="en" sz="1400">
                <a:solidFill>
                  <a:schemeClr val="dk1"/>
                </a:solidFill>
                <a:latin typeface="Consolas"/>
                <a:ea typeface="Consolas"/>
                <a:cs typeface="Consolas"/>
                <a:sym typeface="Consolas"/>
              </a:rPr>
              <a:t> </a:t>
            </a:r>
            <a:r>
              <a:rPr lang="en" sz="1400">
                <a:solidFill>
                  <a:srgbClr val="0000CD"/>
                </a:solidFill>
                <a:latin typeface="Consolas"/>
                <a:ea typeface="Consolas"/>
                <a:cs typeface="Consolas"/>
                <a:sym typeface="Consolas"/>
              </a:rPr>
              <a:t>TABLE</a:t>
            </a:r>
            <a:r>
              <a:rPr lang="en" sz="1400">
                <a:solidFill>
                  <a:schemeClr val="dk1"/>
                </a:solidFill>
                <a:latin typeface="Consolas"/>
                <a:ea typeface="Consolas"/>
                <a:cs typeface="Consolas"/>
                <a:sym typeface="Consolas"/>
              </a:rPr>
              <a:t> table_name</a:t>
            </a:r>
            <a:endParaRPr sz="1400">
              <a:solidFill>
                <a:schemeClr val="dk1"/>
              </a:solidFill>
              <a:latin typeface="Consolas"/>
              <a:ea typeface="Consolas"/>
              <a:cs typeface="Consolas"/>
              <a:sym typeface="Consolas"/>
            </a:endParaRPr>
          </a:p>
          <a:p>
            <a:pPr marL="457200" lvl="0" indent="-355600" rtl="0">
              <a:spcBef>
                <a:spcPts val="0"/>
              </a:spcBef>
              <a:spcAft>
                <a:spcPts val="0"/>
              </a:spcAft>
              <a:buClr>
                <a:schemeClr val="dk1"/>
              </a:buClr>
              <a:buSzPts val="2000"/>
              <a:buFont typeface="Consolas"/>
              <a:buChar char="●"/>
            </a:pPr>
            <a:r>
              <a:rPr lang="en" sz="2000">
                <a:solidFill>
                  <a:schemeClr val="dk1"/>
                </a:solidFill>
                <a:latin typeface="Cambria"/>
                <a:ea typeface="Cambria"/>
                <a:cs typeface="Cambria"/>
                <a:sym typeface="Cambria"/>
              </a:rPr>
              <a:t>Update a table: </a:t>
            </a:r>
            <a:br>
              <a:rPr lang="en" sz="2000">
                <a:solidFill>
                  <a:schemeClr val="dk1"/>
                </a:solidFill>
                <a:latin typeface="Cambria"/>
                <a:ea typeface="Cambria"/>
                <a:cs typeface="Cambria"/>
                <a:sym typeface="Cambria"/>
              </a:rPr>
            </a:br>
            <a:r>
              <a:rPr lang="en" sz="1400">
                <a:solidFill>
                  <a:srgbClr val="0000CD"/>
                </a:solidFill>
                <a:highlight>
                  <a:srgbClr val="FFFFFF"/>
                </a:highlight>
                <a:latin typeface="Cambria"/>
                <a:ea typeface="Cambria"/>
                <a:cs typeface="Cambria"/>
                <a:sym typeface="Cambria"/>
              </a:rPr>
              <a:t>UPDATE</a:t>
            </a:r>
            <a:r>
              <a:rPr lang="en" sz="1400">
                <a:solidFill>
                  <a:schemeClr val="dk1"/>
                </a:solidFill>
                <a:highlight>
                  <a:srgbClr val="FFFFFF"/>
                </a:highlight>
                <a:latin typeface="Cambria"/>
                <a:ea typeface="Cambria"/>
                <a:cs typeface="Cambria"/>
                <a:sym typeface="Cambria"/>
              </a:rPr>
              <a:t> </a:t>
            </a:r>
            <a:r>
              <a:rPr lang="en" sz="1400" i="1">
                <a:solidFill>
                  <a:schemeClr val="dk1"/>
                </a:solidFill>
                <a:highlight>
                  <a:srgbClr val="FFFFFF"/>
                </a:highlight>
                <a:latin typeface="Cambria"/>
                <a:ea typeface="Cambria"/>
                <a:cs typeface="Cambria"/>
                <a:sym typeface="Cambria"/>
              </a:rPr>
              <a:t>table_name </a:t>
            </a:r>
            <a:br>
              <a:rPr lang="en" sz="1400" i="1">
                <a:solidFill>
                  <a:schemeClr val="dk1"/>
                </a:solidFill>
                <a:highlight>
                  <a:srgbClr val="FFFFFF"/>
                </a:highlight>
                <a:latin typeface="Cambria"/>
                <a:ea typeface="Cambria"/>
                <a:cs typeface="Cambria"/>
                <a:sym typeface="Cambria"/>
              </a:rPr>
            </a:br>
            <a:r>
              <a:rPr lang="en" sz="1400">
                <a:solidFill>
                  <a:srgbClr val="0000CD"/>
                </a:solidFill>
                <a:highlight>
                  <a:srgbClr val="FFFFFF"/>
                </a:highlight>
                <a:latin typeface="Cambria"/>
                <a:ea typeface="Cambria"/>
                <a:cs typeface="Cambria"/>
                <a:sym typeface="Cambria"/>
              </a:rPr>
              <a:t>SET</a:t>
            </a:r>
            <a:r>
              <a:rPr lang="en" sz="1400">
                <a:solidFill>
                  <a:schemeClr val="dk1"/>
                </a:solidFill>
                <a:highlight>
                  <a:srgbClr val="FFFFFF"/>
                </a:highlight>
                <a:latin typeface="Cambria"/>
                <a:ea typeface="Cambria"/>
                <a:cs typeface="Cambria"/>
                <a:sym typeface="Cambria"/>
              </a:rPr>
              <a:t> </a:t>
            </a:r>
            <a:br>
              <a:rPr lang="en" sz="1400">
                <a:solidFill>
                  <a:schemeClr val="dk1"/>
                </a:solidFill>
                <a:highlight>
                  <a:srgbClr val="FFFFFF"/>
                </a:highlight>
                <a:latin typeface="Cambria"/>
                <a:ea typeface="Cambria"/>
                <a:cs typeface="Cambria"/>
                <a:sym typeface="Cambria"/>
              </a:rPr>
            </a:br>
            <a:r>
              <a:rPr lang="en" sz="1400" i="1">
                <a:solidFill>
                  <a:schemeClr val="dk1"/>
                </a:solidFill>
                <a:highlight>
                  <a:srgbClr val="FFFFFF"/>
                </a:highlight>
                <a:latin typeface="Cambria"/>
                <a:ea typeface="Cambria"/>
                <a:cs typeface="Cambria"/>
                <a:sym typeface="Cambria"/>
              </a:rPr>
              <a:t>column1</a:t>
            </a:r>
            <a:r>
              <a:rPr lang="en" sz="1400">
                <a:solidFill>
                  <a:schemeClr val="dk1"/>
                </a:solidFill>
                <a:highlight>
                  <a:srgbClr val="FFFFFF"/>
                </a:highlight>
                <a:latin typeface="Cambria"/>
                <a:ea typeface="Cambria"/>
                <a:cs typeface="Cambria"/>
                <a:sym typeface="Cambria"/>
              </a:rPr>
              <a:t>=</a:t>
            </a:r>
            <a:r>
              <a:rPr lang="en" sz="1400" i="1">
                <a:solidFill>
                  <a:schemeClr val="dk1"/>
                </a:solidFill>
                <a:highlight>
                  <a:srgbClr val="FFFFFF"/>
                </a:highlight>
                <a:latin typeface="Cambria"/>
                <a:ea typeface="Cambria"/>
                <a:cs typeface="Cambria"/>
                <a:sym typeface="Cambria"/>
              </a:rPr>
              <a:t>value1</a:t>
            </a:r>
            <a:r>
              <a:rPr lang="en" sz="1400">
                <a:solidFill>
                  <a:schemeClr val="dk1"/>
                </a:solidFill>
                <a:highlight>
                  <a:srgbClr val="FFFFFF"/>
                </a:highlight>
                <a:latin typeface="Cambria"/>
                <a:ea typeface="Cambria"/>
                <a:cs typeface="Cambria"/>
                <a:sym typeface="Cambria"/>
              </a:rPr>
              <a:t>,</a:t>
            </a:r>
            <a:r>
              <a:rPr lang="en" sz="1400" i="1">
                <a:solidFill>
                  <a:schemeClr val="dk1"/>
                </a:solidFill>
                <a:highlight>
                  <a:srgbClr val="FFFFFF"/>
                </a:highlight>
                <a:latin typeface="Cambria"/>
                <a:ea typeface="Cambria"/>
                <a:cs typeface="Cambria"/>
                <a:sym typeface="Cambria"/>
              </a:rPr>
              <a:t>column2</a:t>
            </a:r>
            <a:r>
              <a:rPr lang="en" sz="1400">
                <a:solidFill>
                  <a:schemeClr val="dk1"/>
                </a:solidFill>
                <a:highlight>
                  <a:srgbClr val="FFFFFF"/>
                </a:highlight>
                <a:latin typeface="Cambria"/>
                <a:ea typeface="Cambria"/>
                <a:cs typeface="Cambria"/>
                <a:sym typeface="Cambria"/>
              </a:rPr>
              <a:t>=</a:t>
            </a:r>
            <a:r>
              <a:rPr lang="en" sz="1400" i="1">
                <a:solidFill>
                  <a:schemeClr val="dk1"/>
                </a:solidFill>
                <a:highlight>
                  <a:srgbClr val="FFFFFF"/>
                </a:highlight>
                <a:latin typeface="Cambria"/>
                <a:ea typeface="Cambria"/>
                <a:cs typeface="Cambria"/>
                <a:sym typeface="Cambria"/>
              </a:rPr>
              <a:t>value2</a:t>
            </a:r>
            <a:r>
              <a:rPr lang="en" sz="1400">
                <a:solidFill>
                  <a:schemeClr val="dk1"/>
                </a:solidFill>
                <a:highlight>
                  <a:srgbClr val="FFFFFF"/>
                </a:highlight>
                <a:latin typeface="Cambria"/>
                <a:ea typeface="Cambria"/>
                <a:cs typeface="Cambria"/>
                <a:sym typeface="Cambria"/>
              </a:rPr>
              <a:t>,...</a:t>
            </a:r>
            <a:br>
              <a:rPr lang="en" sz="1400">
                <a:solidFill>
                  <a:schemeClr val="dk1"/>
                </a:solidFill>
                <a:highlight>
                  <a:srgbClr val="FFFFFF"/>
                </a:highlight>
                <a:latin typeface="Cambria"/>
                <a:ea typeface="Cambria"/>
                <a:cs typeface="Cambria"/>
                <a:sym typeface="Cambria"/>
              </a:rPr>
            </a:br>
            <a:r>
              <a:rPr lang="en" sz="1400">
                <a:solidFill>
                  <a:srgbClr val="0000CD"/>
                </a:solidFill>
                <a:highlight>
                  <a:srgbClr val="FFFFFF"/>
                </a:highlight>
                <a:latin typeface="Cambria"/>
                <a:ea typeface="Cambria"/>
                <a:cs typeface="Cambria"/>
                <a:sym typeface="Cambria"/>
              </a:rPr>
              <a:t>WHERE</a:t>
            </a:r>
            <a:r>
              <a:rPr lang="en" sz="1400">
                <a:solidFill>
                  <a:schemeClr val="dk1"/>
                </a:solidFill>
                <a:highlight>
                  <a:srgbClr val="FFFFFF"/>
                </a:highlight>
                <a:latin typeface="Cambria"/>
                <a:ea typeface="Cambria"/>
                <a:cs typeface="Cambria"/>
                <a:sym typeface="Cambria"/>
              </a:rPr>
              <a:t> </a:t>
            </a:r>
            <a:r>
              <a:rPr lang="en" sz="1400" i="1">
                <a:solidFill>
                  <a:schemeClr val="dk1"/>
                </a:solidFill>
                <a:highlight>
                  <a:srgbClr val="FFFFFF"/>
                </a:highlight>
                <a:latin typeface="Cambria"/>
                <a:ea typeface="Cambria"/>
                <a:cs typeface="Cambria"/>
                <a:sym typeface="Cambria"/>
              </a:rPr>
              <a:t>some_column</a:t>
            </a:r>
            <a:r>
              <a:rPr lang="en" sz="1400">
                <a:solidFill>
                  <a:schemeClr val="dk1"/>
                </a:solidFill>
                <a:highlight>
                  <a:srgbClr val="FFFFFF"/>
                </a:highlight>
                <a:latin typeface="Cambria"/>
                <a:ea typeface="Cambria"/>
                <a:cs typeface="Cambria"/>
                <a:sym typeface="Cambria"/>
              </a:rPr>
              <a:t>=</a:t>
            </a:r>
            <a:r>
              <a:rPr lang="en" sz="1400" i="1">
                <a:solidFill>
                  <a:schemeClr val="dk1"/>
                </a:solidFill>
                <a:highlight>
                  <a:srgbClr val="FFFFFF"/>
                </a:highlight>
                <a:latin typeface="Cambria"/>
                <a:ea typeface="Cambria"/>
                <a:cs typeface="Cambria"/>
                <a:sym typeface="Cambria"/>
              </a:rPr>
              <a:t>some_value</a:t>
            </a:r>
            <a:r>
              <a:rPr lang="en" sz="1400">
                <a:solidFill>
                  <a:schemeClr val="dk1"/>
                </a:solidFill>
                <a:highlight>
                  <a:srgbClr val="FFFFFF"/>
                </a:highlight>
                <a:latin typeface="Cambria"/>
                <a:ea typeface="Cambria"/>
                <a:cs typeface="Cambria"/>
                <a:sym typeface="Cambria"/>
              </a:rPr>
              <a:t>;</a:t>
            </a:r>
            <a:endParaRPr sz="1400">
              <a:solidFill>
                <a:schemeClr val="dk1"/>
              </a:solidFill>
              <a:highlight>
                <a:srgbClr val="FFFFFF"/>
              </a:highlight>
              <a:latin typeface="Cambria"/>
              <a:ea typeface="Cambria"/>
              <a:cs typeface="Cambria"/>
              <a:sym typeface="Cambria"/>
            </a:endParaRPr>
          </a:p>
          <a:p>
            <a:pPr marL="457200" lvl="0" indent="-355600" rtl="0">
              <a:spcBef>
                <a:spcPts val="0"/>
              </a:spcBef>
              <a:spcAft>
                <a:spcPts val="0"/>
              </a:spcAft>
              <a:buClr>
                <a:schemeClr val="dk1"/>
              </a:buClr>
              <a:buSzPts val="2000"/>
              <a:buFont typeface="Consolas"/>
              <a:buChar char="●"/>
            </a:pPr>
            <a:r>
              <a:rPr lang="en" sz="2000">
                <a:solidFill>
                  <a:schemeClr val="dk1"/>
                </a:solidFill>
                <a:latin typeface="Cambria"/>
                <a:ea typeface="Cambria"/>
                <a:cs typeface="Cambria"/>
                <a:sym typeface="Cambria"/>
              </a:rPr>
              <a:t>Delete:</a:t>
            </a:r>
            <a:br>
              <a:rPr lang="en" sz="1400">
                <a:solidFill>
                  <a:schemeClr val="dk1"/>
                </a:solidFill>
                <a:latin typeface="Cambria"/>
                <a:ea typeface="Cambria"/>
                <a:cs typeface="Cambria"/>
                <a:sym typeface="Cambria"/>
              </a:rPr>
            </a:br>
            <a:r>
              <a:rPr lang="en" sz="1400">
                <a:solidFill>
                  <a:srgbClr val="0000CD"/>
                </a:solidFill>
                <a:highlight>
                  <a:srgbClr val="FFFFFF"/>
                </a:highlight>
                <a:latin typeface="Consolas"/>
                <a:ea typeface="Consolas"/>
                <a:cs typeface="Consolas"/>
                <a:sym typeface="Consolas"/>
              </a:rPr>
              <a:t>DELETE</a:t>
            </a:r>
            <a:r>
              <a:rPr lang="en" sz="1400">
                <a:solidFill>
                  <a:schemeClr val="dk1"/>
                </a:solidFill>
                <a:highlight>
                  <a:srgbClr val="FFFFFF"/>
                </a:highlight>
                <a:latin typeface="Consolas"/>
                <a:ea typeface="Consolas"/>
                <a:cs typeface="Consolas"/>
                <a:sym typeface="Consolas"/>
              </a:rPr>
              <a:t> </a:t>
            </a:r>
            <a:r>
              <a:rPr lang="en" sz="1400">
                <a:solidFill>
                  <a:srgbClr val="0000CD"/>
                </a:solidFill>
                <a:highlight>
                  <a:srgbClr val="FFFFFF"/>
                </a:highlight>
                <a:latin typeface="Consolas"/>
                <a:ea typeface="Consolas"/>
                <a:cs typeface="Consolas"/>
                <a:sym typeface="Consolas"/>
              </a:rPr>
              <a:t>FROM</a:t>
            </a:r>
            <a:r>
              <a:rPr lang="en" sz="1400">
                <a:solidFill>
                  <a:schemeClr val="dk1"/>
                </a:solidFill>
                <a:highlight>
                  <a:srgbClr val="FFFFFF"/>
                </a:highlight>
                <a:latin typeface="Consolas"/>
                <a:ea typeface="Consolas"/>
                <a:cs typeface="Consolas"/>
                <a:sym typeface="Consolas"/>
              </a:rPr>
              <a:t> </a:t>
            </a:r>
            <a:r>
              <a:rPr lang="en" sz="1400" i="1">
                <a:solidFill>
                  <a:schemeClr val="dk1"/>
                </a:solidFill>
                <a:highlight>
                  <a:srgbClr val="FFFFFF"/>
                </a:highlight>
                <a:latin typeface="Consolas"/>
                <a:ea typeface="Consolas"/>
                <a:cs typeface="Consolas"/>
                <a:sym typeface="Consolas"/>
              </a:rPr>
              <a:t>table_name </a:t>
            </a:r>
            <a:br>
              <a:rPr lang="en" sz="1400" i="1">
                <a:solidFill>
                  <a:schemeClr val="dk1"/>
                </a:solidFill>
                <a:highlight>
                  <a:srgbClr val="FFFFFF"/>
                </a:highlight>
                <a:latin typeface="Consolas"/>
                <a:ea typeface="Consolas"/>
                <a:cs typeface="Consolas"/>
                <a:sym typeface="Consolas"/>
              </a:rPr>
            </a:br>
            <a:r>
              <a:rPr lang="en" sz="1400">
                <a:solidFill>
                  <a:srgbClr val="0000CD"/>
                </a:solidFill>
                <a:highlight>
                  <a:srgbClr val="FFFFFF"/>
                </a:highlight>
                <a:latin typeface="Consolas"/>
                <a:ea typeface="Consolas"/>
                <a:cs typeface="Consolas"/>
                <a:sym typeface="Consolas"/>
              </a:rPr>
              <a:t>WHERE</a:t>
            </a:r>
            <a:r>
              <a:rPr lang="en" sz="1400">
                <a:solidFill>
                  <a:schemeClr val="dk1"/>
                </a:solidFill>
                <a:highlight>
                  <a:srgbClr val="FFFFFF"/>
                </a:highlight>
                <a:latin typeface="Consolas"/>
                <a:ea typeface="Consolas"/>
                <a:cs typeface="Consolas"/>
                <a:sym typeface="Consolas"/>
              </a:rPr>
              <a:t> </a:t>
            </a:r>
            <a:r>
              <a:rPr lang="en" sz="1400" i="1">
                <a:solidFill>
                  <a:schemeClr val="dk1"/>
                </a:solidFill>
                <a:highlight>
                  <a:srgbClr val="FFFFFF"/>
                </a:highlight>
                <a:latin typeface="Consolas"/>
                <a:ea typeface="Consolas"/>
                <a:cs typeface="Consolas"/>
                <a:sym typeface="Consolas"/>
              </a:rPr>
              <a:t>some_column</a:t>
            </a:r>
            <a:r>
              <a:rPr lang="en" sz="1400">
                <a:solidFill>
                  <a:schemeClr val="dk1"/>
                </a:solidFill>
                <a:highlight>
                  <a:srgbClr val="FFFFFF"/>
                </a:highlight>
                <a:latin typeface="Consolas"/>
                <a:ea typeface="Consolas"/>
                <a:cs typeface="Consolas"/>
                <a:sym typeface="Consolas"/>
              </a:rPr>
              <a:t>=</a:t>
            </a:r>
            <a:r>
              <a:rPr lang="en" sz="1400" i="1">
                <a:solidFill>
                  <a:schemeClr val="dk1"/>
                </a:solidFill>
                <a:highlight>
                  <a:srgbClr val="FFFFFF"/>
                </a:highlight>
                <a:latin typeface="Consolas"/>
                <a:ea typeface="Consolas"/>
                <a:cs typeface="Consolas"/>
                <a:sym typeface="Consolas"/>
              </a:rPr>
              <a:t>some_value</a:t>
            </a:r>
            <a:r>
              <a:rPr lang="en" sz="1400">
                <a:solidFill>
                  <a:schemeClr val="dk1"/>
                </a:solidFill>
                <a:highlight>
                  <a:srgbClr val="FFFFFF"/>
                </a:highlight>
                <a:latin typeface="Consolas"/>
                <a:ea typeface="Consolas"/>
                <a:cs typeface="Consolas"/>
                <a:sym typeface="Consolas"/>
              </a:rPr>
              <a:t>;</a:t>
            </a:r>
            <a:br>
              <a:rPr lang="en" sz="1400">
                <a:solidFill>
                  <a:schemeClr val="dk1"/>
                </a:solidFill>
                <a:latin typeface="Cambria"/>
                <a:ea typeface="Cambria"/>
                <a:cs typeface="Cambria"/>
                <a:sym typeface="Cambria"/>
              </a:rPr>
            </a:br>
            <a:endParaRPr sz="1400">
              <a:solidFill>
                <a:schemeClr val="dk1"/>
              </a:solidFill>
              <a:latin typeface="Cambria"/>
              <a:ea typeface="Cambria"/>
              <a:cs typeface="Cambria"/>
              <a:sym typeface="Cambria"/>
            </a:endParaRPr>
          </a:p>
        </p:txBody>
      </p:sp>
      <p:pic>
        <p:nvPicPr>
          <p:cNvPr id="148" name="Shape 148" descr="ITCollege.png"/>
          <p:cNvPicPr preferRelativeResize="0"/>
          <p:nvPr/>
        </p:nvPicPr>
        <p:blipFill>
          <a:blip r:embed="rId3">
            <a:alphaModFix/>
          </a:blip>
          <a:stretch>
            <a:fillRect/>
          </a:stretch>
        </p:blipFill>
        <p:spPr>
          <a:xfrm>
            <a:off x="6344449" y="4154259"/>
            <a:ext cx="3185700" cy="110673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59300" y="445025"/>
            <a:ext cx="8727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Cambria"/>
                <a:ea typeface="Cambria"/>
                <a:cs typeface="Cambria"/>
                <a:sym typeface="Cambria"/>
              </a:rPr>
              <a:t>SQL Operations (</a:t>
            </a:r>
            <a:r>
              <a:rPr lang="en">
                <a:solidFill>
                  <a:srgbClr val="38761D"/>
                </a:solidFill>
                <a:latin typeface="Cambria"/>
                <a:ea typeface="Cambria"/>
                <a:cs typeface="Cambria"/>
                <a:sym typeface="Cambria"/>
              </a:rPr>
              <a:t>Examples</a:t>
            </a:r>
            <a:r>
              <a:rPr lang="en">
                <a:latin typeface="Cambria"/>
                <a:ea typeface="Cambria"/>
                <a:cs typeface="Cambria"/>
                <a:sym typeface="Cambria"/>
              </a:rPr>
              <a:t>)</a:t>
            </a:r>
            <a:endParaRPr>
              <a:latin typeface="Cambria"/>
              <a:ea typeface="Cambria"/>
              <a:cs typeface="Cambria"/>
              <a:sym typeface="Cambria"/>
            </a:endParaRPr>
          </a:p>
        </p:txBody>
      </p:sp>
      <p:sp>
        <p:nvSpPr>
          <p:cNvPr id="154" name="Shape 154"/>
          <p:cNvSpPr txBox="1">
            <a:spLocks noGrp="1"/>
          </p:cNvSpPr>
          <p:nvPr>
            <p:ph type="body" idx="1"/>
          </p:nvPr>
        </p:nvSpPr>
        <p:spPr>
          <a:xfrm>
            <a:off x="235500" y="1000075"/>
            <a:ext cx="8832300" cy="4080300"/>
          </a:xfrm>
          <a:prstGeom prst="rect">
            <a:avLst/>
          </a:prstGeom>
        </p:spPr>
        <p:txBody>
          <a:bodyPr spcFirstLastPara="1" wrap="square" lIns="91425" tIns="91425" rIns="91425" bIns="91425" anchor="t" anchorCtr="0">
            <a:noAutofit/>
          </a:bodyPr>
          <a:lstStyle/>
          <a:p>
            <a:pPr marL="457200" lvl="0" indent="-355600" rtl="0">
              <a:spcBef>
                <a:spcPts val="0"/>
              </a:spcBef>
              <a:spcAft>
                <a:spcPts val="0"/>
              </a:spcAft>
              <a:buClr>
                <a:srgbClr val="000000"/>
              </a:buClr>
              <a:buSzPts val="2000"/>
              <a:buFont typeface="Cambria"/>
              <a:buChar char="●"/>
            </a:pPr>
            <a:r>
              <a:rPr lang="en" sz="2000">
                <a:solidFill>
                  <a:srgbClr val="000000"/>
                </a:solidFill>
                <a:latin typeface="Cambria"/>
                <a:ea typeface="Cambria"/>
                <a:cs typeface="Cambria"/>
                <a:sym typeface="Cambria"/>
              </a:rPr>
              <a:t>Alter a table: </a:t>
            </a:r>
            <a:r>
              <a:rPr lang="en" sz="1400">
                <a:solidFill>
                  <a:srgbClr val="0000CD"/>
                </a:solidFill>
                <a:highlight>
                  <a:srgbClr val="FFFFFF"/>
                </a:highlight>
                <a:latin typeface="Cambria"/>
                <a:ea typeface="Cambria"/>
                <a:cs typeface="Cambria"/>
                <a:sym typeface="Cambria"/>
              </a:rPr>
              <a:t>ALTER</a:t>
            </a:r>
            <a:r>
              <a:rPr lang="en" sz="1400">
                <a:solidFill>
                  <a:schemeClr val="dk1"/>
                </a:solidFill>
                <a:highlight>
                  <a:srgbClr val="FFFFFF"/>
                </a:highlight>
                <a:latin typeface="Cambria"/>
                <a:ea typeface="Cambria"/>
                <a:cs typeface="Cambria"/>
                <a:sym typeface="Cambria"/>
              </a:rPr>
              <a:t> </a:t>
            </a:r>
            <a:r>
              <a:rPr lang="en" sz="1400">
                <a:solidFill>
                  <a:srgbClr val="0000CD"/>
                </a:solidFill>
                <a:highlight>
                  <a:srgbClr val="FFFFFF"/>
                </a:highlight>
                <a:latin typeface="Cambria"/>
                <a:ea typeface="Cambria"/>
                <a:cs typeface="Cambria"/>
                <a:sym typeface="Cambria"/>
              </a:rPr>
              <a:t>TABLE</a:t>
            </a:r>
            <a:r>
              <a:rPr lang="en" sz="1400">
                <a:solidFill>
                  <a:schemeClr val="dk1"/>
                </a:solidFill>
                <a:highlight>
                  <a:srgbClr val="FFFFFF"/>
                </a:highlight>
                <a:latin typeface="Cambria"/>
                <a:ea typeface="Cambria"/>
                <a:cs typeface="Cambria"/>
                <a:sym typeface="Cambria"/>
              </a:rPr>
              <a:t> table_name </a:t>
            </a:r>
            <a:r>
              <a:rPr lang="en" sz="1400">
                <a:solidFill>
                  <a:srgbClr val="0000CD"/>
                </a:solidFill>
                <a:highlight>
                  <a:srgbClr val="FFFFFF"/>
                </a:highlight>
                <a:latin typeface="Cambria"/>
                <a:ea typeface="Cambria"/>
                <a:cs typeface="Cambria"/>
                <a:sym typeface="Cambria"/>
              </a:rPr>
              <a:t>ADD</a:t>
            </a:r>
            <a:r>
              <a:rPr lang="en" sz="1400">
                <a:solidFill>
                  <a:schemeClr val="dk1"/>
                </a:solidFill>
                <a:highlight>
                  <a:srgbClr val="FFFFFF"/>
                </a:highlight>
                <a:latin typeface="Cambria"/>
                <a:ea typeface="Cambria"/>
                <a:cs typeface="Cambria"/>
                <a:sym typeface="Cambria"/>
              </a:rPr>
              <a:t> column_name datatype</a:t>
            </a:r>
            <a:endParaRPr sz="1400">
              <a:solidFill>
                <a:schemeClr val="dk1"/>
              </a:solidFill>
              <a:highlight>
                <a:srgbClr val="FFFFFF"/>
              </a:highlight>
              <a:latin typeface="Cambria"/>
              <a:ea typeface="Cambria"/>
              <a:cs typeface="Cambria"/>
              <a:sym typeface="Cambria"/>
            </a:endParaRPr>
          </a:p>
          <a:p>
            <a:pPr marL="0" lvl="0" indent="0" rtl="0">
              <a:spcBef>
                <a:spcPts val="1600"/>
              </a:spcBef>
              <a:spcAft>
                <a:spcPts val="1600"/>
              </a:spcAft>
              <a:buNone/>
            </a:pPr>
            <a:endParaRPr sz="1400">
              <a:solidFill>
                <a:schemeClr val="dk1"/>
              </a:solidFill>
              <a:highlight>
                <a:srgbClr val="FFFFFF"/>
              </a:highlight>
              <a:latin typeface="Cambria"/>
              <a:ea typeface="Cambria"/>
              <a:cs typeface="Cambria"/>
              <a:sym typeface="Cambria"/>
            </a:endParaRPr>
          </a:p>
        </p:txBody>
      </p:sp>
      <p:pic>
        <p:nvPicPr>
          <p:cNvPr id="155" name="Shape 155" descr="ITCollege.png"/>
          <p:cNvPicPr preferRelativeResize="0"/>
          <p:nvPr/>
        </p:nvPicPr>
        <p:blipFill>
          <a:blip r:embed="rId3">
            <a:alphaModFix/>
          </a:blip>
          <a:stretch>
            <a:fillRect/>
          </a:stretch>
        </p:blipFill>
        <p:spPr>
          <a:xfrm>
            <a:off x="6344449" y="4154259"/>
            <a:ext cx="3185700" cy="110673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3775" y="0"/>
            <a:ext cx="9370849" cy="572700"/>
          </a:xfrm>
          <a:prstGeom prst="rect">
            <a:avLst/>
          </a:prstGeom>
        </p:spPr>
        <p:txBody>
          <a:bodyPr spcFirstLastPara="1" wrap="square" lIns="91425" tIns="91425" rIns="91425" bIns="91425" anchor="t" anchorCtr="0">
            <a:noAutofit/>
          </a:bodyPr>
          <a:lstStyle/>
          <a:p>
            <a:pPr marL="0" lvl="0" indent="0" rtl="0">
              <a:lnSpc>
                <a:spcPct val="115000"/>
              </a:lnSpc>
              <a:spcBef>
                <a:spcPts val="800"/>
              </a:spcBef>
              <a:spcAft>
                <a:spcPts val="0"/>
              </a:spcAft>
              <a:buClr>
                <a:schemeClr val="dk1"/>
              </a:buClr>
              <a:buSzPts val="1100"/>
              <a:buFont typeface="Arial"/>
              <a:buNone/>
            </a:pPr>
            <a:r>
              <a:rPr lang="en" dirty="0">
                <a:highlight>
                  <a:srgbClr val="FFFFFF"/>
                </a:highlight>
                <a:latin typeface="Cambria"/>
                <a:ea typeface="Cambria"/>
                <a:cs typeface="Cambria"/>
                <a:sym typeface="Cambria"/>
              </a:rPr>
              <a:t>SQL CREATE TABLE + CONSTRAINT Syntax</a:t>
            </a:r>
            <a:endParaRPr dirty="0">
              <a:highlight>
                <a:srgbClr val="FFFFFF"/>
              </a:highlight>
              <a:latin typeface="Cambria"/>
              <a:ea typeface="Cambria"/>
              <a:cs typeface="Cambria"/>
              <a:sym typeface="Cambria"/>
            </a:endParaRPr>
          </a:p>
          <a:p>
            <a:pPr marL="0" lvl="0" indent="0" rtl="0">
              <a:spcBef>
                <a:spcPts val="800"/>
              </a:spcBef>
              <a:spcAft>
                <a:spcPts val="0"/>
              </a:spcAft>
              <a:buNone/>
            </a:pPr>
            <a:endParaRPr dirty="0">
              <a:latin typeface="Cambria"/>
              <a:ea typeface="Cambria"/>
              <a:cs typeface="Cambria"/>
              <a:sym typeface="Cambria"/>
            </a:endParaRPr>
          </a:p>
        </p:txBody>
      </p:sp>
      <p:sp>
        <p:nvSpPr>
          <p:cNvPr id="161" name="Shape 161"/>
          <p:cNvSpPr txBox="1">
            <a:spLocks noGrp="1"/>
          </p:cNvSpPr>
          <p:nvPr>
            <p:ph type="body" idx="1"/>
          </p:nvPr>
        </p:nvSpPr>
        <p:spPr>
          <a:xfrm>
            <a:off x="235500" y="865325"/>
            <a:ext cx="8832300" cy="421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dirty="0">
                <a:solidFill>
                  <a:srgbClr val="0000CD"/>
                </a:solidFill>
                <a:latin typeface="Cambria"/>
                <a:ea typeface="Cambria"/>
                <a:cs typeface="Cambria"/>
                <a:sym typeface="Cambria"/>
              </a:rPr>
              <a:t>CREATE</a:t>
            </a:r>
            <a:r>
              <a:rPr lang="en" sz="1400" dirty="0">
                <a:solidFill>
                  <a:schemeClr val="dk1"/>
                </a:solidFill>
                <a:latin typeface="Cambria"/>
                <a:ea typeface="Cambria"/>
                <a:cs typeface="Cambria"/>
                <a:sym typeface="Cambria"/>
              </a:rPr>
              <a:t> </a:t>
            </a:r>
            <a:r>
              <a:rPr lang="en" sz="1400" dirty="0">
                <a:solidFill>
                  <a:srgbClr val="0000CD"/>
                </a:solidFill>
                <a:latin typeface="Cambria"/>
                <a:ea typeface="Cambria"/>
                <a:cs typeface="Cambria"/>
                <a:sym typeface="Cambria"/>
              </a:rPr>
              <a:t>TABLE</a:t>
            </a:r>
            <a:r>
              <a:rPr lang="en" sz="1400" dirty="0">
                <a:solidFill>
                  <a:schemeClr val="dk1"/>
                </a:solidFill>
                <a:latin typeface="Cambria"/>
                <a:ea typeface="Cambria"/>
                <a:cs typeface="Cambria"/>
                <a:sym typeface="Cambria"/>
              </a:rPr>
              <a:t> </a:t>
            </a:r>
            <a:r>
              <a:rPr lang="en" sz="1400" i="1" dirty="0">
                <a:solidFill>
                  <a:schemeClr val="dk1"/>
                </a:solidFill>
                <a:latin typeface="Cambria"/>
                <a:ea typeface="Cambria"/>
                <a:cs typeface="Cambria"/>
                <a:sym typeface="Cambria"/>
              </a:rPr>
              <a:t>table_name</a:t>
            </a:r>
            <a:r>
              <a:rPr lang="en" sz="1400" dirty="0">
                <a:solidFill>
                  <a:schemeClr val="dk1"/>
                </a:solidFill>
                <a:latin typeface="Cambria"/>
                <a:ea typeface="Cambria"/>
                <a:cs typeface="Cambria"/>
                <a:sym typeface="Cambria"/>
              </a:rPr>
              <a:t>(</a:t>
            </a:r>
            <a:br>
              <a:rPr lang="en" sz="1400" dirty="0">
                <a:solidFill>
                  <a:schemeClr val="dk1"/>
                </a:solidFill>
                <a:latin typeface="Cambria"/>
                <a:ea typeface="Cambria"/>
                <a:cs typeface="Cambria"/>
                <a:sym typeface="Cambria"/>
              </a:rPr>
            </a:br>
            <a:r>
              <a:rPr lang="en" sz="1400" i="1" dirty="0">
                <a:solidFill>
                  <a:schemeClr val="dk1"/>
                </a:solidFill>
                <a:latin typeface="Cambria"/>
                <a:ea typeface="Cambria"/>
                <a:cs typeface="Cambria"/>
                <a:sym typeface="Cambria"/>
              </a:rPr>
              <a:t>column_name1 data_type</a:t>
            </a:r>
            <a:r>
              <a:rPr lang="en" sz="1400" dirty="0">
                <a:solidFill>
                  <a:schemeClr val="dk1"/>
                </a:solidFill>
                <a:latin typeface="Cambria"/>
                <a:ea typeface="Cambria"/>
                <a:cs typeface="Cambria"/>
                <a:sym typeface="Cambria"/>
              </a:rPr>
              <a:t>(</a:t>
            </a:r>
            <a:r>
              <a:rPr lang="en" sz="1400" i="1" dirty="0">
                <a:solidFill>
                  <a:schemeClr val="dk1"/>
                </a:solidFill>
                <a:latin typeface="Cambria"/>
                <a:ea typeface="Cambria"/>
                <a:cs typeface="Cambria"/>
                <a:sym typeface="Cambria"/>
              </a:rPr>
              <a:t>size</a:t>
            </a:r>
            <a:r>
              <a:rPr lang="en" sz="1400" dirty="0">
                <a:solidFill>
                  <a:schemeClr val="dk1"/>
                </a:solidFill>
                <a:latin typeface="Cambria"/>
                <a:ea typeface="Cambria"/>
                <a:cs typeface="Cambria"/>
                <a:sym typeface="Cambria"/>
              </a:rPr>
              <a:t>) </a:t>
            </a:r>
            <a:r>
              <a:rPr lang="en" sz="1400" i="1" dirty="0">
                <a:solidFill>
                  <a:schemeClr val="dk1"/>
                </a:solidFill>
                <a:latin typeface="Cambria"/>
                <a:ea typeface="Cambria"/>
                <a:cs typeface="Cambria"/>
                <a:sym typeface="Cambria"/>
              </a:rPr>
              <a:t>constraint_name</a:t>
            </a:r>
            <a:r>
              <a:rPr lang="en" sz="1400" dirty="0">
                <a:solidFill>
                  <a:schemeClr val="dk1"/>
                </a:solidFill>
                <a:latin typeface="Cambria"/>
                <a:ea typeface="Cambria"/>
                <a:cs typeface="Cambria"/>
                <a:sym typeface="Cambria"/>
              </a:rPr>
              <a:t>,</a:t>
            </a:r>
            <a:br>
              <a:rPr lang="en" sz="1400" dirty="0">
                <a:solidFill>
                  <a:schemeClr val="dk1"/>
                </a:solidFill>
                <a:latin typeface="Cambria"/>
                <a:ea typeface="Cambria"/>
                <a:cs typeface="Cambria"/>
                <a:sym typeface="Cambria"/>
              </a:rPr>
            </a:br>
            <a:r>
              <a:rPr lang="en" sz="1400" i="1" dirty="0">
                <a:solidFill>
                  <a:schemeClr val="dk1"/>
                </a:solidFill>
                <a:latin typeface="Cambria"/>
                <a:ea typeface="Cambria"/>
                <a:cs typeface="Cambria"/>
                <a:sym typeface="Cambria"/>
              </a:rPr>
              <a:t>column_name2 data_type</a:t>
            </a:r>
            <a:r>
              <a:rPr lang="en" sz="1400" dirty="0">
                <a:solidFill>
                  <a:schemeClr val="dk1"/>
                </a:solidFill>
                <a:latin typeface="Cambria"/>
                <a:ea typeface="Cambria"/>
                <a:cs typeface="Cambria"/>
                <a:sym typeface="Cambria"/>
              </a:rPr>
              <a:t>(</a:t>
            </a:r>
            <a:r>
              <a:rPr lang="en" sz="1400" i="1" dirty="0">
                <a:solidFill>
                  <a:schemeClr val="dk1"/>
                </a:solidFill>
                <a:latin typeface="Cambria"/>
                <a:ea typeface="Cambria"/>
                <a:cs typeface="Cambria"/>
                <a:sym typeface="Cambria"/>
              </a:rPr>
              <a:t>size</a:t>
            </a:r>
            <a:r>
              <a:rPr lang="en" sz="1400" dirty="0">
                <a:solidFill>
                  <a:schemeClr val="dk1"/>
                </a:solidFill>
                <a:latin typeface="Cambria"/>
                <a:ea typeface="Cambria"/>
                <a:cs typeface="Cambria"/>
                <a:sym typeface="Cambria"/>
              </a:rPr>
              <a:t>) </a:t>
            </a:r>
            <a:r>
              <a:rPr lang="en" sz="1400" i="1" dirty="0">
                <a:solidFill>
                  <a:schemeClr val="dk1"/>
                </a:solidFill>
                <a:latin typeface="Cambria"/>
                <a:ea typeface="Cambria"/>
                <a:cs typeface="Cambria"/>
                <a:sym typeface="Cambria"/>
              </a:rPr>
              <a:t>constraint_name</a:t>
            </a:r>
            <a:r>
              <a:rPr lang="en" sz="1400" dirty="0">
                <a:solidFill>
                  <a:schemeClr val="dk1"/>
                </a:solidFill>
                <a:latin typeface="Cambria"/>
                <a:ea typeface="Cambria"/>
                <a:cs typeface="Cambria"/>
                <a:sym typeface="Cambria"/>
              </a:rPr>
              <a:t>,</a:t>
            </a:r>
            <a:br>
              <a:rPr lang="en" sz="1400" dirty="0">
                <a:solidFill>
                  <a:schemeClr val="dk1"/>
                </a:solidFill>
                <a:latin typeface="Cambria"/>
                <a:ea typeface="Cambria"/>
                <a:cs typeface="Cambria"/>
                <a:sym typeface="Cambria"/>
              </a:rPr>
            </a:br>
            <a:r>
              <a:rPr lang="en" sz="1400" i="1" dirty="0">
                <a:solidFill>
                  <a:schemeClr val="dk1"/>
                </a:solidFill>
                <a:latin typeface="Cambria"/>
                <a:ea typeface="Cambria"/>
                <a:cs typeface="Cambria"/>
                <a:sym typeface="Cambria"/>
              </a:rPr>
              <a:t>column_name3 data_type</a:t>
            </a:r>
            <a:r>
              <a:rPr lang="en" sz="1400" dirty="0">
                <a:solidFill>
                  <a:schemeClr val="dk1"/>
                </a:solidFill>
                <a:latin typeface="Cambria"/>
                <a:ea typeface="Cambria"/>
                <a:cs typeface="Cambria"/>
                <a:sym typeface="Cambria"/>
              </a:rPr>
              <a:t>(</a:t>
            </a:r>
            <a:r>
              <a:rPr lang="en" sz="1400" i="1" dirty="0">
                <a:solidFill>
                  <a:schemeClr val="dk1"/>
                </a:solidFill>
                <a:latin typeface="Cambria"/>
                <a:ea typeface="Cambria"/>
                <a:cs typeface="Cambria"/>
                <a:sym typeface="Cambria"/>
              </a:rPr>
              <a:t>size</a:t>
            </a:r>
            <a:r>
              <a:rPr lang="en" sz="1400" dirty="0">
                <a:solidFill>
                  <a:schemeClr val="dk1"/>
                </a:solidFill>
                <a:latin typeface="Cambria"/>
                <a:ea typeface="Cambria"/>
                <a:cs typeface="Cambria"/>
                <a:sym typeface="Cambria"/>
              </a:rPr>
              <a:t>) </a:t>
            </a:r>
            <a:r>
              <a:rPr lang="en" sz="1400" i="1" dirty="0">
                <a:solidFill>
                  <a:schemeClr val="dk1"/>
                </a:solidFill>
                <a:latin typeface="Cambria"/>
                <a:ea typeface="Cambria"/>
                <a:cs typeface="Cambria"/>
                <a:sym typeface="Cambria"/>
              </a:rPr>
              <a:t>constraint_name</a:t>
            </a:r>
            <a:r>
              <a:rPr lang="en" sz="1400" dirty="0">
                <a:solidFill>
                  <a:schemeClr val="dk1"/>
                </a:solidFill>
                <a:latin typeface="Cambria"/>
                <a:ea typeface="Cambria"/>
                <a:cs typeface="Cambria"/>
                <a:sym typeface="Cambria"/>
              </a:rPr>
              <a:t>,</a:t>
            </a:r>
            <a:br>
              <a:rPr lang="en" sz="1400" dirty="0">
                <a:solidFill>
                  <a:schemeClr val="dk1"/>
                </a:solidFill>
                <a:latin typeface="Cambria"/>
                <a:ea typeface="Cambria"/>
                <a:cs typeface="Cambria"/>
                <a:sym typeface="Cambria"/>
              </a:rPr>
            </a:br>
            <a:r>
              <a:rPr lang="en" sz="1400" dirty="0">
                <a:solidFill>
                  <a:schemeClr val="dk1"/>
                </a:solidFill>
                <a:latin typeface="Cambria"/>
                <a:ea typeface="Cambria"/>
                <a:cs typeface="Cambria"/>
                <a:sym typeface="Cambria"/>
              </a:rPr>
              <a:t>....</a:t>
            </a:r>
            <a:br>
              <a:rPr lang="en" sz="1400" dirty="0">
                <a:solidFill>
                  <a:schemeClr val="dk1"/>
                </a:solidFill>
                <a:latin typeface="Cambria"/>
                <a:ea typeface="Cambria"/>
                <a:cs typeface="Cambria"/>
                <a:sym typeface="Cambria"/>
              </a:rPr>
            </a:br>
            <a:r>
              <a:rPr lang="en" sz="1400" dirty="0">
                <a:solidFill>
                  <a:schemeClr val="dk1"/>
                </a:solidFill>
                <a:latin typeface="Cambria"/>
                <a:ea typeface="Cambria"/>
                <a:cs typeface="Cambria"/>
                <a:sym typeface="Cambria"/>
              </a:rPr>
              <a:t>);</a:t>
            </a:r>
            <a:endParaRPr sz="1400" dirty="0">
              <a:solidFill>
                <a:schemeClr val="dk1"/>
              </a:solidFill>
              <a:latin typeface="Cambria"/>
              <a:ea typeface="Cambria"/>
              <a:cs typeface="Cambria"/>
              <a:sym typeface="Cambria"/>
            </a:endParaRPr>
          </a:p>
          <a:p>
            <a:pPr marL="457200" lvl="0" indent="-323850" rtl="0">
              <a:spcBef>
                <a:spcPts val="1600"/>
              </a:spcBef>
              <a:spcAft>
                <a:spcPts val="0"/>
              </a:spcAft>
              <a:buClr>
                <a:srgbClr val="000000"/>
              </a:buClr>
              <a:buSzPts val="1500"/>
              <a:buFont typeface="Cambria"/>
              <a:buChar char="●"/>
            </a:pPr>
            <a:r>
              <a:rPr lang="en" sz="1500" b="1" dirty="0">
                <a:solidFill>
                  <a:srgbClr val="000000"/>
                </a:solidFill>
                <a:latin typeface="Cambria"/>
                <a:ea typeface="Cambria"/>
                <a:cs typeface="Cambria"/>
                <a:sym typeface="Cambria"/>
              </a:rPr>
              <a:t>NOT NULL</a:t>
            </a:r>
            <a:r>
              <a:rPr lang="en" sz="1500" dirty="0">
                <a:solidFill>
                  <a:srgbClr val="000000"/>
                </a:solidFill>
                <a:latin typeface="Cambria"/>
                <a:ea typeface="Cambria"/>
                <a:cs typeface="Cambria"/>
                <a:sym typeface="Cambria"/>
              </a:rPr>
              <a:t> - Indicates that a column cannot store NULL value ( </a:t>
            </a:r>
            <a:r>
              <a:rPr lang="en-GB" sz="1500" dirty="0">
                <a:solidFill>
                  <a:srgbClr val="000000"/>
                </a:solidFill>
                <a:latin typeface="Cambria"/>
                <a:ea typeface="Cambria"/>
                <a:cs typeface="Cambria"/>
                <a:sym typeface="Cambria"/>
              </a:rPr>
              <a:t>i.e., a blank field)</a:t>
            </a:r>
            <a:endParaRPr sz="1500" dirty="0">
              <a:solidFill>
                <a:srgbClr val="000000"/>
              </a:solidFill>
              <a:latin typeface="Cambria"/>
              <a:ea typeface="Cambria"/>
              <a:cs typeface="Cambria"/>
              <a:sym typeface="Cambria"/>
            </a:endParaRPr>
          </a:p>
          <a:p>
            <a:pPr marL="457200" lvl="0" indent="-323850" rtl="0">
              <a:spcBef>
                <a:spcPts val="0"/>
              </a:spcBef>
              <a:spcAft>
                <a:spcPts val="0"/>
              </a:spcAft>
              <a:buClr>
                <a:srgbClr val="000000"/>
              </a:buClr>
              <a:buSzPts val="1500"/>
              <a:buFont typeface="Verdana"/>
              <a:buChar char="●"/>
            </a:pPr>
            <a:r>
              <a:rPr lang="en" sz="1500" b="1" dirty="0">
                <a:solidFill>
                  <a:srgbClr val="000000"/>
                </a:solidFill>
                <a:latin typeface="Cambria"/>
                <a:ea typeface="Cambria"/>
                <a:cs typeface="Cambria"/>
                <a:sym typeface="Cambria"/>
              </a:rPr>
              <a:t>UNIQUE</a:t>
            </a:r>
            <a:r>
              <a:rPr lang="en" sz="1500" dirty="0">
                <a:solidFill>
                  <a:srgbClr val="000000"/>
                </a:solidFill>
                <a:latin typeface="Cambria"/>
                <a:ea typeface="Cambria"/>
                <a:cs typeface="Cambria"/>
                <a:sym typeface="Cambria"/>
              </a:rPr>
              <a:t> - Ensures that each row for a column must have a unique value</a:t>
            </a:r>
            <a:endParaRPr sz="1500" dirty="0">
              <a:solidFill>
                <a:srgbClr val="000000"/>
              </a:solidFill>
              <a:latin typeface="Cambria"/>
              <a:ea typeface="Cambria"/>
              <a:cs typeface="Cambria"/>
              <a:sym typeface="Cambria"/>
            </a:endParaRPr>
          </a:p>
          <a:p>
            <a:pPr marL="457200" lvl="0" indent="-323850" rtl="0">
              <a:spcBef>
                <a:spcPts val="0"/>
              </a:spcBef>
              <a:spcAft>
                <a:spcPts val="0"/>
              </a:spcAft>
              <a:buClr>
                <a:srgbClr val="000000"/>
              </a:buClr>
              <a:buSzPts val="1500"/>
              <a:buFont typeface="Verdana"/>
              <a:buChar char="●"/>
            </a:pPr>
            <a:r>
              <a:rPr lang="en" sz="1500" b="1" dirty="0">
                <a:solidFill>
                  <a:srgbClr val="000000"/>
                </a:solidFill>
                <a:latin typeface="Cambria"/>
                <a:ea typeface="Cambria"/>
                <a:cs typeface="Cambria"/>
                <a:sym typeface="Cambria"/>
              </a:rPr>
              <a:t>PRIMARY KEY</a:t>
            </a:r>
            <a:r>
              <a:rPr lang="en" sz="1500" dirty="0">
                <a:solidFill>
                  <a:srgbClr val="000000"/>
                </a:solidFill>
                <a:latin typeface="Cambria"/>
                <a:ea typeface="Cambria"/>
                <a:cs typeface="Cambria"/>
                <a:sym typeface="Cambria"/>
              </a:rPr>
              <a:t> - A combination of a NOT NULL and UNIQUE. Ensures that a column (or combination of two or more columns) have a unique identity which helps to find a particular record in a table more easily and quickly</a:t>
            </a:r>
            <a:endParaRPr sz="1500" dirty="0">
              <a:solidFill>
                <a:srgbClr val="000000"/>
              </a:solidFill>
              <a:latin typeface="Cambria"/>
              <a:ea typeface="Cambria"/>
              <a:cs typeface="Cambria"/>
              <a:sym typeface="Cambria"/>
            </a:endParaRPr>
          </a:p>
          <a:p>
            <a:pPr marL="457200" lvl="0" indent="-323850" rtl="0">
              <a:spcBef>
                <a:spcPts val="0"/>
              </a:spcBef>
              <a:spcAft>
                <a:spcPts val="0"/>
              </a:spcAft>
              <a:buClr>
                <a:srgbClr val="000000"/>
              </a:buClr>
              <a:buSzPts val="1500"/>
              <a:buFont typeface="Verdana"/>
              <a:buChar char="●"/>
            </a:pPr>
            <a:r>
              <a:rPr lang="en" sz="1500" b="1" dirty="0">
                <a:solidFill>
                  <a:srgbClr val="000000"/>
                </a:solidFill>
                <a:latin typeface="Cambria"/>
                <a:ea typeface="Cambria"/>
                <a:cs typeface="Cambria"/>
                <a:sym typeface="Cambria"/>
              </a:rPr>
              <a:t>FOREIGN KEY</a:t>
            </a:r>
            <a:r>
              <a:rPr lang="en" sz="1500" dirty="0">
                <a:solidFill>
                  <a:srgbClr val="000000"/>
                </a:solidFill>
                <a:latin typeface="Cambria"/>
                <a:ea typeface="Cambria"/>
                <a:cs typeface="Cambria"/>
                <a:sym typeface="Cambria"/>
              </a:rPr>
              <a:t> - Ensure the referential integrity of the data in one table to match values in another table</a:t>
            </a:r>
            <a:endParaRPr sz="1500" dirty="0">
              <a:solidFill>
                <a:srgbClr val="000000"/>
              </a:solidFill>
              <a:latin typeface="Cambria"/>
              <a:ea typeface="Cambria"/>
              <a:cs typeface="Cambria"/>
              <a:sym typeface="Cambria"/>
            </a:endParaRPr>
          </a:p>
          <a:p>
            <a:pPr marL="457200" lvl="0" indent="-323850" rtl="0">
              <a:spcBef>
                <a:spcPts val="0"/>
              </a:spcBef>
              <a:spcAft>
                <a:spcPts val="0"/>
              </a:spcAft>
              <a:buClr>
                <a:srgbClr val="000000"/>
              </a:buClr>
              <a:buSzPts val="1500"/>
              <a:buFont typeface="Verdana"/>
              <a:buChar char="●"/>
            </a:pPr>
            <a:r>
              <a:rPr lang="en" sz="1500" b="1" dirty="0">
                <a:solidFill>
                  <a:srgbClr val="000000"/>
                </a:solidFill>
                <a:latin typeface="Cambria"/>
                <a:ea typeface="Cambria"/>
                <a:cs typeface="Cambria"/>
                <a:sym typeface="Cambria"/>
              </a:rPr>
              <a:t>CHECK</a:t>
            </a:r>
            <a:r>
              <a:rPr lang="en" sz="1500" dirty="0">
                <a:solidFill>
                  <a:srgbClr val="000000"/>
                </a:solidFill>
                <a:latin typeface="Cambria"/>
                <a:ea typeface="Cambria"/>
                <a:cs typeface="Cambria"/>
                <a:sym typeface="Cambria"/>
              </a:rPr>
              <a:t> - Ensures that the value in a column meets a specific condition</a:t>
            </a:r>
            <a:endParaRPr sz="1500" dirty="0">
              <a:solidFill>
                <a:srgbClr val="000000"/>
              </a:solidFill>
              <a:latin typeface="Cambria"/>
              <a:ea typeface="Cambria"/>
              <a:cs typeface="Cambria"/>
              <a:sym typeface="Cambria"/>
            </a:endParaRPr>
          </a:p>
          <a:p>
            <a:pPr marL="457200" lvl="0" indent="-323850" rtl="0">
              <a:spcBef>
                <a:spcPts val="0"/>
              </a:spcBef>
              <a:spcAft>
                <a:spcPts val="0"/>
              </a:spcAft>
              <a:buClr>
                <a:srgbClr val="000000"/>
              </a:buClr>
              <a:buSzPts val="1500"/>
              <a:buFont typeface="Verdana"/>
              <a:buChar char="●"/>
            </a:pPr>
            <a:r>
              <a:rPr lang="en" sz="1500" b="1" dirty="0">
                <a:solidFill>
                  <a:srgbClr val="000000"/>
                </a:solidFill>
                <a:latin typeface="Cambria"/>
                <a:ea typeface="Cambria"/>
                <a:cs typeface="Cambria"/>
                <a:sym typeface="Cambria"/>
              </a:rPr>
              <a:t>DEFAULT</a:t>
            </a:r>
            <a:r>
              <a:rPr lang="en" sz="1500" dirty="0">
                <a:solidFill>
                  <a:srgbClr val="000000"/>
                </a:solidFill>
                <a:latin typeface="Cambria"/>
                <a:ea typeface="Cambria"/>
                <a:cs typeface="Cambria"/>
                <a:sym typeface="Cambria"/>
              </a:rPr>
              <a:t> - Specifies a default value for a column</a:t>
            </a:r>
            <a:endParaRPr sz="1500" dirty="0">
              <a:solidFill>
                <a:srgbClr val="000000"/>
              </a:solidFill>
              <a:latin typeface="Cambria"/>
              <a:ea typeface="Cambria"/>
              <a:cs typeface="Cambria"/>
              <a:sym typeface="Cambria"/>
            </a:endParaRPr>
          </a:p>
          <a:p>
            <a:pPr marL="0" lvl="0" indent="0" rtl="0">
              <a:spcBef>
                <a:spcPts val="0"/>
              </a:spcBef>
              <a:spcAft>
                <a:spcPts val="1600"/>
              </a:spcAft>
              <a:buNone/>
            </a:pPr>
            <a:endParaRPr dirty="0">
              <a:solidFill>
                <a:schemeClr val="dk1"/>
              </a:solidFill>
              <a:latin typeface="Cambria"/>
              <a:ea typeface="Cambria"/>
              <a:cs typeface="Cambria"/>
              <a:sym typeface="Cambria"/>
            </a:endParaRPr>
          </a:p>
        </p:txBody>
      </p:sp>
      <p:pic>
        <p:nvPicPr>
          <p:cNvPr id="162" name="Shape 162" descr="ITCollege.png"/>
          <p:cNvPicPr preferRelativeResize="0"/>
          <p:nvPr/>
        </p:nvPicPr>
        <p:blipFill>
          <a:blip r:embed="rId3">
            <a:alphaModFix/>
          </a:blip>
          <a:stretch>
            <a:fillRect/>
          </a:stretch>
        </p:blipFill>
        <p:spPr>
          <a:xfrm>
            <a:off x="6344449" y="4154259"/>
            <a:ext cx="3185700" cy="110673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59300" y="445025"/>
            <a:ext cx="8727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latin typeface="Cambria"/>
                <a:ea typeface="Cambria"/>
                <a:cs typeface="Cambria"/>
                <a:sym typeface="Cambria"/>
              </a:rPr>
              <a:t>SQL Functions</a:t>
            </a:r>
          </a:p>
        </p:txBody>
      </p:sp>
      <p:sp>
        <p:nvSpPr>
          <p:cNvPr id="168" name="Shape 168"/>
          <p:cNvSpPr txBox="1">
            <a:spLocks noGrp="1"/>
          </p:cNvSpPr>
          <p:nvPr>
            <p:ph type="body" idx="1"/>
          </p:nvPr>
        </p:nvSpPr>
        <p:spPr>
          <a:xfrm>
            <a:off x="235500" y="1000075"/>
            <a:ext cx="8832300" cy="4080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200">
                <a:solidFill>
                  <a:schemeClr val="dk1"/>
                </a:solidFill>
                <a:highlight>
                  <a:srgbClr val="FFFFFF"/>
                </a:highlight>
                <a:latin typeface="Cambria"/>
                <a:ea typeface="Cambria"/>
                <a:cs typeface="Cambria"/>
                <a:sym typeface="Cambria"/>
              </a:rPr>
              <a:t>SQL has many built-in functions for performing calculations on data.</a:t>
            </a:r>
          </a:p>
          <a:p>
            <a:pPr marL="457200" lvl="0" indent="-342900" rtl="0">
              <a:spcBef>
                <a:spcPts val="1600"/>
              </a:spcBef>
              <a:spcAft>
                <a:spcPts val="0"/>
              </a:spcAft>
              <a:buClr>
                <a:schemeClr val="dk1"/>
              </a:buClr>
              <a:buSzPts val="1800"/>
              <a:buFont typeface="Cambria"/>
              <a:buChar char="●"/>
            </a:pPr>
            <a:r>
              <a:rPr lang="en-US">
                <a:solidFill>
                  <a:schemeClr val="dk1"/>
                </a:solidFill>
                <a:highlight>
                  <a:srgbClr val="FFFFFF"/>
                </a:highlight>
                <a:latin typeface="Cambria"/>
                <a:ea typeface="Cambria"/>
                <a:cs typeface="Cambria"/>
                <a:sym typeface="Cambria"/>
              </a:rPr>
              <a:t>AVG() - Returns the average value</a:t>
            </a:r>
          </a:p>
          <a:p>
            <a:pPr marL="457200" lvl="0" indent="-342900" rtl="0">
              <a:spcBef>
                <a:spcPts val="0"/>
              </a:spcBef>
              <a:spcAft>
                <a:spcPts val="0"/>
              </a:spcAft>
              <a:buClr>
                <a:schemeClr val="dk1"/>
              </a:buClr>
              <a:buSzPts val="1800"/>
              <a:buFont typeface="Cambria"/>
              <a:buChar char="●"/>
            </a:pPr>
            <a:r>
              <a:rPr lang="en-US">
                <a:solidFill>
                  <a:schemeClr val="dk1"/>
                </a:solidFill>
                <a:highlight>
                  <a:srgbClr val="FFFFFF"/>
                </a:highlight>
                <a:latin typeface="Cambria"/>
                <a:ea typeface="Cambria"/>
                <a:cs typeface="Cambria"/>
                <a:sym typeface="Cambria"/>
              </a:rPr>
              <a:t>COUNT() - Returns the number of rows</a:t>
            </a:r>
          </a:p>
          <a:p>
            <a:pPr marL="457200" lvl="0" indent="-342900" rtl="0">
              <a:spcBef>
                <a:spcPts val="0"/>
              </a:spcBef>
              <a:spcAft>
                <a:spcPts val="0"/>
              </a:spcAft>
              <a:buClr>
                <a:schemeClr val="dk1"/>
              </a:buClr>
              <a:buSzPts val="1800"/>
              <a:buFont typeface="Cambria"/>
              <a:buChar char="●"/>
            </a:pPr>
            <a:r>
              <a:rPr lang="en-US">
                <a:solidFill>
                  <a:schemeClr val="dk1"/>
                </a:solidFill>
                <a:highlight>
                  <a:srgbClr val="FFFFFF"/>
                </a:highlight>
                <a:latin typeface="Cambria"/>
                <a:ea typeface="Cambria"/>
                <a:cs typeface="Cambria"/>
                <a:sym typeface="Cambria"/>
              </a:rPr>
              <a:t>FIRST() - Returns the first value</a:t>
            </a:r>
          </a:p>
          <a:p>
            <a:pPr marL="457200" lvl="0" indent="-342900" rtl="0">
              <a:spcBef>
                <a:spcPts val="0"/>
              </a:spcBef>
              <a:spcAft>
                <a:spcPts val="0"/>
              </a:spcAft>
              <a:buClr>
                <a:schemeClr val="dk1"/>
              </a:buClr>
              <a:buSzPts val="1800"/>
              <a:buFont typeface="Cambria"/>
              <a:buChar char="●"/>
            </a:pPr>
            <a:r>
              <a:rPr lang="en-US">
                <a:solidFill>
                  <a:schemeClr val="dk1"/>
                </a:solidFill>
                <a:highlight>
                  <a:srgbClr val="FFFFFF"/>
                </a:highlight>
                <a:latin typeface="Cambria"/>
                <a:ea typeface="Cambria"/>
                <a:cs typeface="Cambria"/>
                <a:sym typeface="Cambria"/>
              </a:rPr>
              <a:t>LAST() - Returns the last value</a:t>
            </a:r>
          </a:p>
          <a:p>
            <a:pPr marL="457200" lvl="0" indent="-342900" rtl="0">
              <a:spcBef>
                <a:spcPts val="0"/>
              </a:spcBef>
              <a:spcAft>
                <a:spcPts val="0"/>
              </a:spcAft>
              <a:buClr>
                <a:schemeClr val="dk1"/>
              </a:buClr>
              <a:buSzPts val="1800"/>
              <a:buFont typeface="Cambria"/>
              <a:buChar char="●"/>
            </a:pPr>
            <a:r>
              <a:rPr lang="en-US">
                <a:solidFill>
                  <a:schemeClr val="dk1"/>
                </a:solidFill>
                <a:highlight>
                  <a:srgbClr val="FFFFFF"/>
                </a:highlight>
                <a:latin typeface="Cambria"/>
                <a:ea typeface="Cambria"/>
                <a:cs typeface="Cambria"/>
                <a:sym typeface="Cambria"/>
              </a:rPr>
              <a:t>MAX() - Returns the largest value</a:t>
            </a:r>
          </a:p>
          <a:p>
            <a:pPr marL="457200" lvl="0" indent="-342900" rtl="0">
              <a:spcBef>
                <a:spcPts val="0"/>
              </a:spcBef>
              <a:spcAft>
                <a:spcPts val="0"/>
              </a:spcAft>
              <a:buClr>
                <a:schemeClr val="dk1"/>
              </a:buClr>
              <a:buSzPts val="1800"/>
              <a:buFont typeface="Cambria"/>
              <a:buChar char="●"/>
            </a:pPr>
            <a:r>
              <a:rPr lang="en-US">
                <a:solidFill>
                  <a:schemeClr val="dk1"/>
                </a:solidFill>
                <a:highlight>
                  <a:srgbClr val="FFFFFF"/>
                </a:highlight>
                <a:latin typeface="Cambria"/>
                <a:ea typeface="Cambria"/>
                <a:cs typeface="Cambria"/>
                <a:sym typeface="Cambria"/>
              </a:rPr>
              <a:t>MIN() - Returns the smallest value</a:t>
            </a:r>
          </a:p>
          <a:p>
            <a:pPr marL="457200" lvl="0" indent="-342900" rtl="0">
              <a:spcBef>
                <a:spcPts val="0"/>
              </a:spcBef>
              <a:spcAft>
                <a:spcPts val="0"/>
              </a:spcAft>
              <a:buClr>
                <a:schemeClr val="dk1"/>
              </a:buClr>
              <a:buSzPts val="1800"/>
              <a:buFont typeface="Cambria"/>
              <a:buChar char="●"/>
            </a:pPr>
            <a:r>
              <a:rPr lang="en-US">
                <a:solidFill>
                  <a:schemeClr val="dk1"/>
                </a:solidFill>
                <a:highlight>
                  <a:srgbClr val="FFFFFF"/>
                </a:highlight>
                <a:latin typeface="Cambria"/>
                <a:ea typeface="Cambria"/>
                <a:cs typeface="Cambria"/>
                <a:sym typeface="Cambria"/>
              </a:rPr>
              <a:t>SUM() - Returns the sum</a:t>
            </a:r>
          </a:p>
          <a:p>
            <a:pPr marL="0" lvl="0" indent="0" rtl="0">
              <a:spcBef>
                <a:spcPts val="0"/>
              </a:spcBef>
              <a:spcAft>
                <a:spcPts val="1600"/>
              </a:spcAft>
              <a:buNone/>
            </a:pPr>
            <a:endParaRPr lang="en-US" sz="1400">
              <a:solidFill>
                <a:schemeClr val="dk1"/>
              </a:solidFill>
              <a:highlight>
                <a:srgbClr val="FFFFFF"/>
              </a:highlight>
              <a:latin typeface="Cambria"/>
              <a:ea typeface="Cambria"/>
              <a:cs typeface="Cambria"/>
              <a:sym typeface="Cambria"/>
            </a:endParaRPr>
          </a:p>
        </p:txBody>
      </p:sp>
      <p:pic>
        <p:nvPicPr>
          <p:cNvPr id="169" name="Shape 169" descr="ITCollege.png"/>
          <p:cNvPicPr preferRelativeResize="0"/>
          <p:nvPr/>
        </p:nvPicPr>
        <p:blipFill>
          <a:blip r:embed="rId3">
            <a:alphaModFix/>
          </a:blip>
          <a:stretch>
            <a:fillRect/>
          </a:stretch>
        </p:blipFill>
        <p:spPr>
          <a:xfrm>
            <a:off x="6344449" y="4154259"/>
            <a:ext cx="3185700" cy="110673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148316" y="831117"/>
            <a:ext cx="7581259" cy="3028502"/>
          </a:xfrm>
          <a:prstGeom prst="rect">
            <a:avLst/>
          </a:prstGeom>
        </p:spPr>
        <p:txBody>
          <a:bodyPr spcFirstLastPara="1" lIns="91425" tIns="91425" rIns="91425" bIns="91425" anchorCtr="0">
            <a:normAutofit/>
          </a:bodyPr>
          <a:lstStyle/>
          <a:p>
            <a:pPr marL="0" lvl="0" indent="0" rtl="0">
              <a:spcBef>
                <a:spcPts val="0"/>
              </a:spcBef>
              <a:spcAft>
                <a:spcPts val="0"/>
              </a:spcAft>
              <a:buClr>
                <a:schemeClr val="dk1"/>
              </a:buClr>
              <a:buSzPts val="1100"/>
              <a:buFont typeface="Arial"/>
              <a:buNone/>
            </a:pPr>
            <a:r>
              <a:rPr lang="en-GB" sz="5400" b="1" dirty="0">
                <a:latin typeface="Cambria"/>
                <a:ea typeface="Cambria"/>
                <a:cs typeface="Cambria"/>
                <a:sym typeface="Cambria"/>
              </a:rPr>
              <a:t>Hands-on</a:t>
            </a:r>
          </a:p>
          <a:p>
            <a:pPr marL="0" lvl="0" indent="0">
              <a:spcBef>
                <a:spcPts val="200"/>
              </a:spcBef>
              <a:spcAft>
                <a:spcPts val="0"/>
              </a:spcAft>
              <a:buNone/>
            </a:pPr>
            <a:endParaRPr lang="en-GB" sz="5400" dirty="0"/>
          </a:p>
        </p:txBody>
      </p:sp>
    </p:spTree>
    <p:extLst>
      <p:ext uri="{BB962C8B-B14F-4D97-AF65-F5344CB8AC3E}">
        <p14:creationId xmlns:p14="http://schemas.microsoft.com/office/powerpoint/2010/main" val="59079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fill="hold" grpId="0" nodeType="withEffect">
                                  <p:stCondLst>
                                    <p:cond delay="0"/>
                                  </p:stCondLst>
                                  <p:endCondLst>
                                    <p:cond evt="onNext" delay="0">
                                      <p:tgtEl>
                                        <p:sldTgt/>
                                      </p:tgtEl>
                                    </p:cond>
                                  </p:endCondLst>
                                  <p:childTnLst>
                                    <p:animMotion origin="layout" path="M -4.16667E-6 -4.19753E-6 L -0.62708 -0.0003 " pathEditMode="relative" rAng="0" ptsTypes="AA">
                                      <p:cBhvr>
                                        <p:cTn id="6" dur="20000" spd="-100000" fill="hold"/>
                                        <p:tgtEl>
                                          <p:spTgt spid="54"/>
                                        </p:tgtEl>
                                        <p:attrNameLst>
                                          <p:attrName>ppt_x</p:attrName>
                                          <p:attrName>ppt_y</p:attrName>
                                        </p:attrNameLst>
                                      </p:cBhvr>
                                      <p:rCtr x="-31354"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59300" y="445025"/>
            <a:ext cx="8727300" cy="63949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latin typeface="Cambria"/>
                <a:ea typeface="Cambria"/>
                <a:cs typeface="Cambria"/>
                <a:sym typeface="Cambria"/>
              </a:rPr>
              <a:t>Assembling Tables (Intro)</a:t>
            </a:r>
          </a:p>
        </p:txBody>
      </p:sp>
      <p:pic>
        <p:nvPicPr>
          <p:cNvPr id="169" name="Shape 169" descr="ITCollege.png"/>
          <p:cNvPicPr preferRelativeResize="0"/>
          <p:nvPr/>
        </p:nvPicPr>
        <p:blipFill>
          <a:blip r:embed="rId3">
            <a:alphaModFix/>
          </a:blip>
          <a:stretch>
            <a:fillRect/>
          </a:stretch>
        </p:blipFill>
        <p:spPr>
          <a:xfrm>
            <a:off x="6344449" y="4154259"/>
            <a:ext cx="3185700" cy="1106738"/>
          </a:xfrm>
          <a:prstGeom prst="rect">
            <a:avLst/>
          </a:prstGeom>
          <a:noFill/>
          <a:ln>
            <a:noFill/>
          </a:ln>
        </p:spPr>
      </p:pic>
      <p:sp>
        <p:nvSpPr>
          <p:cNvPr id="6" name="Shape 167">
            <a:extLst>
              <a:ext uri="{FF2B5EF4-FFF2-40B4-BE49-F238E27FC236}">
                <a16:creationId xmlns:a16="http://schemas.microsoft.com/office/drawing/2014/main" id="{99104714-35D6-4CA0-A458-7BCE77424E24}"/>
              </a:ext>
            </a:extLst>
          </p:cNvPr>
          <p:cNvSpPr txBox="1">
            <a:spLocks/>
          </p:cNvSpPr>
          <p:nvPr/>
        </p:nvSpPr>
        <p:spPr>
          <a:xfrm>
            <a:off x="208350" y="1349556"/>
            <a:ext cx="8727300" cy="639496"/>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sz="4050" kern="1200" spc="-90" baseline="0">
                <a:solidFill>
                  <a:schemeClr val="accent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342900" indent="-342900">
              <a:buFont typeface="Arial" panose="020B0604020202020204" pitchFamily="34" charset="0"/>
              <a:buChar char="•"/>
            </a:pPr>
            <a:r>
              <a:rPr lang="en-GB" sz="2400" dirty="0">
                <a:latin typeface="Cambria"/>
                <a:ea typeface="Cambria"/>
                <a:cs typeface="Cambria"/>
                <a:sym typeface="Cambria"/>
              </a:rPr>
              <a:t>Introducing Tables</a:t>
            </a:r>
          </a:p>
          <a:p>
            <a:pPr marL="342900" indent="-342900">
              <a:buFont typeface="Arial" panose="020B0604020202020204" pitchFamily="34" charset="0"/>
              <a:buChar char="•"/>
            </a:pPr>
            <a:r>
              <a:rPr lang="en-GB" sz="2400" dirty="0">
                <a:latin typeface="Cambria"/>
                <a:ea typeface="Cambria"/>
                <a:cs typeface="Cambria"/>
                <a:sym typeface="Cambria"/>
              </a:rPr>
              <a:t>Creating Tables</a:t>
            </a:r>
          </a:p>
          <a:p>
            <a:pPr marL="342900" indent="-342900">
              <a:buFont typeface="Arial" panose="020B0604020202020204" pitchFamily="34" charset="0"/>
              <a:buChar char="•"/>
            </a:pPr>
            <a:r>
              <a:rPr lang="en-GB" sz="2400" dirty="0">
                <a:latin typeface="Cambria"/>
                <a:ea typeface="Cambria"/>
                <a:cs typeface="Cambria"/>
                <a:sym typeface="Cambria"/>
              </a:rPr>
              <a:t>Defining data types</a:t>
            </a:r>
          </a:p>
          <a:p>
            <a:pPr marL="342900" indent="-342900">
              <a:buFont typeface="Arial" panose="020B0604020202020204" pitchFamily="34" charset="0"/>
              <a:buChar char="•"/>
            </a:pPr>
            <a:r>
              <a:rPr lang="en-GB" sz="2400" dirty="0">
                <a:latin typeface="Cambria"/>
                <a:ea typeface="Cambria"/>
                <a:cs typeface="Cambria"/>
                <a:sym typeface="Cambria"/>
              </a:rPr>
              <a:t>Adding modifiers</a:t>
            </a:r>
          </a:p>
          <a:p>
            <a:pPr marL="342900" indent="-342900">
              <a:buFont typeface="Arial" panose="020B0604020202020204" pitchFamily="34" charset="0"/>
              <a:buChar char="•"/>
            </a:pPr>
            <a:r>
              <a:rPr lang="en-GB" sz="2400" dirty="0">
                <a:latin typeface="Cambria"/>
                <a:ea typeface="Cambria"/>
                <a:cs typeface="Cambria"/>
                <a:sym typeface="Cambria"/>
              </a:rPr>
              <a:t>Setting primary keys</a:t>
            </a:r>
          </a:p>
          <a:p>
            <a:pPr marL="342900" indent="-342900">
              <a:buFont typeface="Arial" panose="020B0604020202020204" pitchFamily="34" charset="0"/>
              <a:buChar char="•"/>
            </a:pPr>
            <a:r>
              <a:rPr lang="en-GB" sz="2400" dirty="0">
                <a:latin typeface="Cambria"/>
                <a:ea typeface="Cambria"/>
                <a:cs typeface="Cambria"/>
                <a:sym typeface="Cambria"/>
              </a:rPr>
              <a:t>Altering tables</a:t>
            </a:r>
          </a:p>
          <a:p>
            <a:pPr marL="342900" indent="-342900">
              <a:buFont typeface="Arial" panose="020B0604020202020204" pitchFamily="34" charset="0"/>
              <a:buChar char="•"/>
            </a:pPr>
            <a:r>
              <a:rPr lang="en-GB" sz="2400" dirty="0">
                <a:latin typeface="Cambria"/>
                <a:ea typeface="Cambria"/>
                <a:cs typeface="Cambria"/>
                <a:sym typeface="Cambria"/>
              </a:rPr>
              <a:t>Inserting data</a:t>
            </a:r>
          </a:p>
          <a:p>
            <a:pPr marL="342900" indent="-342900">
              <a:buFont typeface="Arial" panose="020B0604020202020204" pitchFamily="34" charset="0"/>
              <a:buChar char="•"/>
            </a:pPr>
            <a:r>
              <a:rPr lang="en-GB" sz="2400" dirty="0">
                <a:latin typeface="Cambria"/>
                <a:ea typeface="Cambria"/>
                <a:cs typeface="Cambria"/>
                <a:sym typeface="Cambria"/>
              </a:rPr>
              <a:t>Updating columns </a:t>
            </a:r>
          </a:p>
          <a:p>
            <a:pPr marL="342900" indent="-342900">
              <a:buFont typeface="Arial" panose="020B0604020202020204" pitchFamily="34" charset="0"/>
              <a:buChar char="•"/>
            </a:pPr>
            <a:r>
              <a:rPr lang="en-GB" sz="2400" dirty="0">
                <a:latin typeface="Cambria"/>
                <a:ea typeface="Cambria"/>
                <a:cs typeface="Cambria"/>
                <a:sym typeface="Cambria"/>
              </a:rPr>
              <a:t>Updating fields</a:t>
            </a:r>
          </a:p>
        </p:txBody>
      </p:sp>
    </p:spTree>
    <p:extLst>
      <p:ext uri="{BB962C8B-B14F-4D97-AF65-F5344CB8AC3E}">
        <p14:creationId xmlns:p14="http://schemas.microsoft.com/office/powerpoint/2010/main" val="12649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59300" y="445025"/>
            <a:ext cx="8727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latin typeface="Cambria"/>
                <a:ea typeface="Cambria"/>
                <a:cs typeface="Cambria"/>
                <a:sym typeface="Cambria"/>
              </a:rPr>
              <a:t>First create a database</a:t>
            </a:r>
          </a:p>
        </p:txBody>
      </p:sp>
      <p:pic>
        <p:nvPicPr>
          <p:cNvPr id="169" name="Shape 169" descr="ITCollege.png"/>
          <p:cNvPicPr preferRelativeResize="0"/>
          <p:nvPr/>
        </p:nvPicPr>
        <p:blipFill>
          <a:blip r:embed="rId3">
            <a:alphaModFix/>
          </a:blip>
          <a:stretch>
            <a:fillRect/>
          </a:stretch>
        </p:blipFill>
        <p:spPr>
          <a:xfrm>
            <a:off x="6344449" y="4154259"/>
            <a:ext cx="3185700" cy="1106738"/>
          </a:xfrm>
          <a:prstGeom prst="rect">
            <a:avLst/>
          </a:prstGeom>
          <a:noFill/>
          <a:ln>
            <a:noFill/>
          </a:ln>
        </p:spPr>
      </p:pic>
      <p:pic>
        <p:nvPicPr>
          <p:cNvPr id="6" name="Picture 5" descr="A picture containing screenshot&#10;&#10;Description generated with very high confidence">
            <a:extLst>
              <a:ext uri="{FF2B5EF4-FFF2-40B4-BE49-F238E27FC236}">
                <a16:creationId xmlns:a16="http://schemas.microsoft.com/office/drawing/2014/main" id="{DDEF2A93-AB84-437D-AA09-114552DCD114}"/>
              </a:ext>
            </a:extLst>
          </p:cNvPr>
          <p:cNvPicPr>
            <a:picLocks noChangeAspect="1"/>
          </p:cNvPicPr>
          <p:nvPr/>
        </p:nvPicPr>
        <p:blipFill>
          <a:blip r:embed="rId4"/>
          <a:stretch>
            <a:fillRect/>
          </a:stretch>
        </p:blipFill>
        <p:spPr>
          <a:xfrm>
            <a:off x="228139" y="1276738"/>
            <a:ext cx="8589621" cy="2877521"/>
          </a:xfrm>
          <a:prstGeom prst="rect">
            <a:avLst/>
          </a:prstGeom>
        </p:spPr>
      </p:pic>
    </p:spTree>
    <p:extLst>
      <p:ext uri="{BB962C8B-B14F-4D97-AF65-F5344CB8AC3E}">
        <p14:creationId xmlns:p14="http://schemas.microsoft.com/office/powerpoint/2010/main" val="4049609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208350" y="317434"/>
            <a:ext cx="8727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latin typeface="Cambria"/>
                <a:ea typeface="Cambria"/>
                <a:cs typeface="Cambria"/>
                <a:sym typeface="Cambria"/>
              </a:rPr>
              <a:t>USE database</a:t>
            </a:r>
          </a:p>
        </p:txBody>
      </p:sp>
      <p:pic>
        <p:nvPicPr>
          <p:cNvPr id="169" name="Shape 169" descr="ITCollege.png"/>
          <p:cNvPicPr preferRelativeResize="0"/>
          <p:nvPr/>
        </p:nvPicPr>
        <p:blipFill>
          <a:blip r:embed="rId3">
            <a:alphaModFix/>
          </a:blip>
          <a:stretch>
            <a:fillRect/>
          </a:stretch>
        </p:blipFill>
        <p:spPr>
          <a:xfrm>
            <a:off x="6344449" y="4154259"/>
            <a:ext cx="3185700" cy="1106738"/>
          </a:xfrm>
          <a:prstGeom prst="rect">
            <a:avLst/>
          </a:prstGeom>
          <a:noFill/>
          <a:ln>
            <a:noFill/>
          </a:ln>
        </p:spPr>
      </p:pic>
      <p:pic>
        <p:nvPicPr>
          <p:cNvPr id="7" name="Picture 6">
            <a:extLst>
              <a:ext uri="{FF2B5EF4-FFF2-40B4-BE49-F238E27FC236}">
                <a16:creationId xmlns:a16="http://schemas.microsoft.com/office/drawing/2014/main" id="{C26A2410-5DDD-40DA-95BA-A51C1BCBA642}"/>
              </a:ext>
            </a:extLst>
          </p:cNvPr>
          <p:cNvPicPr>
            <a:picLocks noChangeAspect="1"/>
          </p:cNvPicPr>
          <p:nvPr/>
        </p:nvPicPr>
        <p:blipFill>
          <a:blip r:embed="rId4"/>
          <a:stretch>
            <a:fillRect/>
          </a:stretch>
        </p:blipFill>
        <p:spPr>
          <a:xfrm>
            <a:off x="558169" y="1017725"/>
            <a:ext cx="7309924" cy="3417388"/>
          </a:xfrm>
          <a:prstGeom prst="rect">
            <a:avLst/>
          </a:prstGeom>
        </p:spPr>
      </p:pic>
    </p:spTree>
    <p:extLst>
      <p:ext uri="{BB962C8B-B14F-4D97-AF65-F5344CB8AC3E}">
        <p14:creationId xmlns:p14="http://schemas.microsoft.com/office/powerpoint/2010/main" val="648914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59300" y="445025"/>
            <a:ext cx="8727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latin typeface="Cambria"/>
                <a:ea typeface="Cambria"/>
                <a:cs typeface="Cambria"/>
                <a:sym typeface="Cambria"/>
              </a:rPr>
              <a:t>Creating Tables</a:t>
            </a:r>
          </a:p>
        </p:txBody>
      </p:sp>
      <p:pic>
        <p:nvPicPr>
          <p:cNvPr id="169" name="Shape 169" descr="ITCollege.png"/>
          <p:cNvPicPr preferRelativeResize="0"/>
          <p:nvPr/>
        </p:nvPicPr>
        <p:blipFill>
          <a:blip r:embed="rId3">
            <a:alphaModFix/>
          </a:blip>
          <a:stretch>
            <a:fillRect/>
          </a:stretch>
        </p:blipFill>
        <p:spPr>
          <a:xfrm>
            <a:off x="6344449" y="4154259"/>
            <a:ext cx="3185700" cy="1106738"/>
          </a:xfrm>
          <a:prstGeom prst="rect">
            <a:avLst/>
          </a:prstGeom>
          <a:noFill/>
          <a:ln>
            <a:noFill/>
          </a:ln>
        </p:spPr>
      </p:pic>
      <p:pic>
        <p:nvPicPr>
          <p:cNvPr id="5" name="Picture 4">
            <a:extLst>
              <a:ext uri="{FF2B5EF4-FFF2-40B4-BE49-F238E27FC236}">
                <a16:creationId xmlns:a16="http://schemas.microsoft.com/office/drawing/2014/main" id="{5BA8E248-DCC8-48DB-AD0C-F2C533D32CEE}"/>
              </a:ext>
            </a:extLst>
          </p:cNvPr>
          <p:cNvPicPr>
            <a:picLocks noChangeAspect="1"/>
          </p:cNvPicPr>
          <p:nvPr/>
        </p:nvPicPr>
        <p:blipFill>
          <a:blip r:embed="rId4"/>
          <a:stretch>
            <a:fillRect/>
          </a:stretch>
        </p:blipFill>
        <p:spPr>
          <a:xfrm>
            <a:off x="1169581" y="1372532"/>
            <a:ext cx="6406012" cy="2353913"/>
          </a:xfrm>
          <a:prstGeom prst="rect">
            <a:avLst/>
          </a:prstGeom>
        </p:spPr>
      </p:pic>
    </p:spTree>
    <p:extLst>
      <p:ext uri="{BB962C8B-B14F-4D97-AF65-F5344CB8AC3E}">
        <p14:creationId xmlns:p14="http://schemas.microsoft.com/office/powerpoint/2010/main" val="2756821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208350" y="243006"/>
            <a:ext cx="8727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3200" dirty="0">
                <a:latin typeface="Cambria"/>
                <a:ea typeface="Cambria"/>
                <a:cs typeface="Cambria"/>
                <a:sym typeface="Cambria"/>
              </a:rPr>
              <a:t>Creating tables (without defining parameters)</a:t>
            </a:r>
          </a:p>
        </p:txBody>
      </p:sp>
      <p:pic>
        <p:nvPicPr>
          <p:cNvPr id="169" name="Shape 169" descr="ITCollege.png"/>
          <p:cNvPicPr preferRelativeResize="0"/>
          <p:nvPr/>
        </p:nvPicPr>
        <p:blipFill>
          <a:blip r:embed="rId3">
            <a:alphaModFix/>
          </a:blip>
          <a:stretch>
            <a:fillRect/>
          </a:stretch>
        </p:blipFill>
        <p:spPr>
          <a:xfrm>
            <a:off x="6344449" y="4154259"/>
            <a:ext cx="3185700" cy="1106738"/>
          </a:xfrm>
          <a:prstGeom prst="rect">
            <a:avLst/>
          </a:prstGeom>
          <a:noFill/>
          <a:ln>
            <a:noFill/>
          </a:ln>
        </p:spPr>
      </p:pic>
      <p:pic>
        <p:nvPicPr>
          <p:cNvPr id="8" name="Picture 7">
            <a:extLst>
              <a:ext uri="{FF2B5EF4-FFF2-40B4-BE49-F238E27FC236}">
                <a16:creationId xmlns:a16="http://schemas.microsoft.com/office/drawing/2014/main" id="{879ABD8C-C6E3-4163-A05C-2AE29985698C}"/>
              </a:ext>
            </a:extLst>
          </p:cNvPr>
          <p:cNvPicPr>
            <a:picLocks noChangeAspect="1"/>
          </p:cNvPicPr>
          <p:nvPr/>
        </p:nvPicPr>
        <p:blipFill>
          <a:blip r:embed="rId4"/>
          <a:stretch>
            <a:fillRect/>
          </a:stretch>
        </p:blipFill>
        <p:spPr>
          <a:xfrm>
            <a:off x="356160" y="815706"/>
            <a:ext cx="7762886" cy="3667962"/>
          </a:xfrm>
          <a:prstGeom prst="rect">
            <a:avLst/>
          </a:prstGeom>
        </p:spPr>
      </p:pic>
    </p:spTree>
    <p:extLst>
      <p:ext uri="{BB962C8B-B14F-4D97-AF65-F5344CB8AC3E}">
        <p14:creationId xmlns:p14="http://schemas.microsoft.com/office/powerpoint/2010/main" val="581430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190846" y="988827"/>
            <a:ext cx="7581259" cy="1892596"/>
          </a:xfrm>
          <a:prstGeom prst="rect">
            <a:avLst/>
          </a:prstGeom>
        </p:spPr>
        <p:txBody>
          <a:bodyPr spcFirstLastPara="1" lIns="91425" tIns="91425" rIns="91425" bIns="91425" anchorCtr="0">
            <a:normAutofit/>
          </a:bodyPr>
          <a:lstStyle/>
          <a:p>
            <a:pPr marL="0" lvl="0" indent="0" rtl="0">
              <a:spcBef>
                <a:spcPts val="0"/>
              </a:spcBef>
              <a:spcAft>
                <a:spcPts val="0"/>
              </a:spcAft>
              <a:buClr>
                <a:schemeClr val="dk1"/>
              </a:buClr>
              <a:buSzPts val="1100"/>
              <a:buFont typeface="Arial"/>
              <a:buNone/>
            </a:pPr>
            <a:r>
              <a:rPr lang="en-GB" sz="5400" b="1" dirty="0">
                <a:latin typeface="Cambria"/>
                <a:ea typeface="Cambria"/>
                <a:cs typeface="Cambria"/>
                <a:sym typeface="Cambria"/>
              </a:rPr>
              <a:t>What is a database</a:t>
            </a:r>
            <a:endParaRPr lang="en-GB" sz="5400" dirty="0"/>
          </a:p>
        </p:txBody>
      </p:sp>
    </p:spTree>
    <p:extLst>
      <p:ext uri="{BB962C8B-B14F-4D97-AF65-F5344CB8AC3E}">
        <p14:creationId xmlns:p14="http://schemas.microsoft.com/office/powerpoint/2010/main" val="337615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fill="hold" grpId="0" nodeType="withEffect">
                                  <p:stCondLst>
                                    <p:cond delay="0"/>
                                  </p:stCondLst>
                                  <p:endCondLst>
                                    <p:cond evt="onNext" delay="0">
                                      <p:tgtEl>
                                        <p:sldTgt/>
                                      </p:tgtEl>
                                    </p:cond>
                                  </p:endCondLst>
                                  <p:childTnLst>
                                    <p:animMotion origin="layout" path="M -1.66667E-6 -4.5679E-6 L -0.62708 -0.0003 " pathEditMode="relative" rAng="0" ptsTypes="AA">
                                      <p:cBhvr>
                                        <p:cTn id="6" dur="20000" spd="-100000" fill="hold"/>
                                        <p:tgtEl>
                                          <p:spTgt spid="54"/>
                                        </p:tgtEl>
                                        <p:attrNameLst>
                                          <p:attrName>ppt_x</p:attrName>
                                          <p:attrName>ppt_y</p:attrName>
                                        </p:attrNameLst>
                                      </p:cBhvr>
                                      <p:rCtr x="-31354"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59300" y="445025"/>
            <a:ext cx="8727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latin typeface="Cambria"/>
                <a:ea typeface="Cambria"/>
                <a:cs typeface="Cambria"/>
                <a:sym typeface="Cambria"/>
              </a:rPr>
              <a:t>Defining data types</a:t>
            </a:r>
            <a:endParaRPr lang="en-GB" dirty="0">
              <a:latin typeface="Cambria"/>
              <a:ea typeface="Cambria"/>
              <a:cs typeface="Cambria"/>
              <a:sym typeface="Cambria"/>
            </a:endParaRPr>
          </a:p>
        </p:txBody>
      </p:sp>
      <p:pic>
        <p:nvPicPr>
          <p:cNvPr id="169" name="Shape 169" descr="ITCollege.png"/>
          <p:cNvPicPr preferRelativeResize="0"/>
          <p:nvPr/>
        </p:nvPicPr>
        <p:blipFill>
          <a:blip r:embed="rId3">
            <a:alphaModFix/>
          </a:blip>
          <a:stretch>
            <a:fillRect/>
          </a:stretch>
        </p:blipFill>
        <p:spPr>
          <a:xfrm>
            <a:off x="6344449" y="4154259"/>
            <a:ext cx="3185700" cy="1106738"/>
          </a:xfrm>
          <a:prstGeom prst="rect">
            <a:avLst/>
          </a:prstGeom>
          <a:noFill/>
          <a:ln>
            <a:noFill/>
          </a:ln>
        </p:spPr>
      </p:pic>
      <p:pic>
        <p:nvPicPr>
          <p:cNvPr id="2" name="Picture 1">
            <a:extLst>
              <a:ext uri="{FF2B5EF4-FFF2-40B4-BE49-F238E27FC236}">
                <a16:creationId xmlns:a16="http://schemas.microsoft.com/office/drawing/2014/main" id="{2F628286-1326-4149-B7A8-1C0431D808FD}"/>
              </a:ext>
            </a:extLst>
          </p:cNvPr>
          <p:cNvPicPr>
            <a:picLocks noChangeAspect="1"/>
          </p:cNvPicPr>
          <p:nvPr/>
        </p:nvPicPr>
        <p:blipFill>
          <a:blip r:embed="rId4"/>
          <a:stretch>
            <a:fillRect/>
          </a:stretch>
        </p:blipFill>
        <p:spPr>
          <a:xfrm>
            <a:off x="1477616" y="1474139"/>
            <a:ext cx="6039586" cy="2227528"/>
          </a:xfrm>
          <a:prstGeom prst="rect">
            <a:avLst/>
          </a:prstGeom>
        </p:spPr>
      </p:pic>
    </p:spTree>
    <p:extLst>
      <p:ext uri="{BB962C8B-B14F-4D97-AF65-F5344CB8AC3E}">
        <p14:creationId xmlns:p14="http://schemas.microsoft.com/office/powerpoint/2010/main" val="1647737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208350" y="317434"/>
            <a:ext cx="8727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latin typeface="Cambria"/>
                <a:ea typeface="Cambria"/>
                <a:cs typeface="Cambria"/>
                <a:sym typeface="Cambria"/>
              </a:rPr>
              <a:t>Defining data types</a:t>
            </a:r>
          </a:p>
        </p:txBody>
      </p:sp>
      <p:pic>
        <p:nvPicPr>
          <p:cNvPr id="169" name="Shape 169" descr="ITCollege.png"/>
          <p:cNvPicPr preferRelativeResize="0"/>
          <p:nvPr/>
        </p:nvPicPr>
        <p:blipFill>
          <a:blip r:embed="rId3">
            <a:alphaModFix/>
          </a:blip>
          <a:stretch>
            <a:fillRect/>
          </a:stretch>
        </p:blipFill>
        <p:spPr>
          <a:xfrm>
            <a:off x="6344449" y="4154259"/>
            <a:ext cx="3185700" cy="1106738"/>
          </a:xfrm>
          <a:prstGeom prst="rect">
            <a:avLst/>
          </a:prstGeom>
          <a:noFill/>
          <a:ln>
            <a:noFill/>
          </a:ln>
        </p:spPr>
      </p:pic>
      <p:pic>
        <p:nvPicPr>
          <p:cNvPr id="5" name="Picture 4">
            <a:extLst>
              <a:ext uri="{FF2B5EF4-FFF2-40B4-BE49-F238E27FC236}">
                <a16:creationId xmlns:a16="http://schemas.microsoft.com/office/drawing/2014/main" id="{9885E5D4-CD66-4E47-919B-D1A34B52FC61}"/>
              </a:ext>
            </a:extLst>
          </p:cNvPr>
          <p:cNvPicPr>
            <a:picLocks noChangeAspect="1"/>
          </p:cNvPicPr>
          <p:nvPr/>
        </p:nvPicPr>
        <p:blipFill>
          <a:blip r:embed="rId4"/>
          <a:stretch>
            <a:fillRect/>
          </a:stretch>
        </p:blipFill>
        <p:spPr>
          <a:xfrm>
            <a:off x="320897" y="890134"/>
            <a:ext cx="8129039" cy="3556453"/>
          </a:xfrm>
          <a:prstGeom prst="rect">
            <a:avLst/>
          </a:prstGeom>
        </p:spPr>
      </p:pic>
    </p:spTree>
    <p:extLst>
      <p:ext uri="{BB962C8B-B14F-4D97-AF65-F5344CB8AC3E}">
        <p14:creationId xmlns:p14="http://schemas.microsoft.com/office/powerpoint/2010/main" val="3822421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59300" y="445025"/>
            <a:ext cx="8727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latin typeface="Cambria"/>
                <a:ea typeface="Cambria"/>
                <a:cs typeface="Cambria"/>
                <a:sym typeface="Cambria"/>
              </a:rPr>
              <a:t>Adding Modifiers</a:t>
            </a:r>
          </a:p>
        </p:txBody>
      </p:sp>
      <p:pic>
        <p:nvPicPr>
          <p:cNvPr id="169" name="Shape 169" descr="ITCollege.png"/>
          <p:cNvPicPr preferRelativeResize="0"/>
          <p:nvPr/>
        </p:nvPicPr>
        <p:blipFill>
          <a:blip r:embed="rId3">
            <a:alphaModFix/>
          </a:blip>
          <a:stretch>
            <a:fillRect/>
          </a:stretch>
        </p:blipFill>
        <p:spPr>
          <a:xfrm>
            <a:off x="6344449" y="4154259"/>
            <a:ext cx="3185700" cy="1106738"/>
          </a:xfrm>
          <a:prstGeom prst="rect">
            <a:avLst/>
          </a:prstGeom>
          <a:noFill/>
          <a:ln>
            <a:noFill/>
          </a:ln>
        </p:spPr>
      </p:pic>
      <p:pic>
        <p:nvPicPr>
          <p:cNvPr id="2" name="Picture 1">
            <a:extLst>
              <a:ext uri="{FF2B5EF4-FFF2-40B4-BE49-F238E27FC236}">
                <a16:creationId xmlns:a16="http://schemas.microsoft.com/office/drawing/2014/main" id="{58777F82-E0F8-4FEE-8FEC-649617B29E4E}"/>
              </a:ext>
            </a:extLst>
          </p:cNvPr>
          <p:cNvPicPr>
            <a:picLocks noChangeAspect="1"/>
          </p:cNvPicPr>
          <p:nvPr/>
        </p:nvPicPr>
        <p:blipFill>
          <a:blip r:embed="rId4"/>
          <a:stretch>
            <a:fillRect/>
          </a:stretch>
        </p:blipFill>
        <p:spPr>
          <a:xfrm>
            <a:off x="871870" y="1263047"/>
            <a:ext cx="6795241" cy="2579831"/>
          </a:xfrm>
          <a:prstGeom prst="rect">
            <a:avLst/>
          </a:prstGeom>
        </p:spPr>
      </p:pic>
    </p:spTree>
    <p:extLst>
      <p:ext uri="{BB962C8B-B14F-4D97-AF65-F5344CB8AC3E}">
        <p14:creationId xmlns:p14="http://schemas.microsoft.com/office/powerpoint/2010/main" val="34787067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59300" y="445025"/>
            <a:ext cx="8727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latin typeface="Cambria"/>
                <a:ea typeface="Cambria"/>
                <a:cs typeface="Cambria"/>
                <a:sym typeface="Cambria"/>
              </a:rPr>
              <a:t>Adding Modifiers</a:t>
            </a:r>
          </a:p>
        </p:txBody>
      </p:sp>
      <p:pic>
        <p:nvPicPr>
          <p:cNvPr id="169" name="Shape 169" descr="ITCollege.png"/>
          <p:cNvPicPr preferRelativeResize="0"/>
          <p:nvPr/>
        </p:nvPicPr>
        <p:blipFill>
          <a:blip r:embed="rId3">
            <a:alphaModFix/>
          </a:blip>
          <a:stretch>
            <a:fillRect/>
          </a:stretch>
        </p:blipFill>
        <p:spPr>
          <a:xfrm>
            <a:off x="6344449" y="4154259"/>
            <a:ext cx="3185700" cy="1106738"/>
          </a:xfrm>
          <a:prstGeom prst="rect">
            <a:avLst/>
          </a:prstGeom>
          <a:noFill/>
          <a:ln>
            <a:noFill/>
          </a:ln>
        </p:spPr>
      </p:pic>
      <p:pic>
        <p:nvPicPr>
          <p:cNvPr id="3" name="Picture 2">
            <a:extLst>
              <a:ext uri="{FF2B5EF4-FFF2-40B4-BE49-F238E27FC236}">
                <a16:creationId xmlns:a16="http://schemas.microsoft.com/office/drawing/2014/main" id="{B8F382FC-577D-4B06-83DD-830A92EC7541}"/>
              </a:ext>
            </a:extLst>
          </p:cNvPr>
          <p:cNvPicPr>
            <a:picLocks noChangeAspect="1"/>
          </p:cNvPicPr>
          <p:nvPr/>
        </p:nvPicPr>
        <p:blipFill>
          <a:blip r:embed="rId4"/>
          <a:stretch>
            <a:fillRect/>
          </a:stretch>
        </p:blipFill>
        <p:spPr>
          <a:xfrm>
            <a:off x="358493" y="1143566"/>
            <a:ext cx="7110943" cy="3146567"/>
          </a:xfrm>
          <a:prstGeom prst="rect">
            <a:avLst/>
          </a:prstGeom>
        </p:spPr>
      </p:pic>
    </p:spTree>
    <p:extLst>
      <p:ext uri="{BB962C8B-B14F-4D97-AF65-F5344CB8AC3E}">
        <p14:creationId xmlns:p14="http://schemas.microsoft.com/office/powerpoint/2010/main" val="2792445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59300" y="445025"/>
            <a:ext cx="8727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latin typeface="Cambria"/>
                <a:ea typeface="Cambria"/>
                <a:cs typeface="Cambria"/>
                <a:sym typeface="Cambria"/>
              </a:rPr>
              <a:t>Setting Primary Keys</a:t>
            </a:r>
          </a:p>
        </p:txBody>
      </p:sp>
      <p:pic>
        <p:nvPicPr>
          <p:cNvPr id="169" name="Shape 169" descr="ITCollege.png"/>
          <p:cNvPicPr preferRelativeResize="0"/>
          <p:nvPr/>
        </p:nvPicPr>
        <p:blipFill>
          <a:blip r:embed="rId3">
            <a:alphaModFix/>
          </a:blip>
          <a:stretch>
            <a:fillRect/>
          </a:stretch>
        </p:blipFill>
        <p:spPr>
          <a:xfrm>
            <a:off x="6344449" y="4154259"/>
            <a:ext cx="3185700" cy="1106738"/>
          </a:xfrm>
          <a:prstGeom prst="rect">
            <a:avLst/>
          </a:prstGeom>
          <a:noFill/>
          <a:ln>
            <a:noFill/>
          </a:ln>
        </p:spPr>
      </p:pic>
      <p:pic>
        <p:nvPicPr>
          <p:cNvPr id="2" name="Picture 1">
            <a:extLst>
              <a:ext uri="{FF2B5EF4-FFF2-40B4-BE49-F238E27FC236}">
                <a16:creationId xmlns:a16="http://schemas.microsoft.com/office/drawing/2014/main" id="{856C5E6E-9CEF-41EF-B11A-BCBB83E5C11E}"/>
              </a:ext>
            </a:extLst>
          </p:cNvPr>
          <p:cNvPicPr>
            <a:picLocks noChangeAspect="1"/>
          </p:cNvPicPr>
          <p:nvPr/>
        </p:nvPicPr>
        <p:blipFill>
          <a:blip r:embed="rId4"/>
          <a:stretch>
            <a:fillRect/>
          </a:stretch>
        </p:blipFill>
        <p:spPr>
          <a:xfrm>
            <a:off x="967563" y="1244665"/>
            <a:ext cx="6491085" cy="2800076"/>
          </a:xfrm>
          <a:prstGeom prst="rect">
            <a:avLst/>
          </a:prstGeom>
        </p:spPr>
      </p:pic>
    </p:spTree>
    <p:extLst>
      <p:ext uri="{BB962C8B-B14F-4D97-AF65-F5344CB8AC3E}">
        <p14:creationId xmlns:p14="http://schemas.microsoft.com/office/powerpoint/2010/main" val="494685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208350" y="231845"/>
            <a:ext cx="8727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latin typeface="Cambria"/>
                <a:ea typeface="Cambria"/>
                <a:cs typeface="Cambria"/>
                <a:sym typeface="Cambria"/>
              </a:rPr>
              <a:t>Setting Primary Keys</a:t>
            </a:r>
          </a:p>
        </p:txBody>
      </p:sp>
      <p:pic>
        <p:nvPicPr>
          <p:cNvPr id="169" name="Shape 169" descr="ITCollege.png"/>
          <p:cNvPicPr preferRelativeResize="0"/>
          <p:nvPr/>
        </p:nvPicPr>
        <p:blipFill>
          <a:blip r:embed="rId3">
            <a:alphaModFix/>
          </a:blip>
          <a:stretch>
            <a:fillRect/>
          </a:stretch>
        </p:blipFill>
        <p:spPr>
          <a:xfrm>
            <a:off x="6621137" y="4285561"/>
            <a:ext cx="2909012" cy="975436"/>
          </a:xfrm>
          <a:prstGeom prst="rect">
            <a:avLst/>
          </a:prstGeom>
          <a:noFill/>
          <a:ln>
            <a:noFill/>
          </a:ln>
        </p:spPr>
      </p:pic>
      <p:pic>
        <p:nvPicPr>
          <p:cNvPr id="4" name="Picture 3">
            <a:extLst>
              <a:ext uri="{FF2B5EF4-FFF2-40B4-BE49-F238E27FC236}">
                <a16:creationId xmlns:a16="http://schemas.microsoft.com/office/drawing/2014/main" id="{2CB628F5-0D30-4300-B936-01E5DA5C1BD7}"/>
              </a:ext>
            </a:extLst>
          </p:cNvPr>
          <p:cNvPicPr>
            <a:picLocks noChangeAspect="1"/>
          </p:cNvPicPr>
          <p:nvPr/>
        </p:nvPicPr>
        <p:blipFill>
          <a:blip r:embed="rId4"/>
          <a:stretch>
            <a:fillRect/>
          </a:stretch>
        </p:blipFill>
        <p:spPr>
          <a:xfrm>
            <a:off x="352540" y="1017725"/>
            <a:ext cx="6890606" cy="3457392"/>
          </a:xfrm>
          <a:prstGeom prst="rect">
            <a:avLst/>
          </a:prstGeom>
        </p:spPr>
      </p:pic>
    </p:spTree>
    <p:extLst>
      <p:ext uri="{BB962C8B-B14F-4D97-AF65-F5344CB8AC3E}">
        <p14:creationId xmlns:p14="http://schemas.microsoft.com/office/powerpoint/2010/main" val="1315005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208350" y="231845"/>
            <a:ext cx="8727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latin typeface="Cambria"/>
                <a:ea typeface="Cambria"/>
                <a:cs typeface="Cambria"/>
                <a:sym typeface="Cambria"/>
              </a:rPr>
              <a:t>The schema so far</a:t>
            </a:r>
          </a:p>
        </p:txBody>
      </p:sp>
      <p:pic>
        <p:nvPicPr>
          <p:cNvPr id="169" name="Shape 169" descr="ITCollege.png"/>
          <p:cNvPicPr preferRelativeResize="0"/>
          <p:nvPr/>
        </p:nvPicPr>
        <p:blipFill>
          <a:blip r:embed="rId3">
            <a:alphaModFix/>
          </a:blip>
          <a:stretch>
            <a:fillRect/>
          </a:stretch>
        </p:blipFill>
        <p:spPr>
          <a:xfrm>
            <a:off x="6621137" y="4285561"/>
            <a:ext cx="2909012" cy="975436"/>
          </a:xfrm>
          <a:prstGeom prst="rect">
            <a:avLst/>
          </a:prstGeom>
          <a:noFill/>
          <a:ln>
            <a:noFill/>
          </a:ln>
        </p:spPr>
      </p:pic>
      <p:pic>
        <p:nvPicPr>
          <p:cNvPr id="2" name="Picture 1">
            <a:extLst>
              <a:ext uri="{FF2B5EF4-FFF2-40B4-BE49-F238E27FC236}">
                <a16:creationId xmlns:a16="http://schemas.microsoft.com/office/drawing/2014/main" id="{897314CA-3E82-46A4-B556-2EF2C7015613}"/>
              </a:ext>
            </a:extLst>
          </p:cNvPr>
          <p:cNvPicPr>
            <a:picLocks noChangeAspect="1"/>
          </p:cNvPicPr>
          <p:nvPr/>
        </p:nvPicPr>
        <p:blipFill>
          <a:blip r:embed="rId4"/>
          <a:stretch>
            <a:fillRect/>
          </a:stretch>
        </p:blipFill>
        <p:spPr>
          <a:xfrm>
            <a:off x="323390" y="804545"/>
            <a:ext cx="7674856" cy="3717923"/>
          </a:xfrm>
          <a:prstGeom prst="rect">
            <a:avLst/>
          </a:prstGeom>
        </p:spPr>
      </p:pic>
    </p:spTree>
    <p:extLst>
      <p:ext uri="{BB962C8B-B14F-4D97-AF65-F5344CB8AC3E}">
        <p14:creationId xmlns:p14="http://schemas.microsoft.com/office/powerpoint/2010/main" val="1561236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59300" y="445025"/>
            <a:ext cx="8727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latin typeface="Cambria"/>
                <a:ea typeface="Cambria"/>
                <a:cs typeface="Cambria"/>
                <a:sym typeface="Cambria"/>
              </a:rPr>
              <a:t>Altering tables</a:t>
            </a:r>
          </a:p>
        </p:txBody>
      </p:sp>
      <p:pic>
        <p:nvPicPr>
          <p:cNvPr id="169" name="Shape 169" descr="ITCollege.png"/>
          <p:cNvPicPr preferRelativeResize="0"/>
          <p:nvPr/>
        </p:nvPicPr>
        <p:blipFill>
          <a:blip r:embed="rId3">
            <a:alphaModFix/>
          </a:blip>
          <a:stretch>
            <a:fillRect/>
          </a:stretch>
        </p:blipFill>
        <p:spPr>
          <a:xfrm>
            <a:off x="6344449" y="4154259"/>
            <a:ext cx="3185700" cy="1106738"/>
          </a:xfrm>
          <a:prstGeom prst="rect">
            <a:avLst/>
          </a:prstGeom>
          <a:noFill/>
          <a:ln>
            <a:noFill/>
          </a:ln>
        </p:spPr>
      </p:pic>
      <p:pic>
        <p:nvPicPr>
          <p:cNvPr id="2" name="Picture 1">
            <a:extLst>
              <a:ext uri="{FF2B5EF4-FFF2-40B4-BE49-F238E27FC236}">
                <a16:creationId xmlns:a16="http://schemas.microsoft.com/office/drawing/2014/main" id="{F55C6280-5091-4E5F-B086-510B3B1EC5FA}"/>
              </a:ext>
            </a:extLst>
          </p:cNvPr>
          <p:cNvPicPr>
            <a:picLocks noChangeAspect="1"/>
          </p:cNvPicPr>
          <p:nvPr/>
        </p:nvPicPr>
        <p:blipFill>
          <a:blip r:embed="rId4"/>
          <a:stretch>
            <a:fillRect/>
          </a:stretch>
        </p:blipFill>
        <p:spPr>
          <a:xfrm>
            <a:off x="680225" y="1144915"/>
            <a:ext cx="5517182" cy="3440559"/>
          </a:xfrm>
          <a:prstGeom prst="rect">
            <a:avLst/>
          </a:prstGeom>
        </p:spPr>
      </p:pic>
    </p:spTree>
    <p:extLst>
      <p:ext uri="{BB962C8B-B14F-4D97-AF65-F5344CB8AC3E}">
        <p14:creationId xmlns:p14="http://schemas.microsoft.com/office/powerpoint/2010/main" val="18570079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59300" y="445025"/>
            <a:ext cx="1939192"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latin typeface="Cambria"/>
                <a:ea typeface="Cambria"/>
                <a:cs typeface="Cambria"/>
                <a:sym typeface="Cambria"/>
              </a:rPr>
              <a:t>Altering tables</a:t>
            </a:r>
          </a:p>
        </p:txBody>
      </p:sp>
      <p:pic>
        <p:nvPicPr>
          <p:cNvPr id="169" name="Shape 169" descr="ITCollege.png"/>
          <p:cNvPicPr preferRelativeResize="0"/>
          <p:nvPr/>
        </p:nvPicPr>
        <p:blipFill>
          <a:blip r:embed="rId3">
            <a:alphaModFix/>
          </a:blip>
          <a:stretch>
            <a:fillRect/>
          </a:stretch>
        </p:blipFill>
        <p:spPr>
          <a:xfrm>
            <a:off x="0" y="3944039"/>
            <a:ext cx="2098492" cy="754436"/>
          </a:xfrm>
          <a:prstGeom prst="rect">
            <a:avLst/>
          </a:prstGeom>
          <a:noFill/>
          <a:ln>
            <a:noFill/>
          </a:ln>
        </p:spPr>
      </p:pic>
      <p:pic>
        <p:nvPicPr>
          <p:cNvPr id="3" name="Picture 2">
            <a:extLst>
              <a:ext uri="{FF2B5EF4-FFF2-40B4-BE49-F238E27FC236}">
                <a16:creationId xmlns:a16="http://schemas.microsoft.com/office/drawing/2014/main" id="{02E36390-AB69-4A84-9BA4-3411CD21D944}"/>
              </a:ext>
            </a:extLst>
          </p:cNvPr>
          <p:cNvPicPr>
            <a:picLocks noChangeAspect="1"/>
          </p:cNvPicPr>
          <p:nvPr/>
        </p:nvPicPr>
        <p:blipFill>
          <a:blip r:embed="rId4"/>
          <a:stretch>
            <a:fillRect/>
          </a:stretch>
        </p:blipFill>
        <p:spPr>
          <a:xfrm>
            <a:off x="2098492" y="0"/>
            <a:ext cx="7045508" cy="5052486"/>
          </a:xfrm>
          <a:prstGeom prst="rect">
            <a:avLst/>
          </a:prstGeom>
        </p:spPr>
      </p:pic>
    </p:spTree>
    <p:extLst>
      <p:ext uri="{BB962C8B-B14F-4D97-AF65-F5344CB8AC3E}">
        <p14:creationId xmlns:p14="http://schemas.microsoft.com/office/powerpoint/2010/main" val="3306808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59300" y="445025"/>
            <a:ext cx="8727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latin typeface="Cambria"/>
                <a:ea typeface="Cambria"/>
                <a:cs typeface="Cambria"/>
                <a:sym typeface="Cambria"/>
              </a:rPr>
              <a:t>Inserting data</a:t>
            </a:r>
          </a:p>
        </p:txBody>
      </p:sp>
      <p:pic>
        <p:nvPicPr>
          <p:cNvPr id="169" name="Shape 169" descr="ITCollege.png"/>
          <p:cNvPicPr preferRelativeResize="0"/>
          <p:nvPr/>
        </p:nvPicPr>
        <p:blipFill>
          <a:blip r:embed="rId3">
            <a:alphaModFix/>
          </a:blip>
          <a:stretch>
            <a:fillRect/>
          </a:stretch>
        </p:blipFill>
        <p:spPr>
          <a:xfrm>
            <a:off x="6344449" y="4154259"/>
            <a:ext cx="3185700" cy="1106738"/>
          </a:xfrm>
          <a:prstGeom prst="rect">
            <a:avLst/>
          </a:prstGeom>
          <a:noFill/>
          <a:ln>
            <a:noFill/>
          </a:ln>
        </p:spPr>
      </p:pic>
      <p:pic>
        <p:nvPicPr>
          <p:cNvPr id="3" name="Picture 2">
            <a:extLst>
              <a:ext uri="{FF2B5EF4-FFF2-40B4-BE49-F238E27FC236}">
                <a16:creationId xmlns:a16="http://schemas.microsoft.com/office/drawing/2014/main" id="{65917516-015E-4964-9233-4013CF87DBB7}"/>
              </a:ext>
            </a:extLst>
          </p:cNvPr>
          <p:cNvPicPr>
            <a:picLocks noChangeAspect="1"/>
          </p:cNvPicPr>
          <p:nvPr/>
        </p:nvPicPr>
        <p:blipFill>
          <a:blip r:embed="rId4"/>
          <a:stretch>
            <a:fillRect/>
          </a:stretch>
        </p:blipFill>
        <p:spPr>
          <a:xfrm>
            <a:off x="113646" y="1483111"/>
            <a:ext cx="8793861" cy="2754351"/>
          </a:xfrm>
          <a:prstGeom prst="rect">
            <a:avLst/>
          </a:prstGeom>
        </p:spPr>
      </p:pic>
    </p:spTree>
    <p:extLst>
      <p:ext uri="{BB962C8B-B14F-4D97-AF65-F5344CB8AC3E}">
        <p14:creationId xmlns:p14="http://schemas.microsoft.com/office/powerpoint/2010/main" val="4229733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92917" y="374649"/>
            <a:ext cx="6051101" cy="12436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200" spc="-120" dirty="0">
                <a:sym typeface="Cambria"/>
              </a:rPr>
              <a:t>MYSQL &amp; SQL </a:t>
            </a:r>
            <a:br>
              <a:rPr lang="en-US" sz="4200" spc="-120" dirty="0">
                <a:sym typeface="Cambria"/>
              </a:rPr>
            </a:br>
            <a:r>
              <a:rPr lang="en-US" sz="4200" spc="-120" dirty="0">
                <a:sym typeface="Cambria"/>
              </a:rPr>
              <a:t>Database &amp; Language</a:t>
            </a:r>
          </a:p>
        </p:txBody>
      </p:sp>
      <p:sp>
        <p:nvSpPr>
          <p:cNvPr id="126" name="Shape 126"/>
          <p:cNvSpPr txBox="1">
            <a:spLocks noGrp="1"/>
          </p:cNvSpPr>
          <p:nvPr>
            <p:ph type="body" idx="1"/>
          </p:nvPr>
        </p:nvSpPr>
        <p:spPr>
          <a:xfrm>
            <a:off x="507492" y="1508760"/>
            <a:ext cx="8283968" cy="2824638"/>
          </a:xfrm>
          <a:prstGeom prst="rect">
            <a:avLst/>
          </a:prstGeom>
        </p:spPr>
        <p:txBody>
          <a:bodyPr spcFirstLastPara="1" vert="horz" lIns="91440" tIns="45720" rIns="91440" bIns="45720" rtlCol="0" anchorCtr="0">
            <a:normAutofit/>
          </a:bodyPr>
          <a:lstStyle/>
          <a:p>
            <a:pPr marL="0" lvl="0" indent="0" defTabSz="914400">
              <a:spcBef>
                <a:spcPts val="0"/>
              </a:spcBef>
              <a:spcAft>
                <a:spcPts val="0"/>
              </a:spcAft>
              <a:buFont typeface="Arial" pitchFamily="34" charset="0"/>
              <a:buChar char=" "/>
            </a:pPr>
            <a:endParaRPr lang="en-US" dirty="0">
              <a:sym typeface="Cambria"/>
            </a:endParaRPr>
          </a:p>
          <a:p>
            <a:pPr marL="0" lvl="0" indent="0" defTabSz="914400">
              <a:spcBef>
                <a:spcPts val="0"/>
              </a:spcBef>
              <a:spcAft>
                <a:spcPts val="0"/>
              </a:spcAft>
              <a:buFont typeface="Arial" pitchFamily="34" charset="0"/>
              <a:buChar char=" "/>
            </a:pPr>
            <a:r>
              <a:rPr lang="en-US" sz="2000" b="1" dirty="0">
                <a:sym typeface="Cambria"/>
              </a:rPr>
              <a:t>What is a Database?</a:t>
            </a:r>
          </a:p>
          <a:p>
            <a:pPr marL="0" lvl="0" indent="0" defTabSz="914400">
              <a:spcBef>
                <a:spcPts val="0"/>
              </a:spcBef>
              <a:spcAft>
                <a:spcPts val="0"/>
              </a:spcAft>
              <a:buFont typeface="Arial" pitchFamily="34" charset="0"/>
              <a:buChar char=" "/>
            </a:pPr>
            <a:endParaRPr lang="en-US" sz="2000" b="1" dirty="0">
              <a:sym typeface="Cambria"/>
            </a:endParaRPr>
          </a:p>
          <a:p>
            <a:pPr marL="285750" lvl="0" indent="-285750" defTabSz="914400">
              <a:spcBef>
                <a:spcPts val="0"/>
              </a:spcBef>
              <a:spcAft>
                <a:spcPts val="0"/>
              </a:spcAft>
              <a:buFont typeface="Wingdings" panose="05000000000000000000" pitchFamily="2" charset="2"/>
              <a:buChar char="v"/>
            </a:pPr>
            <a:r>
              <a:rPr lang="en-US" sz="2000" dirty="0">
                <a:sym typeface="Cambria"/>
              </a:rPr>
              <a:t>A database is </a:t>
            </a:r>
            <a:r>
              <a:rPr lang="en-US" sz="2000" b="1" dirty="0">
                <a:sym typeface="Cambria"/>
              </a:rPr>
              <a:t>just a repository </a:t>
            </a:r>
            <a:r>
              <a:rPr lang="en-US" sz="2000" dirty="0">
                <a:sym typeface="Cambria"/>
              </a:rPr>
              <a:t>in which you can </a:t>
            </a:r>
            <a:r>
              <a:rPr lang="en-US" sz="2000" b="1" u="sng" dirty="0">
                <a:sym typeface="Cambria"/>
              </a:rPr>
              <a:t>store information</a:t>
            </a:r>
            <a:r>
              <a:rPr lang="en-US" sz="2000" dirty="0">
                <a:sym typeface="Cambria"/>
              </a:rPr>
              <a:t>, </a:t>
            </a:r>
            <a:r>
              <a:rPr lang="en-US" sz="2000" b="1" u="sng" dirty="0">
                <a:sym typeface="Cambria"/>
              </a:rPr>
              <a:t>add some layer of organization </a:t>
            </a:r>
            <a:r>
              <a:rPr lang="en-US" sz="2000" dirty="0">
                <a:sym typeface="Cambria"/>
              </a:rPr>
              <a:t>to the stored information and </a:t>
            </a:r>
            <a:r>
              <a:rPr lang="en-US" sz="2000" b="1" u="sng" dirty="0">
                <a:sym typeface="Cambria"/>
              </a:rPr>
              <a:t>grab information </a:t>
            </a:r>
            <a:r>
              <a:rPr lang="en-US" sz="2000" dirty="0">
                <a:sym typeface="Cambria"/>
              </a:rPr>
              <a:t>when needed.</a:t>
            </a:r>
          </a:p>
          <a:p>
            <a:pPr marL="285750" lvl="0" indent="-285750" defTabSz="914400">
              <a:spcBef>
                <a:spcPts val="0"/>
              </a:spcBef>
              <a:spcAft>
                <a:spcPts val="0"/>
              </a:spcAft>
              <a:buFont typeface="Wingdings" panose="05000000000000000000" pitchFamily="2" charset="2"/>
              <a:buChar char="v"/>
            </a:pPr>
            <a:endParaRPr lang="en-US" sz="2000" dirty="0">
              <a:sym typeface="Cambria"/>
            </a:endParaRPr>
          </a:p>
          <a:p>
            <a:pPr marL="285750" lvl="0" indent="-285750" defTabSz="914400">
              <a:spcBef>
                <a:spcPts val="0"/>
              </a:spcBef>
              <a:spcAft>
                <a:spcPts val="0"/>
              </a:spcAft>
              <a:buFont typeface="Wingdings" panose="05000000000000000000" pitchFamily="2" charset="2"/>
              <a:buChar char="v"/>
            </a:pPr>
            <a:r>
              <a:rPr lang="en-US" sz="2000" dirty="0">
                <a:sym typeface="Cambria"/>
              </a:rPr>
              <a:t>A file cabinet is an example of a database. You can throw things into it, pull those things back out and even use files and labels to keep your files organized.</a:t>
            </a:r>
          </a:p>
        </p:txBody>
      </p:sp>
      <p:pic>
        <p:nvPicPr>
          <p:cNvPr id="5" name="Shape 77" descr="ITCollege.png">
            <a:extLst>
              <a:ext uri="{FF2B5EF4-FFF2-40B4-BE49-F238E27FC236}">
                <a16:creationId xmlns:a16="http://schemas.microsoft.com/office/drawing/2014/main" id="{259860E2-3B9F-4DFB-9D0A-4FA9E4959A5E}"/>
              </a:ext>
            </a:extLst>
          </p:cNvPr>
          <p:cNvPicPr preferRelativeResize="0"/>
          <p:nvPr/>
        </p:nvPicPr>
        <p:blipFill>
          <a:blip r:embed="rId3">
            <a:alphaModFix/>
          </a:blip>
          <a:stretch>
            <a:fillRect/>
          </a:stretch>
        </p:blipFill>
        <p:spPr>
          <a:xfrm>
            <a:off x="6344449" y="4154259"/>
            <a:ext cx="3185700" cy="110673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0" y="493443"/>
            <a:ext cx="2418647"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latin typeface="Cambria"/>
                <a:ea typeface="Cambria"/>
                <a:cs typeface="Cambria"/>
                <a:sym typeface="Cambria"/>
              </a:rPr>
              <a:t>Inserting data</a:t>
            </a:r>
          </a:p>
        </p:txBody>
      </p:sp>
      <p:pic>
        <p:nvPicPr>
          <p:cNvPr id="169" name="Shape 169" descr="ITCollege.png"/>
          <p:cNvPicPr preferRelativeResize="0"/>
          <p:nvPr/>
        </p:nvPicPr>
        <p:blipFill>
          <a:blip r:embed="rId3">
            <a:alphaModFix/>
          </a:blip>
          <a:stretch>
            <a:fillRect/>
          </a:stretch>
        </p:blipFill>
        <p:spPr>
          <a:xfrm>
            <a:off x="-270735" y="4296578"/>
            <a:ext cx="2689382" cy="1041538"/>
          </a:xfrm>
          <a:prstGeom prst="rect">
            <a:avLst/>
          </a:prstGeom>
          <a:noFill/>
          <a:ln>
            <a:noFill/>
          </a:ln>
        </p:spPr>
      </p:pic>
      <p:pic>
        <p:nvPicPr>
          <p:cNvPr id="2" name="Picture 1">
            <a:extLst>
              <a:ext uri="{FF2B5EF4-FFF2-40B4-BE49-F238E27FC236}">
                <a16:creationId xmlns:a16="http://schemas.microsoft.com/office/drawing/2014/main" id="{0AAFAAEC-65DA-4D4E-BD72-F81110D76829}"/>
              </a:ext>
            </a:extLst>
          </p:cNvPr>
          <p:cNvPicPr>
            <a:picLocks noChangeAspect="1"/>
          </p:cNvPicPr>
          <p:nvPr/>
        </p:nvPicPr>
        <p:blipFill>
          <a:blip r:embed="rId4"/>
          <a:stretch>
            <a:fillRect/>
          </a:stretch>
        </p:blipFill>
        <p:spPr>
          <a:xfrm>
            <a:off x="2020504" y="0"/>
            <a:ext cx="7123495" cy="4698475"/>
          </a:xfrm>
          <a:prstGeom prst="rect">
            <a:avLst/>
          </a:prstGeom>
        </p:spPr>
      </p:pic>
    </p:spTree>
    <p:extLst>
      <p:ext uri="{BB962C8B-B14F-4D97-AF65-F5344CB8AC3E}">
        <p14:creationId xmlns:p14="http://schemas.microsoft.com/office/powerpoint/2010/main" val="283683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5812411" y="1359425"/>
            <a:ext cx="31857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latin typeface="Cambria"/>
                <a:ea typeface="Cambria"/>
                <a:cs typeface="Cambria"/>
                <a:sym typeface="Cambria"/>
              </a:rPr>
              <a:t>Updating columns</a:t>
            </a:r>
          </a:p>
        </p:txBody>
      </p:sp>
      <p:pic>
        <p:nvPicPr>
          <p:cNvPr id="169" name="Shape 169" descr="ITCollege.png"/>
          <p:cNvPicPr preferRelativeResize="0"/>
          <p:nvPr/>
        </p:nvPicPr>
        <p:blipFill>
          <a:blip r:embed="rId3">
            <a:alphaModFix/>
          </a:blip>
          <a:stretch>
            <a:fillRect/>
          </a:stretch>
        </p:blipFill>
        <p:spPr>
          <a:xfrm>
            <a:off x="6344449" y="4154259"/>
            <a:ext cx="3185700" cy="1106738"/>
          </a:xfrm>
          <a:prstGeom prst="rect">
            <a:avLst/>
          </a:prstGeom>
          <a:noFill/>
          <a:ln>
            <a:noFill/>
          </a:ln>
        </p:spPr>
      </p:pic>
      <p:pic>
        <p:nvPicPr>
          <p:cNvPr id="2" name="Picture 1">
            <a:extLst>
              <a:ext uri="{FF2B5EF4-FFF2-40B4-BE49-F238E27FC236}">
                <a16:creationId xmlns:a16="http://schemas.microsoft.com/office/drawing/2014/main" id="{8C44C543-2296-40FD-856E-ACAB46C80774}"/>
              </a:ext>
            </a:extLst>
          </p:cNvPr>
          <p:cNvPicPr>
            <a:picLocks noChangeAspect="1"/>
          </p:cNvPicPr>
          <p:nvPr/>
        </p:nvPicPr>
        <p:blipFill>
          <a:blip r:embed="rId4"/>
          <a:stretch>
            <a:fillRect/>
          </a:stretch>
        </p:blipFill>
        <p:spPr>
          <a:xfrm>
            <a:off x="597403" y="144259"/>
            <a:ext cx="4621368" cy="4837432"/>
          </a:xfrm>
          <a:prstGeom prst="rect">
            <a:avLst/>
          </a:prstGeom>
        </p:spPr>
      </p:pic>
    </p:spTree>
    <p:extLst>
      <p:ext uri="{BB962C8B-B14F-4D97-AF65-F5344CB8AC3E}">
        <p14:creationId xmlns:p14="http://schemas.microsoft.com/office/powerpoint/2010/main" val="15757207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0" y="81468"/>
            <a:ext cx="31857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latin typeface="Cambria"/>
                <a:ea typeface="Cambria"/>
                <a:cs typeface="Cambria"/>
                <a:sym typeface="Cambria"/>
              </a:rPr>
              <a:t>Updating columns</a:t>
            </a:r>
          </a:p>
        </p:txBody>
      </p:sp>
      <p:pic>
        <p:nvPicPr>
          <p:cNvPr id="169" name="Shape 169" descr="ITCollege.png"/>
          <p:cNvPicPr preferRelativeResize="0"/>
          <p:nvPr/>
        </p:nvPicPr>
        <p:blipFill>
          <a:blip r:embed="rId3">
            <a:alphaModFix/>
          </a:blip>
          <a:stretch>
            <a:fillRect/>
          </a:stretch>
        </p:blipFill>
        <p:spPr>
          <a:xfrm>
            <a:off x="-97562" y="4377388"/>
            <a:ext cx="2171590" cy="953402"/>
          </a:xfrm>
          <a:prstGeom prst="rect">
            <a:avLst/>
          </a:prstGeom>
          <a:noFill/>
          <a:ln>
            <a:noFill/>
          </a:ln>
        </p:spPr>
      </p:pic>
      <p:pic>
        <p:nvPicPr>
          <p:cNvPr id="3" name="Picture 2">
            <a:extLst>
              <a:ext uri="{FF2B5EF4-FFF2-40B4-BE49-F238E27FC236}">
                <a16:creationId xmlns:a16="http://schemas.microsoft.com/office/drawing/2014/main" id="{67F7CA55-8EFC-490C-9DA7-C765C96D8543}"/>
              </a:ext>
            </a:extLst>
          </p:cNvPr>
          <p:cNvPicPr>
            <a:picLocks noChangeAspect="1"/>
          </p:cNvPicPr>
          <p:nvPr/>
        </p:nvPicPr>
        <p:blipFill>
          <a:blip r:embed="rId4"/>
          <a:stretch>
            <a:fillRect/>
          </a:stretch>
        </p:blipFill>
        <p:spPr>
          <a:xfrm>
            <a:off x="2074028" y="0"/>
            <a:ext cx="7069972" cy="4854089"/>
          </a:xfrm>
          <a:prstGeom prst="rect">
            <a:avLst/>
          </a:prstGeom>
        </p:spPr>
      </p:pic>
    </p:spTree>
    <p:extLst>
      <p:ext uri="{BB962C8B-B14F-4D97-AF65-F5344CB8AC3E}">
        <p14:creationId xmlns:p14="http://schemas.microsoft.com/office/powerpoint/2010/main" val="2785437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6634976" y="1493239"/>
            <a:ext cx="2251623"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latin typeface="Cambria"/>
                <a:ea typeface="Cambria"/>
                <a:cs typeface="Cambria"/>
                <a:sym typeface="Cambria"/>
              </a:rPr>
              <a:t>Updating fields</a:t>
            </a:r>
          </a:p>
        </p:txBody>
      </p:sp>
      <p:pic>
        <p:nvPicPr>
          <p:cNvPr id="169" name="Shape 169" descr="ITCollege.png"/>
          <p:cNvPicPr preferRelativeResize="0"/>
          <p:nvPr/>
        </p:nvPicPr>
        <p:blipFill>
          <a:blip r:embed="rId3">
            <a:alphaModFix/>
          </a:blip>
          <a:stretch>
            <a:fillRect/>
          </a:stretch>
        </p:blipFill>
        <p:spPr>
          <a:xfrm>
            <a:off x="6344449" y="4154259"/>
            <a:ext cx="3185700" cy="1106738"/>
          </a:xfrm>
          <a:prstGeom prst="rect">
            <a:avLst/>
          </a:prstGeom>
          <a:noFill/>
          <a:ln>
            <a:noFill/>
          </a:ln>
        </p:spPr>
      </p:pic>
      <p:pic>
        <p:nvPicPr>
          <p:cNvPr id="2" name="Picture 1">
            <a:extLst>
              <a:ext uri="{FF2B5EF4-FFF2-40B4-BE49-F238E27FC236}">
                <a16:creationId xmlns:a16="http://schemas.microsoft.com/office/drawing/2014/main" id="{3F5A4C22-0D70-4148-83DD-CBA93248693B}"/>
              </a:ext>
            </a:extLst>
          </p:cNvPr>
          <p:cNvPicPr>
            <a:picLocks noChangeAspect="1"/>
          </p:cNvPicPr>
          <p:nvPr/>
        </p:nvPicPr>
        <p:blipFill>
          <a:blip r:embed="rId4"/>
          <a:stretch>
            <a:fillRect/>
          </a:stretch>
        </p:blipFill>
        <p:spPr>
          <a:xfrm>
            <a:off x="257401" y="192845"/>
            <a:ext cx="6254911" cy="4788158"/>
          </a:xfrm>
          <a:prstGeom prst="rect">
            <a:avLst/>
          </a:prstGeom>
        </p:spPr>
      </p:pic>
    </p:spTree>
    <p:extLst>
      <p:ext uri="{BB962C8B-B14F-4D97-AF65-F5344CB8AC3E}">
        <p14:creationId xmlns:p14="http://schemas.microsoft.com/office/powerpoint/2010/main" val="13372706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6956749" y="1305952"/>
            <a:ext cx="2251623"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latin typeface="Cambria"/>
                <a:ea typeface="Cambria"/>
                <a:cs typeface="Cambria"/>
                <a:sym typeface="Cambria"/>
              </a:rPr>
              <a:t>Updating fields</a:t>
            </a:r>
          </a:p>
        </p:txBody>
      </p:sp>
      <p:pic>
        <p:nvPicPr>
          <p:cNvPr id="169" name="Shape 169" descr="ITCollege.png"/>
          <p:cNvPicPr preferRelativeResize="0"/>
          <p:nvPr/>
        </p:nvPicPr>
        <p:blipFill>
          <a:blip r:embed="rId3">
            <a:alphaModFix/>
          </a:blip>
          <a:stretch>
            <a:fillRect/>
          </a:stretch>
        </p:blipFill>
        <p:spPr>
          <a:xfrm>
            <a:off x="6634975" y="4154259"/>
            <a:ext cx="2895173" cy="880449"/>
          </a:xfrm>
          <a:prstGeom prst="rect">
            <a:avLst/>
          </a:prstGeom>
          <a:noFill/>
          <a:ln>
            <a:noFill/>
          </a:ln>
        </p:spPr>
      </p:pic>
      <p:pic>
        <p:nvPicPr>
          <p:cNvPr id="3" name="Picture 2">
            <a:extLst>
              <a:ext uri="{FF2B5EF4-FFF2-40B4-BE49-F238E27FC236}">
                <a16:creationId xmlns:a16="http://schemas.microsoft.com/office/drawing/2014/main" id="{B3D7243B-A1C4-4540-860C-6DFBC39CFCA9}"/>
              </a:ext>
            </a:extLst>
          </p:cNvPr>
          <p:cNvPicPr>
            <a:picLocks noChangeAspect="1"/>
          </p:cNvPicPr>
          <p:nvPr/>
        </p:nvPicPr>
        <p:blipFill>
          <a:blip r:embed="rId4"/>
          <a:stretch>
            <a:fillRect/>
          </a:stretch>
        </p:blipFill>
        <p:spPr>
          <a:xfrm>
            <a:off x="204471" y="407624"/>
            <a:ext cx="6752278" cy="4328251"/>
          </a:xfrm>
          <a:prstGeom prst="rect">
            <a:avLst/>
          </a:prstGeom>
        </p:spPr>
      </p:pic>
    </p:spTree>
    <p:extLst>
      <p:ext uri="{BB962C8B-B14F-4D97-AF65-F5344CB8AC3E}">
        <p14:creationId xmlns:p14="http://schemas.microsoft.com/office/powerpoint/2010/main" val="1931003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6956749" y="1305952"/>
            <a:ext cx="2251623"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latin typeface="Cambria"/>
                <a:ea typeface="Cambria"/>
                <a:cs typeface="Cambria"/>
                <a:sym typeface="Cambria"/>
              </a:rPr>
              <a:t>Updating fields(2)</a:t>
            </a:r>
          </a:p>
        </p:txBody>
      </p:sp>
      <p:pic>
        <p:nvPicPr>
          <p:cNvPr id="169" name="Shape 169" descr="ITCollege.png"/>
          <p:cNvPicPr preferRelativeResize="0"/>
          <p:nvPr/>
        </p:nvPicPr>
        <p:blipFill>
          <a:blip r:embed="rId3">
            <a:alphaModFix/>
          </a:blip>
          <a:stretch>
            <a:fillRect/>
          </a:stretch>
        </p:blipFill>
        <p:spPr>
          <a:xfrm>
            <a:off x="6634975" y="4154259"/>
            <a:ext cx="2895173" cy="880449"/>
          </a:xfrm>
          <a:prstGeom prst="rect">
            <a:avLst/>
          </a:prstGeom>
          <a:noFill/>
          <a:ln>
            <a:noFill/>
          </a:ln>
        </p:spPr>
      </p:pic>
      <p:pic>
        <p:nvPicPr>
          <p:cNvPr id="2" name="Picture 1">
            <a:extLst>
              <a:ext uri="{FF2B5EF4-FFF2-40B4-BE49-F238E27FC236}">
                <a16:creationId xmlns:a16="http://schemas.microsoft.com/office/drawing/2014/main" id="{468B7544-0F63-4FBF-9E13-DE88D0D92FD9}"/>
              </a:ext>
            </a:extLst>
          </p:cNvPr>
          <p:cNvPicPr>
            <a:picLocks noChangeAspect="1"/>
          </p:cNvPicPr>
          <p:nvPr/>
        </p:nvPicPr>
        <p:blipFill>
          <a:blip r:embed="rId4"/>
          <a:stretch>
            <a:fillRect/>
          </a:stretch>
        </p:blipFill>
        <p:spPr>
          <a:xfrm>
            <a:off x="72578" y="0"/>
            <a:ext cx="6562397" cy="5143500"/>
          </a:xfrm>
          <a:prstGeom prst="rect">
            <a:avLst/>
          </a:prstGeom>
        </p:spPr>
      </p:pic>
    </p:spTree>
    <p:extLst>
      <p:ext uri="{BB962C8B-B14F-4D97-AF65-F5344CB8AC3E}">
        <p14:creationId xmlns:p14="http://schemas.microsoft.com/office/powerpoint/2010/main" val="27359696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148316" y="831117"/>
            <a:ext cx="7581259" cy="3028502"/>
          </a:xfrm>
          <a:prstGeom prst="rect">
            <a:avLst/>
          </a:prstGeom>
        </p:spPr>
        <p:txBody>
          <a:bodyPr spcFirstLastPara="1" lIns="91425" tIns="91425" rIns="91425" bIns="91425" anchorCtr="0">
            <a:normAutofit/>
          </a:bodyPr>
          <a:lstStyle/>
          <a:p>
            <a:pPr marL="0" lvl="0" indent="0" rtl="0">
              <a:spcBef>
                <a:spcPts val="0"/>
              </a:spcBef>
              <a:spcAft>
                <a:spcPts val="0"/>
              </a:spcAft>
              <a:buClr>
                <a:schemeClr val="dk1"/>
              </a:buClr>
              <a:buSzPts val="1100"/>
              <a:buFont typeface="Arial"/>
              <a:buNone/>
            </a:pPr>
            <a:r>
              <a:rPr lang="en-GB" sz="5400" b="1" dirty="0">
                <a:latin typeface="Cambria"/>
                <a:ea typeface="Cambria"/>
                <a:cs typeface="Cambria"/>
                <a:sym typeface="Cambria"/>
              </a:rPr>
              <a:t>PHP Classes and Objects Basics</a:t>
            </a:r>
          </a:p>
          <a:p>
            <a:pPr marL="0" lvl="0" indent="0">
              <a:spcBef>
                <a:spcPts val="200"/>
              </a:spcBef>
              <a:spcAft>
                <a:spcPts val="0"/>
              </a:spcAft>
              <a:buNone/>
            </a:pPr>
            <a:endParaRPr lang="en-GB" sz="5400" dirty="0"/>
          </a:p>
        </p:txBody>
      </p:sp>
    </p:spTree>
    <p:extLst>
      <p:ext uri="{BB962C8B-B14F-4D97-AF65-F5344CB8AC3E}">
        <p14:creationId xmlns:p14="http://schemas.microsoft.com/office/powerpoint/2010/main" val="412826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fill="hold" grpId="0" nodeType="withEffect">
                                  <p:stCondLst>
                                    <p:cond delay="0"/>
                                  </p:stCondLst>
                                  <p:endCondLst>
                                    <p:cond evt="onNext" delay="0">
                                      <p:tgtEl>
                                        <p:sldTgt/>
                                      </p:tgtEl>
                                    </p:cond>
                                  </p:endCondLst>
                                  <p:childTnLst>
                                    <p:animMotion origin="layout" path="M -4.16667E-6 -4.19753E-6 L -0.62708 -0.0003 " pathEditMode="relative" rAng="0" ptsTypes="AA">
                                      <p:cBhvr>
                                        <p:cTn id="6" dur="20000" spd="-100000" fill="hold"/>
                                        <p:tgtEl>
                                          <p:spTgt spid="54"/>
                                        </p:tgtEl>
                                        <p:attrNameLst>
                                          <p:attrName>ppt_x</p:attrName>
                                          <p:attrName>ppt_y</p:attrName>
                                        </p:attrNameLst>
                                      </p:cBhvr>
                                      <p:rCtr x="-31354"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127" name="Shape 127" descr="ITCollege.png"/>
          <p:cNvPicPr preferRelativeResize="0"/>
          <p:nvPr/>
        </p:nvPicPr>
        <p:blipFill>
          <a:blip r:embed="rId3">
            <a:extLst/>
          </a:blip>
          <a:stretch>
            <a:fillRect/>
          </a:stretch>
        </p:blipFill>
        <p:spPr>
          <a:xfrm>
            <a:off x="-198113" y="4333398"/>
            <a:ext cx="2586359" cy="898759"/>
          </a:xfrm>
          <a:prstGeom prst="rect">
            <a:avLst/>
          </a:prstGeom>
          <a:noFill/>
        </p:spPr>
      </p:pic>
      <p:sp>
        <p:nvSpPr>
          <p:cNvPr id="125" name="Shape 125"/>
          <p:cNvSpPr txBox="1">
            <a:spLocks noGrp="1"/>
          </p:cNvSpPr>
          <p:nvPr>
            <p:ph type="title"/>
          </p:nvPr>
        </p:nvSpPr>
        <p:spPr>
          <a:xfrm>
            <a:off x="279763" y="0"/>
            <a:ext cx="4922045" cy="1243649"/>
          </a:xfrm>
          <a:prstGeom prst="rect">
            <a:avLst/>
          </a:prstGeom>
        </p:spPr>
        <p:txBody>
          <a:bodyPr spcFirstLastPara="1" vert="horz" lIns="91440" tIns="45720" rIns="91440" bIns="45720" rtlCol="0" anchor="ctr" anchorCtr="0">
            <a:normAutofit/>
          </a:bodyPr>
          <a:lstStyle/>
          <a:p>
            <a:pPr lvl="0" defTabSz="914400">
              <a:spcBef>
                <a:spcPct val="0"/>
              </a:spcBef>
            </a:pPr>
            <a:r>
              <a:rPr lang="en-US" sz="5400" spc="-120" dirty="0">
                <a:sym typeface="Cambria"/>
              </a:rPr>
              <a:t>Classes in PHP</a:t>
            </a:r>
          </a:p>
        </p:txBody>
      </p:sp>
      <p:sp>
        <p:nvSpPr>
          <p:cNvPr id="126" name="Shape 126"/>
          <p:cNvSpPr txBox="1">
            <a:spLocks noGrp="1"/>
          </p:cNvSpPr>
          <p:nvPr>
            <p:ph type="body" idx="1"/>
          </p:nvPr>
        </p:nvSpPr>
        <p:spPr>
          <a:xfrm>
            <a:off x="143219" y="1355075"/>
            <a:ext cx="8205444" cy="2978323"/>
          </a:xfrm>
          <a:prstGeom prst="rect">
            <a:avLst/>
          </a:prstGeom>
        </p:spPr>
        <p:txBody>
          <a:bodyPr spcFirstLastPara="1" vert="horz" lIns="91440" tIns="45720" rIns="91440" bIns="45720" rtlCol="0" anchorCtr="0">
            <a:normAutofit/>
          </a:bodyPr>
          <a:lstStyle/>
          <a:p>
            <a:r>
              <a:rPr lang="en-US" sz="2400" dirty="0"/>
              <a:t>Basic class definitions begin with the keyword </a:t>
            </a:r>
            <a:r>
              <a:rPr lang="en-US" sz="2400" b="1" i="1" dirty="0">
                <a:solidFill>
                  <a:srgbClr val="0070C0"/>
                </a:solidFill>
              </a:rPr>
              <a:t>class</a:t>
            </a:r>
            <a:r>
              <a:rPr lang="en-US" sz="2400" dirty="0"/>
              <a:t>, followed by a </a:t>
            </a:r>
            <a:r>
              <a:rPr lang="en-US" sz="2400" b="1" dirty="0">
                <a:solidFill>
                  <a:srgbClr val="0070C0"/>
                </a:solidFill>
              </a:rPr>
              <a:t>class name</a:t>
            </a:r>
            <a:r>
              <a:rPr lang="en-US" sz="2400" dirty="0"/>
              <a:t>, followed by </a:t>
            </a:r>
            <a:r>
              <a:rPr lang="en-US" sz="2400" b="1" dirty="0">
                <a:solidFill>
                  <a:srgbClr val="0070C0"/>
                </a:solidFill>
              </a:rPr>
              <a:t>a pair of curly braces </a:t>
            </a:r>
            <a:r>
              <a:rPr lang="en-US" sz="2400" dirty="0"/>
              <a:t>which enclose the definitions of the </a:t>
            </a:r>
            <a:r>
              <a:rPr lang="en-US" sz="2400" b="1" dirty="0">
                <a:solidFill>
                  <a:srgbClr val="0070C0"/>
                </a:solidFill>
              </a:rPr>
              <a:t>properties</a:t>
            </a:r>
            <a:r>
              <a:rPr lang="en-US" sz="2400" dirty="0"/>
              <a:t> and </a:t>
            </a:r>
            <a:r>
              <a:rPr lang="en-US" sz="2400" b="1" dirty="0">
                <a:solidFill>
                  <a:srgbClr val="0070C0"/>
                </a:solidFill>
              </a:rPr>
              <a:t>methods</a:t>
            </a:r>
            <a:r>
              <a:rPr lang="en-US" sz="2400" dirty="0"/>
              <a:t> belonging to the class.</a:t>
            </a:r>
          </a:p>
          <a:p>
            <a:endParaRPr lang="en-US" sz="2400" dirty="0"/>
          </a:p>
          <a:p>
            <a:r>
              <a:rPr lang="en-US" sz="2400" dirty="0"/>
              <a:t>The class name can be any valid label, provided it is not a PHP </a:t>
            </a:r>
            <a:r>
              <a:rPr lang="en-US" sz="2400" dirty="0">
                <a:hlinkClick r:id="rId4"/>
              </a:rPr>
              <a:t>reserved word</a:t>
            </a:r>
            <a:r>
              <a:rPr lang="en-US" sz="2400" dirty="0"/>
              <a:t>. </a:t>
            </a:r>
          </a:p>
          <a:p>
            <a:r>
              <a:rPr lang="en-US" sz="2400" b="1" dirty="0">
                <a:solidFill>
                  <a:srgbClr val="0070C0"/>
                </a:solidFill>
              </a:rPr>
              <a:t>A valid class </a:t>
            </a:r>
            <a:r>
              <a:rPr lang="en-US" sz="2400" dirty="0"/>
              <a:t>name starts with </a:t>
            </a:r>
            <a:r>
              <a:rPr lang="en-US" sz="2400" b="1" dirty="0">
                <a:solidFill>
                  <a:srgbClr val="0070C0"/>
                </a:solidFill>
              </a:rPr>
              <a:t>a letter or underscore</a:t>
            </a:r>
            <a:r>
              <a:rPr lang="en-US" sz="2400" dirty="0"/>
              <a:t>, followed by </a:t>
            </a:r>
            <a:r>
              <a:rPr lang="en-US" sz="2400" b="1" dirty="0">
                <a:solidFill>
                  <a:srgbClr val="0070C0"/>
                </a:solidFill>
              </a:rPr>
              <a:t>any number of letters, numbers, or underscores</a:t>
            </a:r>
            <a:r>
              <a:rPr lang="en-US" sz="2400" dirty="0"/>
              <a:t>. </a:t>
            </a:r>
          </a:p>
          <a:p>
            <a:pPr marL="0" lvl="0" indent="0" defTabSz="914400">
              <a:spcBef>
                <a:spcPts val="0"/>
              </a:spcBef>
              <a:spcAft>
                <a:spcPts val="0"/>
              </a:spcAft>
              <a:buFont typeface="Arial" pitchFamily="34" charset="0"/>
              <a:buChar char=" "/>
            </a:pPr>
            <a:endParaRPr lang="en-US" sz="2400" dirty="0">
              <a:sym typeface="Cambria"/>
            </a:endParaRPr>
          </a:p>
          <a:p>
            <a:pPr marL="0" lvl="0" indent="0" defTabSz="914400">
              <a:spcBef>
                <a:spcPts val="0"/>
              </a:spcBef>
              <a:spcAft>
                <a:spcPts val="1600"/>
              </a:spcAft>
              <a:buFont typeface="Arial" pitchFamily="34" charset="0"/>
              <a:buChar char=" "/>
            </a:pPr>
            <a:endParaRPr lang="en-US" sz="2400" dirty="0">
              <a:sym typeface="Cambria"/>
            </a:endParaRPr>
          </a:p>
        </p:txBody>
      </p:sp>
    </p:spTree>
    <p:extLst>
      <p:ext uri="{BB962C8B-B14F-4D97-AF65-F5344CB8AC3E}">
        <p14:creationId xmlns:p14="http://schemas.microsoft.com/office/powerpoint/2010/main" val="3652403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127" name="Shape 127" descr="ITCollege.png"/>
          <p:cNvPicPr preferRelativeResize="0"/>
          <p:nvPr/>
        </p:nvPicPr>
        <p:blipFill>
          <a:blip r:embed="rId3">
            <a:extLst/>
          </a:blip>
          <a:stretch>
            <a:fillRect/>
          </a:stretch>
        </p:blipFill>
        <p:spPr>
          <a:xfrm>
            <a:off x="-198113" y="4333398"/>
            <a:ext cx="2586359" cy="898759"/>
          </a:xfrm>
          <a:prstGeom prst="rect">
            <a:avLst/>
          </a:prstGeom>
          <a:noFill/>
        </p:spPr>
      </p:pic>
      <p:sp>
        <p:nvSpPr>
          <p:cNvPr id="125" name="Shape 125"/>
          <p:cNvSpPr txBox="1">
            <a:spLocks noGrp="1"/>
          </p:cNvSpPr>
          <p:nvPr>
            <p:ph type="title"/>
          </p:nvPr>
        </p:nvSpPr>
        <p:spPr>
          <a:xfrm>
            <a:off x="279763" y="0"/>
            <a:ext cx="6833418" cy="1243649"/>
          </a:xfrm>
          <a:prstGeom prst="rect">
            <a:avLst/>
          </a:prstGeom>
        </p:spPr>
        <p:txBody>
          <a:bodyPr spcFirstLastPara="1" vert="horz" lIns="91440" tIns="45720" rIns="91440" bIns="45720" rtlCol="0" anchor="ctr" anchorCtr="0">
            <a:normAutofit/>
          </a:bodyPr>
          <a:lstStyle/>
          <a:p>
            <a:pPr lvl="0" defTabSz="914400">
              <a:spcBef>
                <a:spcPct val="0"/>
              </a:spcBef>
            </a:pPr>
            <a:r>
              <a:rPr lang="en-US" sz="5400" spc="-120" dirty="0">
                <a:sym typeface="Cambria"/>
              </a:rPr>
              <a:t>Simple Class Definition</a:t>
            </a:r>
          </a:p>
        </p:txBody>
      </p:sp>
      <p:sp>
        <p:nvSpPr>
          <p:cNvPr id="2" name="Rectangle 1">
            <a:extLst>
              <a:ext uri="{FF2B5EF4-FFF2-40B4-BE49-F238E27FC236}">
                <a16:creationId xmlns:a16="http://schemas.microsoft.com/office/drawing/2014/main" id="{E070AED7-F835-412F-819E-3E0AC1E91A6A}"/>
              </a:ext>
            </a:extLst>
          </p:cNvPr>
          <p:cNvSpPr/>
          <p:nvPr/>
        </p:nvSpPr>
        <p:spPr>
          <a:xfrm>
            <a:off x="368822" y="917078"/>
            <a:ext cx="7786349" cy="3416320"/>
          </a:xfrm>
          <a:prstGeom prst="rect">
            <a:avLst/>
          </a:prstGeom>
        </p:spPr>
        <p:txBody>
          <a:bodyPr wrap="square">
            <a:spAutoFit/>
          </a:bodyPr>
          <a:lstStyle/>
          <a:p>
            <a:r>
              <a:rPr lang="en-GB" dirty="0">
                <a:solidFill>
                  <a:srgbClr val="0000BB"/>
                </a:solidFill>
                <a:latin typeface="Fira Mono"/>
              </a:rPr>
              <a:t>&lt;?</a:t>
            </a:r>
            <a:r>
              <a:rPr lang="en-GB" dirty="0" err="1">
                <a:solidFill>
                  <a:srgbClr val="0000BB"/>
                </a:solidFill>
                <a:latin typeface="Fira Mono"/>
              </a:rPr>
              <a:t>php</a:t>
            </a:r>
            <a:br>
              <a:rPr lang="en-GB" dirty="0">
                <a:solidFill>
                  <a:srgbClr val="0000BB"/>
                </a:solidFill>
                <a:latin typeface="Fira Mono"/>
              </a:rPr>
            </a:br>
            <a:r>
              <a:rPr lang="en-GB" dirty="0">
                <a:solidFill>
                  <a:srgbClr val="007700"/>
                </a:solidFill>
                <a:latin typeface="Fira Mono"/>
              </a:rPr>
              <a:t>class </a:t>
            </a:r>
            <a:r>
              <a:rPr lang="en-GB" dirty="0" err="1">
                <a:solidFill>
                  <a:srgbClr val="0000BB"/>
                </a:solidFill>
                <a:latin typeface="Fira Mono"/>
              </a:rPr>
              <a:t>SimpleClass</a:t>
            </a:r>
            <a:br>
              <a:rPr lang="en-GB" dirty="0">
                <a:solidFill>
                  <a:srgbClr val="0000BB"/>
                </a:solidFill>
                <a:latin typeface="Fira Mono"/>
              </a:rPr>
            </a:br>
            <a:r>
              <a:rPr lang="en-GB" dirty="0">
                <a:solidFill>
                  <a:srgbClr val="007700"/>
                </a:solidFill>
                <a:latin typeface="Fira Mono"/>
              </a:rPr>
              <a:t>{</a:t>
            </a:r>
            <a:br>
              <a:rPr lang="en-GB" dirty="0">
                <a:solidFill>
                  <a:srgbClr val="007700"/>
                </a:solidFill>
                <a:latin typeface="Fira Mono"/>
              </a:rPr>
            </a:br>
            <a:r>
              <a:rPr lang="en-GB" dirty="0">
                <a:solidFill>
                  <a:srgbClr val="007700"/>
                </a:solidFill>
                <a:latin typeface="Fira Mono"/>
              </a:rPr>
              <a:t>    </a:t>
            </a:r>
            <a:r>
              <a:rPr lang="en-GB" dirty="0">
                <a:solidFill>
                  <a:srgbClr val="FF8000"/>
                </a:solidFill>
                <a:latin typeface="Fira Mono"/>
              </a:rPr>
              <a:t>// property declaration</a:t>
            </a:r>
            <a:br>
              <a:rPr lang="en-GB" dirty="0">
                <a:solidFill>
                  <a:srgbClr val="FF8000"/>
                </a:solidFill>
                <a:latin typeface="Fira Mono"/>
              </a:rPr>
            </a:br>
            <a:r>
              <a:rPr lang="en-GB" dirty="0">
                <a:solidFill>
                  <a:srgbClr val="FF8000"/>
                </a:solidFill>
                <a:latin typeface="Fira Mono"/>
              </a:rPr>
              <a:t>    </a:t>
            </a:r>
            <a:r>
              <a:rPr lang="en-GB" dirty="0">
                <a:solidFill>
                  <a:srgbClr val="007700"/>
                </a:solidFill>
                <a:latin typeface="Fira Mono"/>
              </a:rPr>
              <a:t>public </a:t>
            </a:r>
            <a:r>
              <a:rPr lang="en-GB" dirty="0">
                <a:solidFill>
                  <a:srgbClr val="0000BB"/>
                </a:solidFill>
                <a:latin typeface="Fira Mono"/>
              </a:rPr>
              <a:t>$</a:t>
            </a:r>
            <a:r>
              <a:rPr lang="en-GB" dirty="0" err="1">
                <a:solidFill>
                  <a:srgbClr val="0000BB"/>
                </a:solidFill>
                <a:latin typeface="Fira Mono"/>
              </a:rPr>
              <a:t>var</a:t>
            </a:r>
            <a:r>
              <a:rPr lang="en-GB" dirty="0">
                <a:solidFill>
                  <a:srgbClr val="0000BB"/>
                </a:solidFill>
                <a:latin typeface="Fira Mono"/>
              </a:rPr>
              <a:t> </a:t>
            </a:r>
            <a:r>
              <a:rPr lang="en-GB" dirty="0">
                <a:solidFill>
                  <a:srgbClr val="007700"/>
                </a:solidFill>
                <a:latin typeface="Fira Mono"/>
              </a:rPr>
              <a:t>= </a:t>
            </a:r>
            <a:r>
              <a:rPr lang="en-GB" dirty="0">
                <a:solidFill>
                  <a:srgbClr val="DD0000"/>
                </a:solidFill>
                <a:latin typeface="Fira Mono"/>
              </a:rPr>
              <a:t>'a default value'</a:t>
            </a:r>
            <a:r>
              <a:rPr lang="en-GB" dirty="0">
                <a:solidFill>
                  <a:srgbClr val="007700"/>
                </a:solidFill>
                <a:latin typeface="Fira Mono"/>
              </a:rPr>
              <a:t>;</a:t>
            </a:r>
            <a:br>
              <a:rPr lang="en-GB" dirty="0">
                <a:solidFill>
                  <a:srgbClr val="007700"/>
                </a:solidFill>
                <a:latin typeface="Fira Mono"/>
              </a:rPr>
            </a:br>
            <a:br>
              <a:rPr lang="en-GB" dirty="0">
                <a:solidFill>
                  <a:srgbClr val="007700"/>
                </a:solidFill>
                <a:latin typeface="Fira Mono"/>
              </a:rPr>
            </a:br>
            <a:r>
              <a:rPr lang="en-GB" dirty="0">
                <a:solidFill>
                  <a:srgbClr val="007700"/>
                </a:solidFill>
                <a:latin typeface="Fira Mono"/>
              </a:rPr>
              <a:t>    </a:t>
            </a:r>
            <a:r>
              <a:rPr lang="en-GB" dirty="0">
                <a:solidFill>
                  <a:srgbClr val="FF8000"/>
                </a:solidFill>
                <a:latin typeface="Fira Mono"/>
              </a:rPr>
              <a:t>// method declaration</a:t>
            </a:r>
            <a:br>
              <a:rPr lang="en-GB" dirty="0">
                <a:solidFill>
                  <a:srgbClr val="FF8000"/>
                </a:solidFill>
                <a:latin typeface="Fira Mono"/>
              </a:rPr>
            </a:br>
            <a:r>
              <a:rPr lang="en-GB" dirty="0">
                <a:solidFill>
                  <a:srgbClr val="FF8000"/>
                </a:solidFill>
                <a:latin typeface="Fira Mono"/>
              </a:rPr>
              <a:t>    </a:t>
            </a:r>
            <a:r>
              <a:rPr lang="en-GB" dirty="0">
                <a:solidFill>
                  <a:srgbClr val="007700"/>
                </a:solidFill>
                <a:latin typeface="Fira Mono"/>
              </a:rPr>
              <a:t>public function </a:t>
            </a:r>
            <a:r>
              <a:rPr lang="en-GB" dirty="0" err="1">
                <a:solidFill>
                  <a:srgbClr val="0000BB"/>
                </a:solidFill>
                <a:latin typeface="Fira Mono"/>
              </a:rPr>
              <a:t>displayVar</a:t>
            </a:r>
            <a:r>
              <a:rPr lang="en-GB" dirty="0">
                <a:solidFill>
                  <a:srgbClr val="007700"/>
                </a:solidFill>
                <a:latin typeface="Fira Mono"/>
              </a:rPr>
              <a:t>() {</a:t>
            </a:r>
            <a:br>
              <a:rPr lang="en-GB" dirty="0">
                <a:solidFill>
                  <a:srgbClr val="007700"/>
                </a:solidFill>
                <a:latin typeface="Fira Mono"/>
              </a:rPr>
            </a:br>
            <a:r>
              <a:rPr lang="en-GB" dirty="0">
                <a:solidFill>
                  <a:srgbClr val="007700"/>
                </a:solidFill>
                <a:latin typeface="Fira Mono"/>
              </a:rPr>
              <a:t>        echo </a:t>
            </a:r>
            <a:r>
              <a:rPr lang="en-GB" dirty="0">
                <a:solidFill>
                  <a:srgbClr val="0000BB"/>
                </a:solidFill>
                <a:latin typeface="Fira Mono"/>
              </a:rPr>
              <a:t>$this</a:t>
            </a:r>
            <a:r>
              <a:rPr lang="en-GB" dirty="0">
                <a:solidFill>
                  <a:srgbClr val="007700"/>
                </a:solidFill>
                <a:latin typeface="Fira Mono"/>
              </a:rPr>
              <a:t>-&gt;</a:t>
            </a:r>
            <a:r>
              <a:rPr lang="en-GB" dirty="0" err="1">
                <a:solidFill>
                  <a:srgbClr val="0000BB"/>
                </a:solidFill>
                <a:latin typeface="Fira Mono"/>
              </a:rPr>
              <a:t>var</a:t>
            </a:r>
            <a:r>
              <a:rPr lang="en-GB" dirty="0">
                <a:solidFill>
                  <a:srgbClr val="007700"/>
                </a:solidFill>
                <a:latin typeface="Fira Mono"/>
              </a:rPr>
              <a:t>;</a:t>
            </a:r>
            <a:br>
              <a:rPr lang="en-GB" dirty="0">
                <a:solidFill>
                  <a:srgbClr val="007700"/>
                </a:solidFill>
                <a:latin typeface="Fira Mono"/>
              </a:rPr>
            </a:br>
            <a:r>
              <a:rPr lang="en-GB" dirty="0">
                <a:solidFill>
                  <a:srgbClr val="007700"/>
                </a:solidFill>
                <a:latin typeface="Fira Mono"/>
              </a:rPr>
              <a:t>    }</a:t>
            </a:r>
            <a:br>
              <a:rPr lang="en-GB" dirty="0">
                <a:solidFill>
                  <a:srgbClr val="007700"/>
                </a:solidFill>
                <a:latin typeface="Fira Mono"/>
              </a:rPr>
            </a:br>
            <a:r>
              <a:rPr lang="en-GB" dirty="0">
                <a:solidFill>
                  <a:srgbClr val="007700"/>
                </a:solidFill>
                <a:latin typeface="Fira Mono"/>
              </a:rPr>
              <a:t>}</a:t>
            </a:r>
            <a:br>
              <a:rPr lang="en-GB" dirty="0">
                <a:solidFill>
                  <a:srgbClr val="007700"/>
                </a:solidFill>
                <a:latin typeface="Fira Mono"/>
              </a:rPr>
            </a:br>
            <a:r>
              <a:rPr lang="en-GB" dirty="0">
                <a:solidFill>
                  <a:srgbClr val="0000BB"/>
                </a:solidFill>
                <a:latin typeface="Fira Mono"/>
              </a:rPr>
              <a:t>?&gt;</a:t>
            </a:r>
            <a:endParaRPr lang="en-GB" dirty="0"/>
          </a:p>
        </p:txBody>
      </p:sp>
    </p:spTree>
    <p:extLst>
      <p:ext uri="{BB962C8B-B14F-4D97-AF65-F5344CB8AC3E}">
        <p14:creationId xmlns:p14="http://schemas.microsoft.com/office/powerpoint/2010/main" val="35879252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127" name="Shape 127" descr="ITCollege.png"/>
          <p:cNvPicPr preferRelativeResize="0"/>
          <p:nvPr/>
        </p:nvPicPr>
        <p:blipFill>
          <a:blip r:embed="rId3">
            <a:extLst/>
          </a:blip>
          <a:stretch>
            <a:fillRect/>
          </a:stretch>
        </p:blipFill>
        <p:spPr>
          <a:xfrm>
            <a:off x="-198113" y="4333398"/>
            <a:ext cx="2586359" cy="898759"/>
          </a:xfrm>
          <a:prstGeom prst="rect">
            <a:avLst/>
          </a:prstGeom>
          <a:noFill/>
        </p:spPr>
      </p:pic>
      <p:sp>
        <p:nvSpPr>
          <p:cNvPr id="125" name="Shape 125"/>
          <p:cNvSpPr txBox="1">
            <a:spLocks noGrp="1"/>
          </p:cNvSpPr>
          <p:nvPr>
            <p:ph type="title"/>
          </p:nvPr>
        </p:nvSpPr>
        <p:spPr>
          <a:xfrm>
            <a:off x="279763" y="0"/>
            <a:ext cx="6833418" cy="1243649"/>
          </a:xfrm>
          <a:prstGeom prst="rect">
            <a:avLst/>
          </a:prstGeom>
        </p:spPr>
        <p:txBody>
          <a:bodyPr spcFirstLastPara="1" vert="horz" lIns="91440" tIns="45720" rIns="91440" bIns="45720" rtlCol="0" anchor="ctr" anchorCtr="0">
            <a:normAutofit fontScale="90000"/>
          </a:bodyPr>
          <a:lstStyle/>
          <a:p>
            <a:pPr lvl="0" defTabSz="914400">
              <a:spcBef>
                <a:spcPct val="0"/>
              </a:spcBef>
            </a:pPr>
            <a:r>
              <a:rPr lang="en-US" sz="5400" spc="-120" dirty="0">
                <a:sym typeface="Cambria"/>
              </a:rPr>
              <a:t>PHP Class/Object Functions</a:t>
            </a:r>
          </a:p>
        </p:txBody>
      </p:sp>
      <p:sp>
        <p:nvSpPr>
          <p:cNvPr id="2" name="Rectangle 1">
            <a:extLst>
              <a:ext uri="{FF2B5EF4-FFF2-40B4-BE49-F238E27FC236}">
                <a16:creationId xmlns:a16="http://schemas.microsoft.com/office/drawing/2014/main" id="{E070AED7-F835-412F-819E-3E0AC1E91A6A}"/>
              </a:ext>
            </a:extLst>
          </p:cNvPr>
          <p:cNvSpPr/>
          <p:nvPr/>
        </p:nvSpPr>
        <p:spPr>
          <a:xfrm>
            <a:off x="368822" y="917078"/>
            <a:ext cx="7786349" cy="3139321"/>
          </a:xfrm>
          <a:prstGeom prst="rect">
            <a:avLst/>
          </a:prstGeom>
        </p:spPr>
        <p:txBody>
          <a:bodyPr wrap="square">
            <a:spAutoFit/>
          </a:bodyPr>
          <a:lstStyle/>
          <a:p>
            <a:r>
              <a:rPr lang="en-US" dirty="0"/>
              <a:t>These functions allow you to obtain information about classes and instance objects. You can obtain the name of the class to which an object belongs, as well as its member properties and methods.</a:t>
            </a:r>
          </a:p>
          <a:p>
            <a:endParaRPr lang="en-US" dirty="0"/>
          </a:p>
          <a:p>
            <a:endParaRPr lang="en-US" dirty="0"/>
          </a:p>
          <a:p>
            <a:r>
              <a:rPr lang="en-US" dirty="0">
                <a:hlinkClick r:id="rId4"/>
              </a:rPr>
              <a:t>See more on Class/Object Functions here</a:t>
            </a:r>
            <a:endParaRPr lang="en-US" dirty="0"/>
          </a:p>
          <a:p>
            <a:endParaRPr lang="en-US" dirty="0"/>
          </a:p>
          <a:p>
            <a:endParaRPr lang="en-US" dirty="0"/>
          </a:p>
          <a:p>
            <a:r>
              <a:rPr lang="en-US" dirty="0"/>
              <a:t>For more on Object Oriented Programming in PHP and allied concepts:</a:t>
            </a:r>
          </a:p>
          <a:p>
            <a:r>
              <a:rPr lang="en-US" dirty="0"/>
              <a:t>See </a:t>
            </a:r>
          </a:p>
          <a:p>
            <a:r>
              <a:rPr lang="en-US" dirty="0">
                <a:hlinkClick r:id="rId5"/>
              </a:rPr>
              <a:t>https://www.tutorialspoint.com/php/php_object_oriented.htm</a:t>
            </a:r>
            <a:r>
              <a:rPr lang="en-US" dirty="0"/>
              <a:t> </a:t>
            </a:r>
            <a:endParaRPr lang="en-GB" dirty="0"/>
          </a:p>
        </p:txBody>
      </p:sp>
    </p:spTree>
    <p:extLst>
      <p:ext uri="{BB962C8B-B14F-4D97-AF65-F5344CB8AC3E}">
        <p14:creationId xmlns:p14="http://schemas.microsoft.com/office/powerpoint/2010/main" val="182281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5" name="Shape 77" descr="ITCollege.png">
            <a:extLst>
              <a:ext uri="{FF2B5EF4-FFF2-40B4-BE49-F238E27FC236}">
                <a16:creationId xmlns:a16="http://schemas.microsoft.com/office/drawing/2014/main" id="{259860E2-3B9F-4DFB-9D0A-4FA9E4959A5E}"/>
              </a:ext>
            </a:extLst>
          </p:cNvPr>
          <p:cNvPicPr preferRelativeResize="0"/>
          <p:nvPr/>
        </p:nvPicPr>
        <p:blipFill>
          <a:blip r:embed="rId3">
            <a:extLst/>
          </a:blip>
          <a:stretch>
            <a:fillRect/>
          </a:stretch>
        </p:blipFill>
        <p:spPr>
          <a:xfrm>
            <a:off x="6841937" y="4327831"/>
            <a:ext cx="2538238" cy="882037"/>
          </a:xfrm>
          <a:prstGeom prst="rect">
            <a:avLst/>
          </a:prstGeom>
          <a:noFill/>
        </p:spPr>
      </p:pic>
      <p:pic>
        <p:nvPicPr>
          <p:cNvPr id="1026" name="Picture 2" descr="Related image">
            <a:extLst>
              <a:ext uri="{FF2B5EF4-FFF2-40B4-BE49-F238E27FC236}">
                <a16:creationId xmlns:a16="http://schemas.microsoft.com/office/drawing/2014/main" id="{05778984-647D-4C4C-AE21-8500507C248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45246" y="1618298"/>
            <a:ext cx="2558338" cy="2921697"/>
          </a:xfrm>
          <a:prstGeom prst="rect">
            <a:avLst/>
          </a:prstGeom>
          <a:noFill/>
          <a:extLst>
            <a:ext uri="{909E8E84-426E-40DD-AFC4-6F175D3DCCD1}">
              <a14:hiddenFill xmlns:a14="http://schemas.microsoft.com/office/drawing/2010/main">
                <a:solidFill>
                  <a:srgbClr val="FFFFFF"/>
                </a:solidFill>
              </a14:hiddenFill>
            </a:ext>
          </a:extLst>
        </p:spPr>
      </p:pic>
      <p:sp>
        <p:nvSpPr>
          <p:cNvPr id="125" name="Shape 125"/>
          <p:cNvSpPr txBox="1">
            <a:spLocks noGrp="1"/>
          </p:cNvSpPr>
          <p:nvPr>
            <p:ph type="title"/>
          </p:nvPr>
        </p:nvSpPr>
        <p:spPr>
          <a:xfrm>
            <a:off x="3481002" y="374649"/>
            <a:ext cx="5091497" cy="12436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200" spc="-120" dirty="0">
                <a:sym typeface="Cambria"/>
              </a:rPr>
              <a:t>MYSQL &amp; SQL: </a:t>
            </a:r>
            <a:br>
              <a:rPr lang="en-US" sz="4200" spc="-120" dirty="0">
                <a:sym typeface="Cambria"/>
              </a:rPr>
            </a:br>
            <a:r>
              <a:rPr lang="en-US" sz="4200" spc="-120" dirty="0">
                <a:sym typeface="Cambria"/>
              </a:rPr>
              <a:t>Database Environment</a:t>
            </a:r>
          </a:p>
        </p:txBody>
      </p:sp>
      <p:sp>
        <p:nvSpPr>
          <p:cNvPr id="126" name="Shape 126"/>
          <p:cNvSpPr txBox="1">
            <a:spLocks noGrp="1"/>
          </p:cNvSpPr>
          <p:nvPr>
            <p:ph type="body" idx="1"/>
          </p:nvPr>
        </p:nvSpPr>
        <p:spPr>
          <a:xfrm>
            <a:off x="2703584" y="1416181"/>
            <a:ext cx="6142961" cy="3490893"/>
          </a:xfrm>
          <a:prstGeom prst="rect">
            <a:avLst/>
          </a:prstGeom>
        </p:spPr>
        <p:txBody>
          <a:bodyPr spcFirstLastPara="1" vert="horz" lIns="91440" tIns="45720" rIns="91440" bIns="45720" rtlCol="0" anchorCtr="0">
            <a:normAutofit/>
          </a:bodyPr>
          <a:lstStyle/>
          <a:p>
            <a:pPr marL="0" lvl="0" indent="0" defTabSz="914400">
              <a:spcBef>
                <a:spcPts val="0"/>
              </a:spcBef>
              <a:spcAft>
                <a:spcPts val="600"/>
              </a:spcAft>
              <a:buFont typeface="Arial" pitchFamily="34" charset="0"/>
              <a:buChar char=" "/>
            </a:pPr>
            <a:endParaRPr lang="en-US" sz="1100" dirty="0">
              <a:sym typeface="Cambria"/>
            </a:endParaRPr>
          </a:p>
          <a:p>
            <a:pPr marL="0" indent="0" defTabSz="914400">
              <a:buFont typeface="Arial" pitchFamily="34" charset="0"/>
              <a:buChar char=" "/>
            </a:pPr>
            <a:r>
              <a:rPr lang="en-US" sz="1400" dirty="0"/>
              <a:t>Databases are created, maintained, and manipulated using programs called </a:t>
            </a:r>
            <a:r>
              <a:rPr lang="en-US" sz="1400" b="1" u="sng" dirty="0"/>
              <a:t>database management systems </a:t>
            </a:r>
            <a:r>
              <a:rPr lang="en-US" sz="1400" b="1" dirty="0"/>
              <a:t>(DBMS)</a:t>
            </a:r>
            <a:r>
              <a:rPr lang="en-US" sz="1400" dirty="0"/>
              <a:t> sometimes referred to as </a:t>
            </a:r>
            <a:r>
              <a:rPr lang="en-US" sz="1400" b="1" i="1" dirty="0"/>
              <a:t>database software</a:t>
            </a:r>
            <a:r>
              <a:rPr lang="en-US" sz="1400" dirty="0"/>
              <a:t>.</a:t>
            </a:r>
          </a:p>
          <a:p>
            <a:pPr marL="0" indent="0" defTabSz="914400">
              <a:buFont typeface="Arial" pitchFamily="34" charset="0"/>
              <a:buChar char=" "/>
            </a:pPr>
            <a:endParaRPr lang="en-US" sz="1400" b="1" dirty="0"/>
          </a:p>
          <a:p>
            <a:pPr marL="0" indent="0" defTabSz="914400">
              <a:buFont typeface="Arial" pitchFamily="34" charset="0"/>
              <a:buChar char=" "/>
            </a:pPr>
            <a:r>
              <a:rPr lang="en-US" sz="1400" b="1" dirty="0"/>
              <a:t>Key terminologies include:</a:t>
            </a:r>
          </a:p>
          <a:p>
            <a:pPr marL="0" indent="0" defTabSz="914400">
              <a:buFont typeface="Arial" pitchFamily="34" charset="0"/>
              <a:buChar char=" "/>
            </a:pPr>
            <a:endParaRPr lang="en-US" sz="1400" b="1" dirty="0"/>
          </a:p>
          <a:p>
            <a:pPr marL="285750" indent="-285750" defTabSz="914400">
              <a:buFont typeface="Arial" pitchFamily="34" charset="0"/>
              <a:buChar char=" "/>
            </a:pPr>
            <a:r>
              <a:rPr lang="en-US" sz="1400" b="1" dirty="0">
                <a:solidFill>
                  <a:srgbClr val="0070C0"/>
                </a:solidFill>
              </a:rPr>
              <a:t>Table or File </a:t>
            </a:r>
            <a:r>
              <a:rPr lang="en-US" sz="1400" b="1" dirty="0"/>
              <a:t>– </a:t>
            </a:r>
            <a:r>
              <a:rPr lang="en-US" sz="1400" dirty="0"/>
              <a:t>Refers to a list of data.  A </a:t>
            </a:r>
            <a:r>
              <a:rPr lang="en-US" sz="1400" i="1" dirty="0"/>
              <a:t>database </a:t>
            </a:r>
            <a:r>
              <a:rPr lang="en-US" sz="1400" dirty="0"/>
              <a:t>is either a single table or a collection of related tables. </a:t>
            </a:r>
          </a:p>
          <a:p>
            <a:pPr marL="285750" indent="-285750" defTabSz="914400">
              <a:buFont typeface="Arial" pitchFamily="34" charset="0"/>
              <a:buChar char=" "/>
            </a:pPr>
            <a:r>
              <a:rPr lang="en-US" sz="1400" b="1" dirty="0">
                <a:solidFill>
                  <a:srgbClr val="0070C0"/>
                </a:solidFill>
              </a:rPr>
              <a:t>Column or Field </a:t>
            </a:r>
            <a:r>
              <a:rPr lang="en-US" sz="1400" b="1" dirty="0"/>
              <a:t>- </a:t>
            </a:r>
            <a:r>
              <a:rPr lang="en-US" sz="1400" dirty="0"/>
              <a:t> defines the data that a table can hold. A database with a “Students” table columns shows the data under that column or field</a:t>
            </a:r>
          </a:p>
          <a:p>
            <a:pPr marL="285750" indent="-285750" defTabSz="914400">
              <a:buFont typeface="Arial" pitchFamily="34" charset="0"/>
              <a:buChar char=" "/>
            </a:pPr>
            <a:r>
              <a:rPr lang="en-US" sz="1400" b="1" dirty="0">
                <a:solidFill>
                  <a:srgbClr val="0070C0"/>
                </a:solidFill>
              </a:rPr>
              <a:t>Row or Record </a:t>
            </a:r>
            <a:r>
              <a:rPr lang="en-US" sz="1400" b="1" dirty="0"/>
              <a:t>-</a:t>
            </a:r>
            <a:r>
              <a:rPr lang="en-US" sz="1400" dirty="0"/>
              <a:t> represents a single instance of whatever the table keeps track of. </a:t>
            </a:r>
          </a:p>
          <a:p>
            <a:pPr marL="285750" indent="-285750" defTabSz="914400">
              <a:buFont typeface="Arial" pitchFamily="34" charset="0"/>
              <a:buChar char=" "/>
            </a:pPr>
            <a:r>
              <a:rPr lang="en-US" sz="1400" b="1" dirty="0">
                <a:solidFill>
                  <a:srgbClr val="0070C0"/>
                </a:solidFill>
              </a:rPr>
              <a:t>Key</a:t>
            </a:r>
            <a:r>
              <a:rPr lang="en-US" sz="1400" b="1" dirty="0"/>
              <a:t> -</a:t>
            </a:r>
            <a:r>
              <a:rPr lang="en-US" sz="1400" dirty="0"/>
              <a:t> is the field used to relate tables in a database. E.g., STUDENT_ID key. There is </a:t>
            </a:r>
            <a:r>
              <a:rPr lang="en-US" sz="1400" i="1" dirty="0"/>
              <a:t>one </a:t>
            </a:r>
            <a:r>
              <a:rPr lang="en-US" sz="1400" dirty="0"/>
              <a:t>unique attribute for each item in the database. For </a:t>
            </a:r>
            <a:r>
              <a:rPr lang="en-US" sz="1400" dirty="0" err="1"/>
              <a:t>e.g</a:t>
            </a:r>
            <a:r>
              <a:rPr lang="en-US" sz="1400" dirty="0"/>
              <a:t> a one to many relationships among the keys in tables.</a:t>
            </a:r>
          </a:p>
          <a:p>
            <a:pPr lvl="1" indent="-457200" defTabSz="914400">
              <a:buFont typeface="Arial" pitchFamily="34" charset="0"/>
              <a:buChar char=" "/>
            </a:pPr>
            <a:endParaRPr lang="en-US" sz="1100" dirty="0"/>
          </a:p>
        </p:txBody>
      </p:sp>
    </p:spTree>
    <p:extLst>
      <p:ext uri="{BB962C8B-B14F-4D97-AF65-F5344CB8AC3E}">
        <p14:creationId xmlns:p14="http://schemas.microsoft.com/office/powerpoint/2010/main" val="18876366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127" name="Shape 127" descr="ITCollege.png"/>
          <p:cNvPicPr preferRelativeResize="0"/>
          <p:nvPr/>
        </p:nvPicPr>
        <p:blipFill>
          <a:blip r:embed="rId3">
            <a:extLst/>
          </a:blip>
          <a:stretch>
            <a:fillRect/>
          </a:stretch>
        </p:blipFill>
        <p:spPr>
          <a:xfrm>
            <a:off x="6776845" y="4244741"/>
            <a:ext cx="2586359" cy="898759"/>
          </a:xfrm>
          <a:prstGeom prst="rect">
            <a:avLst/>
          </a:prstGeom>
          <a:noFill/>
        </p:spPr>
      </p:pic>
      <p:sp>
        <p:nvSpPr>
          <p:cNvPr id="125" name="Shape 125"/>
          <p:cNvSpPr txBox="1">
            <a:spLocks noGrp="1"/>
          </p:cNvSpPr>
          <p:nvPr>
            <p:ph type="title"/>
          </p:nvPr>
        </p:nvSpPr>
        <p:spPr>
          <a:xfrm>
            <a:off x="279763" y="0"/>
            <a:ext cx="6833418" cy="1243649"/>
          </a:xfrm>
          <a:prstGeom prst="rect">
            <a:avLst/>
          </a:prstGeom>
        </p:spPr>
        <p:txBody>
          <a:bodyPr spcFirstLastPara="1" vert="horz" lIns="91440" tIns="45720" rIns="91440" bIns="45720" rtlCol="0" anchor="ctr" anchorCtr="0">
            <a:normAutofit fontScale="90000"/>
          </a:bodyPr>
          <a:lstStyle/>
          <a:p>
            <a:pPr lvl="0" defTabSz="914400">
              <a:spcBef>
                <a:spcPct val="0"/>
              </a:spcBef>
            </a:pPr>
            <a:r>
              <a:rPr lang="en-US" sz="5400" spc="-120" dirty="0">
                <a:sym typeface="Cambria"/>
              </a:rPr>
              <a:t>PHP Class/Object Functions</a:t>
            </a:r>
          </a:p>
        </p:txBody>
      </p:sp>
      <p:sp>
        <p:nvSpPr>
          <p:cNvPr id="2" name="Rectangle 1">
            <a:extLst>
              <a:ext uri="{FF2B5EF4-FFF2-40B4-BE49-F238E27FC236}">
                <a16:creationId xmlns:a16="http://schemas.microsoft.com/office/drawing/2014/main" id="{E070AED7-F835-412F-819E-3E0AC1E91A6A}"/>
              </a:ext>
            </a:extLst>
          </p:cNvPr>
          <p:cNvSpPr/>
          <p:nvPr/>
        </p:nvSpPr>
        <p:spPr>
          <a:xfrm>
            <a:off x="368822" y="917078"/>
            <a:ext cx="7786349" cy="3970318"/>
          </a:xfrm>
          <a:prstGeom prst="rect">
            <a:avLst/>
          </a:prstGeom>
        </p:spPr>
        <p:txBody>
          <a:bodyPr wrap="square">
            <a:spAutoFit/>
          </a:bodyPr>
          <a:lstStyle/>
          <a:p>
            <a:pPr marL="285750" indent="-285750">
              <a:buFont typeface="Arial" panose="020B0604020202020204" pitchFamily="34" charset="0"/>
              <a:buChar char="•"/>
            </a:pPr>
            <a:r>
              <a:rPr lang="en-US" dirty="0"/>
              <a:t>Object oriented programming is nothing but a technique to design your application. Application could be any type like it could be web based application, windows based application. OOP is a design concept. In object oriented programming, </a:t>
            </a:r>
            <a:r>
              <a:rPr lang="en-US" b="1" dirty="0"/>
              <a:t>everything will be around the objects and class</a:t>
            </a:r>
            <a:r>
              <a:rPr lang="en-US" dirty="0"/>
              <a:t>. By using OOP in </a:t>
            </a:r>
            <a:r>
              <a:rPr lang="en-US" dirty="0" err="1"/>
              <a:t>php</a:t>
            </a:r>
            <a:r>
              <a:rPr lang="en-US" dirty="0"/>
              <a:t> you can create modular web application. By using OOP in </a:t>
            </a:r>
            <a:r>
              <a:rPr lang="en-US" dirty="0" err="1"/>
              <a:t>php</a:t>
            </a:r>
            <a:r>
              <a:rPr lang="en-US" dirty="0"/>
              <a:t> we can perform any activity in the object model structure. There are many benefit of using </a:t>
            </a:r>
            <a:r>
              <a:rPr lang="en-US" dirty="0" err="1"/>
              <a:t>oop</a:t>
            </a:r>
            <a:r>
              <a:rPr lang="en-US" dirty="0"/>
              <a:t> over the parallel or procedural programming. Further in this part we will cover some basic of object and class and its implementation in </a:t>
            </a:r>
            <a:r>
              <a:rPr lang="en-US" dirty="0" err="1"/>
              <a:t>php</a:t>
            </a:r>
            <a:r>
              <a:rPr lang="en-US" dirty="0"/>
              <a:t>.</a:t>
            </a:r>
          </a:p>
          <a:p>
            <a:endParaRPr lang="en-US" dirty="0"/>
          </a:p>
          <a:p>
            <a:endParaRPr lang="en-US" dirty="0"/>
          </a:p>
          <a:p>
            <a:endParaRPr lang="en-US" dirty="0"/>
          </a:p>
          <a:p>
            <a:r>
              <a:rPr lang="en-US" dirty="0"/>
              <a:t>For more on Object Oriented Programming in PHP and allied concepts:</a:t>
            </a:r>
          </a:p>
          <a:p>
            <a:r>
              <a:rPr lang="en-US" dirty="0"/>
              <a:t>See </a:t>
            </a:r>
          </a:p>
          <a:p>
            <a:r>
              <a:rPr lang="en-US" dirty="0">
                <a:hlinkClick r:id="rId4"/>
              </a:rPr>
              <a:t>https://www.tutorialspoint.com/php/php_object_oriented.htm</a:t>
            </a:r>
            <a:r>
              <a:rPr lang="en-US" dirty="0"/>
              <a:t> </a:t>
            </a:r>
            <a:endParaRPr lang="en-GB" dirty="0"/>
          </a:p>
        </p:txBody>
      </p:sp>
    </p:spTree>
    <p:extLst>
      <p:ext uri="{BB962C8B-B14F-4D97-AF65-F5344CB8AC3E}">
        <p14:creationId xmlns:p14="http://schemas.microsoft.com/office/powerpoint/2010/main" val="9713449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127" name="Shape 127" descr="ITCollege.png"/>
          <p:cNvPicPr preferRelativeResize="0"/>
          <p:nvPr/>
        </p:nvPicPr>
        <p:blipFill>
          <a:blip r:embed="rId3">
            <a:extLst/>
          </a:blip>
          <a:stretch>
            <a:fillRect/>
          </a:stretch>
        </p:blipFill>
        <p:spPr>
          <a:xfrm>
            <a:off x="-198113" y="4333398"/>
            <a:ext cx="2586359" cy="898759"/>
          </a:xfrm>
          <a:prstGeom prst="rect">
            <a:avLst/>
          </a:prstGeom>
          <a:noFill/>
        </p:spPr>
      </p:pic>
      <p:sp>
        <p:nvSpPr>
          <p:cNvPr id="125" name="Shape 125"/>
          <p:cNvSpPr txBox="1">
            <a:spLocks noGrp="1"/>
          </p:cNvSpPr>
          <p:nvPr>
            <p:ph type="title"/>
          </p:nvPr>
        </p:nvSpPr>
        <p:spPr>
          <a:xfrm>
            <a:off x="279763" y="0"/>
            <a:ext cx="6833418" cy="1243649"/>
          </a:xfrm>
          <a:prstGeom prst="rect">
            <a:avLst/>
          </a:prstGeom>
        </p:spPr>
        <p:txBody>
          <a:bodyPr spcFirstLastPara="1" vert="horz" lIns="91440" tIns="45720" rIns="91440" bIns="45720" rtlCol="0" anchor="ctr" anchorCtr="0">
            <a:normAutofit/>
          </a:bodyPr>
          <a:lstStyle/>
          <a:p>
            <a:pPr lvl="0" defTabSz="914400">
              <a:spcBef>
                <a:spcPct val="0"/>
              </a:spcBef>
            </a:pPr>
            <a:r>
              <a:rPr lang="en-US" sz="5400" spc="-120" dirty="0">
                <a:sym typeface="Cambria"/>
              </a:rPr>
              <a:t>PHP Function References</a:t>
            </a:r>
          </a:p>
        </p:txBody>
      </p:sp>
      <p:sp>
        <p:nvSpPr>
          <p:cNvPr id="2" name="Rectangle 1">
            <a:extLst>
              <a:ext uri="{FF2B5EF4-FFF2-40B4-BE49-F238E27FC236}">
                <a16:creationId xmlns:a16="http://schemas.microsoft.com/office/drawing/2014/main" id="{E070AED7-F835-412F-819E-3E0AC1E91A6A}"/>
              </a:ext>
            </a:extLst>
          </p:cNvPr>
          <p:cNvSpPr/>
          <p:nvPr/>
        </p:nvSpPr>
        <p:spPr>
          <a:xfrm>
            <a:off x="368822" y="917078"/>
            <a:ext cx="7786349" cy="1477328"/>
          </a:xfrm>
          <a:prstGeom prst="rect">
            <a:avLst/>
          </a:prstGeom>
        </p:spPr>
        <p:txBody>
          <a:bodyPr wrap="square">
            <a:spAutoFit/>
          </a:bodyPr>
          <a:lstStyle/>
          <a:p>
            <a:r>
              <a:rPr lang="en-US" dirty="0"/>
              <a:t>PHP is very rich in terms of Built-in functions. Follow the link for the list of various important function categories.</a:t>
            </a:r>
          </a:p>
          <a:p>
            <a:endParaRPr lang="en-US" dirty="0"/>
          </a:p>
          <a:p>
            <a:endParaRPr lang="en-US" dirty="0"/>
          </a:p>
          <a:p>
            <a:r>
              <a:rPr lang="en-US" dirty="0" err="1">
                <a:hlinkClick r:id="rId4"/>
              </a:rPr>
              <a:t>Fxn</a:t>
            </a:r>
            <a:r>
              <a:rPr lang="en-US" dirty="0">
                <a:hlinkClick r:id="rId4"/>
              </a:rPr>
              <a:t> References</a:t>
            </a:r>
            <a:endParaRPr lang="en-US" dirty="0"/>
          </a:p>
        </p:txBody>
      </p:sp>
    </p:spTree>
    <p:extLst>
      <p:ext uri="{BB962C8B-B14F-4D97-AF65-F5344CB8AC3E}">
        <p14:creationId xmlns:p14="http://schemas.microsoft.com/office/powerpoint/2010/main" val="19015991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5" name="Shape 77" descr="ITCollege.png">
            <a:extLst>
              <a:ext uri="{FF2B5EF4-FFF2-40B4-BE49-F238E27FC236}">
                <a16:creationId xmlns:a16="http://schemas.microsoft.com/office/drawing/2014/main" id="{259860E2-3B9F-4DFB-9D0A-4FA9E4959A5E}"/>
              </a:ext>
            </a:extLst>
          </p:cNvPr>
          <p:cNvPicPr preferRelativeResize="0"/>
          <p:nvPr/>
        </p:nvPicPr>
        <p:blipFill>
          <a:blip r:embed="rId3">
            <a:extLst/>
          </a:blip>
          <a:stretch>
            <a:fillRect/>
          </a:stretch>
        </p:blipFill>
        <p:spPr>
          <a:xfrm>
            <a:off x="6841937" y="4327831"/>
            <a:ext cx="2538238" cy="882037"/>
          </a:xfrm>
          <a:prstGeom prst="rect">
            <a:avLst/>
          </a:prstGeom>
          <a:noFill/>
        </p:spPr>
      </p:pic>
      <p:sp>
        <p:nvSpPr>
          <p:cNvPr id="7" name="Shape 125">
            <a:extLst>
              <a:ext uri="{FF2B5EF4-FFF2-40B4-BE49-F238E27FC236}">
                <a16:creationId xmlns:a16="http://schemas.microsoft.com/office/drawing/2014/main" id="{11A0D429-1F16-4C22-BD5F-677C60BF7FA0}"/>
              </a:ext>
            </a:extLst>
          </p:cNvPr>
          <p:cNvSpPr txBox="1">
            <a:spLocks/>
          </p:cNvSpPr>
          <p:nvPr/>
        </p:nvSpPr>
        <p:spPr>
          <a:xfrm>
            <a:off x="1063256" y="1801505"/>
            <a:ext cx="7919246" cy="1243649"/>
          </a:xfrm>
          <a:prstGeom prst="rect">
            <a:avLst/>
          </a:prstGeom>
        </p:spPr>
        <p:txBody>
          <a:bodyPr spcFirstLastPara="1" vert="horz" wrap="square" lIns="91440" tIns="45720" rIns="91440" bIns="45720" rtlCol="0" anchor="ctr" anchorCtr="0">
            <a:normAutofit fontScale="97500"/>
          </a:bodyPr>
          <a:lstStyle>
            <a:lvl1pPr lvl="0" algn="l" defTabSz="685800" rtl="0" eaLnBrk="1" latinLnBrk="0" hangingPunct="1">
              <a:lnSpc>
                <a:spcPct val="85000"/>
              </a:lnSpc>
              <a:spcBef>
                <a:spcPts val="0"/>
              </a:spcBef>
              <a:spcAft>
                <a:spcPts val="0"/>
              </a:spcAft>
              <a:buSzPts val="2800"/>
              <a:buNone/>
              <a:defRPr sz="4050" kern="1200" spc="-90" baseline="0">
                <a:solidFill>
                  <a:schemeClr val="accent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defTabSz="914400">
              <a:spcBef>
                <a:spcPct val="0"/>
              </a:spcBef>
            </a:pPr>
            <a:r>
              <a:rPr lang="en-US" sz="4200" spc="-120" dirty="0">
                <a:sym typeface="Cambria"/>
              </a:rPr>
              <a:t>See you in the LAB session</a:t>
            </a:r>
          </a:p>
        </p:txBody>
      </p:sp>
    </p:spTree>
    <p:extLst>
      <p:ext uri="{BB962C8B-B14F-4D97-AF65-F5344CB8AC3E}">
        <p14:creationId xmlns:p14="http://schemas.microsoft.com/office/powerpoint/2010/main" val="88676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5" name="Shape 77" descr="ITCollege.png">
            <a:extLst>
              <a:ext uri="{FF2B5EF4-FFF2-40B4-BE49-F238E27FC236}">
                <a16:creationId xmlns:a16="http://schemas.microsoft.com/office/drawing/2014/main" id="{259860E2-3B9F-4DFB-9D0A-4FA9E4959A5E}"/>
              </a:ext>
            </a:extLst>
          </p:cNvPr>
          <p:cNvPicPr preferRelativeResize="0"/>
          <p:nvPr/>
        </p:nvPicPr>
        <p:blipFill>
          <a:blip r:embed="rId3">
            <a:extLst/>
          </a:blip>
          <a:stretch>
            <a:fillRect/>
          </a:stretch>
        </p:blipFill>
        <p:spPr>
          <a:xfrm>
            <a:off x="6841937" y="4327831"/>
            <a:ext cx="2538238" cy="882037"/>
          </a:xfrm>
          <a:prstGeom prst="rect">
            <a:avLst/>
          </a:prstGeom>
          <a:noFill/>
        </p:spPr>
      </p:pic>
      <p:sp>
        <p:nvSpPr>
          <p:cNvPr id="125" name="Shape 125"/>
          <p:cNvSpPr txBox="1">
            <a:spLocks noGrp="1"/>
          </p:cNvSpPr>
          <p:nvPr>
            <p:ph type="title"/>
          </p:nvPr>
        </p:nvSpPr>
        <p:spPr>
          <a:xfrm>
            <a:off x="5651654" y="180369"/>
            <a:ext cx="3492346" cy="1243649"/>
          </a:xfrm>
          <a:prstGeom prst="rect">
            <a:avLst/>
          </a:prstGeom>
        </p:spPr>
        <p:txBody>
          <a:bodyPr spcFirstLastPara="1" vert="horz" lIns="91440" tIns="45720" rIns="91440" bIns="45720" rtlCol="0" anchor="ctr" anchorCtr="0">
            <a:normAutofit fontScale="90000"/>
          </a:bodyPr>
          <a:lstStyle/>
          <a:p>
            <a:pPr marL="0" lvl="0" indent="0" defTabSz="914400">
              <a:spcBef>
                <a:spcPct val="0"/>
              </a:spcBef>
              <a:spcAft>
                <a:spcPts val="0"/>
              </a:spcAft>
            </a:pPr>
            <a:r>
              <a:rPr lang="en-US" sz="4200" spc="-120" dirty="0">
                <a:sym typeface="Cambria"/>
              </a:rPr>
              <a:t>Sample relational Database</a:t>
            </a:r>
          </a:p>
        </p:txBody>
      </p:sp>
      <p:pic>
        <p:nvPicPr>
          <p:cNvPr id="6" name="Picture 5">
            <a:extLst>
              <a:ext uri="{FF2B5EF4-FFF2-40B4-BE49-F238E27FC236}">
                <a16:creationId xmlns:a16="http://schemas.microsoft.com/office/drawing/2014/main" id="{1FFBF84F-019C-4B42-8E23-90FA22F30825}"/>
              </a:ext>
            </a:extLst>
          </p:cNvPr>
          <p:cNvPicPr>
            <a:picLocks noChangeAspect="1"/>
          </p:cNvPicPr>
          <p:nvPr/>
        </p:nvPicPr>
        <p:blipFill>
          <a:blip r:embed="rId4">
            <a:grayscl/>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90561" y="332341"/>
            <a:ext cx="5161093" cy="4371289"/>
          </a:xfrm>
          <a:prstGeom prst="rect">
            <a:avLst/>
          </a:prstGeom>
        </p:spPr>
      </p:pic>
    </p:spTree>
    <p:extLst>
      <p:ext uri="{BB962C8B-B14F-4D97-AF65-F5344CB8AC3E}">
        <p14:creationId xmlns:p14="http://schemas.microsoft.com/office/powerpoint/2010/main" val="2069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5" name="Shape 77" descr="ITCollege.png">
            <a:extLst>
              <a:ext uri="{FF2B5EF4-FFF2-40B4-BE49-F238E27FC236}">
                <a16:creationId xmlns:a16="http://schemas.microsoft.com/office/drawing/2014/main" id="{259860E2-3B9F-4DFB-9D0A-4FA9E4959A5E}"/>
              </a:ext>
            </a:extLst>
          </p:cNvPr>
          <p:cNvPicPr preferRelativeResize="0"/>
          <p:nvPr/>
        </p:nvPicPr>
        <p:blipFill>
          <a:blip r:embed="rId3">
            <a:extLst/>
          </a:blip>
          <a:stretch>
            <a:fillRect/>
          </a:stretch>
        </p:blipFill>
        <p:spPr>
          <a:xfrm>
            <a:off x="6841937" y="4327831"/>
            <a:ext cx="2538238" cy="882037"/>
          </a:xfrm>
          <a:prstGeom prst="rect">
            <a:avLst/>
          </a:prstGeom>
          <a:noFill/>
        </p:spPr>
      </p:pic>
      <p:sp>
        <p:nvSpPr>
          <p:cNvPr id="125" name="Shape 125"/>
          <p:cNvSpPr txBox="1">
            <a:spLocks noGrp="1"/>
          </p:cNvSpPr>
          <p:nvPr>
            <p:ph type="title"/>
          </p:nvPr>
        </p:nvSpPr>
        <p:spPr>
          <a:xfrm>
            <a:off x="223284" y="136946"/>
            <a:ext cx="8506046" cy="12436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200" spc="-120" dirty="0">
                <a:sym typeface="Cambria"/>
              </a:rPr>
              <a:t>MYSQL &amp; SQL </a:t>
            </a:r>
            <a:br>
              <a:rPr lang="en-US" sz="4200" spc="-120" dirty="0">
                <a:sym typeface="Cambria"/>
              </a:rPr>
            </a:br>
            <a:r>
              <a:rPr lang="en-US" sz="4200" spc="-120" dirty="0">
                <a:sym typeface="Cambria"/>
              </a:rPr>
              <a:t>Various Procedures carried out in DBMS</a:t>
            </a:r>
          </a:p>
        </p:txBody>
      </p:sp>
      <p:pic>
        <p:nvPicPr>
          <p:cNvPr id="8" name="image3.jpg">
            <a:extLst>
              <a:ext uri="{FF2B5EF4-FFF2-40B4-BE49-F238E27FC236}">
                <a16:creationId xmlns:a16="http://schemas.microsoft.com/office/drawing/2014/main" id="{3C986691-41AD-4CEC-BD82-0A3C439F99DC}"/>
              </a:ext>
            </a:extLst>
          </p:cNvPr>
          <p:cNvPicPr/>
          <p:nvPr/>
        </p:nvPicPr>
        <p:blipFill>
          <a:blip r:embed="rId4">
            <a:extLst/>
          </a:blip>
          <a:stretch>
            <a:fillRect/>
          </a:stretch>
        </p:blipFill>
        <p:spPr>
          <a:xfrm>
            <a:off x="1524000" y="6697515"/>
            <a:ext cx="9144000" cy="173554"/>
          </a:xfrm>
          <a:prstGeom prst="rect">
            <a:avLst/>
          </a:prstGeom>
          <a:ln w="12700">
            <a:miter lim="400000"/>
          </a:ln>
        </p:spPr>
      </p:pic>
      <p:sp>
        <p:nvSpPr>
          <p:cNvPr id="9" name="Shape 56">
            <a:extLst>
              <a:ext uri="{FF2B5EF4-FFF2-40B4-BE49-F238E27FC236}">
                <a16:creationId xmlns:a16="http://schemas.microsoft.com/office/drawing/2014/main" id="{D5540C17-81D9-4B0C-B812-4C39BAA652C1}"/>
              </a:ext>
            </a:extLst>
          </p:cNvPr>
          <p:cNvSpPr txBox="1">
            <a:spLocks/>
          </p:cNvSpPr>
          <p:nvPr/>
        </p:nvSpPr>
        <p:spPr>
          <a:xfrm>
            <a:off x="1524001" y="3973112"/>
            <a:ext cx="6525846" cy="2380385"/>
          </a:xfrm>
          <a:prstGeom prst="rect">
            <a:avLst/>
          </a:prstGeom>
        </p:spPr>
        <p:txBody>
          <a:bodyPr vert="horz" lIns="91440" tIns="45720" rIns="91440" bIns="45720" rtlCol="0" anchor="ctr">
            <a:noAutofit/>
          </a:bodyPr>
          <a:lstStyle>
            <a:lvl1pPr algn="l" defTabSz="841247" rtl="0" eaLnBrk="1" latinLnBrk="0" hangingPunct="1">
              <a:lnSpc>
                <a:spcPct val="90000"/>
              </a:lnSpc>
              <a:spcBef>
                <a:spcPct val="0"/>
              </a:spcBef>
              <a:buNone/>
              <a:defRPr sz="3680" b="1" kern="1200">
                <a:solidFill>
                  <a:schemeClr val="tx1"/>
                </a:solidFill>
                <a:latin typeface="+mj-lt"/>
                <a:ea typeface="+mj-ea"/>
                <a:cs typeface="+mj-cs"/>
              </a:defRPr>
            </a:lvl1pPr>
          </a:lstStyle>
          <a:p>
            <a:pPr>
              <a:defRPr sz="1800" b="0">
                <a:solidFill>
                  <a:srgbClr val="000000"/>
                </a:solidFill>
              </a:defRPr>
            </a:pPr>
            <a:endParaRPr lang="en-GB" sz="2400" b="0" dirty="0">
              <a:solidFill>
                <a:srgbClr val="454C57"/>
              </a:solidFill>
            </a:endParaRPr>
          </a:p>
          <a:p>
            <a:pPr>
              <a:defRPr sz="1800" b="0">
                <a:solidFill>
                  <a:srgbClr val="000000"/>
                </a:solidFill>
              </a:defRPr>
            </a:pPr>
            <a:endParaRPr lang="en-GB" sz="2400" b="0" dirty="0">
              <a:solidFill>
                <a:srgbClr val="454C57"/>
              </a:solidFill>
            </a:endParaRPr>
          </a:p>
          <a:p>
            <a:pPr>
              <a:defRPr sz="1800" b="0">
                <a:solidFill>
                  <a:srgbClr val="000000"/>
                </a:solidFill>
              </a:defRPr>
            </a:pPr>
            <a:endParaRPr lang="en-GB" sz="2400" b="0" dirty="0">
              <a:solidFill>
                <a:srgbClr val="454C57"/>
              </a:solidFill>
            </a:endParaRPr>
          </a:p>
        </p:txBody>
      </p:sp>
      <p:sp>
        <p:nvSpPr>
          <p:cNvPr id="12" name="Rectangle 11">
            <a:extLst>
              <a:ext uri="{FF2B5EF4-FFF2-40B4-BE49-F238E27FC236}">
                <a16:creationId xmlns:a16="http://schemas.microsoft.com/office/drawing/2014/main" id="{7D8ACDC9-6A07-4D37-8199-05410B4A8B54}"/>
              </a:ext>
            </a:extLst>
          </p:cNvPr>
          <p:cNvSpPr/>
          <p:nvPr/>
        </p:nvSpPr>
        <p:spPr>
          <a:xfrm>
            <a:off x="5394272" y="2239323"/>
            <a:ext cx="3335058" cy="1754326"/>
          </a:xfrm>
          <a:prstGeom prst="rect">
            <a:avLst/>
          </a:prstGeom>
        </p:spPr>
        <p:txBody>
          <a:bodyPr wrap="square">
            <a:spAutoFit/>
          </a:bodyPr>
          <a:lstStyle/>
          <a:p>
            <a:pPr marL="342900" indent="-342900" algn="just">
              <a:buFont typeface="Arial" panose="020B0604020202020204" pitchFamily="34" charset="0"/>
              <a:buChar char="•"/>
            </a:pPr>
            <a:r>
              <a:rPr lang="en-US" dirty="0"/>
              <a:t>The process of </a:t>
            </a:r>
            <a:r>
              <a:rPr lang="en-US" i="1" dirty="0"/>
              <a:t>specifying </a:t>
            </a:r>
            <a:r>
              <a:rPr lang="en-US" dirty="0"/>
              <a:t>the </a:t>
            </a:r>
            <a:r>
              <a:rPr lang="en-US" u="sng" dirty="0"/>
              <a:t>data types</a:t>
            </a:r>
            <a:r>
              <a:rPr lang="en-US" dirty="0"/>
              <a:t>, </a:t>
            </a:r>
            <a:r>
              <a:rPr lang="en-US" u="sng" dirty="0"/>
              <a:t>structures</a:t>
            </a:r>
            <a:r>
              <a:rPr lang="en-US" dirty="0"/>
              <a:t> and </a:t>
            </a:r>
            <a:r>
              <a:rPr lang="en-US" u="sng" dirty="0"/>
              <a:t>constraints</a:t>
            </a:r>
            <a:r>
              <a:rPr lang="en-US" dirty="0"/>
              <a:t> is called </a:t>
            </a:r>
            <a:r>
              <a:rPr lang="en-US" b="1" i="1" u="sng" dirty="0"/>
              <a:t>Defining the database </a:t>
            </a:r>
          </a:p>
          <a:p>
            <a:pPr marL="342900" indent="-342900" algn="just">
              <a:buFont typeface="Arial" panose="020B0604020202020204" pitchFamily="34" charset="0"/>
              <a:buChar char="•"/>
            </a:pPr>
            <a:endParaRPr lang="en-US" b="1" i="1" u="sng" dirty="0"/>
          </a:p>
          <a:p>
            <a:pPr algn="just"/>
            <a:endParaRPr lang="en-GB" dirty="0">
              <a:solidFill>
                <a:srgbClr val="002060"/>
              </a:solidFill>
            </a:endParaRPr>
          </a:p>
        </p:txBody>
      </p:sp>
      <p:graphicFrame>
        <p:nvGraphicFramePr>
          <p:cNvPr id="15" name="Table 14">
            <a:extLst>
              <a:ext uri="{FF2B5EF4-FFF2-40B4-BE49-F238E27FC236}">
                <a16:creationId xmlns:a16="http://schemas.microsoft.com/office/drawing/2014/main" id="{E254A9BD-741C-4AD8-B2DD-A8C3B8A71D60}"/>
              </a:ext>
            </a:extLst>
          </p:cNvPr>
          <p:cNvGraphicFramePr>
            <a:graphicFrameLocks noGrp="1"/>
          </p:cNvGraphicFramePr>
          <p:nvPr>
            <p:extLst>
              <p:ext uri="{D42A27DB-BD31-4B8C-83A1-F6EECF244321}">
                <p14:modId xmlns:p14="http://schemas.microsoft.com/office/powerpoint/2010/main" val="4137991247"/>
              </p:ext>
            </p:extLst>
          </p:nvPr>
        </p:nvGraphicFramePr>
        <p:xfrm>
          <a:off x="223284" y="1816260"/>
          <a:ext cx="4830922" cy="2823350"/>
        </p:xfrm>
        <a:graphic>
          <a:graphicData uri="http://schemas.openxmlformats.org/drawingml/2006/table">
            <a:tbl>
              <a:tblPr firstRow="1" bandRow="1">
                <a:tableStyleId>{5C22544A-7EE6-4342-B048-85BDC9FD1C3A}</a:tableStyleId>
              </a:tblPr>
              <a:tblGrid>
                <a:gridCol w="966184">
                  <a:extLst>
                    <a:ext uri="{9D8B030D-6E8A-4147-A177-3AD203B41FA5}">
                      <a16:colId xmlns:a16="http://schemas.microsoft.com/office/drawing/2014/main" val="1029543739"/>
                    </a:ext>
                  </a:extLst>
                </a:gridCol>
                <a:gridCol w="966184">
                  <a:extLst>
                    <a:ext uri="{9D8B030D-6E8A-4147-A177-3AD203B41FA5}">
                      <a16:colId xmlns:a16="http://schemas.microsoft.com/office/drawing/2014/main" val="3150752005"/>
                    </a:ext>
                  </a:extLst>
                </a:gridCol>
                <a:gridCol w="1254563">
                  <a:extLst>
                    <a:ext uri="{9D8B030D-6E8A-4147-A177-3AD203B41FA5}">
                      <a16:colId xmlns:a16="http://schemas.microsoft.com/office/drawing/2014/main" val="1912843844"/>
                    </a:ext>
                  </a:extLst>
                </a:gridCol>
                <a:gridCol w="1643991">
                  <a:extLst>
                    <a:ext uri="{9D8B030D-6E8A-4147-A177-3AD203B41FA5}">
                      <a16:colId xmlns:a16="http://schemas.microsoft.com/office/drawing/2014/main" val="1361226861"/>
                    </a:ext>
                  </a:extLst>
                </a:gridCol>
              </a:tblGrid>
              <a:tr h="540428">
                <a:tc>
                  <a:txBody>
                    <a:bodyPr/>
                    <a:lstStyle/>
                    <a:p>
                      <a:r>
                        <a:rPr lang="sv-SE" sz="1200" dirty="0"/>
                        <a:t>Entity test</a:t>
                      </a:r>
                      <a:endParaRPr lang="et-EE" sz="1200" dirty="0"/>
                    </a:p>
                  </a:txBody>
                  <a:tcPr/>
                </a:tc>
                <a:tc>
                  <a:txBody>
                    <a:bodyPr/>
                    <a:lstStyle/>
                    <a:p>
                      <a:r>
                        <a:rPr lang="sv-SE" sz="1200" dirty="0"/>
                        <a:t>Attribute</a:t>
                      </a:r>
                      <a:endParaRPr lang="et-EE" sz="1200" dirty="0"/>
                    </a:p>
                  </a:txBody>
                  <a:tcPr/>
                </a:tc>
                <a:tc>
                  <a:txBody>
                    <a:bodyPr/>
                    <a:lstStyle/>
                    <a:p>
                      <a:r>
                        <a:rPr lang="sv-SE" sz="1200" dirty="0"/>
                        <a:t>Data types</a:t>
                      </a:r>
                      <a:endParaRPr lang="et-EE" sz="1200" dirty="0"/>
                    </a:p>
                  </a:txBody>
                  <a:tcPr/>
                </a:tc>
                <a:tc>
                  <a:txBody>
                    <a:bodyPr/>
                    <a:lstStyle/>
                    <a:p>
                      <a:r>
                        <a:rPr lang="sv-SE" sz="1200" dirty="0"/>
                        <a:t>Constraints (limitations)</a:t>
                      </a:r>
                      <a:endParaRPr lang="et-EE" sz="1200" dirty="0"/>
                    </a:p>
                  </a:txBody>
                  <a:tcPr/>
                </a:tc>
                <a:extLst>
                  <a:ext uri="{0D108BD9-81ED-4DB2-BD59-A6C34878D82A}">
                    <a16:rowId xmlns:a16="http://schemas.microsoft.com/office/drawing/2014/main" val="3234772613"/>
                  </a:ext>
                </a:extLst>
              </a:tr>
              <a:tr h="391733">
                <a:tc rowSpan="6">
                  <a:txBody>
                    <a:bodyPr/>
                    <a:lstStyle/>
                    <a:p>
                      <a:pPr algn="ctr"/>
                      <a:r>
                        <a:rPr lang="sv-SE" sz="1200" dirty="0"/>
                        <a:t>Employee</a:t>
                      </a:r>
                      <a:endParaRPr lang="et-EE" sz="1200" dirty="0"/>
                    </a:p>
                  </a:txBody>
                  <a:tcPr anchor="ctr"/>
                </a:tc>
                <a:tc>
                  <a:txBody>
                    <a:bodyPr/>
                    <a:lstStyle/>
                    <a:p>
                      <a:r>
                        <a:rPr lang="en-US" sz="1200" dirty="0" err="1"/>
                        <a:t>Emp</a:t>
                      </a:r>
                      <a:r>
                        <a:rPr lang="sv-SE" sz="1200" dirty="0"/>
                        <a:t>_name</a:t>
                      </a:r>
                      <a:endParaRPr lang="et-EE" sz="1200" dirty="0"/>
                    </a:p>
                  </a:txBody>
                  <a:tcPr anchor="ctr"/>
                </a:tc>
                <a:tc>
                  <a:txBody>
                    <a:bodyPr/>
                    <a:lstStyle/>
                    <a:p>
                      <a:r>
                        <a:rPr lang="sv-SE" sz="1200" dirty="0"/>
                        <a:t>Char (40)</a:t>
                      </a:r>
                      <a:endParaRPr lang="et-EE" sz="1200" dirty="0"/>
                    </a:p>
                  </a:txBody>
                  <a:tcPr anchor="ctr"/>
                </a:tc>
                <a:tc>
                  <a:txBody>
                    <a:bodyPr/>
                    <a:lstStyle/>
                    <a:p>
                      <a:r>
                        <a:rPr lang="sv-SE" sz="1200" dirty="0"/>
                        <a:t>Alphabet Only</a:t>
                      </a:r>
                      <a:endParaRPr lang="et-EE" sz="1200" dirty="0"/>
                    </a:p>
                  </a:txBody>
                  <a:tcPr anchor="ctr"/>
                </a:tc>
                <a:extLst>
                  <a:ext uri="{0D108BD9-81ED-4DB2-BD59-A6C34878D82A}">
                    <a16:rowId xmlns:a16="http://schemas.microsoft.com/office/drawing/2014/main" val="958013466"/>
                  </a:ext>
                </a:extLst>
              </a:tr>
              <a:tr h="391733">
                <a:tc vMerge="1">
                  <a:txBody>
                    <a:bodyPr/>
                    <a:lstStyle/>
                    <a:p>
                      <a:endParaRPr lang="et-EE" sz="1050" dirty="0"/>
                    </a:p>
                  </a:txBody>
                  <a:tcPr/>
                </a:tc>
                <a:tc>
                  <a:txBody>
                    <a:bodyPr/>
                    <a:lstStyle/>
                    <a:p>
                      <a:r>
                        <a:rPr lang="sv-SE" sz="1200" dirty="0">
                          <a:highlight>
                            <a:srgbClr val="C0C0C0"/>
                          </a:highlight>
                        </a:rPr>
                        <a:t>Emp_id</a:t>
                      </a:r>
                      <a:endParaRPr lang="et-EE" sz="1200" dirty="0">
                        <a:highlight>
                          <a:srgbClr val="C0C0C0"/>
                        </a:highlight>
                      </a:endParaRPr>
                    </a:p>
                  </a:txBody>
                  <a:tcPr anchor="ctr"/>
                </a:tc>
                <a:tc>
                  <a:txBody>
                    <a:bodyPr/>
                    <a:lstStyle/>
                    <a:p>
                      <a:r>
                        <a:rPr lang="sv-SE" sz="1200" dirty="0"/>
                        <a:t>Num (6)</a:t>
                      </a:r>
                      <a:endParaRPr lang="et-EE" sz="1200" dirty="0"/>
                    </a:p>
                  </a:txBody>
                  <a:tcPr anchor="ctr"/>
                </a:tc>
                <a:tc>
                  <a:txBody>
                    <a:bodyPr/>
                    <a:lstStyle/>
                    <a:p>
                      <a:r>
                        <a:rPr lang="sv-SE" sz="1200" dirty="0"/>
                        <a:t>Val&gt;0</a:t>
                      </a:r>
                      <a:endParaRPr lang="et-EE" sz="1200" dirty="0"/>
                    </a:p>
                  </a:txBody>
                  <a:tcPr anchor="ctr"/>
                </a:tc>
                <a:extLst>
                  <a:ext uri="{0D108BD9-81ED-4DB2-BD59-A6C34878D82A}">
                    <a16:rowId xmlns:a16="http://schemas.microsoft.com/office/drawing/2014/main" val="1148456"/>
                  </a:ext>
                </a:extLst>
              </a:tr>
              <a:tr h="324257">
                <a:tc vMerge="1">
                  <a:txBody>
                    <a:bodyPr/>
                    <a:lstStyle/>
                    <a:p>
                      <a:endParaRPr lang="et-EE" sz="1050" dirty="0"/>
                    </a:p>
                  </a:txBody>
                  <a:tcPr/>
                </a:tc>
                <a:tc>
                  <a:txBody>
                    <a:bodyPr/>
                    <a:lstStyle/>
                    <a:p>
                      <a:r>
                        <a:rPr lang="sv-SE" sz="1200" dirty="0"/>
                        <a:t>Emp_add</a:t>
                      </a:r>
                      <a:endParaRPr lang="et-EE" sz="1200" dirty="0"/>
                    </a:p>
                  </a:txBody>
                  <a:tcPr anchor="ctr"/>
                </a:tc>
                <a:tc>
                  <a:txBody>
                    <a:bodyPr/>
                    <a:lstStyle/>
                    <a:p>
                      <a:r>
                        <a:rPr lang="sv-SE" sz="1200" dirty="0"/>
                        <a:t>Char (100)</a:t>
                      </a:r>
                      <a:endParaRPr lang="et-EE" sz="1200" dirty="0"/>
                    </a:p>
                  </a:txBody>
                  <a:tcPr anchor="ctr"/>
                </a:tc>
                <a:tc>
                  <a:txBody>
                    <a:bodyPr/>
                    <a:lstStyle/>
                    <a:p>
                      <a:r>
                        <a:rPr lang="sv-SE" sz="1200" dirty="0"/>
                        <a:t>-</a:t>
                      </a:r>
                      <a:endParaRPr lang="et-EE" sz="1200" dirty="0"/>
                    </a:p>
                  </a:txBody>
                  <a:tcPr anchor="ctr"/>
                </a:tc>
                <a:extLst>
                  <a:ext uri="{0D108BD9-81ED-4DB2-BD59-A6C34878D82A}">
                    <a16:rowId xmlns:a16="http://schemas.microsoft.com/office/drawing/2014/main" val="562244872"/>
                  </a:ext>
                </a:extLst>
              </a:tr>
              <a:tr h="391733">
                <a:tc vMerge="1">
                  <a:txBody>
                    <a:bodyPr/>
                    <a:lstStyle/>
                    <a:p>
                      <a:endParaRPr lang="et-EE" sz="1050" dirty="0"/>
                    </a:p>
                  </a:txBody>
                  <a:tcPr/>
                </a:tc>
                <a:tc>
                  <a:txBody>
                    <a:bodyPr/>
                    <a:lstStyle/>
                    <a:p>
                      <a:r>
                        <a:rPr lang="sv-SE" sz="1200" dirty="0"/>
                        <a:t>Emp_desig</a:t>
                      </a:r>
                      <a:endParaRPr lang="et-EE" sz="1200" dirty="0"/>
                    </a:p>
                  </a:txBody>
                  <a:tcPr anchor="ctr"/>
                </a:tc>
                <a:tc>
                  <a:txBody>
                    <a:bodyPr/>
                    <a:lstStyle/>
                    <a:p>
                      <a:r>
                        <a:rPr lang="sv-SE" sz="1200" dirty="0"/>
                        <a:t>Char (15)</a:t>
                      </a:r>
                      <a:endParaRPr lang="et-EE" sz="1200" dirty="0"/>
                    </a:p>
                  </a:txBody>
                  <a:tcPr anchor="ctr"/>
                </a:tc>
                <a:tc>
                  <a:txBody>
                    <a:bodyPr/>
                    <a:lstStyle/>
                    <a:p>
                      <a:r>
                        <a:rPr lang="sv-SE" sz="1200" dirty="0"/>
                        <a:t>-</a:t>
                      </a:r>
                      <a:endParaRPr lang="et-EE" sz="1200" dirty="0"/>
                    </a:p>
                  </a:txBody>
                  <a:tcPr anchor="ctr"/>
                </a:tc>
                <a:extLst>
                  <a:ext uri="{0D108BD9-81ED-4DB2-BD59-A6C34878D82A}">
                    <a16:rowId xmlns:a16="http://schemas.microsoft.com/office/drawing/2014/main" val="847627867"/>
                  </a:ext>
                </a:extLst>
              </a:tr>
              <a:tr h="391733">
                <a:tc vMerge="1">
                  <a:txBody>
                    <a:bodyPr/>
                    <a:lstStyle/>
                    <a:p>
                      <a:endParaRPr lang="et-EE" sz="900" dirty="0"/>
                    </a:p>
                  </a:txBody>
                  <a:tcPr/>
                </a:tc>
                <a:tc>
                  <a:txBody>
                    <a:bodyPr/>
                    <a:lstStyle/>
                    <a:p>
                      <a:r>
                        <a:rPr lang="sv-SE" sz="1200" dirty="0"/>
                        <a:t>Emp_dept</a:t>
                      </a:r>
                      <a:endParaRPr lang="et-EE" sz="1200" dirty="0"/>
                    </a:p>
                  </a:txBody>
                  <a:tcPr anchor="ctr"/>
                </a:tc>
                <a:tc>
                  <a:txBody>
                    <a:bodyPr/>
                    <a:lstStyle/>
                    <a:p>
                      <a:r>
                        <a:rPr lang="sv-SE" sz="1200" dirty="0"/>
                        <a:t>Char (10)</a:t>
                      </a:r>
                      <a:endParaRPr lang="et-EE" sz="1200" dirty="0"/>
                    </a:p>
                  </a:txBody>
                  <a:tcPr anchor="ctr"/>
                </a:tc>
                <a:tc>
                  <a:txBody>
                    <a:bodyPr/>
                    <a:lstStyle/>
                    <a:p>
                      <a:r>
                        <a:rPr lang="sv-SE" sz="1200" dirty="0"/>
                        <a:t>Alphabet Only</a:t>
                      </a:r>
                      <a:endParaRPr lang="et-EE" sz="1200" dirty="0"/>
                    </a:p>
                  </a:txBody>
                  <a:tcPr anchor="ctr"/>
                </a:tc>
                <a:extLst>
                  <a:ext uri="{0D108BD9-81ED-4DB2-BD59-A6C34878D82A}">
                    <a16:rowId xmlns:a16="http://schemas.microsoft.com/office/drawing/2014/main" val="2573020466"/>
                  </a:ext>
                </a:extLst>
              </a:tr>
              <a:tr h="391733">
                <a:tc vMerge="1">
                  <a:txBody>
                    <a:bodyPr/>
                    <a:lstStyle/>
                    <a:p>
                      <a:endParaRPr lang="et-EE" sz="900" dirty="0"/>
                    </a:p>
                  </a:txBody>
                  <a:tcPr/>
                </a:tc>
                <a:tc>
                  <a:txBody>
                    <a:bodyPr/>
                    <a:lstStyle/>
                    <a:p>
                      <a:r>
                        <a:rPr lang="sv-SE" sz="1200" dirty="0"/>
                        <a:t>Emp_Sal</a:t>
                      </a:r>
                      <a:endParaRPr lang="et-EE" sz="1200" dirty="0"/>
                    </a:p>
                  </a:txBody>
                  <a:tcPr anchor="ctr"/>
                </a:tc>
                <a:tc>
                  <a:txBody>
                    <a:bodyPr/>
                    <a:lstStyle/>
                    <a:p>
                      <a:r>
                        <a:rPr lang="sv-SE" sz="1200" dirty="0"/>
                        <a:t>Number (10.2)</a:t>
                      </a:r>
                      <a:endParaRPr lang="et-EE" sz="1200" dirty="0"/>
                    </a:p>
                  </a:txBody>
                  <a:tcPr anchor="ctr"/>
                </a:tc>
                <a:tc>
                  <a:txBody>
                    <a:bodyPr/>
                    <a:lstStyle/>
                    <a:p>
                      <a:r>
                        <a:rPr lang="sv-SE" sz="1200" dirty="0"/>
                        <a:t>Val&gt;0</a:t>
                      </a:r>
                      <a:endParaRPr lang="et-EE" sz="1200" dirty="0"/>
                    </a:p>
                  </a:txBody>
                  <a:tcPr anchor="ctr"/>
                </a:tc>
                <a:extLst>
                  <a:ext uri="{0D108BD9-81ED-4DB2-BD59-A6C34878D82A}">
                    <a16:rowId xmlns:a16="http://schemas.microsoft.com/office/drawing/2014/main" val="3117740215"/>
                  </a:ext>
                </a:extLst>
              </a:tr>
            </a:tbl>
          </a:graphicData>
        </a:graphic>
      </p:graphicFrame>
      <p:sp>
        <p:nvSpPr>
          <p:cNvPr id="16" name="Rectangle 15">
            <a:extLst>
              <a:ext uri="{FF2B5EF4-FFF2-40B4-BE49-F238E27FC236}">
                <a16:creationId xmlns:a16="http://schemas.microsoft.com/office/drawing/2014/main" id="{E45697F0-E231-435D-9D89-63AB32843017}"/>
              </a:ext>
            </a:extLst>
          </p:cNvPr>
          <p:cNvSpPr/>
          <p:nvPr/>
        </p:nvSpPr>
        <p:spPr>
          <a:xfrm>
            <a:off x="98459" y="1279160"/>
            <a:ext cx="3255122" cy="461665"/>
          </a:xfrm>
          <a:prstGeom prst="rect">
            <a:avLst/>
          </a:prstGeom>
        </p:spPr>
        <p:txBody>
          <a:bodyPr wrap="none">
            <a:spAutoFit/>
          </a:bodyPr>
          <a:lstStyle/>
          <a:p>
            <a:r>
              <a:rPr lang="en-US" sz="2400" b="1" dirty="0"/>
              <a:t>1. </a:t>
            </a:r>
            <a:r>
              <a:rPr lang="en-US" sz="2400" b="1" u="sng" dirty="0"/>
              <a:t>Defining of a database </a:t>
            </a:r>
            <a:endParaRPr lang="en-US" sz="2400" u="sng" dirty="0"/>
          </a:p>
        </p:txBody>
      </p:sp>
    </p:spTree>
    <p:extLst>
      <p:ext uri="{BB962C8B-B14F-4D97-AF65-F5344CB8AC3E}">
        <p14:creationId xmlns:p14="http://schemas.microsoft.com/office/powerpoint/2010/main" val="2237851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5" name="Shape 77" descr="ITCollege.png">
            <a:extLst>
              <a:ext uri="{FF2B5EF4-FFF2-40B4-BE49-F238E27FC236}">
                <a16:creationId xmlns:a16="http://schemas.microsoft.com/office/drawing/2014/main" id="{259860E2-3B9F-4DFB-9D0A-4FA9E4959A5E}"/>
              </a:ext>
            </a:extLst>
          </p:cNvPr>
          <p:cNvPicPr preferRelativeResize="0"/>
          <p:nvPr/>
        </p:nvPicPr>
        <p:blipFill>
          <a:blip r:embed="rId3">
            <a:extLst/>
          </a:blip>
          <a:stretch>
            <a:fillRect/>
          </a:stretch>
        </p:blipFill>
        <p:spPr>
          <a:xfrm>
            <a:off x="6841937" y="4327831"/>
            <a:ext cx="2538238" cy="882037"/>
          </a:xfrm>
          <a:prstGeom prst="rect">
            <a:avLst/>
          </a:prstGeom>
          <a:noFill/>
        </p:spPr>
      </p:pic>
      <p:sp>
        <p:nvSpPr>
          <p:cNvPr id="125" name="Shape 125"/>
          <p:cNvSpPr txBox="1">
            <a:spLocks noGrp="1"/>
          </p:cNvSpPr>
          <p:nvPr>
            <p:ph type="title"/>
          </p:nvPr>
        </p:nvSpPr>
        <p:spPr>
          <a:xfrm>
            <a:off x="223284" y="136947"/>
            <a:ext cx="8506046" cy="898640"/>
          </a:xfrm>
          <a:prstGeom prst="rect">
            <a:avLst/>
          </a:prstGeom>
        </p:spPr>
        <p:txBody>
          <a:bodyPr spcFirstLastPara="1" vert="horz" lIns="91440" tIns="45720" rIns="91440" bIns="45720" rtlCol="0" anchor="ctr" anchorCtr="0">
            <a:normAutofit fontScale="90000"/>
          </a:bodyPr>
          <a:lstStyle/>
          <a:p>
            <a:pPr lvl="0" defTabSz="914400">
              <a:spcBef>
                <a:spcPct val="0"/>
              </a:spcBef>
            </a:pPr>
            <a:r>
              <a:rPr lang="en-US" sz="4200" spc="-120" dirty="0">
                <a:sym typeface="Cambria"/>
              </a:rPr>
              <a:t>MYSQL &amp; SQL </a:t>
            </a:r>
            <a:br>
              <a:rPr lang="en-US" sz="4200" spc="-120" dirty="0">
                <a:sym typeface="Cambria"/>
              </a:rPr>
            </a:br>
            <a:r>
              <a:rPr lang="en-US" sz="4200" spc="-120" dirty="0">
                <a:sym typeface="Cambria"/>
              </a:rPr>
              <a:t>Various Procedures carried out in DBMS</a:t>
            </a:r>
          </a:p>
        </p:txBody>
      </p:sp>
      <p:pic>
        <p:nvPicPr>
          <p:cNvPr id="8" name="image3.jpg">
            <a:extLst>
              <a:ext uri="{FF2B5EF4-FFF2-40B4-BE49-F238E27FC236}">
                <a16:creationId xmlns:a16="http://schemas.microsoft.com/office/drawing/2014/main" id="{3C986691-41AD-4CEC-BD82-0A3C439F99DC}"/>
              </a:ext>
            </a:extLst>
          </p:cNvPr>
          <p:cNvPicPr/>
          <p:nvPr/>
        </p:nvPicPr>
        <p:blipFill>
          <a:blip r:embed="rId4">
            <a:extLst/>
          </a:blip>
          <a:stretch>
            <a:fillRect/>
          </a:stretch>
        </p:blipFill>
        <p:spPr>
          <a:xfrm>
            <a:off x="1524000" y="6697515"/>
            <a:ext cx="9144000" cy="173554"/>
          </a:xfrm>
          <a:prstGeom prst="rect">
            <a:avLst/>
          </a:prstGeom>
          <a:ln w="12700">
            <a:miter lim="400000"/>
          </a:ln>
        </p:spPr>
      </p:pic>
      <p:sp>
        <p:nvSpPr>
          <p:cNvPr id="9" name="Shape 56">
            <a:extLst>
              <a:ext uri="{FF2B5EF4-FFF2-40B4-BE49-F238E27FC236}">
                <a16:creationId xmlns:a16="http://schemas.microsoft.com/office/drawing/2014/main" id="{D5540C17-81D9-4B0C-B812-4C39BAA652C1}"/>
              </a:ext>
            </a:extLst>
          </p:cNvPr>
          <p:cNvSpPr txBox="1">
            <a:spLocks/>
          </p:cNvSpPr>
          <p:nvPr/>
        </p:nvSpPr>
        <p:spPr>
          <a:xfrm>
            <a:off x="1524001" y="3973112"/>
            <a:ext cx="6525846" cy="2380385"/>
          </a:xfrm>
          <a:prstGeom prst="rect">
            <a:avLst/>
          </a:prstGeom>
        </p:spPr>
        <p:txBody>
          <a:bodyPr vert="horz" lIns="91440" tIns="45720" rIns="91440" bIns="45720" rtlCol="0" anchor="ctr">
            <a:noAutofit/>
          </a:bodyPr>
          <a:lstStyle>
            <a:lvl1pPr algn="l" defTabSz="841247" rtl="0" eaLnBrk="1" latinLnBrk="0" hangingPunct="1">
              <a:lnSpc>
                <a:spcPct val="90000"/>
              </a:lnSpc>
              <a:spcBef>
                <a:spcPct val="0"/>
              </a:spcBef>
              <a:buNone/>
              <a:defRPr sz="3680" b="1" kern="1200">
                <a:solidFill>
                  <a:schemeClr val="tx1"/>
                </a:solidFill>
                <a:latin typeface="+mj-lt"/>
                <a:ea typeface="+mj-ea"/>
                <a:cs typeface="+mj-cs"/>
              </a:defRPr>
            </a:lvl1pPr>
          </a:lstStyle>
          <a:p>
            <a:pPr>
              <a:defRPr sz="1800" b="0">
                <a:solidFill>
                  <a:srgbClr val="000000"/>
                </a:solidFill>
              </a:defRPr>
            </a:pPr>
            <a:endParaRPr lang="en-GB" sz="2400" b="0" dirty="0">
              <a:solidFill>
                <a:srgbClr val="454C57"/>
              </a:solidFill>
            </a:endParaRPr>
          </a:p>
          <a:p>
            <a:pPr>
              <a:defRPr sz="1800" b="0">
                <a:solidFill>
                  <a:srgbClr val="000000"/>
                </a:solidFill>
              </a:defRPr>
            </a:pPr>
            <a:endParaRPr lang="en-GB" sz="2400" b="0" dirty="0">
              <a:solidFill>
                <a:srgbClr val="454C57"/>
              </a:solidFill>
            </a:endParaRPr>
          </a:p>
          <a:p>
            <a:pPr>
              <a:defRPr sz="1800" b="0">
                <a:solidFill>
                  <a:srgbClr val="000000"/>
                </a:solidFill>
              </a:defRPr>
            </a:pPr>
            <a:endParaRPr lang="en-GB" sz="2400" b="0" dirty="0">
              <a:solidFill>
                <a:srgbClr val="454C57"/>
              </a:solidFill>
            </a:endParaRPr>
          </a:p>
        </p:txBody>
      </p:sp>
      <p:sp>
        <p:nvSpPr>
          <p:cNvPr id="12" name="Rectangle 11">
            <a:extLst>
              <a:ext uri="{FF2B5EF4-FFF2-40B4-BE49-F238E27FC236}">
                <a16:creationId xmlns:a16="http://schemas.microsoft.com/office/drawing/2014/main" id="{7D8ACDC9-6A07-4D37-8199-05410B4A8B54}"/>
              </a:ext>
            </a:extLst>
          </p:cNvPr>
          <p:cNvSpPr/>
          <p:nvPr/>
        </p:nvSpPr>
        <p:spPr>
          <a:xfrm>
            <a:off x="5421409" y="1911124"/>
            <a:ext cx="3569702" cy="1231106"/>
          </a:xfrm>
          <a:prstGeom prst="rect">
            <a:avLst/>
          </a:prstGeom>
        </p:spPr>
        <p:txBody>
          <a:bodyPr wrap="square">
            <a:spAutoFit/>
          </a:bodyPr>
          <a:lstStyle/>
          <a:p>
            <a:pPr algn="just"/>
            <a:endParaRPr lang="en-US" dirty="0"/>
          </a:p>
          <a:p>
            <a:pPr marL="342900" indent="-342900" algn="just">
              <a:buFont typeface="Arial" panose="020B0604020202020204" pitchFamily="34" charset="0"/>
              <a:buChar char="•"/>
            </a:pPr>
            <a:r>
              <a:rPr lang="en-US" sz="1400" dirty="0"/>
              <a:t>The process of </a:t>
            </a:r>
            <a:r>
              <a:rPr lang="en-US" sz="1400" b="1" u="sng" dirty="0"/>
              <a:t>storing</a:t>
            </a:r>
            <a:r>
              <a:rPr lang="en-US" sz="1400" dirty="0"/>
              <a:t> the data on some storage medium </a:t>
            </a:r>
          </a:p>
          <a:p>
            <a:pPr marL="342900" indent="-342900" algn="just">
              <a:buFont typeface="Arial" panose="020B0604020202020204" pitchFamily="34" charset="0"/>
              <a:buChar char="•"/>
            </a:pPr>
            <a:endParaRPr lang="en-US" sz="1400" dirty="0"/>
          </a:p>
          <a:p>
            <a:pPr algn="just"/>
            <a:endParaRPr lang="en-GB" sz="1400" dirty="0">
              <a:solidFill>
                <a:srgbClr val="002060"/>
              </a:solidFill>
            </a:endParaRPr>
          </a:p>
        </p:txBody>
      </p:sp>
      <p:sp>
        <p:nvSpPr>
          <p:cNvPr id="16" name="Rectangle 15">
            <a:extLst>
              <a:ext uri="{FF2B5EF4-FFF2-40B4-BE49-F238E27FC236}">
                <a16:creationId xmlns:a16="http://schemas.microsoft.com/office/drawing/2014/main" id="{E45697F0-E231-435D-9D89-63AB32843017}"/>
              </a:ext>
            </a:extLst>
          </p:cNvPr>
          <p:cNvSpPr/>
          <p:nvPr/>
        </p:nvSpPr>
        <p:spPr>
          <a:xfrm>
            <a:off x="223284" y="1091717"/>
            <a:ext cx="3371372" cy="461665"/>
          </a:xfrm>
          <a:prstGeom prst="rect">
            <a:avLst/>
          </a:prstGeom>
        </p:spPr>
        <p:txBody>
          <a:bodyPr wrap="none">
            <a:spAutoFit/>
          </a:bodyPr>
          <a:lstStyle/>
          <a:p>
            <a:r>
              <a:rPr lang="en-US" sz="2400" b="1" dirty="0"/>
              <a:t>2. </a:t>
            </a:r>
            <a:r>
              <a:rPr lang="en-US" sz="2400" b="1" u="sng" dirty="0"/>
              <a:t>Construct the database </a:t>
            </a:r>
            <a:endParaRPr lang="en-US" sz="2400" u="sng" dirty="0"/>
          </a:p>
        </p:txBody>
      </p:sp>
      <p:graphicFrame>
        <p:nvGraphicFramePr>
          <p:cNvPr id="10" name="Table 9">
            <a:extLst>
              <a:ext uri="{FF2B5EF4-FFF2-40B4-BE49-F238E27FC236}">
                <a16:creationId xmlns:a16="http://schemas.microsoft.com/office/drawing/2014/main" id="{DC594E72-F13F-4E51-AA8B-389B759AE732}"/>
              </a:ext>
            </a:extLst>
          </p:cNvPr>
          <p:cNvGraphicFramePr>
            <a:graphicFrameLocks noGrp="1"/>
          </p:cNvGraphicFramePr>
          <p:nvPr>
            <p:extLst>
              <p:ext uri="{D42A27DB-BD31-4B8C-83A1-F6EECF244321}">
                <p14:modId xmlns:p14="http://schemas.microsoft.com/office/powerpoint/2010/main" val="4183732185"/>
              </p:ext>
            </p:extLst>
          </p:nvPr>
        </p:nvGraphicFramePr>
        <p:xfrm>
          <a:off x="152889" y="1609512"/>
          <a:ext cx="5256630" cy="3397041"/>
        </p:xfrm>
        <a:graphic>
          <a:graphicData uri="http://schemas.openxmlformats.org/drawingml/2006/table">
            <a:tbl>
              <a:tblPr firstRow="1" bandRow="1">
                <a:tableStyleId>{5C22544A-7EE6-4342-B048-85BDC9FD1C3A}</a:tableStyleId>
              </a:tblPr>
              <a:tblGrid>
                <a:gridCol w="1051326">
                  <a:extLst>
                    <a:ext uri="{9D8B030D-6E8A-4147-A177-3AD203B41FA5}">
                      <a16:colId xmlns:a16="http://schemas.microsoft.com/office/drawing/2014/main" val="1029543739"/>
                    </a:ext>
                  </a:extLst>
                </a:gridCol>
                <a:gridCol w="1051326">
                  <a:extLst>
                    <a:ext uri="{9D8B030D-6E8A-4147-A177-3AD203B41FA5}">
                      <a16:colId xmlns:a16="http://schemas.microsoft.com/office/drawing/2014/main" val="3150752005"/>
                    </a:ext>
                  </a:extLst>
                </a:gridCol>
                <a:gridCol w="1051326">
                  <a:extLst>
                    <a:ext uri="{9D8B030D-6E8A-4147-A177-3AD203B41FA5}">
                      <a16:colId xmlns:a16="http://schemas.microsoft.com/office/drawing/2014/main" val="1912843844"/>
                    </a:ext>
                  </a:extLst>
                </a:gridCol>
                <a:gridCol w="1051326">
                  <a:extLst>
                    <a:ext uri="{9D8B030D-6E8A-4147-A177-3AD203B41FA5}">
                      <a16:colId xmlns:a16="http://schemas.microsoft.com/office/drawing/2014/main" val="1361226861"/>
                    </a:ext>
                  </a:extLst>
                </a:gridCol>
                <a:gridCol w="1051326">
                  <a:extLst>
                    <a:ext uri="{9D8B030D-6E8A-4147-A177-3AD203B41FA5}">
                      <a16:colId xmlns:a16="http://schemas.microsoft.com/office/drawing/2014/main" val="3131961696"/>
                    </a:ext>
                  </a:extLst>
                </a:gridCol>
              </a:tblGrid>
              <a:tr h="470961">
                <a:tc>
                  <a:txBody>
                    <a:bodyPr/>
                    <a:lstStyle/>
                    <a:p>
                      <a:r>
                        <a:rPr lang="sv-SE" sz="1400" dirty="0"/>
                        <a:t>Emp_name</a:t>
                      </a:r>
                      <a:endParaRPr lang="et-EE" sz="1400" dirty="0"/>
                    </a:p>
                  </a:txBody>
                  <a:tcPr/>
                </a:tc>
                <a:tc>
                  <a:txBody>
                    <a:bodyPr/>
                    <a:lstStyle/>
                    <a:p>
                      <a:r>
                        <a:rPr lang="sv-SE" sz="1400" dirty="0"/>
                        <a:t>Emp_id *</a:t>
                      </a:r>
                      <a:endParaRPr lang="et-EE" sz="1400" dirty="0"/>
                    </a:p>
                  </a:txBody>
                  <a:tcPr/>
                </a:tc>
                <a:tc>
                  <a:txBody>
                    <a:bodyPr/>
                    <a:lstStyle/>
                    <a:p>
                      <a:r>
                        <a:rPr lang="sv-SE" sz="1400" dirty="0"/>
                        <a:t>Emp_addr</a:t>
                      </a:r>
                      <a:endParaRPr lang="et-EE" sz="1400" dirty="0"/>
                    </a:p>
                  </a:txBody>
                  <a:tcPr/>
                </a:tc>
                <a:tc>
                  <a:txBody>
                    <a:bodyPr/>
                    <a:lstStyle/>
                    <a:p>
                      <a:r>
                        <a:rPr lang="sv-SE" sz="1400" dirty="0"/>
                        <a:t>Emp_desig</a:t>
                      </a:r>
                      <a:endParaRPr lang="et-EE" sz="1400" dirty="0"/>
                    </a:p>
                  </a:txBody>
                  <a:tcPr/>
                </a:tc>
                <a:tc>
                  <a:txBody>
                    <a:bodyPr/>
                    <a:lstStyle/>
                    <a:p>
                      <a:r>
                        <a:rPr lang="sv-SE" sz="1400" dirty="0"/>
                        <a:t>Emp_Sal</a:t>
                      </a:r>
                      <a:endParaRPr lang="et-EE" sz="1400" dirty="0"/>
                    </a:p>
                  </a:txBody>
                  <a:tcPr/>
                </a:tc>
                <a:extLst>
                  <a:ext uri="{0D108BD9-81ED-4DB2-BD59-A6C34878D82A}">
                    <a16:rowId xmlns:a16="http://schemas.microsoft.com/office/drawing/2014/main" val="3234772613"/>
                  </a:ext>
                </a:extLst>
              </a:tr>
              <a:tr h="668427">
                <a:tc>
                  <a:txBody>
                    <a:bodyPr/>
                    <a:lstStyle/>
                    <a:p>
                      <a:r>
                        <a:rPr lang="sv-SE" sz="1400" dirty="0"/>
                        <a:t>Kristjan</a:t>
                      </a:r>
                      <a:endParaRPr lang="et-EE" sz="1400" dirty="0"/>
                    </a:p>
                  </a:txBody>
                  <a:tcPr/>
                </a:tc>
                <a:tc>
                  <a:txBody>
                    <a:bodyPr/>
                    <a:lstStyle/>
                    <a:p>
                      <a:r>
                        <a:rPr lang="sv-SE" sz="1400" dirty="0"/>
                        <a:t>100</a:t>
                      </a:r>
                      <a:endParaRPr lang="et-EE" sz="1400" dirty="0"/>
                    </a:p>
                  </a:txBody>
                  <a:tcPr/>
                </a:tc>
                <a:tc>
                  <a:txBody>
                    <a:bodyPr/>
                    <a:lstStyle/>
                    <a:p>
                      <a:r>
                        <a:rPr lang="sv-SE" sz="1400" dirty="0"/>
                        <a:t>Kadriog tee 58, Tallinn</a:t>
                      </a:r>
                      <a:endParaRPr lang="et-EE" sz="1400" dirty="0"/>
                    </a:p>
                  </a:txBody>
                  <a:tcPr/>
                </a:tc>
                <a:tc>
                  <a:txBody>
                    <a:bodyPr/>
                    <a:lstStyle/>
                    <a:p>
                      <a:r>
                        <a:rPr lang="sv-SE" sz="1400" dirty="0"/>
                        <a:t>Senior Information Officer</a:t>
                      </a:r>
                      <a:endParaRPr lang="et-EE" sz="1400" dirty="0"/>
                    </a:p>
                  </a:txBody>
                  <a:tcPr/>
                </a:tc>
                <a:tc>
                  <a:txBody>
                    <a:bodyPr/>
                    <a:lstStyle/>
                    <a:p>
                      <a:r>
                        <a:rPr lang="sv-SE" sz="1400" dirty="0"/>
                        <a:t>40,000</a:t>
                      </a:r>
                      <a:endParaRPr lang="et-EE" sz="1400" dirty="0"/>
                    </a:p>
                  </a:txBody>
                  <a:tcPr/>
                </a:tc>
                <a:extLst>
                  <a:ext uri="{0D108BD9-81ED-4DB2-BD59-A6C34878D82A}">
                    <a16:rowId xmlns:a16="http://schemas.microsoft.com/office/drawing/2014/main" val="958013466"/>
                  </a:ext>
                </a:extLst>
              </a:tr>
              <a:tr h="668427">
                <a:tc>
                  <a:txBody>
                    <a:bodyPr/>
                    <a:lstStyle/>
                    <a:p>
                      <a:r>
                        <a:rPr lang="sv-SE" sz="1400" dirty="0"/>
                        <a:t>Pauline</a:t>
                      </a:r>
                      <a:endParaRPr lang="et-EE" sz="1400" dirty="0"/>
                    </a:p>
                  </a:txBody>
                  <a:tcPr/>
                </a:tc>
                <a:tc>
                  <a:txBody>
                    <a:bodyPr/>
                    <a:lstStyle/>
                    <a:p>
                      <a:r>
                        <a:rPr lang="sv-SE" sz="1400" dirty="0"/>
                        <a:t>101</a:t>
                      </a:r>
                      <a:endParaRPr lang="et-EE" sz="1400" dirty="0"/>
                    </a:p>
                  </a:txBody>
                  <a:tcPr/>
                </a:tc>
                <a:tc>
                  <a:txBody>
                    <a:bodyPr/>
                    <a:lstStyle/>
                    <a:p>
                      <a:r>
                        <a:rPr lang="sv-SE" sz="1400" dirty="0"/>
                        <a:t>#12 Akadeemia tee, Tallinn</a:t>
                      </a:r>
                      <a:endParaRPr lang="et-EE" sz="1400" dirty="0"/>
                    </a:p>
                  </a:txBody>
                  <a:tcPr/>
                </a:tc>
                <a:tc>
                  <a:txBody>
                    <a:bodyPr/>
                    <a:lstStyle/>
                    <a:p>
                      <a:r>
                        <a:rPr lang="sv-SE" sz="1400" dirty="0"/>
                        <a:t>Project Accountant</a:t>
                      </a:r>
                      <a:endParaRPr lang="et-EE" sz="1400" dirty="0"/>
                    </a:p>
                  </a:txBody>
                  <a:tcPr/>
                </a:tc>
                <a:tc>
                  <a:txBody>
                    <a:bodyPr/>
                    <a:lstStyle/>
                    <a:p>
                      <a:r>
                        <a:rPr lang="sv-SE" sz="1400" dirty="0"/>
                        <a:t>42,000</a:t>
                      </a:r>
                      <a:endParaRPr lang="et-EE" sz="1400" dirty="0"/>
                    </a:p>
                  </a:txBody>
                  <a:tcPr/>
                </a:tc>
                <a:extLst>
                  <a:ext uri="{0D108BD9-81ED-4DB2-BD59-A6C34878D82A}">
                    <a16:rowId xmlns:a16="http://schemas.microsoft.com/office/drawing/2014/main" val="1148456"/>
                  </a:ext>
                </a:extLst>
              </a:tr>
              <a:tr h="668427">
                <a:tc>
                  <a:txBody>
                    <a:bodyPr/>
                    <a:lstStyle/>
                    <a:p>
                      <a:r>
                        <a:rPr lang="sv-SE" sz="1400" dirty="0"/>
                        <a:t>Camille</a:t>
                      </a:r>
                      <a:endParaRPr lang="et-EE" sz="1400" dirty="0"/>
                    </a:p>
                  </a:txBody>
                  <a:tcPr/>
                </a:tc>
                <a:tc>
                  <a:txBody>
                    <a:bodyPr/>
                    <a:lstStyle/>
                    <a:p>
                      <a:r>
                        <a:rPr lang="sv-SE" sz="1400" dirty="0"/>
                        <a:t>102</a:t>
                      </a:r>
                      <a:endParaRPr lang="et-EE" sz="1400" dirty="0"/>
                    </a:p>
                  </a:txBody>
                  <a:tcPr/>
                </a:tc>
                <a:tc>
                  <a:txBody>
                    <a:bodyPr/>
                    <a:lstStyle/>
                    <a:p>
                      <a:r>
                        <a:rPr lang="sv-SE" sz="1400" dirty="0"/>
                        <a:t># 202 Kadaka tee, Tallinn</a:t>
                      </a:r>
                      <a:endParaRPr lang="et-EE" sz="1400" dirty="0"/>
                    </a:p>
                  </a:txBody>
                  <a:tcPr/>
                </a:tc>
                <a:tc>
                  <a:txBody>
                    <a:bodyPr/>
                    <a:lstStyle/>
                    <a:p>
                      <a:r>
                        <a:rPr lang="sv-SE" sz="1400" dirty="0"/>
                        <a:t>Design Architect</a:t>
                      </a:r>
                      <a:endParaRPr lang="et-EE" sz="1400" dirty="0"/>
                    </a:p>
                  </a:txBody>
                  <a:tcPr/>
                </a:tc>
                <a:tc>
                  <a:txBody>
                    <a:bodyPr/>
                    <a:lstStyle/>
                    <a:p>
                      <a:r>
                        <a:rPr lang="sv-SE" sz="1400" dirty="0"/>
                        <a:t>20,000</a:t>
                      </a:r>
                      <a:endParaRPr lang="et-EE" sz="1400" dirty="0"/>
                    </a:p>
                  </a:txBody>
                  <a:tcPr/>
                </a:tc>
                <a:extLst>
                  <a:ext uri="{0D108BD9-81ED-4DB2-BD59-A6C34878D82A}">
                    <a16:rowId xmlns:a16="http://schemas.microsoft.com/office/drawing/2014/main" val="562244872"/>
                  </a:ext>
                </a:extLst>
              </a:tr>
              <a:tr h="668427">
                <a:tc>
                  <a:txBody>
                    <a:bodyPr/>
                    <a:lstStyle/>
                    <a:p>
                      <a:r>
                        <a:rPr lang="sv-SE" sz="1400" dirty="0"/>
                        <a:t>Melissa</a:t>
                      </a:r>
                      <a:endParaRPr lang="et-EE" sz="1400" dirty="0"/>
                    </a:p>
                  </a:txBody>
                  <a:tcPr/>
                </a:tc>
                <a:tc>
                  <a:txBody>
                    <a:bodyPr/>
                    <a:lstStyle/>
                    <a:p>
                      <a:r>
                        <a:rPr lang="sv-SE" sz="1400" dirty="0"/>
                        <a:t>103</a:t>
                      </a:r>
                      <a:endParaRPr lang="et-EE" sz="1400" dirty="0"/>
                    </a:p>
                  </a:txBody>
                  <a:tcPr/>
                </a:tc>
                <a:tc>
                  <a:txBody>
                    <a:bodyPr/>
                    <a:lstStyle/>
                    <a:p>
                      <a:r>
                        <a:rPr lang="sv-SE" sz="1400" dirty="0"/>
                        <a:t># 500 Sauna tee, Tallinn</a:t>
                      </a:r>
                      <a:endParaRPr lang="et-EE" sz="1400" dirty="0"/>
                    </a:p>
                  </a:txBody>
                  <a:tcPr/>
                </a:tc>
                <a:tc>
                  <a:txBody>
                    <a:bodyPr/>
                    <a:lstStyle/>
                    <a:p>
                      <a:r>
                        <a:rPr lang="sv-SE" sz="1400" dirty="0"/>
                        <a:t>Cloud Solutions Expert</a:t>
                      </a:r>
                      <a:endParaRPr lang="et-EE" sz="1400" dirty="0"/>
                    </a:p>
                  </a:txBody>
                  <a:tcPr/>
                </a:tc>
                <a:tc>
                  <a:txBody>
                    <a:bodyPr/>
                    <a:lstStyle/>
                    <a:p>
                      <a:r>
                        <a:rPr lang="sv-SE" sz="1400" dirty="0"/>
                        <a:t>25,000</a:t>
                      </a:r>
                      <a:endParaRPr lang="et-EE" sz="1400" dirty="0"/>
                    </a:p>
                  </a:txBody>
                  <a:tcPr/>
                </a:tc>
                <a:extLst>
                  <a:ext uri="{0D108BD9-81ED-4DB2-BD59-A6C34878D82A}">
                    <a16:rowId xmlns:a16="http://schemas.microsoft.com/office/drawing/2014/main" val="847627867"/>
                  </a:ext>
                </a:extLst>
              </a:tr>
            </a:tbl>
          </a:graphicData>
        </a:graphic>
      </p:graphicFrame>
    </p:spTree>
    <p:extLst>
      <p:ext uri="{BB962C8B-B14F-4D97-AF65-F5344CB8AC3E}">
        <p14:creationId xmlns:p14="http://schemas.microsoft.com/office/powerpoint/2010/main" val="282781684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1911</TotalTime>
  <Words>2073</Words>
  <Application>Microsoft Office PowerPoint</Application>
  <PresentationFormat>On-screen Show (16:9)</PresentationFormat>
  <Paragraphs>353</Paragraphs>
  <Slides>62</Slides>
  <Notes>62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Arial</vt:lpstr>
      <vt:lpstr>Calibri</vt:lpstr>
      <vt:lpstr>Calibri Light</vt:lpstr>
      <vt:lpstr>Cambria</vt:lpstr>
      <vt:lpstr>Consolas</vt:lpstr>
      <vt:lpstr>Fira Mono</vt:lpstr>
      <vt:lpstr>Roboto</vt:lpstr>
      <vt:lpstr>Verdana</vt:lpstr>
      <vt:lpstr>Wingdings</vt:lpstr>
      <vt:lpstr>Metropolitan</vt:lpstr>
      <vt:lpstr>ICD007 Web Technologies </vt:lpstr>
      <vt:lpstr>Outline for today’s session</vt:lpstr>
      <vt:lpstr>HTML, MYSQL and PHP  </vt:lpstr>
      <vt:lpstr>What is a database</vt:lpstr>
      <vt:lpstr>MYSQL &amp; SQL  Database &amp; Language</vt:lpstr>
      <vt:lpstr>MYSQL &amp; SQL:  Database Environment</vt:lpstr>
      <vt:lpstr>Sample relational Database</vt:lpstr>
      <vt:lpstr>MYSQL &amp; SQL  Various Procedures carried out in DBMS</vt:lpstr>
      <vt:lpstr>MYSQL &amp; SQL  Various Procedures carried out in DBMS</vt:lpstr>
      <vt:lpstr>MYSQL &amp; SQL  Various Procedures carried out in DBMS</vt:lpstr>
      <vt:lpstr>MYSQL &amp; SQL  Types of DB Users</vt:lpstr>
      <vt:lpstr>MYSQL &amp; SQL  Database &amp; Language</vt:lpstr>
      <vt:lpstr>MYSQL &amp; SQL  Database &amp; Language</vt:lpstr>
      <vt:lpstr>MYSQL &amp; SQL  Database &amp; Language</vt:lpstr>
      <vt:lpstr>MYSQL &amp; SQL  Database &amp; Language</vt:lpstr>
      <vt:lpstr>MYSQL &amp; SQL  Database &amp; Language</vt:lpstr>
      <vt:lpstr>PowerPoint Presentation</vt:lpstr>
      <vt:lpstr>MYSQL &amp; SQL  Database &amp; Language</vt:lpstr>
      <vt:lpstr>MYSQL [Database]</vt:lpstr>
      <vt:lpstr>SQL is database language </vt:lpstr>
      <vt:lpstr>SQL [language]</vt:lpstr>
      <vt:lpstr>SQL</vt:lpstr>
      <vt:lpstr>SQL</vt:lpstr>
      <vt:lpstr>SQL</vt:lpstr>
      <vt:lpstr>SQL Data Types</vt:lpstr>
      <vt:lpstr>SQL</vt:lpstr>
      <vt:lpstr>SQL</vt:lpstr>
      <vt:lpstr>Basic SQL Operations (CRUD)</vt:lpstr>
      <vt:lpstr>Basic SQL Operations (Examples)</vt:lpstr>
      <vt:lpstr>Basic SQL Operations (Examples)</vt:lpstr>
      <vt:lpstr>SQL Operations (Examples)</vt:lpstr>
      <vt:lpstr>SQL CREATE TABLE + CONSTRAINT Syntax </vt:lpstr>
      <vt:lpstr>SQL Functions</vt:lpstr>
      <vt:lpstr>Hands-on </vt:lpstr>
      <vt:lpstr>Assembling Tables (Intro)</vt:lpstr>
      <vt:lpstr>First create a database</vt:lpstr>
      <vt:lpstr>USE database</vt:lpstr>
      <vt:lpstr>Creating Tables</vt:lpstr>
      <vt:lpstr>Creating tables (without defining parameters)</vt:lpstr>
      <vt:lpstr>Defining data types</vt:lpstr>
      <vt:lpstr>Defining data types</vt:lpstr>
      <vt:lpstr>Adding Modifiers</vt:lpstr>
      <vt:lpstr>Adding Modifiers</vt:lpstr>
      <vt:lpstr>Setting Primary Keys</vt:lpstr>
      <vt:lpstr>Setting Primary Keys</vt:lpstr>
      <vt:lpstr>The schema so far</vt:lpstr>
      <vt:lpstr>Altering tables</vt:lpstr>
      <vt:lpstr>Altering tables</vt:lpstr>
      <vt:lpstr>Inserting data</vt:lpstr>
      <vt:lpstr>Inserting data</vt:lpstr>
      <vt:lpstr>Updating columns</vt:lpstr>
      <vt:lpstr>Updating columns</vt:lpstr>
      <vt:lpstr>Updating fields</vt:lpstr>
      <vt:lpstr>Updating fields</vt:lpstr>
      <vt:lpstr>Updating fields(2)</vt:lpstr>
      <vt:lpstr>PHP Classes and Objects Basics </vt:lpstr>
      <vt:lpstr>Classes in PHP</vt:lpstr>
      <vt:lpstr>Simple Class Definition</vt:lpstr>
      <vt:lpstr>PHP Class/Object Functions</vt:lpstr>
      <vt:lpstr>PHP Class/Object Functions</vt:lpstr>
      <vt:lpstr>PHP Function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ICD007 Web Technologies </dc:title>
  <cp:lastModifiedBy>Andrew Adjah Sai</cp:lastModifiedBy>
  <cp:revision>64</cp:revision>
  <dcterms:modified xsi:type="dcterms:W3CDTF">2018-04-05T21:35:14Z</dcterms:modified>
</cp:coreProperties>
</file>