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sldIdLst>
    <p:sldId id="266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59" r:id="rId15"/>
    <p:sldId id="261" r:id="rId16"/>
    <p:sldId id="262" r:id="rId1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3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2C5CD1-5D3B-40BD-A346-930E711BD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CE6FAA-D09C-427D-8D59-5C7D942AF0C6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63DC47-A9AF-4EB1-90B2-E426CC302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2BCC17-7C7E-4692-9370-9CFA3EF9E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0F799E-1ADD-490F-B1AD-ED55D0A161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701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34881D-2D06-4726-969C-F091095D6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CE6FAA-D09C-427D-8D59-5C7D942AF0C6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46E70C-D279-49C5-AA05-3571E0BD8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01A748-8A87-431C-8717-6F17C217A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0F799E-1ADD-490F-B1AD-ED55D0A161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216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12DC65-487C-4EEA-89EC-4887C7E9B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CE6FAA-D09C-427D-8D59-5C7D942AF0C6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154CD2-793A-459A-BE44-F528AA523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334117-333F-4149-93AA-48663368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0F799E-1ADD-490F-B1AD-ED55D0A161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640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F0C319-F655-49B8-9080-C3D5BDC7DF5A}" type="datetimeFigureOut">
              <a:rPr lang="zh-CN" altLang="en-US"/>
              <a:pPr>
                <a:defRPr/>
              </a:pPr>
              <a:t>2019/6/10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57BE6-B7B5-416D-B7F6-A9DC0108FA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959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B1CC5D-4DE5-4628-8734-49352E229753}" type="datetimeFigureOut">
              <a:rPr lang="zh-CN" altLang="en-US"/>
              <a:pPr>
                <a:defRPr/>
              </a:pPr>
              <a:t>2019/6/10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5C00CF-025A-474E-86D3-9E57C9B064E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895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3E56E-F1B9-4709-A371-0C2340AF8251}" type="datetimeFigureOut">
              <a:rPr lang="zh-CN" altLang="en-US"/>
              <a:pPr>
                <a:defRPr/>
              </a:pPr>
              <a:t>2019/6/10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D9D1E6-A102-447C-BDFF-279E6B2BD9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744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C55976-3BA7-47D2-BB94-CB4581154EF9}" type="datetimeFigureOut">
              <a:rPr lang="zh-CN" altLang="en-US"/>
              <a:pPr>
                <a:defRPr/>
              </a:pPr>
              <a:t>2019/6/10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08A1CA-63F8-4A91-8BFD-E18E42A968D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0313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E8BEF7-2FF6-49BD-BBEE-F95E7297101C}" type="datetimeFigureOut">
              <a:rPr lang="zh-CN" altLang="en-US"/>
              <a:pPr>
                <a:defRPr/>
              </a:pPr>
              <a:t>2019/6/10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530597-0E5B-4018-BC93-AF0CBDC775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9996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2AA0C0-4967-4552-8AF7-D7BF82577E77}" type="datetimeFigureOut">
              <a:rPr lang="zh-CN" altLang="en-US"/>
              <a:pPr>
                <a:defRPr/>
              </a:pPr>
              <a:t>2019/6/10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F88E09-6477-4CD8-9636-2A9AC4C7C2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12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4C4CA1-13B2-4511-8B99-7BAE9F7FF3E2}" type="datetimeFigureOut">
              <a:rPr lang="zh-CN" altLang="en-US"/>
              <a:pPr>
                <a:defRPr/>
              </a:pPr>
              <a:t>2019/6/10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DF4D76-D403-4AC5-B043-B22F9BEE70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35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8F92D-EA6D-4770-A97A-A8D1F8FD1AF9}" type="datetimeFigureOut">
              <a:rPr lang="zh-CN" altLang="en-US"/>
              <a:pPr>
                <a:defRPr/>
              </a:pPr>
              <a:t>2019/6/10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F5B55D-80B5-41B3-B0DA-F82344CABA5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35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EEC641-205F-48EB-90C3-4D7297D72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CE6FAA-D09C-427D-8D59-5C7D942AF0C6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230D2B-50C1-4FC1-864F-B95B43C44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58AE9A-11EC-48E9-885B-862AC01B2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0F799E-1ADD-490F-B1AD-ED55D0A161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3999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D0699-BB0C-41CB-852A-5AF0D840994F}" type="datetimeFigureOut">
              <a:rPr lang="zh-CN" altLang="en-US"/>
              <a:pPr>
                <a:defRPr/>
              </a:pPr>
              <a:t>2019/6/10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59606B-D976-4DBA-AC59-6D43811643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3336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F470C5-6E2C-494F-8AFE-CE8342BF7573}" type="datetimeFigureOut">
              <a:rPr lang="zh-CN" altLang="en-US"/>
              <a:pPr>
                <a:defRPr/>
              </a:pPr>
              <a:t>2019/6/10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7F0EE-04BF-4162-878E-0E12B932DA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4429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AEE7A1-7C67-4916-88D8-CFE075B8EB17}" type="datetimeFigureOut">
              <a:rPr lang="zh-CN" altLang="en-US"/>
              <a:pPr>
                <a:defRPr/>
              </a:pPr>
              <a:t>2019/6/10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61124C-31B6-4B78-9B20-11922543E8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865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9604DC-E042-4DE3-9822-687C38360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CE6FAA-D09C-427D-8D59-5C7D942AF0C6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237AE5-AB12-432C-9310-948044DAC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43C8FD-E429-497C-86DF-C9D03AF97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0F799E-1ADD-490F-B1AD-ED55D0A161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775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429D69E3-5B14-4C02-B6EE-1F02682A6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CE6FAA-D09C-427D-8D59-5C7D942AF0C6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502A535A-EEBF-45D8-90B1-B3FECE8DA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9FC86ABB-07A0-4343-90EF-3E4A11D7E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0F799E-1ADD-490F-B1AD-ED55D0A161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70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66799DC5-8A44-41A2-BCBF-23A4EF26D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CE6FAA-D09C-427D-8D59-5C7D942AF0C6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945261F8-E404-46DA-A119-E5F0E73A1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1A1A1220-7F71-4DEA-BE6A-3D64EFD8B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0F799E-1ADD-490F-B1AD-ED55D0A161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597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4A3AD22D-BEE5-4341-9742-0D2783DF8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CE6FAA-D09C-427D-8D59-5C7D942AF0C6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D6D1FF02-6E1D-49B8-9F76-6C676C277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188161CE-3CC9-4F4B-B47D-9240158D9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0F799E-1ADD-490F-B1AD-ED55D0A161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923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633CB2F9-9292-4BB9-92D7-FD52FDA1B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CE6FAA-D09C-427D-8D59-5C7D942AF0C6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E29F948E-E577-48DC-9E1E-94BB5F6C0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1920C194-C3BE-4FA4-ACCC-E1153A453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0F799E-1ADD-490F-B1AD-ED55D0A161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283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3C0688EA-71F8-405C-A07E-DEF14716E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CE6FAA-D09C-427D-8D59-5C7D942AF0C6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4559D7C0-B1DE-4F3E-AB28-EBB6E382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CE46D20D-5475-4B5A-9A78-168327B7C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0F799E-1ADD-490F-B1AD-ED55D0A161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947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9094C9D4-757D-4208-B200-BB556474E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CE6FAA-D09C-427D-8D59-5C7D942AF0C6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DB68932D-B658-47DE-A977-19B5868F9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63CFDEE5-9E6E-4276-81DA-8CD5A2A05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0F799E-1ADD-490F-B1AD-ED55D0A161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254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4D774202-A034-4DF9-969D-ABD545611A9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9F31A6A0-4F6D-4220-81F7-24AFD006198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650D58-9E4B-46C3-89CB-7FF9945782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E9CE6FAA-D09C-427D-8D59-5C7D942AF0C6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55744D-354A-4A3E-B4AB-05A249A896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1AE2AE-1930-40E4-BFB7-D79625F6C9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6A0F799E-1ADD-490F-B1AD-ED55D0A161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244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341EF3A-A9F4-4148-87C7-2C8526AF93DB}" type="datetimeFigureOut">
              <a:rPr lang="zh-CN" altLang="en-US"/>
              <a:pPr>
                <a:defRPr/>
              </a:pPr>
              <a:t>2019/6/10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5FC969B-7FB6-4FF7-A227-EA67D22934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521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3"/>
          <p:cNvSpPr txBox="1">
            <a:spLocks noChangeArrowheads="1"/>
          </p:cNvSpPr>
          <p:nvPr/>
        </p:nvSpPr>
        <p:spPr bwMode="auto">
          <a:xfrm>
            <a:off x="1928810" y="1645106"/>
            <a:ext cx="528637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rPr>
              <a:t>六边形扫雷</a:t>
            </a:r>
          </a:p>
        </p:txBody>
      </p:sp>
      <p:sp>
        <p:nvSpPr>
          <p:cNvPr id="2051" name="TextBox 4"/>
          <p:cNvSpPr txBox="1">
            <a:spLocks noChangeArrowheads="1"/>
          </p:cNvSpPr>
          <p:nvPr/>
        </p:nvSpPr>
        <p:spPr bwMode="auto">
          <a:xfrm>
            <a:off x="2500309" y="2967335"/>
            <a:ext cx="41433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计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75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郭元博 罗崚骁 胡翰文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AD8BF93-2DA1-4F41-960B-9F201A0437AB}"/>
              </a:ext>
            </a:extLst>
          </p:cNvPr>
          <p:cNvSpPr txBox="1"/>
          <p:nvPr/>
        </p:nvSpPr>
        <p:spPr>
          <a:xfrm>
            <a:off x="4399280" y="494417"/>
            <a:ext cx="4744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难点</a:t>
            </a: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·</a:t>
            </a: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解决方案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F9DBB17-2241-4C3B-84B8-9DB3E84887D3}"/>
              </a:ext>
            </a:extLst>
          </p:cNvPr>
          <p:cNvSpPr txBox="1"/>
          <p:nvPr/>
        </p:nvSpPr>
        <p:spPr>
          <a:xfrm>
            <a:off x="4572000" y="2844225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3600" dirty="0">
                <a:solidFill>
                  <a:prstClr val="black"/>
                </a:solidFill>
              </a:rPr>
              <a:t>理想和现实的</a:t>
            </a:r>
            <a:endParaRPr lang="en-US" altLang="zh-CN" sz="3600" dirty="0">
              <a:solidFill>
                <a:prstClr val="black"/>
              </a:solidFill>
            </a:endParaRPr>
          </a:p>
          <a:p>
            <a:pPr lvl="0" algn="ctr"/>
            <a:r>
              <a:rPr lang="zh-CN" altLang="en-US" sz="3600" dirty="0">
                <a:solidFill>
                  <a:prstClr val="black"/>
                </a:solidFill>
              </a:rPr>
              <a:t>巨大差异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EB127E9-6CDC-450E-A192-98A5C81B20D2}"/>
              </a:ext>
            </a:extLst>
          </p:cNvPr>
          <p:cNvSpPr txBox="1"/>
          <p:nvPr/>
        </p:nvSpPr>
        <p:spPr>
          <a:xfrm>
            <a:off x="325120" y="4328160"/>
            <a:ext cx="85140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32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放弃理想，</a:t>
            </a:r>
            <a:endParaRPr lang="en-US" altLang="zh-CN" sz="3200" dirty="0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 algn="ctr"/>
            <a:r>
              <a:rPr lang="zh-CN" altLang="en-US" sz="32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接受现实。</a:t>
            </a:r>
          </a:p>
        </p:txBody>
      </p:sp>
    </p:spTree>
    <p:extLst>
      <p:ext uri="{BB962C8B-B14F-4D97-AF65-F5344CB8AC3E}">
        <p14:creationId xmlns:p14="http://schemas.microsoft.com/office/powerpoint/2010/main" val="2407280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AD8BF93-2DA1-4F41-960B-9F201A0437AB}"/>
              </a:ext>
            </a:extLst>
          </p:cNvPr>
          <p:cNvSpPr txBox="1"/>
          <p:nvPr/>
        </p:nvSpPr>
        <p:spPr>
          <a:xfrm>
            <a:off x="4399280" y="494417"/>
            <a:ext cx="4744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难点</a:t>
            </a: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·</a:t>
            </a: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解决方案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F9DBB17-2241-4C3B-84B8-9DB3E84887D3}"/>
              </a:ext>
            </a:extLst>
          </p:cNvPr>
          <p:cNvSpPr txBox="1"/>
          <p:nvPr/>
        </p:nvSpPr>
        <p:spPr>
          <a:xfrm>
            <a:off x="4582160" y="2573834"/>
            <a:ext cx="457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dirty="0">
                <a:solidFill>
                  <a:prstClr val="black"/>
                </a:solidFill>
              </a:rPr>
              <a:t>图片显示</a:t>
            </a:r>
            <a:r>
              <a:rPr lang="en-US" altLang="zh-CN" sz="3600" dirty="0">
                <a:solidFill>
                  <a:prstClr val="black"/>
                </a:solidFill>
              </a:rPr>
              <a:t>——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平衡操作性、存储量、美观度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EB127E9-6CDC-450E-A192-98A5C81B20D2}"/>
              </a:ext>
            </a:extLst>
          </p:cNvPr>
          <p:cNvSpPr txBox="1"/>
          <p:nvPr/>
        </p:nvSpPr>
        <p:spPr>
          <a:xfrm>
            <a:off x="325120" y="4328160"/>
            <a:ext cx="851408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利用网上获得的程序将图片转为</a:t>
            </a:r>
            <a:r>
              <a:rPr lang="en-US" altLang="zh-CN" sz="32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RGB</a:t>
            </a:r>
            <a:r>
              <a:rPr lang="zh-CN" altLang="en-US" sz="32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数组，</a:t>
            </a:r>
            <a:endParaRPr lang="en-US" altLang="zh-CN" sz="3200" dirty="0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利用自己写的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C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程序将其转为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mif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文件，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位宽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9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，深度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65536</a:t>
            </a:r>
            <a:r>
              <a:rPr lang="zh-CN" altLang="en-US" sz="32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32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RGB</a:t>
            </a:r>
            <a:r>
              <a:rPr lang="zh-CN" altLang="en-US" sz="32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各</a:t>
            </a:r>
            <a:r>
              <a:rPr lang="en-US" altLang="zh-CN" sz="32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32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位。</a:t>
            </a:r>
            <a:endParaRPr lang="en-US" altLang="zh-CN" sz="3200" dirty="0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比起课程提供的</a:t>
            </a:r>
            <a:r>
              <a:rPr lang="en-US" altLang="zh-CN" sz="3200" dirty="0" err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BmpToMif</a:t>
            </a:r>
            <a:r>
              <a:rPr lang="zh-CN" altLang="en-US" sz="32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颜色更丰富</a:t>
            </a:r>
            <a:r>
              <a:rPr lang="en-US" altLang="zh-CN" sz="32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……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3231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AD8BF93-2DA1-4F41-960B-9F201A0437AB}"/>
              </a:ext>
            </a:extLst>
          </p:cNvPr>
          <p:cNvSpPr txBox="1"/>
          <p:nvPr/>
        </p:nvSpPr>
        <p:spPr>
          <a:xfrm>
            <a:off x="4399280" y="494417"/>
            <a:ext cx="4744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难点</a:t>
            </a: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·</a:t>
            </a: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解决方案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F9DBB17-2241-4C3B-84B8-9DB3E84887D3}"/>
              </a:ext>
            </a:extLst>
          </p:cNvPr>
          <p:cNvSpPr txBox="1"/>
          <p:nvPr/>
        </p:nvSpPr>
        <p:spPr>
          <a:xfrm>
            <a:off x="4572000" y="2844225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理想和现实的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巨大差异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EB127E9-6CDC-450E-A192-98A5C81B20D2}"/>
              </a:ext>
            </a:extLst>
          </p:cNvPr>
          <p:cNvSpPr txBox="1"/>
          <p:nvPr/>
        </p:nvSpPr>
        <p:spPr>
          <a:xfrm>
            <a:off x="325120" y="4328160"/>
            <a:ext cx="85140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放弃理想，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接受现实。</a:t>
            </a:r>
          </a:p>
        </p:txBody>
      </p:sp>
    </p:spTree>
    <p:extLst>
      <p:ext uri="{BB962C8B-B14F-4D97-AF65-F5344CB8AC3E}">
        <p14:creationId xmlns:p14="http://schemas.microsoft.com/office/powerpoint/2010/main" val="906925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A7CCA0-70CA-40CE-BC4A-E0C007678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关键技术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FFB853-C359-4F70-8A8A-5A75FFAA2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片内</a:t>
            </a:r>
            <a:r>
              <a:rPr lang="en-US" altLang="zh-CN" dirty="0"/>
              <a:t>SRAM</a:t>
            </a:r>
            <a:r>
              <a:rPr lang="zh-CN" altLang="en-US" dirty="0"/>
              <a:t>的使用和使用</a:t>
            </a:r>
            <a:r>
              <a:rPr lang="en-US" altLang="zh-CN" dirty="0" err="1"/>
              <a:t>mif</a:t>
            </a:r>
            <a:r>
              <a:rPr lang="zh-CN" altLang="en-US" dirty="0"/>
              <a:t>文件对其初始化技术</a:t>
            </a:r>
            <a:endParaRPr lang="en-US" altLang="zh-CN" dirty="0"/>
          </a:p>
          <a:p>
            <a:r>
              <a:rPr lang="zh-CN" altLang="en-US" dirty="0"/>
              <a:t>通过</a:t>
            </a:r>
            <a:r>
              <a:rPr lang="en-US" altLang="zh-CN" dirty="0"/>
              <a:t>PS/2</a:t>
            </a:r>
            <a:r>
              <a:rPr lang="zh-CN" altLang="en-US" dirty="0"/>
              <a:t>接口的交互和异常处理技术</a:t>
            </a:r>
            <a:endParaRPr lang="en-US" altLang="zh-CN" dirty="0"/>
          </a:p>
          <a:p>
            <a:r>
              <a:rPr lang="zh-CN" altLang="en-US" dirty="0"/>
              <a:t>在最后三天内战略性放弃</a:t>
            </a:r>
            <a:r>
              <a:rPr lang="en-US" altLang="zh-CN" dirty="0"/>
              <a:t>plan A</a:t>
            </a:r>
            <a:r>
              <a:rPr lang="zh-CN" altLang="en-US" dirty="0"/>
              <a:t>，紧急想出</a:t>
            </a:r>
            <a:r>
              <a:rPr lang="en-US" altLang="zh-CN" dirty="0"/>
              <a:t>plan B</a:t>
            </a:r>
            <a:r>
              <a:rPr lang="zh-CN" altLang="en-US" dirty="0"/>
              <a:t>并实现的技术</a:t>
            </a:r>
          </a:p>
        </p:txBody>
      </p:sp>
    </p:spTree>
    <p:extLst>
      <p:ext uri="{BB962C8B-B14F-4D97-AF65-F5344CB8AC3E}">
        <p14:creationId xmlns:p14="http://schemas.microsoft.com/office/powerpoint/2010/main" val="2580136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7E0392-4828-4CD6-B56D-618D5DCD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创新性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988554-F09A-4ED9-A4FD-9F5C0CFE1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无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0188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56FAC-6744-4C48-9858-2C26654C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收获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C95A00-02C8-40ED-BF07-60A67FF1C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学会了</a:t>
            </a:r>
            <a:r>
              <a:rPr lang="en-US" altLang="zh-CN" dirty="0" err="1"/>
              <a:t>signaltap</a:t>
            </a:r>
            <a:r>
              <a:rPr lang="zh-CN" altLang="en-US" dirty="0"/>
              <a:t>的用法，以及信号传递的量子性：观测会导致信号的改变</a:t>
            </a:r>
            <a:endParaRPr lang="en-US" altLang="zh-CN" dirty="0"/>
          </a:p>
          <a:p>
            <a:r>
              <a:rPr lang="zh-CN" altLang="en-US" dirty="0"/>
              <a:t>辛辛苦苦肝了</a:t>
            </a:r>
            <a:r>
              <a:rPr lang="en-US" altLang="zh-CN" dirty="0"/>
              <a:t>8</a:t>
            </a:r>
            <a:r>
              <a:rPr lang="zh-CN" altLang="en-US" dirty="0"/>
              <a:t>周肝出来的代码也有可能在最后三天被全部弃用，导致你变成</a:t>
            </a:r>
            <a:r>
              <a:rPr lang="en-US" altLang="zh-CN" dirty="0"/>
              <a:t>0 contribution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56864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1CD8261-9620-408D-9276-645B8C7880DD}"/>
              </a:ext>
            </a:extLst>
          </p:cNvPr>
          <p:cNvSpPr txBox="1"/>
          <p:nvPr/>
        </p:nvSpPr>
        <p:spPr>
          <a:xfrm>
            <a:off x="4572000" y="1229360"/>
            <a:ext cx="33121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endParaRPr lang="zh-CN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02CFE21-9AEB-4527-B456-224A2FFDAC32}"/>
              </a:ext>
            </a:extLst>
          </p:cNvPr>
          <p:cNvSpPr txBox="1"/>
          <p:nvPr/>
        </p:nvSpPr>
        <p:spPr>
          <a:xfrm>
            <a:off x="3870960" y="2921168"/>
            <a:ext cx="416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latin typeface="+mn-ea"/>
                <a:ea typeface="+mn-ea"/>
                <a:cs typeface="Times New Roman" panose="02020603050405020304" pitchFamily="18" charset="0"/>
              </a:rPr>
              <a:t>我们做了个什么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2A69543-9602-4C01-8914-CD4599EE2418}"/>
              </a:ext>
            </a:extLst>
          </p:cNvPr>
          <p:cNvSpPr txBox="1"/>
          <p:nvPr/>
        </p:nvSpPr>
        <p:spPr>
          <a:xfrm>
            <a:off x="2489200" y="3951256"/>
            <a:ext cx="416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latin typeface="+mn-ea"/>
                <a:ea typeface="+mn-ea"/>
                <a:cs typeface="Times New Roman" panose="02020603050405020304" pitchFamily="18" charset="0"/>
              </a:rPr>
              <a:t>难点</a:t>
            </a:r>
            <a:r>
              <a:rPr lang="en-US" altLang="zh-CN" sz="4000" dirty="0">
                <a:latin typeface="+mn-ea"/>
                <a:ea typeface="+mn-ea"/>
                <a:cs typeface="Times New Roman" panose="02020603050405020304" pitchFamily="18" charset="0"/>
              </a:rPr>
              <a:t>·</a:t>
            </a:r>
            <a:r>
              <a:rPr lang="zh-CN" altLang="en-US" sz="4000" dirty="0">
                <a:latin typeface="+mn-ea"/>
                <a:ea typeface="+mn-ea"/>
                <a:cs typeface="Times New Roman" panose="02020603050405020304" pitchFamily="18" charset="0"/>
              </a:rPr>
              <a:t>解决方案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5BCED92-9ABD-429F-9ED3-EF5CCB4325D6}"/>
              </a:ext>
            </a:extLst>
          </p:cNvPr>
          <p:cNvSpPr txBox="1"/>
          <p:nvPr/>
        </p:nvSpPr>
        <p:spPr>
          <a:xfrm>
            <a:off x="335280" y="4981344"/>
            <a:ext cx="416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latin typeface="+mn-ea"/>
                <a:ea typeface="+mn-ea"/>
                <a:cs typeface="Times New Roman" panose="02020603050405020304" pitchFamily="18" charset="0"/>
              </a:rPr>
              <a:t>创新性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9DFF85-952E-4789-B413-80A86E57DBFC}"/>
              </a:ext>
            </a:extLst>
          </p:cNvPr>
          <p:cNvSpPr txBox="1"/>
          <p:nvPr/>
        </p:nvSpPr>
        <p:spPr>
          <a:xfrm>
            <a:off x="-294640" y="6011432"/>
            <a:ext cx="416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latin typeface="+mn-ea"/>
                <a:ea typeface="+mn-ea"/>
                <a:cs typeface="Times New Roman" panose="02020603050405020304" pitchFamily="18" charset="0"/>
              </a:rPr>
              <a:t>收获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25058DE-BB44-43F6-A5CB-BBEC21DEF312}"/>
              </a:ext>
            </a:extLst>
          </p:cNvPr>
          <p:cNvSpPr txBox="1"/>
          <p:nvPr/>
        </p:nvSpPr>
        <p:spPr>
          <a:xfrm>
            <a:off x="0" y="482768"/>
            <a:ext cx="6431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+mn-ea"/>
                <a:ea typeface="+mn-ea"/>
                <a:cs typeface="Times New Roman" panose="02020603050405020304" pitchFamily="18" charset="0"/>
              </a:rPr>
              <a:t>我们做了个什么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7CAEC0A-6A4D-4BA0-A46B-0E807DC51DDD}"/>
              </a:ext>
            </a:extLst>
          </p:cNvPr>
          <p:cNvSpPr txBox="1"/>
          <p:nvPr/>
        </p:nvSpPr>
        <p:spPr>
          <a:xfrm>
            <a:off x="0" y="1656080"/>
            <a:ext cx="64312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+mn-ea"/>
                <a:ea typeface="+mn-ea"/>
              </a:rPr>
              <a:t>就是个扫雷游戏，把格子从方形变成了六边形而已。</a:t>
            </a:r>
            <a:endParaRPr lang="en-US" altLang="zh-CN" sz="3600" dirty="0">
              <a:latin typeface="+mn-ea"/>
              <a:ea typeface="+mn-ea"/>
            </a:endParaRPr>
          </a:p>
          <a:p>
            <a:endParaRPr lang="en-US" altLang="zh-CN" sz="3600" dirty="0">
              <a:latin typeface="+mn-ea"/>
              <a:ea typeface="+mn-ea"/>
            </a:endParaRPr>
          </a:p>
          <a:p>
            <a:r>
              <a:rPr lang="en-US" altLang="zh-CN" sz="3600" dirty="0">
                <a:latin typeface="+mn-ea"/>
                <a:ea typeface="+mn-ea"/>
              </a:rPr>
              <a:t>……</a:t>
            </a:r>
          </a:p>
          <a:p>
            <a:endParaRPr lang="en-US" altLang="zh-CN" sz="3600" dirty="0">
              <a:latin typeface="+mn-ea"/>
              <a:ea typeface="+mn-ea"/>
            </a:endParaRPr>
          </a:p>
          <a:p>
            <a:r>
              <a:rPr lang="zh-CN" altLang="en-US" sz="3600" dirty="0">
                <a:latin typeface="+mn-ea"/>
                <a:ea typeface="+mn-ea"/>
              </a:rPr>
              <a:t>先来演示一下</a:t>
            </a:r>
            <a:r>
              <a:rPr lang="en-US" altLang="zh-CN" sz="3600" dirty="0">
                <a:latin typeface="+mn-ea"/>
                <a:ea typeface="+mn-ea"/>
              </a:rPr>
              <a:t>——</a:t>
            </a:r>
            <a:endParaRPr lang="zh-CN" altLang="en-US" sz="36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AD8BF93-2DA1-4F41-960B-9F201A0437AB}"/>
              </a:ext>
            </a:extLst>
          </p:cNvPr>
          <p:cNvSpPr txBox="1"/>
          <p:nvPr/>
        </p:nvSpPr>
        <p:spPr>
          <a:xfrm>
            <a:off x="4399280" y="494417"/>
            <a:ext cx="4744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+mn-ea"/>
                <a:ea typeface="+mn-ea"/>
                <a:cs typeface="Times New Roman" panose="02020603050405020304" pitchFamily="18" charset="0"/>
              </a:rPr>
              <a:t>难点</a:t>
            </a:r>
            <a:r>
              <a:rPr lang="en-US" altLang="zh-CN" sz="4800" dirty="0">
                <a:latin typeface="+mn-ea"/>
                <a:ea typeface="+mn-ea"/>
                <a:cs typeface="Times New Roman" panose="02020603050405020304" pitchFamily="18" charset="0"/>
              </a:rPr>
              <a:t>·</a:t>
            </a:r>
            <a:r>
              <a:rPr lang="zh-CN" altLang="en-US" sz="4800" dirty="0">
                <a:latin typeface="+mn-ea"/>
                <a:ea typeface="+mn-ea"/>
                <a:cs typeface="Times New Roman" panose="02020603050405020304" pitchFamily="18" charset="0"/>
              </a:rPr>
              <a:t>解决方案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F9DBB17-2241-4C3B-84B8-9DB3E84887D3}"/>
              </a:ext>
            </a:extLst>
          </p:cNvPr>
          <p:cNvSpPr txBox="1"/>
          <p:nvPr/>
        </p:nvSpPr>
        <p:spPr>
          <a:xfrm>
            <a:off x="4572000" y="2844225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地雷分布的随机生成</a:t>
            </a:r>
            <a:endParaRPr lang="en-US" altLang="zh-CN" sz="3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EB127E9-6CDC-450E-A192-98A5C81B20D2}"/>
              </a:ext>
            </a:extLst>
          </p:cNvPr>
          <p:cNvSpPr txBox="1"/>
          <p:nvPr/>
        </p:nvSpPr>
        <p:spPr>
          <a:xfrm>
            <a:off x="325120" y="4328160"/>
            <a:ext cx="85140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在电脑上随机生成好，</a:t>
            </a:r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写成</a:t>
            </a:r>
            <a:r>
              <a:rPr lang="en-US" altLang="zh-CN" sz="32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mif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文件烧进板子里。</a:t>
            </a:r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AD8BF93-2DA1-4F41-960B-9F201A0437AB}"/>
              </a:ext>
            </a:extLst>
          </p:cNvPr>
          <p:cNvSpPr txBox="1"/>
          <p:nvPr/>
        </p:nvSpPr>
        <p:spPr>
          <a:xfrm>
            <a:off x="4399280" y="494417"/>
            <a:ext cx="4744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难点</a:t>
            </a: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·</a:t>
            </a: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解决方案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F9DBB17-2241-4C3B-84B8-9DB3E84887D3}"/>
              </a:ext>
            </a:extLst>
          </p:cNvPr>
          <p:cNvSpPr txBox="1"/>
          <p:nvPr/>
        </p:nvSpPr>
        <p:spPr>
          <a:xfrm>
            <a:off x="4572000" y="2844225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3600" dirty="0">
                <a:solidFill>
                  <a:prstClr val="black"/>
                </a:solidFill>
              </a:rPr>
              <a:t>外部</a:t>
            </a:r>
            <a:r>
              <a:rPr lang="en-US" altLang="zh-CN" sz="3600" dirty="0">
                <a:solidFill>
                  <a:prstClr val="black"/>
                </a:solidFill>
              </a:rPr>
              <a:t>SRAM</a:t>
            </a:r>
            <a:r>
              <a:rPr lang="zh-CN" altLang="en-US" sz="3600" dirty="0">
                <a:solidFill>
                  <a:prstClr val="black"/>
                </a:solidFill>
              </a:rPr>
              <a:t>的使用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EB127E9-6CDC-450E-A192-98A5C81B20D2}"/>
              </a:ext>
            </a:extLst>
          </p:cNvPr>
          <p:cNvSpPr txBox="1"/>
          <p:nvPr/>
        </p:nvSpPr>
        <p:spPr>
          <a:xfrm>
            <a:off x="325120" y="4328160"/>
            <a:ext cx="85140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32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通过有效压缩信息，</a:t>
            </a:r>
            <a:endParaRPr lang="en-US" altLang="zh-CN" sz="3200" dirty="0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 algn="ctr"/>
            <a:r>
              <a:rPr lang="zh-CN" altLang="en-US" sz="32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改为使用内部</a:t>
            </a:r>
            <a:r>
              <a:rPr lang="en-US" altLang="zh-CN" sz="32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SRAM</a:t>
            </a:r>
          </a:p>
        </p:txBody>
      </p:sp>
    </p:spTree>
    <p:extLst>
      <p:ext uri="{BB962C8B-B14F-4D97-AF65-F5344CB8AC3E}">
        <p14:creationId xmlns:p14="http://schemas.microsoft.com/office/powerpoint/2010/main" val="4140308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AD8BF93-2DA1-4F41-960B-9F201A0437AB}"/>
              </a:ext>
            </a:extLst>
          </p:cNvPr>
          <p:cNvSpPr txBox="1"/>
          <p:nvPr/>
        </p:nvSpPr>
        <p:spPr>
          <a:xfrm>
            <a:off x="4399280" y="494417"/>
            <a:ext cx="4744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难点</a:t>
            </a: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·</a:t>
            </a: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解决方案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F9DBB17-2241-4C3B-84B8-9DB3E84887D3}"/>
              </a:ext>
            </a:extLst>
          </p:cNvPr>
          <p:cNvSpPr txBox="1"/>
          <p:nvPr/>
        </p:nvSpPr>
        <p:spPr>
          <a:xfrm>
            <a:off x="4572000" y="2844225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3600" dirty="0">
                <a:solidFill>
                  <a:prstClr val="black"/>
                </a:solidFill>
              </a:rPr>
              <a:t>摄像头的配置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EB127E9-6CDC-450E-A192-98A5C81B20D2}"/>
              </a:ext>
            </a:extLst>
          </p:cNvPr>
          <p:cNvSpPr txBox="1"/>
          <p:nvPr/>
        </p:nvSpPr>
        <p:spPr>
          <a:xfrm>
            <a:off x="325120" y="4328160"/>
            <a:ext cx="85140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32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利用网上的祖传代码，</a:t>
            </a:r>
            <a:endParaRPr lang="en-US" altLang="zh-CN" sz="3200" dirty="0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 algn="ctr"/>
            <a:r>
              <a:rPr lang="zh-CN" altLang="en-US" sz="32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可以配置成功。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7197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AD8BF93-2DA1-4F41-960B-9F201A0437AB}"/>
              </a:ext>
            </a:extLst>
          </p:cNvPr>
          <p:cNvSpPr txBox="1"/>
          <p:nvPr/>
        </p:nvSpPr>
        <p:spPr>
          <a:xfrm>
            <a:off x="4399280" y="494417"/>
            <a:ext cx="4744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难点</a:t>
            </a: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·</a:t>
            </a: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解决方案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F9DBB17-2241-4C3B-84B8-9DB3E84887D3}"/>
              </a:ext>
            </a:extLst>
          </p:cNvPr>
          <p:cNvSpPr txBox="1"/>
          <p:nvPr/>
        </p:nvSpPr>
        <p:spPr>
          <a:xfrm>
            <a:off x="4572000" y="2844225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3600" dirty="0">
                <a:solidFill>
                  <a:prstClr val="black"/>
                </a:solidFill>
              </a:rPr>
              <a:t>利用摄像头识别手指的位置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EB127E9-6CDC-450E-A192-98A5C81B20D2}"/>
              </a:ext>
            </a:extLst>
          </p:cNvPr>
          <p:cNvSpPr txBox="1"/>
          <p:nvPr/>
        </p:nvSpPr>
        <p:spPr>
          <a:xfrm>
            <a:off x="325120" y="4328160"/>
            <a:ext cx="85140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32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为了最后能做出完整的游戏，</a:t>
            </a:r>
            <a:endParaRPr lang="en-US" altLang="zh-CN" sz="3200" dirty="0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 algn="ctr"/>
            <a:r>
              <a:rPr lang="zh-CN" altLang="en-US" sz="32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忍痛放弃并改为使用鼠标。</a:t>
            </a:r>
          </a:p>
        </p:txBody>
      </p:sp>
    </p:spTree>
    <p:extLst>
      <p:ext uri="{BB962C8B-B14F-4D97-AF65-F5344CB8AC3E}">
        <p14:creationId xmlns:p14="http://schemas.microsoft.com/office/powerpoint/2010/main" val="3603992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AD8BF93-2DA1-4F41-960B-9F201A0437AB}"/>
              </a:ext>
            </a:extLst>
          </p:cNvPr>
          <p:cNvSpPr txBox="1"/>
          <p:nvPr/>
        </p:nvSpPr>
        <p:spPr>
          <a:xfrm>
            <a:off x="4399280" y="494417"/>
            <a:ext cx="4744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难点</a:t>
            </a: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·</a:t>
            </a: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解决方案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F9DBB17-2241-4C3B-84B8-9DB3E84887D3}"/>
              </a:ext>
            </a:extLst>
          </p:cNvPr>
          <p:cNvSpPr txBox="1"/>
          <p:nvPr/>
        </p:nvSpPr>
        <p:spPr>
          <a:xfrm>
            <a:off x="4572000" y="2228671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3600" dirty="0">
                <a:solidFill>
                  <a:prstClr val="black"/>
                </a:solidFill>
              </a:rPr>
              <a:t>理想和现实的</a:t>
            </a:r>
            <a:endParaRPr lang="en-US" altLang="zh-CN" sz="3600" dirty="0">
              <a:solidFill>
                <a:prstClr val="black"/>
              </a:solidFill>
            </a:endParaRPr>
          </a:p>
          <a:p>
            <a:pPr lvl="0" algn="ctr"/>
            <a:r>
              <a:rPr lang="zh-CN" altLang="en-US" sz="3600" dirty="0">
                <a:solidFill>
                  <a:prstClr val="black"/>
                </a:solidFill>
              </a:rPr>
              <a:t>巨大差异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4DAD090-8CDB-4F6D-992C-BDB4CE903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89" y="3645816"/>
            <a:ext cx="4282911" cy="321218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EEB1550-05F5-4EBB-86BE-E20D547074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645816"/>
            <a:ext cx="4282911" cy="321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777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AD8BF93-2DA1-4F41-960B-9F201A0437AB}"/>
              </a:ext>
            </a:extLst>
          </p:cNvPr>
          <p:cNvSpPr txBox="1"/>
          <p:nvPr/>
        </p:nvSpPr>
        <p:spPr>
          <a:xfrm>
            <a:off x="4399280" y="494417"/>
            <a:ext cx="4744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难点</a:t>
            </a: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·</a:t>
            </a: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解决方案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F9DBB17-2241-4C3B-84B8-9DB3E84887D3}"/>
              </a:ext>
            </a:extLst>
          </p:cNvPr>
          <p:cNvSpPr txBox="1"/>
          <p:nvPr/>
        </p:nvSpPr>
        <p:spPr>
          <a:xfrm>
            <a:off x="4572000" y="2228671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理想和现实的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巨大差异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68E781A-C947-4E97-92AD-CD03395234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482" y="3728223"/>
            <a:ext cx="4173036" cy="312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235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ppt4419</Template>
  <TotalTime>423</TotalTime>
  <Words>332</Words>
  <Application>Microsoft Office PowerPoint</Application>
  <PresentationFormat>全屏显示(4:3)</PresentationFormat>
  <Paragraphs>61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华文楷体</vt:lpstr>
      <vt:lpstr>宋体</vt:lpstr>
      <vt:lpstr>微软雅黑</vt:lpstr>
      <vt:lpstr>Arial</vt:lpstr>
      <vt:lpstr>Calibri</vt:lpstr>
      <vt:lpstr>Times New Roman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关键技术</vt:lpstr>
      <vt:lpstr>创新性</vt:lpstr>
      <vt:lpstr>收获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六边形扫雷</dc:title>
  <dc:creator>hanwen hu</dc:creator>
  <cp:lastModifiedBy>Yuanbo Guo</cp:lastModifiedBy>
  <cp:revision>46</cp:revision>
  <dcterms:created xsi:type="dcterms:W3CDTF">2019-06-10T01:51:57Z</dcterms:created>
  <dcterms:modified xsi:type="dcterms:W3CDTF">2019-06-10T14:24:38Z</dcterms:modified>
</cp:coreProperties>
</file>