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58" r:id="rId4"/>
    <p:sldId id="280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8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0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90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1502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07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55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44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41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3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2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2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0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5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9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336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67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23041-6825-498C-8EBE-188C822A8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468" y="136578"/>
            <a:ext cx="9440034" cy="1049867"/>
          </a:xfrm>
        </p:spPr>
        <p:txBody>
          <a:bodyPr>
            <a:normAutofit/>
          </a:bodyPr>
          <a:lstStyle/>
          <a:p>
            <a:r>
              <a:rPr lang="en-US" dirty="0"/>
              <a:t>Proyecto Integrador de saberes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56F546-F027-4DC4-B947-2B12BF07C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1703279"/>
            <a:ext cx="9440034" cy="5534977"/>
          </a:xfrm>
        </p:spPr>
        <p:txBody>
          <a:bodyPr>
            <a:normAutofit/>
          </a:bodyPr>
          <a:lstStyle/>
          <a:p>
            <a:r>
              <a:rPr lang="es-MX" b="1" dirty="0">
                <a:effectLst/>
              </a:rPr>
              <a:t>Presentado por:</a:t>
            </a:r>
            <a:endParaRPr lang="en-US" dirty="0">
              <a:effectLst/>
            </a:endParaRPr>
          </a:p>
          <a:p>
            <a:r>
              <a:rPr lang="es-MX" dirty="0"/>
              <a:t>Diana Serrano</a:t>
            </a:r>
            <a:endParaRPr lang="en-US" dirty="0"/>
          </a:p>
          <a:p>
            <a:r>
              <a:rPr lang="es-MX" dirty="0"/>
              <a:t>Israel Tapia</a:t>
            </a:r>
            <a:endParaRPr lang="en-US" dirty="0"/>
          </a:p>
          <a:p>
            <a:r>
              <a:rPr lang="es-MX" b="1" dirty="0">
                <a:effectLst/>
              </a:rPr>
              <a:t>Presentado a:</a:t>
            </a:r>
            <a:endParaRPr lang="en-US" dirty="0">
              <a:effectLst/>
            </a:endParaRPr>
          </a:p>
          <a:p>
            <a:r>
              <a:rPr lang="es-MX" dirty="0"/>
              <a:t>Ing. </a:t>
            </a:r>
            <a:r>
              <a:rPr lang="en-US" dirty="0"/>
              <a:t>Jorge Afranio Lopez Vargas</a:t>
            </a:r>
          </a:p>
          <a:p>
            <a:r>
              <a:rPr lang="es-MX" b="1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es-MX" b="1" dirty="0">
                <a:effectLst/>
              </a:rPr>
              <a:t>PROGRAMACION FUNCIONAL</a:t>
            </a:r>
            <a:endParaRPr lang="en-US" dirty="0">
              <a:effectLst/>
            </a:endParaRPr>
          </a:p>
          <a:p>
            <a:r>
              <a:rPr lang="es-MX" b="1" dirty="0">
                <a:effectLst/>
              </a:rPr>
              <a:t>Área Técnica</a:t>
            </a:r>
            <a:endParaRPr lang="en-US" dirty="0">
              <a:effectLst/>
            </a:endParaRPr>
          </a:p>
          <a:p>
            <a:r>
              <a:rPr lang="es-MX" b="1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es-MX" b="1" dirty="0">
                <a:effectLst/>
              </a:rPr>
              <a:t>LOJA-ECUADOR</a:t>
            </a:r>
            <a:endParaRPr lang="en-US" dirty="0">
              <a:effectLst/>
            </a:endParaRPr>
          </a:p>
          <a:p>
            <a:r>
              <a:rPr lang="es-MX" b="1" dirty="0">
                <a:effectLst/>
              </a:rPr>
              <a:t>2019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6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F6138-4335-40CF-808E-4364CF4B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Distribución de </a:t>
            </a:r>
            <a:r>
              <a:rPr lang="en-US" dirty="0" err="1"/>
              <a:t>menciones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F7F164F-1B56-4E29-9AA3-7441F690C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10" t="37983" r="30844" b="41994"/>
          <a:stretch/>
        </p:blipFill>
        <p:spPr>
          <a:xfrm>
            <a:off x="1907003" y="2416215"/>
            <a:ext cx="9360554" cy="169293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A03968A-22F8-4959-9E54-2ECCB1216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003" y="1518130"/>
            <a:ext cx="9360554" cy="51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4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2D3FB-8039-4837-98C9-80B15F33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39478"/>
            <a:ext cx="10353762" cy="970450"/>
          </a:xfrm>
        </p:spPr>
        <p:txBody>
          <a:bodyPr/>
          <a:lstStyle/>
          <a:p>
            <a:r>
              <a:rPr lang="en-US" dirty="0"/>
              <a:t>Distribución de URLs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ECC9319-2B95-45F8-A699-99FEB8B43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35" t="53278" r="39630" b="26977"/>
          <a:stretch/>
        </p:blipFill>
        <p:spPr>
          <a:xfrm>
            <a:off x="1637047" y="2009817"/>
            <a:ext cx="8466509" cy="177893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7412E90-A688-49D3-B48F-F08345FDA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501" y="1197039"/>
            <a:ext cx="9868055" cy="55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0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2A8EE-F5A6-4551-B9AE-F917D5D6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61" y="0"/>
            <a:ext cx="10353762" cy="970450"/>
          </a:xfrm>
        </p:spPr>
        <p:txBody>
          <a:bodyPr/>
          <a:lstStyle/>
          <a:p>
            <a:r>
              <a:rPr lang="en-US" dirty="0"/>
              <a:t>Distribución de media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397FF5D-B335-4FE0-820B-A49C8E4AC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77" t="18793" r="33144" b="68136"/>
          <a:stretch/>
        </p:blipFill>
        <p:spPr>
          <a:xfrm>
            <a:off x="858462" y="2058478"/>
            <a:ext cx="10600301" cy="133438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F75834F-A079-4852-BC48-8FD08138E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62" y="943946"/>
            <a:ext cx="10600301" cy="576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7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40040-0B26-4A52-A136-E0C99960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¿Existe una correlación entre el número de amigos y la cantidad de seguidores?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B6DF738-C7C1-476A-9D57-2C1DD5131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32" t="41807" r="29806" b="15344"/>
          <a:stretch/>
        </p:blipFill>
        <p:spPr>
          <a:xfrm>
            <a:off x="1093304" y="1947578"/>
            <a:ext cx="10005392" cy="391538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98D951F-9E20-4D4D-BFD3-174CCFB75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873" y="1656386"/>
            <a:ext cx="8974347" cy="489142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7247D08-DE61-4B46-9E84-C55E503EC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993" y="1656386"/>
            <a:ext cx="9348134" cy="49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5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39CEF-24FF-40FE-9A7D-8170EDA6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05" y="291547"/>
            <a:ext cx="10546126" cy="940905"/>
          </a:xfrm>
        </p:spPr>
        <p:txBody>
          <a:bodyPr>
            <a:noAutofit/>
          </a:bodyPr>
          <a:lstStyle/>
          <a:p>
            <a:r>
              <a:rPr lang="es-ES" sz="3200" dirty="0"/>
              <a:t>El comportamiento de los usuarios. Por cada usuario se debe presentar: la cantidad de seguidores y de amigos, también el número de Tweets y </a:t>
            </a:r>
            <a:r>
              <a:rPr lang="es-ES" sz="3200" dirty="0" err="1"/>
              <a:t>re-tweets</a:t>
            </a:r>
            <a:r>
              <a:rPr lang="es-ES" sz="3200" dirty="0"/>
              <a:t>.</a:t>
            </a:r>
            <a:endParaRPr lang="en-US" sz="32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C8BB350-BECF-4DD4-9A4B-6FD5DBF1F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65" t="10415" r="20001" b="18439"/>
          <a:stretch/>
        </p:blipFill>
        <p:spPr>
          <a:xfrm>
            <a:off x="1855110" y="1467163"/>
            <a:ext cx="8481780" cy="539083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051629D-6179-45FD-A941-2009A62EF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72" y="1467163"/>
            <a:ext cx="10621855" cy="539083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07CCA0F-066D-4E72-A3CA-67138116B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39" y="1467163"/>
            <a:ext cx="10769381" cy="539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6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67C4B43-3E87-447B-9683-08B6741EF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83" t="37921" r="35216" b="30425"/>
          <a:stretch/>
        </p:blipFill>
        <p:spPr>
          <a:xfrm>
            <a:off x="1982502" y="1732449"/>
            <a:ext cx="8216348" cy="29244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4B27D-97CE-4CC9-87D9-BA244F87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9026"/>
            <a:ext cx="10353762" cy="970450"/>
          </a:xfrm>
        </p:spPr>
        <p:txBody>
          <a:bodyPr>
            <a:normAutofit/>
          </a:bodyPr>
          <a:lstStyle/>
          <a:p>
            <a:r>
              <a:rPr lang="es-ES" dirty="0"/>
              <a:t>Cuántas veces se ha mencionado a un usuario?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5BA3B81-3430-4EA1-BFDF-F6CA1946A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86" y="1193809"/>
            <a:ext cx="10650635" cy="550516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35882C9-B421-42EE-BCB9-A262ECC08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58" y="1193809"/>
            <a:ext cx="10729890" cy="56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3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gracias totales">
            <a:extLst>
              <a:ext uri="{FF2B5EF4-FFF2-40B4-BE49-F238E27FC236}">
                <a16:creationId xmlns:a16="http://schemas.microsoft.com/office/drawing/2014/main" id="{EC5FFB37-F5B1-46AA-815F-DE6267E849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556" y="132556"/>
            <a:ext cx="6592887" cy="659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70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1685E-EF9F-45AF-B0EB-FD8FB398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OBJETIVOS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9BE3D7-0571-40D7-A5A3-F8D6FE58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s-EC" dirty="0"/>
              <a:t>GENERAL</a:t>
            </a:r>
          </a:p>
          <a:p>
            <a:r>
              <a:rPr lang="es-ES" dirty="0"/>
              <a:t>Realizar un análisis exploratorio de datos a un data set</a:t>
            </a:r>
          </a:p>
          <a:p>
            <a:pPr marL="36900" indent="0">
              <a:buNone/>
            </a:pPr>
            <a:r>
              <a:rPr lang="en-US" dirty="0"/>
              <a:t>ESPECIFICO</a:t>
            </a:r>
          </a:p>
          <a:p>
            <a:r>
              <a:rPr lang="es-ES" dirty="0"/>
              <a:t>Construir un conjunto de consultas SQL para extraer datos almacenados en la base de datos con el fin de proporcionar información relevante.</a:t>
            </a:r>
          </a:p>
          <a:p>
            <a:r>
              <a:rPr lang="es-ES" dirty="0"/>
              <a:t> Utilizar conceptos de programación funcional para realizar análisis exploratorio de datos.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0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B935D-5506-4B21-A26F-0B8DD11F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DESCRIPCIÓN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D9239-44F3-4080-BD7F-A8FE9FEA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</a:t>
            </a:r>
            <a:r>
              <a:rPr lang="es-ES" dirty="0" err="1"/>
              <a:t>dataset</a:t>
            </a:r>
            <a:r>
              <a:rPr lang="es-ES" dirty="0"/>
              <a:t> que se debe analizar está formado por información que proviene de la red social Twitter, es decir se trata de un conjunto de Tweets.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36900" indent="0">
              <a:buNone/>
            </a:pPr>
            <a:endParaRPr lang="es-ES" dirty="0"/>
          </a:p>
          <a:p>
            <a:pPr marL="36900" indent="0">
              <a:buNone/>
            </a:pPr>
            <a:endParaRPr lang="es-ES" dirty="0"/>
          </a:p>
          <a:p>
            <a:r>
              <a:rPr lang="es-ES" dirty="0"/>
              <a:t>El </a:t>
            </a:r>
            <a:r>
              <a:rPr lang="es-ES" dirty="0" err="1"/>
              <a:t>dataset</a:t>
            </a:r>
            <a:r>
              <a:rPr lang="es-ES" dirty="0"/>
              <a:t> con el que deben trabajar contiene información acerca de la iniciativa de la Naciones Unidas denominada Objetivos de Desarrollo Sostenible ODS</a:t>
            </a:r>
            <a:endParaRPr lang="en-US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4EA409E-2D60-4585-8142-75C0E5FC0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457410"/>
              </p:ext>
            </p:extLst>
          </p:nvPr>
        </p:nvGraphicFramePr>
        <p:xfrm>
          <a:off x="924530" y="2725072"/>
          <a:ext cx="10353675" cy="166287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{35758FB7-9AC5-4552-8A53-C91805E547FA}</a:tableStyleId>
              </a:tblPr>
              <a:tblGrid>
                <a:gridCol w="3061158">
                  <a:extLst>
                    <a:ext uri="{9D8B030D-6E8A-4147-A177-3AD203B41FA5}">
                      <a16:colId xmlns:a16="http://schemas.microsoft.com/office/drawing/2014/main" val="1064015601"/>
                    </a:ext>
                  </a:extLst>
                </a:gridCol>
                <a:gridCol w="1478801">
                  <a:extLst>
                    <a:ext uri="{9D8B030D-6E8A-4147-A177-3AD203B41FA5}">
                      <a16:colId xmlns:a16="http://schemas.microsoft.com/office/drawing/2014/main" val="3405680949"/>
                    </a:ext>
                  </a:extLst>
                </a:gridCol>
                <a:gridCol w="2804336">
                  <a:extLst>
                    <a:ext uri="{9D8B030D-6E8A-4147-A177-3AD203B41FA5}">
                      <a16:colId xmlns:a16="http://schemas.microsoft.com/office/drawing/2014/main" val="2327763745"/>
                    </a:ext>
                  </a:extLst>
                </a:gridCol>
                <a:gridCol w="3009380">
                  <a:extLst>
                    <a:ext uri="{9D8B030D-6E8A-4147-A177-3AD203B41FA5}">
                      <a16:colId xmlns:a16="http://schemas.microsoft.com/office/drawing/2014/main" val="1025933102"/>
                    </a:ext>
                  </a:extLst>
                </a:gridCol>
              </a:tblGrid>
              <a:tr h="292208"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Columna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Tipo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Descripción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Ejemplo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21356899"/>
                  </a:ext>
                </a:extLst>
              </a:tr>
              <a:tr h="554355"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id_str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Representa al identificador único de un Tweet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1038336680929964032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08170102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from_user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El nombre del usuario, tal como lo ha definido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 dirty="0" err="1">
                          <a:effectLst/>
                        </a:rPr>
                        <a:t>MarielaAyerve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43974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8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A8671-1EAF-4CA9-82BD-AD2FBD0B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Creación de la clase Tweet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B8D0F1-2FAF-4B14-9963-5C5B0AB7E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3" t="23026" r="19564" b="12252"/>
          <a:stretch/>
        </p:blipFill>
        <p:spPr>
          <a:xfrm>
            <a:off x="1255147" y="1732448"/>
            <a:ext cx="9744157" cy="486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1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EE97A-1B2B-4359-B7A3-92A23077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635" y="1325217"/>
            <a:ext cx="10008703" cy="1311965"/>
          </a:xfrm>
        </p:spPr>
        <p:txBody>
          <a:bodyPr/>
          <a:lstStyle/>
          <a:p>
            <a:r>
              <a:rPr lang="es-EC" dirty="0"/>
              <a:t>RESULTADOS 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288046-6B34-4F46-A106-1BEC047D62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Los siguientes son los resultados a diferentes consultas dadas, usando programación funcional,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5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4A66F-46F8-4F3B-8738-24828A73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913" y="229938"/>
            <a:ext cx="10353762" cy="970450"/>
          </a:xfrm>
        </p:spPr>
        <p:txBody>
          <a:bodyPr/>
          <a:lstStyle/>
          <a:p>
            <a:r>
              <a:rPr lang="es-ES" dirty="0"/>
              <a:t>Número de Tweets y Re Tweets por día.</a:t>
            </a:r>
            <a:endParaRPr lang="en-US" dirty="0"/>
          </a:p>
        </p:txBody>
      </p:sp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4BAE2654-A293-4ACB-8EFB-0C0CE2AB6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381" t="26858" r="14170" b="20024"/>
          <a:stretch/>
        </p:blipFill>
        <p:spPr>
          <a:xfrm>
            <a:off x="1228299" y="2005232"/>
            <a:ext cx="9547163" cy="372952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AABE4AB-DE6B-4E9E-A26B-300A2A40C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59" y="1200388"/>
            <a:ext cx="9735403" cy="54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7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9CFC5-CF63-4A70-9369-FBE53425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28712"/>
            <a:ext cx="10353762" cy="970450"/>
          </a:xfrm>
        </p:spPr>
        <p:txBody>
          <a:bodyPr/>
          <a:lstStyle/>
          <a:p>
            <a:r>
              <a:rPr lang="es-ES" dirty="0"/>
              <a:t>Número de Tweets y ReTweets por hora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5997A1B-7385-4B6F-B0AE-235F9D97F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746" t="26025" r="32911" b="29479"/>
          <a:stretch/>
        </p:blipFill>
        <p:spPr>
          <a:xfrm>
            <a:off x="1630017" y="2054182"/>
            <a:ext cx="8971722" cy="378217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E3D2781-3447-4039-AE02-A4CD0D680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267" y="1400922"/>
            <a:ext cx="9474005" cy="53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E281B-D69E-4930-B314-56204F7B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Aplicaciones más utilizadas para publicar Tweets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B33B69A-FE8B-45E8-8938-B56D6C90F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68" t="29362" r="41180" b="34763"/>
          <a:stretch/>
        </p:blipFill>
        <p:spPr>
          <a:xfrm>
            <a:off x="1582787" y="2216059"/>
            <a:ext cx="9037075" cy="352213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AE9715C-E1FD-451C-A661-074E02F9D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138" y="1580050"/>
            <a:ext cx="9037075" cy="508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3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8908E-7CD2-4CB3-96FC-7FF80B76A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609600"/>
            <a:ext cx="10353762" cy="970450"/>
          </a:xfrm>
        </p:spPr>
        <p:txBody>
          <a:bodyPr/>
          <a:lstStyle/>
          <a:p>
            <a:r>
              <a:rPr lang="en-US" dirty="0"/>
              <a:t>Distribución de Hashtags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6F0D5BC-84F5-4244-BF3D-9853DD169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10" t="19304" r="31759" b="58227"/>
          <a:stretch/>
        </p:blipFill>
        <p:spPr>
          <a:xfrm>
            <a:off x="2548202" y="2161239"/>
            <a:ext cx="8719355" cy="1828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79FA741-2583-40CB-B34F-56BCBE966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030" y="1433687"/>
            <a:ext cx="9517779" cy="53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7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1634</TotalTime>
  <Words>259</Words>
  <Application>Microsoft Office PowerPoint</Application>
  <PresentationFormat>Panorámica</PresentationFormat>
  <Paragraphs>51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Calisto MT</vt:lpstr>
      <vt:lpstr>Times New Roman</vt:lpstr>
      <vt:lpstr>Wingdings 2</vt:lpstr>
      <vt:lpstr>Pizarra</vt:lpstr>
      <vt:lpstr>Proyecto Integrador de saberes </vt:lpstr>
      <vt:lpstr>OBJETIVOS</vt:lpstr>
      <vt:lpstr>DESCRIPCIÓN</vt:lpstr>
      <vt:lpstr>Creación de la clase Tweet</vt:lpstr>
      <vt:lpstr>RESULTADOS </vt:lpstr>
      <vt:lpstr>Número de Tweets y Re Tweets por día.</vt:lpstr>
      <vt:lpstr>Número de Tweets y ReTweets por hora</vt:lpstr>
      <vt:lpstr>Aplicaciones más utilizadas para publicar Tweets</vt:lpstr>
      <vt:lpstr>Distribución de Hashtags</vt:lpstr>
      <vt:lpstr>Distribución de menciones</vt:lpstr>
      <vt:lpstr>Distribución de URLs</vt:lpstr>
      <vt:lpstr>Distribución de media</vt:lpstr>
      <vt:lpstr>¿Existe una correlación entre el número de amigos y la cantidad de seguidores?</vt:lpstr>
      <vt:lpstr>El comportamiento de los usuarios. Por cada usuario se debe presentar: la cantidad de seguidores y de amigos, también el número de Tweets y re-tweets.</vt:lpstr>
      <vt:lpstr>Cuántas veces se ha mencionado a un usuario?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PROGRAMACION FUNCIONAL</dc:title>
  <dc:creator>DIANA GABRIELA SERRANO SOLANO</dc:creator>
  <cp:lastModifiedBy>Gaby Solano</cp:lastModifiedBy>
  <cp:revision>21</cp:revision>
  <dcterms:created xsi:type="dcterms:W3CDTF">2020-01-21T14:36:59Z</dcterms:created>
  <dcterms:modified xsi:type="dcterms:W3CDTF">2020-01-30T19:32:40Z</dcterms:modified>
</cp:coreProperties>
</file>