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1"/>
  </p:notesMasterIdLst>
  <p:sldIdLst>
    <p:sldId id="256" r:id="rId2"/>
    <p:sldId id="257" r:id="rId3"/>
    <p:sldId id="268" r:id="rId4"/>
    <p:sldId id="273" r:id="rId5"/>
    <p:sldId id="263" r:id="rId6"/>
    <p:sldId id="262" r:id="rId7"/>
    <p:sldId id="272" r:id="rId8"/>
    <p:sldId id="259" r:id="rId9"/>
    <p:sldId id="260" r:id="rId10"/>
    <p:sldId id="266" r:id="rId11"/>
    <p:sldId id="261" r:id="rId12"/>
    <p:sldId id="265" r:id="rId13"/>
    <p:sldId id="271" r:id="rId14"/>
    <p:sldId id="267" r:id="rId15"/>
    <p:sldId id="269" r:id="rId16"/>
    <p:sldId id="270" r:id="rId17"/>
    <p:sldId id="264" r:id="rId18"/>
    <p:sldId id="274" r:id="rId19"/>
    <p:sldId id="258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14" autoAdjust="0"/>
    <p:restoredTop sz="64441" autoAdjust="0"/>
  </p:normalViewPr>
  <p:slideViewPr>
    <p:cSldViewPr snapToGrid="0">
      <p:cViewPr varScale="1">
        <p:scale>
          <a:sx n="71" d="100"/>
          <a:sy n="71" d="100"/>
        </p:scale>
        <p:origin x="2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1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5D268-26C3-40AC-9394-475FDB31A504}" type="datetimeFigureOut">
              <a:rPr lang="de-AT" smtClean="0"/>
              <a:t>03.10.2015</a:t>
            </a:fld>
            <a:endParaRPr lang="de-AT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E956E0-637B-449C-9F29-EA8740D75F66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19576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ad 1) Programm wird als Code verteilt und im Browser interpretiert, keine Binaries</a:t>
            </a:r>
            <a:r>
              <a:rPr lang="de-AT" baseline="0" dirty="0" smtClean="0"/>
              <a:t> nötig</a:t>
            </a:r>
            <a:endParaRPr lang="de-AT" dirty="0" smtClean="0"/>
          </a:p>
          <a:p>
            <a:r>
              <a:rPr lang="de-AT" dirty="0" smtClean="0"/>
              <a:t>ad 2) jeder</a:t>
            </a:r>
            <a:r>
              <a:rPr lang="de-AT" baseline="0" dirty="0" smtClean="0"/>
              <a:t> Typ kann in jeder Variable gespeichert oder als Parameter einer Funktion übergeben werden -&gt; jede Variable kann jeden Typ annehmen; </a:t>
            </a:r>
            <a:r>
              <a:rPr lang="de-AT" dirty="0" smtClean="0"/>
              <a:t>hohe Flexibilität, oft</a:t>
            </a:r>
            <a:r>
              <a:rPr lang="de-AT" baseline="0" dirty="0" smtClean="0"/>
              <a:t> „einfacher“ zu schreiben</a:t>
            </a:r>
            <a:endParaRPr lang="de-AT" dirty="0" smtClean="0"/>
          </a:p>
          <a:p>
            <a:r>
              <a:rPr lang="de-AT" dirty="0" smtClean="0"/>
              <a:t>ad</a:t>
            </a:r>
            <a:r>
              <a:rPr lang="de-AT" baseline="0" dirty="0" smtClean="0"/>
              <a:t> 3)</a:t>
            </a:r>
            <a:r>
              <a:rPr lang="de-AT" dirty="0" smtClean="0"/>
              <a:t> Union von Object</a:t>
            </a:r>
            <a:r>
              <a:rPr lang="de-AT" baseline="0" dirty="0" smtClean="0"/>
              <a:t> und HashSet – vgl. Dictionary in Python, HashTable in C/C++, HashMap in Java, Assoziatives Array in PHP</a:t>
            </a:r>
          </a:p>
          <a:p>
            <a:r>
              <a:rPr lang="de-AT" baseline="0" dirty="0" smtClean="0"/>
              <a:t>ad 4) Funktionen sind Objekte, Funktionen können als Wert angenommen werden, als Argument übergeben und gespeichert werden. Funktionen erben von Object und können Key-Value – Pairs speichern.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956E0-637B-449C-9F29-EA8740D75F66}" type="slidenum">
              <a:rPr lang="de-AT" smtClean="0"/>
              <a:t>2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85107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ad</a:t>
            </a:r>
            <a:r>
              <a:rPr lang="de-AT" baseline="0" dirty="0" smtClean="0"/>
              <a:t> NaN) </a:t>
            </a:r>
          </a:p>
          <a:p>
            <a:pPr marL="171450" indent="-171450">
              <a:buFontTx/>
              <a:buChar char="-"/>
            </a:pPr>
            <a:r>
              <a:rPr lang="de-AT" baseline="0" dirty="0" smtClean="0"/>
              <a:t>typeof(NaN) = Number;</a:t>
            </a:r>
          </a:p>
          <a:p>
            <a:pPr marL="171450" indent="-171450">
              <a:buFontTx/>
              <a:buChar char="-"/>
            </a:pPr>
            <a:r>
              <a:rPr lang="de-AT" baseline="0" dirty="0" smtClean="0"/>
              <a:t>NaN == NaN = false; </a:t>
            </a:r>
          </a:p>
          <a:p>
            <a:pPr marL="171450" indent="-171450">
              <a:buFontTx/>
              <a:buChar char="-"/>
            </a:pPr>
            <a:r>
              <a:rPr lang="de-AT" baseline="0" dirty="0" smtClean="0"/>
              <a:t>NaN &gt; NaN = false; </a:t>
            </a:r>
          </a:p>
          <a:p>
            <a:pPr marL="171450" indent="-171450">
              <a:buFontTx/>
              <a:buChar char="-"/>
            </a:pPr>
            <a:r>
              <a:rPr lang="de-AT" baseline="0" dirty="0" smtClean="0"/>
              <a:t>NaN &lt; NaN = false</a:t>
            </a:r>
          </a:p>
          <a:p>
            <a:pPr marL="0" indent="0">
              <a:buFontTx/>
              <a:buNone/>
            </a:pPr>
            <a:r>
              <a:rPr lang="de-AT" baseline="0" dirty="0" smtClean="0"/>
              <a:t>ad String)</a:t>
            </a:r>
          </a:p>
          <a:p>
            <a:pPr marL="171450" indent="-171450">
              <a:buFontTx/>
              <a:buChar char="-"/>
            </a:pPr>
            <a:r>
              <a:rPr lang="de-AT" baseline="0" dirty="0" smtClean="0"/>
              <a:t>immutable</a:t>
            </a:r>
          </a:p>
          <a:p>
            <a:pPr marL="171450" indent="-171450">
              <a:buFontTx/>
              <a:buChar char="-"/>
            </a:pPr>
            <a:r>
              <a:rPr lang="de-AT" baseline="0" dirty="0" smtClean="0"/>
              <a:t>Strings in ‘string1‘ oder ““string2“ (einfache oder doppelte Anführungszeichen)</a:t>
            </a:r>
          </a:p>
          <a:p>
            <a:pPr marL="0" indent="0">
              <a:buFontTx/>
              <a:buNone/>
            </a:pPr>
            <a:r>
              <a:rPr lang="de-AT" baseline="0" dirty="0" smtClean="0"/>
              <a:t>ad null)</a:t>
            </a:r>
          </a:p>
          <a:p>
            <a:pPr marL="171450" indent="-171450">
              <a:buFontTx/>
              <a:buChar char="-"/>
            </a:pPr>
            <a:r>
              <a:rPr lang="de-AT" baseline="0" dirty="0" smtClean="0"/>
              <a:t>ein Wert, der nichts ist</a:t>
            </a:r>
          </a:p>
          <a:p>
            <a:pPr marL="171450" indent="-171450">
              <a:buFontTx/>
              <a:buChar char="-"/>
            </a:pPr>
            <a:r>
              <a:rPr lang="de-AT" baseline="0" dirty="0" smtClean="0"/>
              <a:t>typeof null === ‘object‘</a:t>
            </a:r>
          </a:p>
          <a:p>
            <a:pPr marL="0" indent="0">
              <a:buFontTx/>
              <a:buNone/>
            </a:pPr>
            <a:r>
              <a:rPr lang="de-AT" baseline="0" dirty="0" smtClean="0"/>
              <a:t>ad undefined)</a:t>
            </a:r>
          </a:p>
          <a:p>
            <a:pPr marL="171450" indent="-171450">
              <a:buFontTx/>
              <a:buChar char="-"/>
            </a:pPr>
            <a:r>
              <a:rPr lang="de-AT" baseline="0" dirty="0" smtClean="0"/>
              <a:t>ein Wert, der nicht einmal das ist.</a:t>
            </a:r>
          </a:p>
          <a:p>
            <a:pPr marL="171450" indent="-171450">
              <a:buFontTx/>
              <a:buChar char="-"/>
            </a:pPr>
            <a:r>
              <a:rPr lang="de-AT" baseline="0" dirty="0" smtClean="0"/>
              <a:t>Defaultwert für Variablen und Parameter, fehlende Member werden so initialisiert.</a:t>
            </a:r>
          </a:p>
          <a:p>
            <a:pPr marL="171450" indent="-171450">
              <a:buFontTx/>
              <a:buChar char="-"/>
            </a:pPr>
            <a:endParaRPr lang="de-AT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956E0-637B-449C-9F29-EA8740D75F66}" type="slidenum">
              <a:rPr lang="de-AT" smtClean="0"/>
              <a:t>3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79236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AT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956E0-637B-449C-9F29-EA8740D75F66}" type="slidenum">
              <a:rPr lang="de-AT" smtClean="0"/>
              <a:t>4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94404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Auch für Funktionen</a:t>
            </a:r>
          </a:p>
          <a:p>
            <a:r>
              <a:rPr lang="en-US" noProof="0" dirty="0" smtClean="0"/>
              <a:t>you[</a:t>
            </a:r>
            <a:r>
              <a:rPr lang="en-US" noProof="0" dirty="0" err="1" smtClean="0"/>
              <a:t>fnc</a:t>
            </a:r>
            <a:r>
              <a:rPr lang="en-US" noProof="0" dirty="0" smtClean="0"/>
              <a:t>](param1, param2,…)</a:t>
            </a:r>
          </a:p>
          <a:p>
            <a:endParaRPr lang="en-US" noProof="0" dirty="0" smtClean="0"/>
          </a:p>
          <a:p>
            <a:endParaRPr lang="en-US" noProof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956E0-637B-449C-9F29-EA8740D75F66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23879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 smtClean="0"/>
              <a:t>Closure</a:t>
            </a:r>
            <a:r>
              <a:rPr lang="de-AT" baseline="0" dirty="0" smtClean="0"/>
              <a:t> ist eine Art nicht-flüchtiger Speicher für Variablen im lokalen </a:t>
            </a:r>
            <a:r>
              <a:rPr lang="de-AT" baseline="0" dirty="0" err="1" smtClean="0"/>
              <a:t>Scope</a:t>
            </a:r>
            <a:r>
              <a:rPr lang="de-AT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de-AT" baseline="0" dirty="0" smtClean="0"/>
              <a:t>Eine Funktion in einer Funktion definiert. </a:t>
            </a:r>
          </a:p>
          <a:p>
            <a:pPr marL="171450" indent="-171450">
              <a:buFontTx/>
              <a:buChar char="-"/>
            </a:pPr>
            <a:r>
              <a:rPr lang="de-AT" baseline="0" dirty="0" smtClean="0"/>
              <a:t>Die innere Funktion hat Zugriff auf alle Variablen der äußeren Funktion, in diesem Fall </a:t>
            </a:r>
            <a:r>
              <a:rPr lang="de-AT" baseline="0" dirty="0" err="1" smtClean="0"/>
              <a:t>some_var</a:t>
            </a:r>
            <a:r>
              <a:rPr lang="de-AT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de-AT" baseline="0" dirty="0" smtClean="0"/>
              <a:t>Die Variable </a:t>
            </a:r>
            <a:r>
              <a:rPr lang="de-AT" baseline="0" dirty="0" err="1" smtClean="0"/>
              <a:t>some_var</a:t>
            </a:r>
            <a:r>
              <a:rPr lang="de-AT" baseline="0" dirty="0" smtClean="0"/>
              <a:t> ist im </a:t>
            </a:r>
            <a:r>
              <a:rPr lang="de-AT" baseline="0" dirty="0" err="1" smtClean="0"/>
              <a:t>Scope</a:t>
            </a:r>
            <a:r>
              <a:rPr lang="de-AT" baseline="0" dirty="0" smtClean="0"/>
              <a:t> der inner-Funktion.</a:t>
            </a:r>
          </a:p>
          <a:p>
            <a:pPr marL="171450" indent="-171450">
              <a:buFontTx/>
              <a:buChar char="-"/>
            </a:pPr>
            <a:r>
              <a:rPr lang="de-AT" baseline="0" dirty="0" smtClean="0"/>
              <a:t>Normalerweise, werden alle lokalen Variablen zerstört, nachdem eine Funktion </a:t>
            </a:r>
            <a:r>
              <a:rPr lang="de-AT" baseline="0" dirty="0" err="1" smtClean="0"/>
              <a:t>returnt</a:t>
            </a:r>
            <a:r>
              <a:rPr lang="de-AT" baseline="0" dirty="0" smtClean="0"/>
              <a:t>. </a:t>
            </a:r>
          </a:p>
          <a:p>
            <a:pPr marL="171450" indent="-171450">
              <a:buFontTx/>
              <a:buChar char="-"/>
            </a:pPr>
            <a:r>
              <a:rPr lang="de-AT" baseline="0" dirty="0" smtClean="0"/>
              <a:t>Wird aber die inner-Funktion </a:t>
            </a:r>
            <a:r>
              <a:rPr lang="de-AT" baseline="0" dirty="0" err="1" smtClean="0"/>
              <a:t>returnt</a:t>
            </a:r>
            <a:r>
              <a:rPr lang="de-AT" baseline="0" dirty="0" smtClean="0"/>
              <a:t> und einer Variable (</a:t>
            </a:r>
            <a:r>
              <a:rPr lang="de-AT" baseline="0" dirty="0" err="1" smtClean="0"/>
              <a:t>fnc</a:t>
            </a:r>
            <a:r>
              <a:rPr lang="de-AT" baseline="0" dirty="0" smtClean="0"/>
              <a:t>) zugewiesen, dann existiert die Funktion auch nachdem  </a:t>
            </a:r>
            <a:r>
              <a:rPr lang="de-AT" baseline="0" dirty="0" err="1" smtClean="0"/>
              <a:t>outer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returnt</a:t>
            </a:r>
            <a:r>
              <a:rPr lang="de-AT" baseline="0" dirty="0" smtClean="0"/>
              <a:t> und alle Variable, die im </a:t>
            </a:r>
            <a:r>
              <a:rPr lang="de-AT" baseline="0" dirty="0" err="1" smtClean="0"/>
              <a:t>Scope</a:t>
            </a:r>
            <a:r>
              <a:rPr lang="de-AT" baseline="0" dirty="0" smtClean="0"/>
              <a:t> waren, als </a:t>
            </a:r>
            <a:r>
              <a:rPr lang="de-AT" baseline="0" dirty="0" err="1" smtClean="0"/>
              <a:t>inner</a:t>
            </a:r>
            <a:r>
              <a:rPr lang="de-AT" baseline="0" dirty="0" smtClean="0"/>
              <a:t> definiert wurde, bestehen weiterhin!</a:t>
            </a:r>
          </a:p>
          <a:p>
            <a:pPr marL="171450" indent="-171450">
              <a:buFontTx/>
              <a:buChar char="-"/>
            </a:pPr>
            <a:r>
              <a:rPr lang="de-AT" baseline="0" dirty="0" smtClean="0"/>
              <a:t>Deswegen ist </a:t>
            </a:r>
            <a:r>
              <a:rPr lang="de-AT" baseline="0" dirty="0" err="1" smtClean="0"/>
              <a:t>some_var</a:t>
            </a:r>
            <a:r>
              <a:rPr lang="de-AT" baseline="0" dirty="0" smtClean="0"/>
              <a:t> nun innerhalb der </a:t>
            </a:r>
            <a:r>
              <a:rPr lang="de-AT" baseline="0" dirty="0" err="1" smtClean="0"/>
              <a:t>Closure</a:t>
            </a:r>
            <a:r>
              <a:rPr lang="de-AT" baseline="0" dirty="0" smtClean="0"/>
              <a:t>. (</a:t>
            </a:r>
            <a:r>
              <a:rPr lang="de-AT" baseline="0" dirty="0" err="1" smtClean="0"/>
              <a:t>Garbage</a:t>
            </a:r>
            <a:r>
              <a:rPr lang="de-AT" baseline="0" dirty="0" smtClean="0"/>
              <a:t> Collection zerstört </a:t>
            </a:r>
            <a:r>
              <a:rPr lang="de-AT" baseline="0" dirty="0" err="1" smtClean="0"/>
              <a:t>outer</a:t>
            </a:r>
            <a:r>
              <a:rPr lang="de-AT" baseline="0" dirty="0" smtClean="0"/>
              <a:t> nicht, und darum </a:t>
            </a:r>
            <a:r>
              <a:rPr lang="de-AT" baseline="0" dirty="0" err="1" smtClean="0"/>
              <a:t>some_var</a:t>
            </a:r>
            <a:r>
              <a:rPr lang="de-AT" baseline="0" dirty="0" smtClean="0"/>
              <a:t> ebenfalls nicht)</a:t>
            </a:r>
          </a:p>
          <a:p>
            <a:pPr marL="171450" indent="-171450">
              <a:buFontTx/>
              <a:buChar char="-"/>
            </a:pPr>
            <a:endParaRPr lang="de-AT" baseline="0" dirty="0" smtClean="0"/>
          </a:p>
          <a:p>
            <a:pPr marL="171450" indent="-171450">
              <a:buFontTx/>
              <a:buChar char="-"/>
            </a:pPr>
            <a:r>
              <a:rPr lang="de-AT" baseline="0" dirty="0" err="1" smtClean="0"/>
              <a:t>some_var</a:t>
            </a:r>
            <a:r>
              <a:rPr lang="de-AT" baseline="0" dirty="0" smtClean="0"/>
              <a:t> gehört in das </a:t>
            </a:r>
            <a:r>
              <a:rPr lang="de-AT" baseline="0" dirty="0" err="1" smtClean="0"/>
              <a:t>Scope</a:t>
            </a:r>
            <a:r>
              <a:rPr lang="de-AT" baseline="0" dirty="0" smtClean="0"/>
              <a:t> von </a:t>
            </a:r>
            <a:r>
              <a:rPr lang="de-AT" baseline="0" dirty="0" err="1" smtClean="0"/>
              <a:t>outer</a:t>
            </a:r>
            <a:r>
              <a:rPr lang="de-AT" baseline="0" dirty="0" smtClean="0"/>
              <a:t>. Das </a:t>
            </a:r>
            <a:r>
              <a:rPr lang="de-AT" baseline="0" dirty="0" err="1" smtClean="0"/>
              <a:t>Scope</a:t>
            </a:r>
            <a:r>
              <a:rPr lang="de-AT" baseline="0" dirty="0" smtClean="0"/>
              <a:t> von </a:t>
            </a:r>
            <a:r>
              <a:rPr lang="de-AT" baseline="0" dirty="0" err="1" smtClean="0"/>
              <a:t>inner</a:t>
            </a:r>
            <a:r>
              <a:rPr lang="de-AT" baseline="0" dirty="0" smtClean="0"/>
              <a:t> hat einen </a:t>
            </a:r>
            <a:r>
              <a:rPr lang="de-AT" baseline="0" dirty="0" err="1" smtClean="0"/>
              <a:t>parent</a:t>
            </a:r>
            <a:r>
              <a:rPr lang="de-AT" baseline="0" dirty="0" smtClean="0"/>
              <a:t> – Pointer auf das </a:t>
            </a:r>
            <a:r>
              <a:rPr lang="de-AT" baseline="0" dirty="0" err="1" smtClean="0"/>
              <a:t>Scope</a:t>
            </a:r>
            <a:r>
              <a:rPr lang="de-AT" baseline="0" dirty="0" smtClean="0"/>
              <a:t> von </a:t>
            </a:r>
            <a:r>
              <a:rPr lang="de-AT" baseline="0" dirty="0" err="1" smtClean="0"/>
              <a:t>outer</a:t>
            </a:r>
            <a:r>
              <a:rPr lang="de-AT" baseline="0" dirty="0" smtClean="0"/>
              <a:t>. </a:t>
            </a:r>
            <a:r>
              <a:rPr lang="de-AT" baseline="0" dirty="0" err="1" smtClean="0"/>
              <a:t>fnc</a:t>
            </a:r>
            <a:r>
              <a:rPr lang="de-AT" baseline="0" dirty="0" smtClean="0"/>
              <a:t> ist eine Variable, die auf </a:t>
            </a:r>
            <a:r>
              <a:rPr lang="de-AT" baseline="0" dirty="0" err="1" smtClean="0"/>
              <a:t>inner</a:t>
            </a:r>
            <a:r>
              <a:rPr lang="de-AT" baseline="0" dirty="0" smtClean="0"/>
              <a:t> zeigt. </a:t>
            </a:r>
            <a:r>
              <a:rPr lang="de-AT" baseline="0" dirty="0" err="1" smtClean="0"/>
              <a:t>some_var</a:t>
            </a:r>
            <a:r>
              <a:rPr lang="de-AT" baseline="0" dirty="0" smtClean="0"/>
              <a:t> besteht, solange </a:t>
            </a:r>
            <a:r>
              <a:rPr lang="de-AT" baseline="0" dirty="0" err="1" smtClean="0"/>
              <a:t>fnc</a:t>
            </a:r>
            <a:r>
              <a:rPr lang="de-AT" baseline="0" dirty="0" smtClean="0"/>
              <a:t> </a:t>
            </a:r>
            <a:r>
              <a:rPr lang="de-AT" baseline="0" dirty="0" err="1" smtClean="0"/>
              <a:t>existitert</a:t>
            </a:r>
            <a:r>
              <a:rPr lang="de-AT" baseline="0" dirty="0" smtClean="0"/>
              <a:t>. </a:t>
            </a:r>
            <a:r>
              <a:rPr lang="de-AT" baseline="0" dirty="0" err="1" smtClean="0"/>
              <a:t>some_var</a:t>
            </a:r>
            <a:r>
              <a:rPr lang="de-AT" baseline="0" dirty="0" smtClean="0"/>
              <a:t> ist innerhalb der </a:t>
            </a:r>
            <a:r>
              <a:rPr lang="de-AT" baseline="0" dirty="0" err="1" smtClean="0"/>
              <a:t>closure</a:t>
            </a:r>
            <a:endParaRPr lang="de-AT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956E0-637B-449C-9F29-EA8740D75F66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54211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Wieso?</a:t>
            </a:r>
          </a:p>
          <a:p>
            <a:r>
              <a:rPr lang="de-AT" dirty="0" smtClean="0"/>
              <a:t>- (+) ist</a:t>
            </a:r>
            <a:r>
              <a:rPr lang="de-AT" baseline="0" dirty="0" smtClean="0"/>
              <a:t> überladen als Addition- &amp; als </a:t>
            </a:r>
            <a:r>
              <a:rPr lang="de-AT" baseline="0" dirty="0" err="1" smtClean="0"/>
              <a:t>Konkatenationsoperator</a:t>
            </a:r>
            <a:endParaRPr lang="de-AT" baseline="0" dirty="0" smtClean="0"/>
          </a:p>
          <a:p>
            <a:r>
              <a:rPr lang="de-AT" dirty="0" smtClean="0"/>
              <a:t>In</a:t>
            </a:r>
            <a:r>
              <a:rPr lang="de-AT" baseline="0" dirty="0" smtClean="0"/>
              <a:t> gemischten Operationen</a:t>
            </a:r>
          </a:p>
          <a:p>
            <a:pPr marL="171450" indent="-171450">
              <a:buFontTx/>
              <a:buChar char="-"/>
            </a:pPr>
            <a:r>
              <a:rPr lang="de-AT" baseline="0" dirty="0" smtClean="0"/>
              <a:t>(+) </a:t>
            </a:r>
            <a:r>
              <a:rPr lang="de-AT" baseline="0" dirty="0" err="1" smtClean="0"/>
              <a:t>casted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Number</a:t>
            </a:r>
            <a:r>
              <a:rPr lang="de-AT" baseline="0" dirty="0" smtClean="0"/>
              <a:t> zu String</a:t>
            </a:r>
          </a:p>
          <a:p>
            <a:pPr marL="171450" indent="-171450">
              <a:buFontTx/>
              <a:buChar char="-"/>
            </a:pPr>
            <a:r>
              <a:rPr lang="de-AT" baseline="0" dirty="0" smtClean="0"/>
              <a:t>(-) </a:t>
            </a:r>
            <a:r>
              <a:rPr lang="de-AT" baseline="0" dirty="0" err="1" smtClean="0"/>
              <a:t>casted</a:t>
            </a:r>
            <a:r>
              <a:rPr lang="de-AT" baseline="0" dirty="0" smtClean="0"/>
              <a:t> String zu </a:t>
            </a:r>
            <a:r>
              <a:rPr lang="de-AT" baseline="0" dirty="0" err="1" smtClean="0"/>
              <a:t>Number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956E0-637B-449C-9F29-EA8740D75F66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20176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- </a:t>
            </a:r>
            <a:r>
              <a:rPr lang="de-AT" dirty="0" err="1" smtClean="0"/>
              <a:t>Array.map</a:t>
            </a:r>
            <a:r>
              <a:rPr lang="de-AT" dirty="0" smtClean="0"/>
              <a:t>() erzeugt</a:t>
            </a:r>
            <a:r>
              <a:rPr lang="de-AT" baseline="0" dirty="0" smtClean="0"/>
              <a:t> ein neues Array, indem die angegebene Funktion auf jedes Element angewandt und das Ergebnis im neuen Array gespeichert wird.</a:t>
            </a:r>
          </a:p>
          <a:p>
            <a:r>
              <a:rPr lang="de-AT" baseline="0" dirty="0" smtClean="0"/>
              <a:t>- </a:t>
            </a:r>
            <a:r>
              <a:rPr lang="de-AT" baseline="0" dirty="0" err="1" smtClean="0"/>
              <a:t>Array.reduce</a:t>
            </a:r>
            <a:r>
              <a:rPr lang="de-AT" baseline="0" dirty="0" smtClean="0"/>
              <a:t>() wendet eine Funktion auf einen Akkumulator sowie jedes Element (von links nach rechts) an, um einen einzigen Wert zurück zu geben.</a:t>
            </a:r>
          </a:p>
          <a:p>
            <a:endParaRPr lang="de-AT" baseline="0" dirty="0" smtClean="0"/>
          </a:p>
          <a:p>
            <a:r>
              <a:rPr lang="de-AT" baseline="0" dirty="0" smtClean="0"/>
              <a:t>Callback ist dabei jeweils die aufzurufende Methode; </a:t>
            </a:r>
          </a:p>
          <a:p>
            <a:pPr marL="171450" indent="-171450">
              <a:buFontTx/>
              <a:buChar char="-"/>
            </a:pPr>
            <a:r>
              <a:rPr lang="de-AT" baseline="0" dirty="0" err="1" smtClean="0"/>
              <a:t>thisArg</a:t>
            </a:r>
            <a:r>
              <a:rPr lang="de-AT" baseline="0" dirty="0" smtClean="0"/>
              <a:t> ist ein optionaler Parameter, der angibt, welches </a:t>
            </a:r>
            <a:r>
              <a:rPr lang="de-AT" baseline="0" dirty="0" err="1" smtClean="0"/>
              <a:t>Object</a:t>
            </a:r>
            <a:r>
              <a:rPr lang="de-AT" baseline="0" dirty="0" smtClean="0"/>
              <a:t> „</a:t>
            </a:r>
            <a:r>
              <a:rPr lang="de-AT" baseline="0" dirty="0" err="1" smtClean="0"/>
              <a:t>this</a:t>
            </a:r>
            <a:r>
              <a:rPr lang="de-AT" baseline="0" dirty="0" smtClean="0"/>
              <a:t>“ während des </a:t>
            </a:r>
            <a:r>
              <a:rPr lang="de-AT" baseline="0" dirty="0" err="1" smtClean="0"/>
              <a:t>Callbacks</a:t>
            </a:r>
            <a:r>
              <a:rPr lang="de-AT" baseline="0" dirty="0" smtClean="0"/>
              <a:t> sein soll</a:t>
            </a:r>
          </a:p>
          <a:p>
            <a:pPr marL="171450" indent="-171450">
              <a:buFontTx/>
              <a:buChar char="-"/>
            </a:pPr>
            <a:r>
              <a:rPr lang="de-AT" baseline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initialValue</a:t>
            </a:r>
            <a:r>
              <a:rPr lang="de-AT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ist ein optionaler Parameter und gibt den Startwert des Akkumulators an.</a:t>
            </a:r>
          </a:p>
          <a:p>
            <a:pPr marL="171450" indent="-171450">
              <a:buFontTx/>
              <a:buChar char="-"/>
            </a:pPr>
            <a:endParaRPr lang="de-AT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956E0-637B-449C-9F29-EA8740D75F66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495529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956E0-637B-449C-9F29-EA8740D75F66}" type="slidenum">
              <a:rPr lang="de-AT" smtClean="0"/>
              <a:t>16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75237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- </a:t>
            </a:r>
            <a:r>
              <a:rPr lang="de-AT" dirty="0" err="1" smtClean="0"/>
              <a:t>Strict</a:t>
            </a:r>
            <a:r>
              <a:rPr lang="de-AT" dirty="0" smtClean="0"/>
              <a:t> Mode vereinfacht Debuggen</a:t>
            </a:r>
          </a:p>
          <a:p>
            <a:r>
              <a:rPr lang="de-AT" dirty="0" smtClean="0"/>
              <a:t>- Zeigen</a:t>
            </a:r>
            <a:r>
              <a:rPr lang="de-AT" baseline="0" dirty="0" smtClean="0"/>
              <a:t> </a:t>
            </a:r>
            <a:r>
              <a:rPr lang="de-AT" baseline="0" dirty="0" smtClean="0"/>
              <a:t>von CDT, Debugger, Breakpoints, </a:t>
            </a:r>
            <a:r>
              <a:rPr lang="de-AT" baseline="0" dirty="0" err="1" smtClean="0"/>
              <a:t>Conditional</a:t>
            </a:r>
            <a:r>
              <a:rPr lang="de-AT" baseline="0" dirty="0" smtClean="0"/>
              <a:t> </a:t>
            </a:r>
            <a:r>
              <a:rPr lang="de-AT" baseline="0" dirty="0" smtClean="0"/>
              <a:t>Breakpoints??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956E0-637B-449C-9F29-EA8740D75F66}" type="slidenum">
              <a:rPr lang="de-AT" smtClean="0"/>
              <a:t>17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17129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CCDBA-93BC-431F-993B-5DA353E6B3AD}" type="datetimeFigureOut">
              <a:rPr lang="de-AT" smtClean="0"/>
              <a:t>03.10.2015</a:t>
            </a:fld>
            <a:endParaRPr lang="de-A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53DD-6752-4321-90C5-D9FCACECE61F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45230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CCDBA-93BC-431F-993B-5DA353E6B3AD}" type="datetimeFigureOut">
              <a:rPr lang="de-AT" smtClean="0"/>
              <a:t>03.10.2015</a:t>
            </a:fld>
            <a:endParaRPr lang="de-A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53DD-6752-4321-90C5-D9FCACECE61F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92304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CCDBA-93BC-431F-993B-5DA353E6B3AD}" type="datetimeFigureOut">
              <a:rPr lang="de-AT" smtClean="0"/>
              <a:t>03.10.2015</a:t>
            </a:fld>
            <a:endParaRPr lang="de-A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53DD-6752-4321-90C5-D9FCACECE61F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65309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CCDBA-93BC-431F-993B-5DA353E6B3AD}" type="datetimeFigureOut">
              <a:rPr lang="de-AT" smtClean="0"/>
              <a:t>03.10.2015</a:t>
            </a:fld>
            <a:endParaRPr lang="de-A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53DD-6752-4321-90C5-D9FCACECE61F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53129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CCDBA-93BC-431F-993B-5DA353E6B3AD}" type="datetimeFigureOut">
              <a:rPr lang="de-AT" smtClean="0"/>
              <a:t>03.10.2015</a:t>
            </a:fld>
            <a:endParaRPr lang="de-A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53DD-6752-4321-90C5-D9FCACECE61F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84335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CCDBA-93BC-431F-993B-5DA353E6B3AD}" type="datetimeFigureOut">
              <a:rPr lang="de-AT" smtClean="0"/>
              <a:t>03.10.2015</a:t>
            </a:fld>
            <a:endParaRPr lang="de-A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53DD-6752-4321-90C5-D9FCACECE61F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4064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CCDBA-93BC-431F-993B-5DA353E6B3AD}" type="datetimeFigureOut">
              <a:rPr lang="de-AT" smtClean="0"/>
              <a:t>03.10.2015</a:t>
            </a:fld>
            <a:endParaRPr lang="de-A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53DD-6752-4321-90C5-D9FCACECE61F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59723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CCDBA-93BC-431F-993B-5DA353E6B3AD}" type="datetimeFigureOut">
              <a:rPr lang="de-AT" smtClean="0"/>
              <a:t>03.10.2015</a:t>
            </a:fld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53DD-6752-4321-90C5-D9FCACECE61F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31764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CCDBA-93BC-431F-993B-5DA353E6B3AD}" type="datetimeFigureOut">
              <a:rPr lang="de-AT" smtClean="0"/>
              <a:t>03.10.2015</a:t>
            </a:fld>
            <a:endParaRPr lang="de-A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53DD-6752-4321-90C5-D9FCACECE61F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41934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CCDBA-93BC-431F-993B-5DA353E6B3AD}" type="datetimeFigureOut">
              <a:rPr lang="de-AT" smtClean="0"/>
              <a:t>03.10.2015</a:t>
            </a:fld>
            <a:endParaRPr lang="de-A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53DD-6752-4321-90C5-D9FCACECE61F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83490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CCDBA-93BC-431F-993B-5DA353E6B3AD}" type="datetimeFigureOut">
              <a:rPr lang="de-AT" smtClean="0"/>
              <a:t>03.10.2015</a:t>
            </a:fld>
            <a:endParaRPr lang="de-A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53DD-6752-4321-90C5-D9FCACECE61F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39117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CCDBA-93BC-431F-993B-5DA353E6B3AD}" type="datetimeFigureOut">
              <a:rPr lang="de-AT" smtClean="0"/>
              <a:t>03.10.2015</a:t>
            </a:fld>
            <a:endParaRPr lang="de-A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B53DD-6752-4321-90C5-D9FCACECE61F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202774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ent.cgv.tugraz.at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student.cgv.tugraz.at/" TargetMode="External"/><Relationship Id="rId3" Type="http://schemas.openxmlformats.org/officeDocument/2006/relationships/hyperlink" Target="https://developer.mozilla.org/en-US/docs/Web/JavaScript/A_re-introduction_to_JavaScript" TargetMode="External"/><Relationship Id="rId7" Type="http://schemas.openxmlformats.org/officeDocument/2006/relationships/hyperlink" Target="http://www.w3schools.com/js/js_strict.asp" TargetMode="External"/><Relationship Id="rId2" Type="http://schemas.openxmlformats.org/officeDocument/2006/relationships/hyperlink" Target="https://www.youtube.com/watch?v=v2ifWcnQs6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ajax/" TargetMode="External"/><Relationship Id="rId5" Type="http://schemas.openxmlformats.org/officeDocument/2006/relationships/hyperlink" Target="http://www.w3schools.com/js/" TargetMode="External"/><Relationship Id="rId4" Type="http://schemas.openxmlformats.org/officeDocument/2006/relationships/hyperlink" Target="https://nodejs.org/api/" TargetMode="External"/><Relationship Id="rId9" Type="http://schemas.openxmlformats.org/officeDocument/2006/relationships/hyperlink" Target="https://www.jetbrains.com/student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JavaScript -</a:t>
            </a:r>
            <a:br>
              <a:rPr lang="en-US" dirty="0" smtClean="0"/>
            </a:br>
            <a:r>
              <a:rPr lang="en-US" dirty="0" smtClean="0"/>
              <a:t>Features and Resources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Based on Douglas </a:t>
            </a:r>
            <a:r>
              <a:rPr lang="en-US" dirty="0" smtClean="0"/>
              <a:t>Crockford‘s</a:t>
            </a:r>
            <a:r>
              <a:rPr lang="en-US" dirty="0" smtClean="0"/>
              <a:t> „The JavaScript Programming Language“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62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12373"/>
            <a:ext cx="10515600" cy="4800462"/>
          </a:xfrm>
          <a:noFill/>
        </p:spPr>
        <p:txBody>
          <a:bodyPr/>
          <a:lstStyle/>
          <a:p>
            <a:r>
              <a:rPr lang="en-US" i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.map(</a:t>
            </a:r>
            <a:r>
              <a:rPr lang="en-US" i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callback</a:t>
            </a:r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[, </a:t>
            </a:r>
            <a:r>
              <a:rPr lang="en-US" i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thisArg</a:t>
            </a:r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</a:p>
          <a:p>
            <a:pPr marL="0" lvl="0" indent="0">
              <a:buNone/>
            </a:pPr>
            <a:r>
              <a:rPr lang="en-US" altLang="de-DE" b="1" noProof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de-DE" sz="2000" b="1" noProof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altLang="de-DE" sz="2000" noProof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 = [</a:t>
            </a:r>
            <a:r>
              <a:rPr lang="en-US" altLang="de-DE" sz="2000" noProof="1" smtClean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de-DE" sz="2000" noProof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de-DE" sz="2000" noProof="1" smtClean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de-DE" sz="2000" noProof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de-DE" sz="2000" noProof="1" smtClean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altLang="de-DE" sz="2000" noProof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de-DE" sz="2000" noProof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de-DE" sz="2000" noProof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de-DE" sz="2000" noProof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de-DE" sz="2000" b="1" noProof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altLang="de-DE" sz="2000" noProof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roots = numbers.</a:t>
            </a:r>
            <a:r>
              <a:rPr lang="en-US" altLang="de-DE" sz="2000" noProof="1" smtClean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altLang="de-DE" sz="2000" noProof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e-DE" sz="2000" noProof="1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en-US" altLang="de-DE" sz="2000" noProof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e-DE" sz="2000" noProof="1" smtClean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altLang="de-DE" sz="2000" noProof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e-DE" sz="2000" noProof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de-DE" sz="2000" noProof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//roots == [1, 2, 3]</a:t>
            </a:r>
            <a:br>
              <a:rPr lang="en-US" altLang="de-DE" sz="2000" noProof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de-DE" sz="2000" noProof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de-DE" sz="2000" b="1" noProof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altLang="de-DE" sz="2000" noProof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doubles = numbers.</a:t>
            </a:r>
            <a:r>
              <a:rPr lang="en-US" altLang="de-DE" sz="2000" noProof="1" smtClean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altLang="de-DE" sz="2000" noProof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e-DE" sz="2000" b="1" noProof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de-DE" sz="2000" noProof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(num){</a:t>
            </a:r>
            <a:br>
              <a:rPr lang="en-US" altLang="de-DE" sz="2000" noProof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de-DE" sz="2000" noProof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	</a:t>
            </a:r>
            <a:r>
              <a:rPr lang="en-US" altLang="de-DE" sz="2000" b="1" noProof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de-DE" sz="2000" noProof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 * </a:t>
            </a:r>
            <a:r>
              <a:rPr lang="en-US" altLang="de-DE" sz="2000" noProof="1" smtClean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de-DE" sz="2000" noProof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de-DE" sz="2000" noProof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de-DE" sz="2000" noProof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de-DE" sz="2000" noProof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lang="en-US" altLang="de-DE" sz="2000" noProof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de-DE" sz="2000" noProof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doubles == [2, 8, 18]</a:t>
            </a:r>
            <a:endParaRPr lang="en-US" altLang="de-DE" sz="2000" noProof="1" smtClean="0">
              <a:latin typeface="Arial" panose="020B0604020202020204" pitchFamily="34" charset="0"/>
            </a:endParaRPr>
          </a:p>
          <a:p>
            <a:r>
              <a:rPr lang="en-US" i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.reduce(</a:t>
            </a:r>
            <a:r>
              <a:rPr lang="en-US" i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callback</a:t>
            </a:r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[, </a:t>
            </a:r>
            <a:r>
              <a:rPr lang="en-US" i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initialValue</a:t>
            </a:r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</a:p>
          <a:p>
            <a:pPr marL="0" lvl="0" indent="0">
              <a:buNone/>
            </a:pPr>
            <a:r>
              <a:rPr lang="en-US" altLang="de-DE" b="1" noProof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de-DE" sz="2000" b="1" noProof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altLang="de-DE" sz="2000" noProof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 = [</a:t>
            </a:r>
            <a:r>
              <a:rPr lang="en-US" altLang="de-DE" sz="2000" noProof="1" smtClean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de-DE" sz="2000" noProof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de-DE" sz="2000" noProof="1" smtClean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de-DE" sz="2000" noProof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de-DE" sz="2000" noProof="1" smtClean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de-DE" sz="2000" noProof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de-DE" sz="2000" noProof="1" smtClean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de-DE" sz="2000" noProof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altLang="de-DE" sz="2000" noProof="1" smtClean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reduce</a:t>
            </a:r>
            <a:r>
              <a:rPr lang="en-US" altLang="de-DE" sz="2000" noProof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e-DE" sz="2000" b="1" noProof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de-DE" sz="2000" noProof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</a:t>
            </a:r>
            <a:r>
              <a:rPr lang="en-US" altLang="de-DE" sz="2000" noProof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de-DE" sz="2000" noProof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b) {</a:t>
            </a:r>
            <a:br>
              <a:rPr lang="en-US" altLang="de-DE" sz="2000" noProof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de-DE" sz="2000" noProof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	</a:t>
            </a:r>
            <a:r>
              <a:rPr lang="en-US" altLang="de-DE" sz="2000" b="1" noProof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de-DE" sz="2000" noProof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+ b</a:t>
            </a:r>
            <a:r>
              <a:rPr lang="en-US" altLang="de-DE" sz="2000" noProof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de-DE" sz="2000" noProof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de-DE" sz="2000" noProof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de-DE" sz="2000" noProof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lang="en-US" altLang="de-DE" sz="2000" noProof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de-DE" sz="2000" noProof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total == 6</a:t>
            </a:r>
            <a:endParaRPr lang="en-US" altLang="de-DE" sz="2000" noProof="1" smtClean="0">
              <a:latin typeface="Arial" panose="020B0604020202020204" pitchFamily="34" charset="0"/>
            </a:endParaRPr>
          </a:p>
          <a:p>
            <a:endParaRPr lang="en-US" noProof="1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/ reduce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59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ile:Node.js logo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002" y="3610045"/>
            <a:ext cx="2893995" cy="782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Runtime environment (server side)</a:t>
            </a:r>
          </a:p>
          <a:p>
            <a:r>
              <a:rPr lang="en-US" dirty="0" smtClean="0"/>
              <a:t>Open-source</a:t>
            </a:r>
          </a:p>
          <a:p>
            <a:r>
              <a:rPr lang="en-US" dirty="0" smtClean="0"/>
              <a:t>Cross-platform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53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ile:Node.js logo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002" y="3610045"/>
            <a:ext cx="2893995" cy="782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 – Overview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noProof="1" smtClean="0"/>
              <a:t>Includes through </a:t>
            </a:r>
            <a:r>
              <a:rPr lang="en-US" noProof="1" smtClean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</a:p>
          <a:p>
            <a:pPr marL="0" lvl="0" indent="0">
              <a:buNone/>
            </a:pPr>
            <a:r>
              <a:rPr lang="en-US" noProof="1" smtClean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de-DE" sz="2000" b="1" noProof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altLang="de-DE" sz="2000" noProof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 = require(</a:t>
            </a:r>
            <a:r>
              <a:rPr lang="en-US" altLang="de-DE" sz="2000" noProof="1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"http"</a:t>
            </a:r>
            <a:r>
              <a:rPr lang="en-US" altLang="de-DE" sz="2000" noProof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e-DE" sz="2000" noProof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>
              <a:buFontTx/>
              <a:buChar char="-"/>
            </a:pPr>
            <a:r>
              <a:rPr lang="en-US" altLang="de-DE" noProof="1" smtClean="0"/>
              <a:t>Starting a server</a:t>
            </a:r>
          </a:p>
          <a:p>
            <a:pPr marL="914400" lvl="2" indent="0">
              <a:buNone/>
            </a:pPr>
            <a:r>
              <a:rPr lang="en-US" altLang="de-DE" noProof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http.</a:t>
            </a:r>
            <a:r>
              <a:rPr lang="en-US" altLang="de-DE" noProof="1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en-US" altLang="de-DE" noProof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(options [, callback]){</a:t>
            </a:r>
          </a:p>
          <a:p>
            <a:pPr marL="914400" lvl="2" indent="0">
              <a:buNone/>
            </a:pPr>
            <a:r>
              <a:rPr lang="en-US" altLang="de-DE" noProof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</a:p>
          <a:p>
            <a:pPr marL="914400" lvl="2" indent="0">
              <a:buNone/>
            </a:pPr>
            <a:r>
              <a:rPr lang="en-US" altLang="de-DE" noProof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</a:p>
          <a:p>
            <a:pPr marL="914400" lvl="2" indent="0">
              <a:buNone/>
            </a:pPr>
            <a:r>
              <a:rPr lang="en-US" altLang="de-DE" noProof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br>
              <a:rPr lang="en-US" altLang="de-DE" noProof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de-DE" noProof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lang="en-US" altLang="de-DE" noProof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de-DE" sz="4600" noProof="1" smtClean="0">
              <a:latin typeface="Arial" panose="020B0604020202020204" pitchFamily="34" charset="0"/>
            </a:endParaRPr>
          </a:p>
          <a:p>
            <a:pPr marL="0" lvl="0" indent="0">
              <a:buNone/>
            </a:pPr>
            <a:endParaRPr lang="en-US" altLang="de-DE" dirty="0" smtClean="0"/>
          </a:p>
          <a:p>
            <a:pPr marL="0" lvl="0" indent="0">
              <a:buNone/>
            </a:pPr>
            <a:r>
              <a:rPr lang="en-US" altLang="de-DE" dirty="0" smtClean="0"/>
              <a:t>	</a:t>
            </a:r>
          </a:p>
          <a:p>
            <a:pPr marL="0" lvl="0" indent="0">
              <a:buNone/>
            </a:pPr>
            <a:endParaRPr lang="en-US" altLang="de-DE" sz="5400" dirty="0" smtClean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FFC66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28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ile:Node.js logo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002" y="3610045"/>
            <a:ext cx="2893995" cy="782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 – Threading model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Single-threaded</a:t>
            </a:r>
          </a:p>
          <a:p>
            <a:r>
              <a:rPr lang="en-US" dirty="0" smtClean="0"/>
              <a:t>Event-driven</a:t>
            </a:r>
          </a:p>
          <a:p>
            <a:r>
              <a:rPr lang="en-US" dirty="0" smtClean="0"/>
              <a:t>Actions are </a:t>
            </a:r>
            <a:r>
              <a:rPr lang="en-US" dirty="0" err="1" smtClean="0"/>
              <a:t>enqueued</a:t>
            </a:r>
            <a:r>
              <a:rPr lang="en-US" dirty="0" smtClean="0"/>
              <a:t> in message queues</a:t>
            </a:r>
          </a:p>
          <a:p>
            <a:r>
              <a:rPr lang="en-US" dirty="0" smtClean="0"/>
              <a:t>Short non-blocking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12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Asynchronous JavaScript and XML</a:t>
            </a:r>
            <a:endParaRPr lang="en-US" dirty="0"/>
          </a:p>
          <a:p>
            <a:r>
              <a:rPr lang="en-US" dirty="0" smtClean="0"/>
              <a:t>Communication through HTTP requests</a:t>
            </a:r>
          </a:p>
          <a:p>
            <a:r>
              <a:rPr lang="en-US" dirty="0" smtClean="0"/>
              <a:t>No need to reload page when changing content.</a:t>
            </a:r>
          </a:p>
          <a:p>
            <a:pPr marL="0" lvl="0" indent="0">
              <a:buNone/>
            </a:pPr>
            <a:r>
              <a:rPr lang="de-DE" altLang="de-DE" b="1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altLang="de-DE" sz="2000" b="1" noProof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de-DE" altLang="de-DE" sz="2000" noProof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xmlhttp = </a:t>
            </a:r>
            <a:r>
              <a:rPr lang="de-DE" altLang="de-DE" sz="2000" b="1" noProof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de-DE" altLang="de-DE" sz="2000" noProof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XMLHttpRequest()</a:t>
            </a:r>
            <a:r>
              <a:rPr lang="de-DE" altLang="de-DE" sz="2000" noProof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DE" altLang="de-DE" sz="2000" noProof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2000" noProof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altLang="de-DE" sz="2000" noProof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xmlhttp.</a:t>
            </a:r>
            <a:r>
              <a:rPr lang="de-DE" altLang="de-DE" sz="2000" noProof="1" smtClean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de-DE" altLang="de-DE" sz="2000" noProof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(...)</a:t>
            </a:r>
            <a:r>
              <a:rPr lang="de-DE" altLang="de-DE" sz="2000" noProof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DE" altLang="de-DE" sz="2000" noProof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2000" noProof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altLang="de-DE" sz="2000" noProof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xmlhttp.</a:t>
            </a:r>
            <a:r>
              <a:rPr lang="de-DE" altLang="de-DE" sz="2000" noProof="1" smtClean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de-DE" altLang="de-DE" sz="2000" noProof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de-DE" altLang="de-DE" sz="2000" noProof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de-DE" altLang="de-DE" noProof="1" smtClean="0"/>
              <a:t>Libraries such as jQuery, MooTools,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9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140" y="3362493"/>
            <a:ext cx="3593720" cy="1277601"/>
          </a:xfrm>
          <a:prstGeom prst="rect">
            <a:avLst/>
          </a:prstGeom>
        </p:spPr>
      </p:pic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Web-</a:t>
            </a:r>
            <a:r>
              <a:rPr lang="de-AT" dirty="0" err="1"/>
              <a:t>based</a:t>
            </a:r>
            <a:r>
              <a:rPr lang="de-AT" dirty="0"/>
              <a:t> </a:t>
            </a:r>
            <a:r>
              <a:rPr lang="de-AT" dirty="0" err="1"/>
              <a:t>Git</a:t>
            </a:r>
            <a:r>
              <a:rPr lang="de-AT" dirty="0"/>
              <a:t> </a:t>
            </a:r>
            <a:r>
              <a:rPr lang="de-AT" dirty="0" err="1"/>
              <a:t>repository</a:t>
            </a:r>
            <a:r>
              <a:rPr lang="de-AT" dirty="0"/>
              <a:t> </a:t>
            </a:r>
            <a:r>
              <a:rPr lang="de-AT" dirty="0" err="1" smtClean="0"/>
              <a:t>manager</a:t>
            </a:r>
            <a:endParaRPr lang="de-AT" dirty="0" smtClean="0"/>
          </a:p>
          <a:p>
            <a:r>
              <a:rPr lang="de-AT" dirty="0">
                <a:hlinkClick r:id="rId3"/>
              </a:rPr>
              <a:t>https://student.cgv.tugraz.at</a:t>
            </a:r>
            <a:r>
              <a:rPr lang="de-AT" dirty="0" smtClean="0">
                <a:hlinkClick r:id="rId3"/>
              </a:rPr>
              <a:t>/</a:t>
            </a:r>
            <a:r>
              <a:rPr lang="de-AT" dirty="0" smtClean="0"/>
              <a:t> </a:t>
            </a:r>
            <a:endParaRPr lang="de-AT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GitLab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4633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9140" y="3362493"/>
            <a:ext cx="3593720" cy="1277601"/>
          </a:xfrm>
          <a:prstGeom prst="rect">
            <a:avLst/>
          </a:prstGeom>
        </p:spPr>
      </p:pic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eport and assign problems to different contributors</a:t>
            </a:r>
          </a:p>
          <a:p>
            <a:r>
              <a:rPr lang="en-US" dirty="0" smtClean="0"/>
              <a:t>Set deadlines for issues</a:t>
            </a:r>
          </a:p>
          <a:p>
            <a:r>
              <a:rPr lang="en-US" dirty="0" smtClean="0"/>
              <a:t>Create merge requests</a:t>
            </a:r>
          </a:p>
          <a:p>
            <a:r>
              <a:rPr lang="en-US" dirty="0" smtClean="0"/>
              <a:t>Label issues</a:t>
            </a:r>
          </a:p>
          <a:p>
            <a:r>
              <a:rPr lang="en-US" dirty="0" smtClean="0"/>
              <a:t>Close resolved issues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GitLab</a:t>
            </a:r>
            <a:r>
              <a:rPr lang="en-US" dirty="0" smtClean="0"/>
              <a:t> – Issue Tracking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14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2717" y="2088011"/>
            <a:ext cx="3826565" cy="382656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“use strict”; </a:t>
            </a:r>
            <a:r>
              <a:rPr lang="en-US" dirty="0" smtClean="0">
                <a:cs typeface="Consolas" panose="020B0609020204030204" pitchFamily="49" charset="0"/>
              </a:rPr>
              <a:t>- enable strict mode</a:t>
            </a:r>
          </a:p>
          <a:p>
            <a:r>
              <a:rPr lang="en-US" dirty="0" smtClean="0"/>
              <a:t>Chrome </a:t>
            </a:r>
            <a:r>
              <a:rPr lang="en-US" dirty="0" smtClean="0"/>
              <a:t>Developer Tools (Ctrl + Shift + J)</a:t>
            </a:r>
          </a:p>
          <a:p>
            <a:r>
              <a:rPr lang="en-US" dirty="0" err="1" smtClean="0"/>
              <a:t>JetBrains</a:t>
            </a:r>
            <a:r>
              <a:rPr lang="en-US" dirty="0" smtClean="0"/>
              <a:t> </a:t>
            </a:r>
            <a:r>
              <a:rPr lang="en-US" dirty="0" err="1" smtClean="0"/>
              <a:t>WebStorm</a:t>
            </a:r>
            <a:r>
              <a:rPr lang="en-US" dirty="0" smtClean="0"/>
              <a:t> (free recurring 1-year license for students)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71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Why</a:t>
            </a:r>
            <a:r>
              <a:rPr lang="de-AT" dirty="0" smtClean="0"/>
              <a:t> </a:t>
            </a:r>
            <a:r>
              <a:rPr lang="de-AT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de-AT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use</a:t>
            </a:r>
            <a:r>
              <a:rPr lang="de-AT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AT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strict</a:t>
            </a:r>
            <a:r>
              <a:rPr lang="de-AT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“;</a:t>
            </a:r>
            <a:r>
              <a:rPr lang="de-AT" dirty="0" smtClean="0"/>
              <a:t>?</a:t>
            </a:r>
            <a:endParaRPr lang="de-AT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de-DE" altLang="de-DE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altLang="de-DE" dirty="0" err="1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de-DE" altLang="de-DE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dirty="0" err="1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strict</a:t>
            </a:r>
            <a:r>
              <a:rPr lang="de-DE" altLang="de-DE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altLang="de-DE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DE" altLang="de-DE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de-DE" altLang="de-DE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3.14</a:t>
            </a:r>
            <a:r>
              <a:rPr lang="de-DE" altLang="de-DE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  </a:t>
            </a:r>
            <a:r>
              <a:rPr lang="de-DE" altLang="de-DE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//Will </a:t>
            </a:r>
            <a:r>
              <a:rPr lang="de-DE" altLang="de-DE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cause</a:t>
            </a:r>
            <a:r>
              <a:rPr lang="de-DE" altLang="de-DE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 </a:t>
            </a:r>
            <a:r>
              <a:rPr lang="de-DE" altLang="de-DE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de-DE" altLang="de-DE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DE" altLang="de-DE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altLang="de-DE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was not </a:t>
            </a:r>
            <a:r>
              <a:rPr lang="de-DE" altLang="de-DE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declared</a:t>
            </a:r>
            <a:r>
              <a:rPr lang="de-DE" altLang="de-DE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de-DE" altLang="de-DE" sz="54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16402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+mj-lt"/>
                <a:ea typeface="+mj-ea"/>
                <a:cs typeface="+mj-cs"/>
              </a:rPr>
              <a:t>Javascript</a:t>
            </a:r>
            <a:endParaRPr lang="en-US" sz="4400" dirty="0">
              <a:latin typeface="+mj-lt"/>
              <a:ea typeface="+mj-ea"/>
              <a:cs typeface="+mj-cs"/>
              <a:hlinkClick r:id="rId2"/>
            </a:endParaRPr>
          </a:p>
          <a:p>
            <a:r>
              <a:rPr lang="en-US" dirty="0" smtClean="0">
                <a:hlinkClick r:id="rId2"/>
              </a:rPr>
              <a:t>https://www.youtube.com/watch?v=v2ifWcnQs6M</a:t>
            </a:r>
            <a:r>
              <a:rPr lang="en-US" dirty="0" smtClean="0"/>
              <a:t> </a:t>
            </a:r>
          </a:p>
          <a:p>
            <a:r>
              <a:rPr lang="en-US" dirty="0" smtClean="0">
                <a:hlinkClick r:id="rId3"/>
              </a:rPr>
              <a:t>https://developer.mozilla.org/en-US/docs/Web/JavaScript/A_re-introduction_to_JavaScript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https://nodejs.org/api/</a:t>
            </a:r>
            <a:endParaRPr lang="en-US" dirty="0" smtClean="0"/>
          </a:p>
          <a:p>
            <a:r>
              <a:rPr lang="en-US" dirty="0">
                <a:hlinkClick r:id="rId5"/>
              </a:rPr>
              <a:t>http://www.w3schools.com/js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>
                <a:hlinkClick r:id="rId6"/>
              </a:rPr>
              <a:t>http://www.w3schools.com/ajax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r>
              <a:rPr lang="en-US" dirty="0">
                <a:hlinkClick r:id="rId7"/>
              </a:rPr>
              <a:t>http://</a:t>
            </a:r>
            <a:r>
              <a:rPr lang="en-US" dirty="0" smtClean="0">
                <a:hlinkClick r:id="rId7"/>
              </a:rPr>
              <a:t>www.w3schools.com/js/js_strict.asp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Resources </a:t>
            </a:r>
          </a:p>
          <a:p>
            <a:r>
              <a:rPr lang="en-US" dirty="0">
                <a:hlinkClick r:id="rId8"/>
              </a:rPr>
              <a:t>https://student.cgv.tugraz.at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>
                <a:hlinkClick r:id="rId9"/>
              </a:rPr>
              <a:t>https://www.jetbrains.com/student/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0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50" y="2572544"/>
            <a:ext cx="2857500" cy="2857500"/>
          </a:xfrm>
          <a:prstGeom prst="rect">
            <a:avLst/>
          </a:prstGeom>
          <a:blipFill dpi="0" rotWithShape="1">
            <a:blip r:embed="rId4">
              <a:lum bright="-59000"/>
            </a:blip>
            <a:srcRect/>
            <a:stretch>
              <a:fillRect/>
            </a:stretch>
          </a:blipFill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and Ideas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Load-&amp;-go - delivery</a:t>
            </a:r>
          </a:p>
          <a:p>
            <a:r>
              <a:rPr lang="en-US" dirty="0" smtClean="0"/>
              <a:t>Weak typing  </a:t>
            </a:r>
          </a:p>
          <a:p>
            <a:r>
              <a:rPr lang="en-US" dirty="0" smtClean="0"/>
              <a:t>Objects as general containers</a:t>
            </a:r>
          </a:p>
          <a:p>
            <a:r>
              <a:rPr lang="en-US" dirty="0" smtClean="0"/>
              <a:t>Lambda</a:t>
            </a:r>
          </a:p>
          <a:p>
            <a:r>
              <a:rPr lang="en-US" dirty="0" smtClean="0"/>
              <a:t>Closure</a:t>
            </a:r>
          </a:p>
        </p:txBody>
      </p:sp>
    </p:spTree>
    <p:extLst>
      <p:ext uri="{BB962C8B-B14F-4D97-AF65-F5344CB8AC3E}">
        <p14:creationId xmlns:p14="http://schemas.microsoft.com/office/powerpoint/2010/main" val="57103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dirty="0" smtClean="0"/>
              <a:t>s (including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dirty="0" smtClean="0"/>
              <a:t>)</a:t>
            </a:r>
          </a:p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 smtClean="0"/>
              <a:t>s</a:t>
            </a:r>
          </a:p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dirty="0" smtClean="0"/>
              <a:t>s</a:t>
            </a:r>
          </a:p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 dirty="0" smtClean="0"/>
              <a:t>s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50" y="2572544"/>
            <a:ext cx="2857500" cy="2857500"/>
          </a:xfrm>
          <a:prstGeom prst="rect">
            <a:avLst/>
          </a:prstGeom>
          <a:blipFill dpi="0" rotWithShape="1">
            <a:blip r:embed="rId4">
              <a:lum bright="-59000"/>
            </a:blip>
            <a:srcRect/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104573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50" y="2572544"/>
            <a:ext cx="2857500" cy="2857500"/>
          </a:xfrm>
          <a:prstGeom prst="rect">
            <a:avLst/>
          </a:prstGeom>
          <a:noFill/>
          <a:effectLst>
            <a:reflection endPos="0" dist="50800" dir="5400000" sy="-100000" algn="bl" rotWithShape="0"/>
          </a:effec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Falsy</a:t>
            </a:r>
            <a:r>
              <a:rPr lang="en-US" dirty="0" smtClean="0"/>
              <a:t> and </a:t>
            </a:r>
            <a:r>
              <a:rPr lang="en-US" dirty="0" smtClean="0"/>
              <a:t>Truthy</a:t>
            </a:r>
            <a:r>
              <a:rPr lang="en-US" dirty="0" smtClean="0"/>
              <a:t> </a:t>
            </a:r>
            <a:r>
              <a:rPr lang="en-US" dirty="0" smtClean="0"/>
              <a:t>Values</a:t>
            </a:r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AT" sz="4000" dirty="0" err="1" smtClean="0"/>
              <a:t>Falsy</a:t>
            </a:r>
            <a:endParaRPr lang="de-AT" sz="4000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AT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de-AT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AT" dirty="0" smtClean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  <a:p>
            <a:r>
              <a:rPr lang="de-AT" dirty="0"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r>
              <a:rPr lang="de-AT" dirty="0" smtClean="0">
                <a:latin typeface="Consolas" panose="020B0609020204030204" pitchFamily="49" charset="0"/>
                <a:cs typeface="Consolas" panose="020B0609020204030204" pitchFamily="49" charset="0"/>
              </a:rPr>
              <a:t>ndefined</a:t>
            </a:r>
          </a:p>
          <a:p>
            <a:r>
              <a:rPr lang="de-AT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““   </a:t>
            </a:r>
            <a:r>
              <a:rPr lang="de-AT" dirty="0" smtClean="0">
                <a:cs typeface="Consolas" panose="020B0609020204030204" pitchFamily="49" charset="0"/>
              </a:rPr>
              <a:t>(</a:t>
            </a:r>
            <a:r>
              <a:rPr lang="de-AT" dirty="0" err="1" smtClean="0">
                <a:cs typeface="Consolas" panose="020B0609020204030204" pitchFamily="49" charset="0"/>
              </a:rPr>
              <a:t>empty</a:t>
            </a:r>
            <a:r>
              <a:rPr lang="de-AT" dirty="0" smtClean="0">
                <a:cs typeface="Consolas" panose="020B0609020204030204" pitchFamily="49" charset="0"/>
              </a:rPr>
              <a:t> String)</a:t>
            </a:r>
          </a:p>
          <a:p>
            <a:r>
              <a:rPr lang="de-AT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r>
              <a:rPr lang="de-AT" dirty="0" smtClean="0"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endParaRPr lang="de-AT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AT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AT" sz="4000" dirty="0" err="1" smtClean="0"/>
              <a:t>Truthy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AT" dirty="0" smtClean="0"/>
              <a:t>All </a:t>
            </a:r>
            <a:r>
              <a:rPr lang="de-AT" dirty="0" smtClean="0"/>
              <a:t>other</a:t>
            </a:r>
            <a:r>
              <a:rPr lang="de-AT" dirty="0" smtClean="0"/>
              <a:t> </a:t>
            </a:r>
            <a:r>
              <a:rPr lang="de-AT" dirty="0" smtClean="0"/>
              <a:t>values</a:t>
            </a:r>
            <a:r>
              <a:rPr lang="de-AT" dirty="0" smtClean="0"/>
              <a:t>.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2035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Accessing an </a:t>
            </a:r>
            <a:r>
              <a:rPr lang="en-US" altLang="de-DE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altLang="de-DE" dirty="0" smtClean="0"/>
              <a:t>‘s</a:t>
            </a:r>
            <a:r>
              <a:rPr lang="en-US" altLang="de-DE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properties and methods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570135"/>
            <a:ext cx="5109091" cy="286232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de-DE" sz="2000" b="1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en-US" altLang="de-DE" sz="2000" b="0" i="0" u="none" strike="noStrike" cap="none" normalizeH="0" baseline="0" noProof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kumimoji="0" lang="en-US" altLang="de-DE" sz="2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</a:t>
            </a:r>
            <a:r>
              <a:rPr kumimoji="0" lang="en-US" altLang="de-DE" sz="20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de-DE" sz="2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age) {</a:t>
            </a:r>
            <a:br>
              <a:rPr kumimoji="0" lang="en-US" altLang="de-DE" sz="2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de-DE" sz="2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de-DE" sz="2000" b="1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de-DE" sz="2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de-DE" sz="2000" b="0" i="0" u="none" strike="noStrike" cap="none" normalizeH="0" baseline="0" noProof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en-US" altLang="de-DE" sz="2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name</a:t>
            </a:r>
            <a:r>
              <a:rPr kumimoji="0" lang="en-US" altLang="de-DE" sz="20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de-DE" sz="20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de-DE" sz="20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de-DE" sz="2000" b="1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de-DE" sz="2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de-DE" sz="2000" b="0" i="0" u="none" strike="noStrike" cap="none" normalizeH="0" baseline="0" noProof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 </a:t>
            </a:r>
            <a:r>
              <a:rPr kumimoji="0" lang="en-US" altLang="de-DE" sz="2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age</a:t>
            </a:r>
            <a:r>
              <a:rPr kumimoji="0" lang="en-US" altLang="de-DE" sz="20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de-DE" sz="20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de-DE" sz="2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de-DE" sz="2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de-DE" sz="2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de-DE" sz="2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de-DE" sz="2000" b="1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en-US" altLang="de-DE" sz="2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you = </a:t>
            </a:r>
            <a:r>
              <a:rPr kumimoji="0" lang="en-US" altLang="de-DE" sz="2000" b="1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de-DE" sz="2000" b="0" i="0" u="none" strike="noStrike" cap="none" normalizeH="0" baseline="0" noProof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kumimoji="0" lang="en-US" altLang="de-DE" sz="2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de-DE" sz="2000" b="0" i="0" u="none" strike="noStrike" cap="none" normalizeH="0" baseline="0" noProof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"You"</a:t>
            </a:r>
            <a:r>
              <a:rPr kumimoji="0" lang="en-US" altLang="de-DE" sz="20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de-DE" sz="2000" b="0" i="0" u="none" strike="noStrike" cap="none" normalizeH="0" baseline="0" noProof="1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  <a:r>
              <a:rPr kumimoji="0" lang="en-US" altLang="de-DE" sz="2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de-DE" sz="20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de-DE" sz="20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de-DE" sz="20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de-DE" sz="20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de-DE" sz="2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you.</a:t>
            </a:r>
            <a:r>
              <a:rPr kumimoji="0" lang="en-US" altLang="de-DE" sz="2000" b="0" i="0" u="none" strike="noStrike" cap="none" normalizeH="0" baseline="0" noProof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en-US" altLang="de-DE" sz="2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de-DE" sz="2000" b="0" i="0" u="none" strike="noStrike" cap="none" normalizeH="0" baseline="0" noProof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"Simon"</a:t>
            </a:r>
            <a:r>
              <a:rPr kumimoji="0" lang="en-US" altLang="de-DE" sz="20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de-DE" sz="20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de-DE" sz="2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you[</a:t>
            </a:r>
            <a:r>
              <a:rPr kumimoji="0" lang="en-US" altLang="de-DE" sz="2000" b="0" i="0" u="none" strike="noStrike" cap="none" normalizeH="0" baseline="0" noProof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"age"</a:t>
            </a:r>
            <a:r>
              <a:rPr kumimoji="0" lang="en-US" altLang="de-DE" sz="2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en-US" altLang="de-DE" sz="2000" b="0" i="0" u="none" strike="noStrike" cap="none" normalizeH="0" baseline="0" noProof="1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r>
              <a:rPr kumimoji="0" lang="en-US" altLang="de-DE" sz="20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de-DE" sz="4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55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 (1)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8200" y="2416246"/>
            <a:ext cx="4493538" cy="31700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de-DE" sz="2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outer = </a:t>
            </a:r>
            <a:r>
              <a:rPr kumimoji="0" lang="en-US" altLang="de-DE" sz="2000" b="1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en-US" altLang="de-DE" sz="2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en-US" altLang="de-DE" sz="2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de-DE" sz="2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de-DE" sz="2000" b="1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en-US" altLang="de-DE" sz="2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some_var = </a:t>
            </a:r>
            <a:r>
              <a:rPr kumimoji="0" lang="en-US" altLang="de-DE" sz="2000" b="0" i="0" u="none" strike="noStrike" cap="none" normalizeH="0" baseline="0" noProof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"foo"</a:t>
            </a:r>
            <a:r>
              <a:rPr kumimoji="0" lang="en-US" altLang="de-DE" sz="20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de-DE" sz="20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de-DE" sz="20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de-DE" sz="2000" b="1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en-US" altLang="de-DE" sz="2000" b="0" i="0" u="none" strike="noStrike" cap="none" normalizeH="0" baseline="0" noProof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inner </a:t>
            </a:r>
            <a:r>
              <a:rPr kumimoji="0" lang="en-US" altLang="de-DE" sz="2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de-DE" sz="2000" b="1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en-US" altLang="de-DE" sz="2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de-DE" sz="2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de-DE" sz="2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de-DE" sz="2000" b="0" i="0" u="none" strike="noStrike" cap="none" normalizeH="0" baseline="0" noProof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kumimoji="0" lang="en-US" altLang="de-DE" sz="2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(some_var)</a:t>
            </a:r>
            <a:r>
              <a:rPr kumimoji="0" lang="en-US" altLang="de-DE" sz="20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de-DE" sz="20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de-DE" sz="20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de-DE" sz="2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de-DE" sz="2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de-DE" sz="2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de-DE" sz="2000" b="1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de-DE" sz="2000" b="0" i="0" u="none" strike="noStrike" cap="none" normalizeH="0" baseline="0" noProof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inner</a:t>
            </a:r>
            <a:r>
              <a:rPr kumimoji="0" lang="en-US" altLang="de-DE" sz="20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de-DE" sz="20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de-DE" sz="2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de-DE" sz="2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de-DE" sz="2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de-DE" sz="2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de-DE" sz="2000" b="1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en-US" altLang="de-DE" sz="2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fnc = outer()</a:t>
            </a:r>
            <a:r>
              <a:rPr kumimoji="0" lang="en-US" altLang="de-DE" sz="20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de-DE" sz="20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de-DE" sz="2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fnc()</a:t>
            </a:r>
            <a:r>
              <a:rPr kumimoji="0" lang="en-US" altLang="de-DE" sz="20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de-DE" sz="4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27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Closure</a:t>
            </a:r>
            <a:r>
              <a:rPr lang="de-AT" dirty="0" smtClean="0"/>
              <a:t> (2)</a:t>
            </a:r>
            <a:endParaRPr lang="de-AT" dirty="0"/>
          </a:p>
        </p:txBody>
      </p:sp>
      <p:sp>
        <p:nvSpPr>
          <p:cNvPr id="10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838200" y="1616026"/>
            <a:ext cx="4998484" cy="47705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1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de-DE" altLang="de-DE" sz="16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counter = (</a:t>
            </a:r>
            <a:r>
              <a:rPr kumimoji="0" lang="de-DE" altLang="de-DE" sz="1600" b="1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de-DE" altLang="de-DE" sz="16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de-DE" altLang="de-DE" sz="16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de-DE" altLang="de-DE" sz="1600" b="1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de-DE" altLang="de-DE" sz="16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privateCounter = </a:t>
            </a:r>
            <a:r>
              <a:rPr kumimoji="0" lang="de-DE" altLang="de-DE" sz="1600" b="0" i="0" u="none" strike="noStrike" cap="none" normalizeH="0" baseline="0" noProof="1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e-DE" altLang="de-DE" sz="16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6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de-DE" altLang="de-DE" sz="1600" b="1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de-DE" altLang="de-DE" sz="1600" b="0" i="0" u="none" strike="noStrike" cap="none" normalizeH="0" baseline="0" noProof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changeBy</a:t>
            </a:r>
            <a:r>
              <a:rPr kumimoji="0" lang="de-DE" altLang="de-DE" sz="16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(val) {</a:t>
            </a:r>
            <a:br>
              <a:rPr kumimoji="0" lang="de-DE" altLang="de-DE" sz="16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privateCounter += val</a:t>
            </a:r>
            <a:r>
              <a:rPr kumimoji="0" lang="de-DE" altLang="de-DE" sz="16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6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de-DE" altLang="de-DE" sz="16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de-DE" altLang="de-DE" sz="16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de-DE" altLang="de-DE" sz="1600" b="1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 </a:t>
            </a:r>
            <a:r>
              <a:rPr kumimoji="0" lang="de-DE" altLang="de-DE" sz="16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de-DE" altLang="de-DE" sz="16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600" b="0" i="0" u="none" strike="noStrike" cap="none" normalizeH="0" baseline="0" noProof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increment</a:t>
            </a:r>
            <a:r>
              <a:rPr kumimoji="0" lang="de-DE" altLang="de-DE" sz="16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de-DE" altLang="de-DE" sz="1600" b="1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de-DE" altLang="de-DE" sz="16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de-DE" altLang="de-DE" sz="16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de-DE" altLang="de-DE" sz="1600" b="0" i="0" u="none" strike="noStrike" cap="none" normalizeH="0" baseline="0" noProof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changeBy</a:t>
            </a:r>
            <a:r>
              <a:rPr kumimoji="0" lang="de-DE" altLang="de-DE" sz="16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0" i="0" u="none" strike="noStrike" cap="none" normalizeH="0" baseline="0" noProof="1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de-DE" altLang="de-DE" sz="16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16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6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6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de-DE" altLang="de-DE" sz="16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de-DE" altLang="de-DE" sz="16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600" b="0" i="0" u="none" strike="noStrike" cap="none" normalizeH="0" baseline="0" noProof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de-DE" altLang="de-DE" sz="16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de-DE" altLang="de-DE" sz="1600" b="1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de-DE" altLang="de-DE" sz="16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de-DE" altLang="de-DE" sz="16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de-DE" altLang="de-DE" sz="1600" b="1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de-DE" altLang="de-DE" sz="16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privateCounter</a:t>
            </a:r>
            <a:r>
              <a:rPr kumimoji="0" lang="de-DE" altLang="de-DE" sz="16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6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6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de-DE" altLang="de-DE" sz="16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r>
              <a:rPr kumimoji="0" lang="de-DE" altLang="de-DE" sz="16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6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})()</a:t>
            </a:r>
            <a:r>
              <a:rPr kumimoji="0" lang="de-DE" altLang="de-DE" sz="16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6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6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noProof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de-DE" altLang="de-DE" sz="16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de-DE" altLang="de-DE" sz="1600" b="0" i="0" u="none" strike="noStrike" cap="none" normalizeH="0" baseline="0" noProof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de-DE" altLang="de-DE" sz="16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(counter.</a:t>
            </a:r>
            <a:r>
              <a:rPr kumimoji="0" lang="de-DE" altLang="de-DE" sz="1600" b="0" i="0" u="none" strike="noStrike" cap="none" normalizeH="0" baseline="0" noProof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de-DE" altLang="de-DE" sz="16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kumimoji="0" lang="de-DE" altLang="de-DE" sz="16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   </a:t>
            </a:r>
            <a:r>
              <a:rPr kumimoji="0" lang="de-DE" altLang="de-DE" sz="1600" b="0" i="0" u="none" strike="noStrike" cap="none" normalizeH="0" baseline="0" noProof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0</a:t>
            </a:r>
            <a:br>
              <a:rPr kumimoji="0" lang="de-DE" altLang="de-DE" sz="1600" b="0" i="0" u="none" strike="noStrike" cap="none" normalizeH="0" baseline="0" noProof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counter.</a:t>
            </a:r>
            <a:r>
              <a:rPr kumimoji="0" lang="de-DE" altLang="de-DE" sz="1600" b="0" i="0" u="none" strike="noStrike" cap="none" normalizeH="0" baseline="0" noProof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increment</a:t>
            </a:r>
            <a:r>
              <a:rPr kumimoji="0" lang="de-DE" altLang="de-DE" sz="16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de-DE" altLang="de-DE" sz="16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6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counter.</a:t>
            </a:r>
            <a:r>
              <a:rPr kumimoji="0" lang="de-DE" altLang="de-DE" sz="1600" b="0" i="0" u="none" strike="noStrike" cap="none" normalizeH="0" baseline="0" noProof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increment</a:t>
            </a:r>
            <a:r>
              <a:rPr kumimoji="0" lang="de-DE" altLang="de-DE" sz="16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de-DE" altLang="de-DE" sz="16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6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noProof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de-DE" altLang="de-DE" sz="16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de-DE" altLang="de-DE" sz="1600" b="0" i="0" u="none" strike="noStrike" cap="none" normalizeH="0" baseline="0" noProof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de-DE" altLang="de-DE" sz="16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(counter[</a:t>
            </a:r>
            <a:r>
              <a:rPr kumimoji="0" lang="de-DE" altLang="de-DE" sz="1600" b="0" i="0" u="none" strike="noStrike" cap="none" normalizeH="0" baseline="0" noProof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"value"</a:t>
            </a:r>
            <a:r>
              <a:rPr kumimoji="0" lang="de-DE" altLang="de-DE" sz="16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]())</a:t>
            </a:r>
            <a:r>
              <a:rPr kumimoji="0" lang="de-DE" altLang="de-DE" sz="16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  </a:t>
            </a:r>
            <a:r>
              <a:rPr kumimoji="0" lang="de-DE" altLang="de-DE" sz="1600" b="0" i="0" u="none" strike="noStrike" cap="none" normalizeH="0" baseline="0" noProof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2</a:t>
            </a:r>
            <a:endParaRPr kumimoji="0" lang="de-DE" altLang="de-DE" sz="36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29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examples (1)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&gt; </a:t>
            </a:r>
            <a:r>
              <a:rPr lang="en-US" sz="3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‘5‘ – 3</a:t>
            </a:r>
          </a:p>
          <a:p>
            <a:pPr marL="0" indent="0">
              <a:buNone/>
            </a:pP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en-US" sz="36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pPr marL="0" indent="0">
              <a:buNone/>
            </a:pP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3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‘5‘ + 3</a:t>
            </a:r>
          </a:p>
          <a:p>
            <a:pPr marL="0" indent="0">
              <a:buNone/>
            </a:pP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 “</a:t>
            </a:r>
            <a:r>
              <a:rPr lang="en-US" sz="3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53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</a:p>
          <a:p>
            <a:pPr marL="0" indent="0">
              <a:buNone/>
            </a:pP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3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‘5‘ – ‘4‘</a:t>
            </a:r>
          </a:p>
          <a:p>
            <a:pPr marL="0" indent="0">
              <a:buNone/>
            </a:pP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en-US" sz="3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3600" noProof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‘5‘ + + ‘5‘</a:t>
            </a:r>
            <a:br>
              <a:rPr lang="en-US" sz="3600" noProof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6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&lt; “</a:t>
            </a:r>
            <a:r>
              <a:rPr lang="en-US" sz="3600" noProof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55</a:t>
            </a:r>
            <a:r>
              <a:rPr lang="en-US" sz="36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</a:p>
          <a:p>
            <a:pPr marL="0" indent="0">
              <a:buNone/>
            </a:pPr>
            <a:r>
              <a:rPr lang="en-US" sz="36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3600" noProof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‘foo‘ + + ‘bar‘</a:t>
            </a:r>
          </a:p>
          <a:p>
            <a:pPr marL="0" indent="0">
              <a:buNone/>
            </a:pPr>
            <a:r>
              <a:rPr lang="en-US" sz="36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&lt; “</a:t>
            </a:r>
            <a:r>
              <a:rPr lang="en-US" sz="3600" noProof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fooNaN</a:t>
            </a:r>
            <a:r>
              <a:rPr lang="en-US" sz="36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</a:p>
          <a:p>
            <a:pPr marL="0" indent="0">
              <a:buNone/>
            </a:pPr>
            <a:r>
              <a:rPr lang="en-US" sz="36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3600" noProof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‘5‘ + - ‘2‘</a:t>
            </a:r>
          </a:p>
          <a:p>
            <a:pPr marL="0" indent="0">
              <a:buNone/>
            </a:pPr>
            <a:r>
              <a:rPr lang="en-US" sz="36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&lt; “</a:t>
            </a:r>
            <a:r>
              <a:rPr lang="en-US" sz="3600" noProof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5-2</a:t>
            </a:r>
            <a:r>
              <a:rPr lang="en-US" sz="36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61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examples (2)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'5' + - + - - + - - + + - + - + - + - - - '2'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 “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5-2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3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‘5‘ + x - x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‘5‘ – x + x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83163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854</Words>
  <Application>Microsoft Office PowerPoint</Application>
  <PresentationFormat>Breitbild</PresentationFormat>
  <Paragraphs>161</Paragraphs>
  <Slides>19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Courier New</vt:lpstr>
      <vt:lpstr>Office Theme</vt:lpstr>
      <vt:lpstr>JavaScript - Features and Resources</vt:lpstr>
      <vt:lpstr>Features and Ideas</vt:lpstr>
      <vt:lpstr>Values</vt:lpstr>
      <vt:lpstr>Falsy and Truthy Values</vt:lpstr>
      <vt:lpstr>Accessing an Object‘s properties and methods</vt:lpstr>
      <vt:lpstr>Closure (1)</vt:lpstr>
      <vt:lpstr>Closure (2)</vt:lpstr>
      <vt:lpstr>Some examples (1)</vt:lpstr>
      <vt:lpstr>Some examples (2)</vt:lpstr>
      <vt:lpstr>Map / reduce</vt:lpstr>
      <vt:lpstr>node.js</vt:lpstr>
      <vt:lpstr>node.js – Overview</vt:lpstr>
      <vt:lpstr>node.js – Threading model</vt:lpstr>
      <vt:lpstr>AJAX</vt:lpstr>
      <vt:lpstr>GitLab</vt:lpstr>
      <vt:lpstr>GitLab – Issue Tracking</vt:lpstr>
      <vt:lpstr>Recommendations</vt:lpstr>
      <vt:lpstr>Why “use strict“;?</vt:lpstr>
      <vt:lpstr>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- Eigenschaften und Ressourcen</dc:title>
  <dc:creator>Michael Schiller</dc:creator>
  <cp:lastModifiedBy>Michael Schiller</cp:lastModifiedBy>
  <cp:revision>213</cp:revision>
  <dcterms:created xsi:type="dcterms:W3CDTF">2015-09-17T19:05:29Z</dcterms:created>
  <dcterms:modified xsi:type="dcterms:W3CDTF">2015-10-03T09:24:50Z</dcterms:modified>
</cp:coreProperties>
</file>