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409" r:id="rId2"/>
    <p:sldId id="410" r:id="rId3"/>
    <p:sldId id="41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7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78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2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7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1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1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8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5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4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0FBDFE-C587-4B4C-A407-44438C67B59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6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6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66994-vogel-s-approximation-method-vam-modified-distribution-method-modi" TargetMode="External"/><Relationship Id="rId2" Type="http://schemas.openxmlformats.org/officeDocument/2006/relationships/hyperlink" Target="https://medium.com/@geekrodion/course-optimization-for-programmers-5316572ed69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gen.lc/ads.php?md5=0AF3A434F74E326EDC3C5C9522DF20B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396" y="4960137"/>
            <a:ext cx="6042804" cy="1463040"/>
          </a:xfrm>
        </p:spPr>
        <p:txBody>
          <a:bodyPr/>
          <a:lstStyle/>
          <a:p>
            <a:r>
              <a:rPr lang="zh-CN" altLang="en-US" dirty="0"/>
              <a:t>表上作业法的实现方法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王永才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705" y="244860"/>
            <a:ext cx="6221503" cy="286635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运输问题表上作业法的实现方法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284" y="782493"/>
            <a:ext cx="8421562" cy="6213529"/>
          </a:xfrm>
        </p:spPr>
        <p:txBody>
          <a:bodyPr>
            <a:normAutofit fontScale="80000" lnSpcReduction="20000"/>
          </a:bodyPr>
          <a:lstStyle/>
          <a:p>
            <a:r>
              <a:rPr lang="en-US" altLang="zh-CN" b="1" dirty="0"/>
              <a:t>[</a:t>
            </a:r>
            <a:r>
              <a:rPr lang="en-US" altLang="zh-CN" b="1" dirty="0" err="1"/>
              <a:t>m,n</a:t>
            </a:r>
            <a:r>
              <a:rPr lang="en-US" altLang="zh-CN" b="1" dirty="0"/>
              <a:t>]=size(price);</a:t>
            </a:r>
          </a:p>
          <a:p>
            <a:r>
              <a:rPr lang="en-US" altLang="zh-CN" b="1" dirty="0"/>
              <a:t>A=</a:t>
            </a:r>
            <a:r>
              <a:rPr lang="en-US" altLang="zh-CN" b="1" dirty="0" err="1"/>
              <a:t>init</a:t>
            </a:r>
            <a:r>
              <a:rPr lang="en-US" altLang="zh-CN" b="1" dirty="0"/>
              <a:t>(length(prod),length(sell));  %</a:t>
            </a:r>
            <a:r>
              <a:rPr lang="zh-CN" altLang="en-US" b="1" dirty="0"/>
              <a:t>初始化</a:t>
            </a:r>
          </a:p>
          <a:p>
            <a:r>
              <a:rPr lang="en-US" altLang="zh-CN" b="1" dirty="0"/>
              <a:t>A=</a:t>
            </a:r>
            <a:r>
              <a:rPr lang="en-US" altLang="zh-CN" b="1" dirty="0" err="1"/>
              <a:t>Vogel_method</a:t>
            </a:r>
            <a:r>
              <a:rPr lang="en-US" altLang="zh-CN" b="1" dirty="0"/>
              <a:t>(</a:t>
            </a:r>
            <a:r>
              <a:rPr lang="en-US" altLang="zh-CN" b="1" dirty="0" err="1"/>
              <a:t>A,price,prod,sell,m,n</a:t>
            </a:r>
            <a:r>
              <a:rPr lang="en-US" altLang="zh-CN" b="1" dirty="0"/>
              <a:t>); %</a:t>
            </a:r>
            <a:r>
              <a:rPr lang="zh-CN" altLang="en-US" b="1" dirty="0"/>
              <a:t>给出初始基本可行解</a:t>
            </a:r>
          </a:p>
          <a:p>
            <a:r>
              <a:rPr lang="en-US" altLang="zh-CN" b="1" dirty="0"/>
              <a:t>dual = </a:t>
            </a:r>
            <a:r>
              <a:rPr lang="en-US" altLang="zh-CN" b="1" dirty="0" err="1"/>
              <a:t>Dual_Variable</a:t>
            </a:r>
            <a:r>
              <a:rPr lang="en-US" altLang="zh-CN" b="1" dirty="0"/>
              <a:t>(</a:t>
            </a:r>
            <a:r>
              <a:rPr lang="en-US" altLang="zh-CN" b="1" dirty="0" err="1"/>
              <a:t>A,price</a:t>
            </a:r>
            <a:r>
              <a:rPr lang="en-US" altLang="zh-CN" b="1" dirty="0"/>
              <a:t>) % </a:t>
            </a:r>
            <a:r>
              <a:rPr lang="zh-CN" altLang="en-US" b="1" dirty="0"/>
              <a:t>计算对偶变量</a:t>
            </a:r>
          </a:p>
          <a:p>
            <a:r>
              <a:rPr lang="en-US" altLang="zh-CN" b="1" dirty="0"/>
              <a:t>judge = </a:t>
            </a:r>
            <a:r>
              <a:rPr lang="en-US" altLang="zh-CN" b="1" dirty="0" err="1"/>
              <a:t>Check_Sigma</a:t>
            </a:r>
            <a:r>
              <a:rPr lang="en-US" altLang="zh-CN" b="1" dirty="0"/>
              <a:t>(</a:t>
            </a:r>
            <a:r>
              <a:rPr lang="en-US" altLang="zh-CN" b="1" dirty="0" err="1"/>
              <a:t>dual,price</a:t>
            </a:r>
            <a:r>
              <a:rPr lang="en-US" altLang="zh-CN" b="1" dirty="0"/>
              <a:t>) %</a:t>
            </a:r>
            <a:r>
              <a:rPr lang="zh-CN" altLang="en-US" b="1" dirty="0"/>
              <a:t>计算各空格检验数</a:t>
            </a:r>
          </a:p>
          <a:p>
            <a:r>
              <a:rPr lang="en-US" altLang="zh-CN" b="1" dirty="0"/>
              <a:t>[min1,row1]=min(judge);      </a:t>
            </a:r>
          </a:p>
          <a:p>
            <a:r>
              <a:rPr lang="en-US" altLang="zh-CN" b="1" dirty="0"/>
              <a:t>[min2,col1]=min(min1); %</a:t>
            </a:r>
            <a:r>
              <a:rPr lang="zh-CN" altLang="en-US" b="1" dirty="0"/>
              <a:t>找出最小检验数</a:t>
            </a:r>
          </a:p>
          <a:p>
            <a:r>
              <a:rPr lang="en-US" altLang="zh-CN" b="1" dirty="0"/>
              <a:t>while min2&lt;0  %</a:t>
            </a:r>
            <a:r>
              <a:rPr lang="zh-CN" altLang="en-US" b="1" dirty="0"/>
              <a:t>如果最小检验数为负</a:t>
            </a:r>
          </a:p>
          <a:p>
            <a:r>
              <a:rPr lang="zh-CN" altLang="en-US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=row1(col1);j=col1; % </a:t>
            </a:r>
            <a:r>
              <a:rPr lang="zh-CN" altLang="en-US" b="1" dirty="0"/>
              <a:t>获得最小检验数所在位置</a:t>
            </a:r>
            <a:endParaRPr lang="en-US" altLang="zh-CN" b="1" dirty="0"/>
          </a:p>
          <a:p>
            <a:r>
              <a:rPr lang="en-US" altLang="zh-CN" b="1" dirty="0"/>
              <a:t>    [result,point1,point2]=</a:t>
            </a:r>
            <a:r>
              <a:rPr lang="en-US" altLang="zh-CN" b="1" dirty="0" err="1"/>
              <a:t>Find_Close_Path</a:t>
            </a:r>
            <a:r>
              <a:rPr lang="en-US" altLang="zh-CN" b="1" dirty="0"/>
              <a:t>(</a:t>
            </a:r>
            <a:r>
              <a:rPr lang="en-US" altLang="zh-CN" b="1" dirty="0" err="1"/>
              <a:t>A,i,j</a:t>
            </a:r>
            <a:r>
              <a:rPr lang="en-US" altLang="zh-CN" b="1" dirty="0"/>
              <a:t>); %</a:t>
            </a:r>
            <a:r>
              <a:rPr lang="zh-CN" altLang="en-US" b="1" dirty="0"/>
              <a:t>找闭回路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A=</a:t>
            </a:r>
            <a:r>
              <a:rPr lang="en-US" altLang="zh-CN" b="1" dirty="0" err="1"/>
              <a:t>Adjust_Distribution</a:t>
            </a:r>
            <a:r>
              <a:rPr lang="en-US" altLang="zh-CN" b="1" dirty="0"/>
              <a:t>(A,point1,point2) %</a:t>
            </a:r>
            <a:r>
              <a:rPr lang="zh-CN" altLang="en-US" b="1" dirty="0"/>
              <a:t>闭回路调整运量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pos=</a:t>
            </a:r>
            <a:r>
              <a:rPr lang="en-US" altLang="zh-CN" b="1" dirty="0" err="1"/>
              <a:t>Dual_Variable</a:t>
            </a:r>
            <a:r>
              <a:rPr lang="en-US" altLang="zh-CN" b="1" dirty="0"/>
              <a:t>(</a:t>
            </a:r>
            <a:r>
              <a:rPr lang="en-US" altLang="zh-CN" b="1" dirty="0" err="1"/>
              <a:t>A,price</a:t>
            </a:r>
            <a:r>
              <a:rPr lang="en-US" altLang="zh-CN" b="1" dirty="0"/>
              <a:t>) %</a:t>
            </a:r>
            <a:r>
              <a:rPr lang="zh-CN" altLang="en-US" b="1" dirty="0"/>
              <a:t>计算对偶变量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judge=</a:t>
            </a:r>
            <a:r>
              <a:rPr lang="en-US" altLang="zh-CN" b="1" dirty="0" err="1"/>
              <a:t>Check_Sigma</a:t>
            </a:r>
            <a:r>
              <a:rPr lang="en-US" altLang="zh-CN" b="1" dirty="0"/>
              <a:t>(</a:t>
            </a:r>
            <a:r>
              <a:rPr lang="en-US" altLang="zh-CN" b="1" dirty="0" err="1"/>
              <a:t>pos,price</a:t>
            </a:r>
            <a:r>
              <a:rPr lang="en-US" altLang="zh-CN" b="1" dirty="0"/>
              <a:t>) %</a:t>
            </a:r>
            <a:r>
              <a:rPr lang="zh-CN" altLang="en-US" b="1" dirty="0"/>
              <a:t>计算各空格检验数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[min1,row1]=min(judge);        </a:t>
            </a:r>
          </a:p>
          <a:p>
            <a:r>
              <a:rPr lang="en-US" altLang="zh-CN" b="1" dirty="0"/>
              <a:t>    [min2,col1]=min(min1); %</a:t>
            </a:r>
            <a:r>
              <a:rPr lang="zh-CN" altLang="en-US" b="1" dirty="0"/>
              <a:t>找出最小检验数</a:t>
            </a:r>
          </a:p>
          <a:p>
            <a:r>
              <a:rPr lang="zh-CN" altLang="en-US" b="1" dirty="0"/>
              <a:t> </a:t>
            </a:r>
            <a:r>
              <a:rPr lang="en-US" altLang="zh-CN" b="1" dirty="0"/>
              <a:t>end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total_cost</a:t>
            </a:r>
            <a:r>
              <a:rPr lang="en-US" altLang="zh-CN" b="1" dirty="0"/>
              <a:t>=</a:t>
            </a:r>
            <a:r>
              <a:rPr lang="en-US" altLang="zh-CN" b="1" dirty="0" err="1"/>
              <a:t>Cal_Cost</a:t>
            </a:r>
            <a:r>
              <a:rPr lang="en-US" altLang="zh-CN" b="1" dirty="0"/>
              <a:t>(</a:t>
            </a:r>
            <a:r>
              <a:rPr lang="en-US" altLang="zh-CN" b="1" dirty="0" err="1"/>
              <a:t>A,price</a:t>
            </a:r>
            <a:r>
              <a:rPr lang="en-US" altLang="zh-CN" b="1" dirty="0"/>
              <a:t>) %</a:t>
            </a:r>
            <a:r>
              <a:rPr lang="zh-CN" altLang="en-US" b="1" dirty="0"/>
              <a:t>输出总费用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750"/>
              <a:t>中国人民大学</a:t>
            </a:r>
            <a:endParaRPr lang="en-US" sz="75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z="750" smtClean="0"/>
              <a:t>2</a:t>
            </a:fld>
            <a:endParaRPr lang="zh-CN" altLang="en-US" sz="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280" y="142905"/>
            <a:ext cx="5467541" cy="734605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004" y="877570"/>
            <a:ext cx="7273289" cy="538670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[1] </a:t>
            </a:r>
            <a:r>
              <a:rPr lang="zh-CN" altLang="en-US" sz="2400" dirty="0"/>
              <a:t>运输问题的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实现过程讲解与代码：</a:t>
            </a:r>
            <a:r>
              <a:rPr lang="en-US" altLang="zh-CN" sz="2400" dirty="0">
                <a:hlinkClick r:id="rId2"/>
              </a:rPr>
              <a:t>https://medium.com/@geekrodion/course-optimization-for-programmers-5316572ed69b</a:t>
            </a:r>
            <a:endParaRPr lang="en-US" altLang="zh-CN" sz="2400" dirty="0"/>
          </a:p>
          <a:p>
            <a:r>
              <a:rPr lang="en-US" altLang="zh-CN" sz="2400" dirty="0"/>
              <a:t>[2] </a:t>
            </a:r>
            <a:r>
              <a:rPr lang="zh-CN" altLang="en-US" sz="2400" dirty="0"/>
              <a:t>运输问题的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实现代码</a:t>
            </a:r>
            <a:r>
              <a:rPr lang="en-US" altLang="zh-CN" sz="2400" dirty="0">
                <a:hlinkClick r:id="rId3"/>
              </a:rPr>
              <a:t>https://www.mathworks.com/matlabcentral/fileexchange/66994-vogel-s-approximation-method-vam-modified-distribution-method-modi</a:t>
            </a:r>
            <a:endParaRPr lang="en-US" altLang="zh-CN" sz="2400" dirty="0"/>
          </a:p>
          <a:p>
            <a:r>
              <a:rPr lang="en-US" altLang="zh-CN" sz="2400" dirty="0"/>
              <a:t>[3] </a:t>
            </a:r>
            <a:r>
              <a:rPr lang="zh-CN" altLang="en-US" sz="2400" dirty="0"/>
              <a:t>细致的运输问题讲解包括算法介绍</a:t>
            </a:r>
            <a:endParaRPr lang="en-US" altLang="zh-CN" sz="2400" dirty="0"/>
          </a:p>
          <a:p>
            <a:r>
              <a:rPr lang="en-US" altLang="zh-CN" sz="2400" dirty="0"/>
              <a:t>Operations research (Chapter 4), P. Rama Murthy,</a:t>
            </a:r>
            <a:r>
              <a:rPr lang="zh-CN" altLang="en-US" sz="2400" dirty="0"/>
              <a:t> </a:t>
            </a:r>
            <a:r>
              <a:rPr lang="en-US" altLang="zh-CN" sz="2400" dirty="0"/>
              <a:t>2007,</a:t>
            </a:r>
            <a:r>
              <a:rPr lang="zh-CN" altLang="en-US" sz="2400" dirty="0"/>
              <a:t> </a:t>
            </a:r>
            <a:r>
              <a:rPr lang="en-US" altLang="zh-CN" sz="2400" dirty="0"/>
              <a:t>New Age</a:t>
            </a:r>
          </a:p>
          <a:p>
            <a:r>
              <a:rPr lang="en-US" altLang="zh-CN" sz="2400" dirty="0">
                <a:hlinkClick r:id="rId4"/>
              </a:rPr>
              <a:t>https://libgen.lc/ads.php?md5=0AF3A434F74E326EDC3C5C9522DF20B9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750"/>
              <a:t>中国人民大学</a:t>
            </a:r>
            <a:endParaRPr lang="en-US" sz="75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z="750" smtClean="0"/>
              <a:t>3</a:t>
            </a:fld>
            <a:endParaRPr lang="zh-CN" altLang="en-US" sz="75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CCEDC7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338</Words>
  <Application>Microsoft Office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Tw Cen MT</vt:lpstr>
      <vt:lpstr>Tw Cen MT Condensed</vt:lpstr>
      <vt:lpstr>Wingdings</vt:lpstr>
      <vt:lpstr>Wingdings 3</vt:lpstr>
      <vt:lpstr>积分</vt:lpstr>
      <vt:lpstr>表上作业法的实现方法</vt:lpstr>
      <vt:lpstr>运输问题表上作业法的实现方法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Wang Yongcai</cp:lastModifiedBy>
  <cp:revision>151</cp:revision>
  <dcterms:created xsi:type="dcterms:W3CDTF">2019-06-19T02:08:00Z</dcterms:created>
  <dcterms:modified xsi:type="dcterms:W3CDTF">2020-04-22T03:25:11Z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