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3" r:id="rId8"/>
    <p:sldId id="264" r:id="rId9"/>
    <p:sldId id="265" r:id="rId10"/>
    <p:sldId id="267" r:id="rId11"/>
    <p:sldId id="266"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3CC852-45C9-473F-A982-4AF0FEA38459}"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C0BF3A7-2C35-4529-A43C-D5C049A47EFF}" type="slidenum">
              <a:rPr lang="en-US" smtClean="0"/>
              <a:t>‹#›</a:t>
            </a:fld>
            <a:endParaRPr lang="en-US"/>
          </a:p>
        </p:txBody>
      </p:sp>
    </p:spTree>
    <p:extLst>
      <p:ext uri="{BB962C8B-B14F-4D97-AF65-F5344CB8AC3E}">
        <p14:creationId xmlns:p14="http://schemas.microsoft.com/office/powerpoint/2010/main" val="26402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CC852-45C9-473F-A982-4AF0FEA38459}"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F3A7-2C35-4529-A43C-D5C049A47EFF}" type="slidenum">
              <a:rPr lang="en-US" smtClean="0"/>
              <a:t>‹#›</a:t>
            </a:fld>
            <a:endParaRPr lang="en-US"/>
          </a:p>
        </p:txBody>
      </p:sp>
    </p:spTree>
    <p:extLst>
      <p:ext uri="{BB962C8B-B14F-4D97-AF65-F5344CB8AC3E}">
        <p14:creationId xmlns:p14="http://schemas.microsoft.com/office/powerpoint/2010/main" val="102712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CC852-45C9-473F-A982-4AF0FEA38459}"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F3A7-2C35-4529-A43C-D5C049A47EFF}" type="slidenum">
              <a:rPr lang="en-US" smtClean="0"/>
              <a:t>‹#›</a:t>
            </a:fld>
            <a:endParaRPr lang="en-US"/>
          </a:p>
        </p:txBody>
      </p:sp>
    </p:spTree>
    <p:extLst>
      <p:ext uri="{BB962C8B-B14F-4D97-AF65-F5344CB8AC3E}">
        <p14:creationId xmlns:p14="http://schemas.microsoft.com/office/powerpoint/2010/main" val="250528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CC852-45C9-473F-A982-4AF0FEA38459}"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F3A7-2C35-4529-A43C-D5C049A47EFF}" type="slidenum">
              <a:rPr lang="en-US" smtClean="0"/>
              <a:t>‹#›</a:t>
            </a:fld>
            <a:endParaRPr lang="en-US"/>
          </a:p>
        </p:txBody>
      </p:sp>
    </p:spTree>
    <p:extLst>
      <p:ext uri="{BB962C8B-B14F-4D97-AF65-F5344CB8AC3E}">
        <p14:creationId xmlns:p14="http://schemas.microsoft.com/office/powerpoint/2010/main" val="395332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3CC852-45C9-473F-A982-4AF0FEA38459}" type="datetimeFigureOut">
              <a:rPr lang="en-US" smtClean="0"/>
              <a:t>10/17/2019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C0BF3A7-2C35-4529-A43C-D5C049A47EFF}" type="slidenum">
              <a:rPr lang="en-US" smtClean="0"/>
              <a:t>‹#›</a:t>
            </a:fld>
            <a:endParaRPr lang="en-US"/>
          </a:p>
        </p:txBody>
      </p:sp>
    </p:spTree>
    <p:extLst>
      <p:ext uri="{BB962C8B-B14F-4D97-AF65-F5344CB8AC3E}">
        <p14:creationId xmlns:p14="http://schemas.microsoft.com/office/powerpoint/2010/main" val="159606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3CC852-45C9-473F-A982-4AF0FEA38459}"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F3A7-2C35-4529-A43C-D5C049A47EFF}" type="slidenum">
              <a:rPr lang="en-US" smtClean="0"/>
              <a:t>‹#›</a:t>
            </a:fld>
            <a:endParaRPr lang="en-US"/>
          </a:p>
        </p:txBody>
      </p:sp>
    </p:spTree>
    <p:extLst>
      <p:ext uri="{BB962C8B-B14F-4D97-AF65-F5344CB8AC3E}">
        <p14:creationId xmlns:p14="http://schemas.microsoft.com/office/powerpoint/2010/main" val="185479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3CC852-45C9-473F-A982-4AF0FEA38459}"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0BF3A7-2C35-4529-A43C-D5C049A47EFF}" type="slidenum">
              <a:rPr lang="en-US" smtClean="0"/>
              <a:t>‹#›</a:t>
            </a:fld>
            <a:endParaRPr lang="en-US"/>
          </a:p>
        </p:txBody>
      </p:sp>
    </p:spTree>
    <p:extLst>
      <p:ext uri="{BB962C8B-B14F-4D97-AF65-F5344CB8AC3E}">
        <p14:creationId xmlns:p14="http://schemas.microsoft.com/office/powerpoint/2010/main" val="183908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3CC852-45C9-473F-A982-4AF0FEA38459}"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0BF3A7-2C35-4529-A43C-D5C049A47EFF}" type="slidenum">
              <a:rPr lang="en-US" smtClean="0"/>
              <a:t>‹#›</a:t>
            </a:fld>
            <a:endParaRPr lang="en-US"/>
          </a:p>
        </p:txBody>
      </p:sp>
    </p:spTree>
    <p:extLst>
      <p:ext uri="{BB962C8B-B14F-4D97-AF65-F5344CB8AC3E}">
        <p14:creationId xmlns:p14="http://schemas.microsoft.com/office/powerpoint/2010/main" val="158773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CC852-45C9-473F-A982-4AF0FEA38459}"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0BF3A7-2C35-4529-A43C-D5C049A47EFF}" type="slidenum">
              <a:rPr lang="en-US" smtClean="0"/>
              <a:t>‹#›</a:t>
            </a:fld>
            <a:endParaRPr lang="en-US"/>
          </a:p>
        </p:txBody>
      </p:sp>
    </p:spTree>
    <p:extLst>
      <p:ext uri="{BB962C8B-B14F-4D97-AF65-F5344CB8AC3E}">
        <p14:creationId xmlns:p14="http://schemas.microsoft.com/office/powerpoint/2010/main" val="61032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3CC852-45C9-473F-A982-4AF0FEA38459}"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C0BF3A7-2C35-4529-A43C-D5C049A47EFF}" type="slidenum">
              <a:rPr lang="en-US" smtClean="0"/>
              <a:t>‹#›</a:t>
            </a:fld>
            <a:endParaRPr lang="en-US"/>
          </a:p>
        </p:txBody>
      </p:sp>
    </p:spTree>
    <p:extLst>
      <p:ext uri="{BB962C8B-B14F-4D97-AF65-F5344CB8AC3E}">
        <p14:creationId xmlns:p14="http://schemas.microsoft.com/office/powerpoint/2010/main" val="118919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3CC852-45C9-473F-A982-4AF0FEA38459}" type="datetimeFigureOut">
              <a:rPr lang="en-US" smtClean="0"/>
              <a:t>10/17/2019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C0BF3A7-2C35-4529-A43C-D5C049A47EFF}" type="slidenum">
              <a:rPr lang="en-US" smtClean="0"/>
              <a:t>‹#›</a:t>
            </a:fld>
            <a:endParaRPr lang="en-US"/>
          </a:p>
        </p:txBody>
      </p:sp>
    </p:spTree>
    <p:extLst>
      <p:ext uri="{BB962C8B-B14F-4D97-AF65-F5344CB8AC3E}">
        <p14:creationId xmlns:p14="http://schemas.microsoft.com/office/powerpoint/2010/main" val="35654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3CC852-45C9-473F-A982-4AF0FEA38459}" type="datetimeFigureOut">
              <a:rPr lang="en-US" smtClean="0"/>
              <a:t>10/17/2019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C0BF3A7-2C35-4529-A43C-D5C049A47EFF}" type="slidenum">
              <a:rPr lang="en-US" smtClean="0"/>
              <a:t>‹#›</a:t>
            </a:fld>
            <a:endParaRPr lang="en-US"/>
          </a:p>
        </p:txBody>
      </p:sp>
    </p:spTree>
    <p:extLst>
      <p:ext uri="{BB962C8B-B14F-4D97-AF65-F5344CB8AC3E}">
        <p14:creationId xmlns:p14="http://schemas.microsoft.com/office/powerpoint/2010/main" val="90231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ufusu.com/ilceleri/istanbul-ilceleri-nufusu" TargetMode="External"/><Relationship Id="rId2" Type="http://schemas.openxmlformats.org/officeDocument/2006/relationships/hyperlink" Target="https://geo.nyu.edu/catalog/stanford-nj696zj167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72660A-8698-42DF-9FC3-50B08C0A19B7}"/>
              </a:ext>
            </a:extLst>
          </p:cNvPr>
          <p:cNvSpPr/>
          <p:nvPr/>
        </p:nvSpPr>
        <p:spPr>
          <a:xfrm>
            <a:off x="1069848" y="1766660"/>
            <a:ext cx="9780495" cy="2194127"/>
          </a:xfrm>
          <a:prstGeom prst="rect">
            <a:avLst/>
          </a:prstGeom>
        </p:spPr>
        <p:txBody>
          <a:bodyPr wrap="square">
            <a:spAutoFit/>
          </a:bodyPr>
          <a:lstStyle/>
          <a:p>
            <a:pPr algn="ctr">
              <a:lnSpc>
                <a:spcPct val="115000"/>
              </a:lnSpc>
              <a:spcBef>
                <a:spcPts val="1200"/>
              </a:spcBef>
              <a:spcAft>
                <a:spcPts val="600"/>
              </a:spcAft>
            </a:pPr>
            <a:r>
              <a:rPr lang="en-US" sz="3600" b="1" kern="150" dirty="0">
                <a:latin typeface="FreeSerif"/>
              </a:rPr>
              <a:t>IBM Data Science Professional Certificate Capstone Project</a:t>
            </a:r>
            <a:endParaRPr lang="en-US" sz="3600" b="1" kern="150" dirty="0">
              <a:latin typeface="Liberation Serif"/>
            </a:endParaRPr>
          </a:p>
          <a:p>
            <a:pPr algn="ctr">
              <a:lnSpc>
                <a:spcPct val="115000"/>
              </a:lnSpc>
              <a:spcBef>
                <a:spcPts val="1200"/>
              </a:spcBef>
              <a:spcAft>
                <a:spcPts val="600"/>
              </a:spcAft>
            </a:pPr>
            <a:r>
              <a:rPr lang="en-US" sz="3600" b="1" kern="150" dirty="0">
                <a:latin typeface="FreeSerif"/>
              </a:rPr>
              <a:t>The Battle of Neighborhoods</a:t>
            </a:r>
            <a:endParaRPr lang="en-US" sz="3600" b="1" kern="150" dirty="0">
              <a:effectLst/>
              <a:latin typeface="Liberation Serif"/>
            </a:endParaRPr>
          </a:p>
        </p:txBody>
      </p:sp>
    </p:spTree>
    <p:extLst>
      <p:ext uri="{BB962C8B-B14F-4D97-AF65-F5344CB8AC3E}">
        <p14:creationId xmlns:p14="http://schemas.microsoft.com/office/powerpoint/2010/main" val="1427274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82144-B31C-452B-90D6-1702C8A69189}"/>
              </a:ext>
            </a:extLst>
          </p:cNvPr>
          <p:cNvSpPr>
            <a:spLocks noGrp="1"/>
          </p:cNvSpPr>
          <p:nvPr>
            <p:ph idx="1"/>
          </p:nvPr>
        </p:nvSpPr>
        <p:spPr>
          <a:xfrm>
            <a:off x="1069848" y="555812"/>
            <a:ext cx="10058400" cy="5616388"/>
          </a:xfrm>
        </p:spPr>
        <p:txBody>
          <a:bodyPr/>
          <a:lstStyle/>
          <a:p>
            <a:pPr marL="0" indent="0">
              <a:buNone/>
            </a:pPr>
            <a:r>
              <a:rPr lang="tr-TR" dirty="0"/>
              <a:t>         </a:t>
            </a:r>
            <a:r>
              <a:rPr lang="tr-TR" dirty="0" err="1"/>
              <a:t>Clusters</a:t>
            </a:r>
            <a:endParaRPr lang="en-US" dirty="0"/>
          </a:p>
        </p:txBody>
      </p:sp>
      <p:pic>
        <p:nvPicPr>
          <p:cNvPr id="5" name="Image7">
            <a:extLst>
              <a:ext uri="{FF2B5EF4-FFF2-40B4-BE49-F238E27FC236}">
                <a16:creationId xmlns:a16="http://schemas.microsoft.com/office/drawing/2014/main" id="{5CEDADE3-32AC-403E-8658-6899632F3296}"/>
              </a:ext>
            </a:extLst>
          </p:cNvPr>
          <p:cNvPicPr/>
          <p:nvPr/>
        </p:nvPicPr>
        <p:blipFill>
          <a:blip r:embed="rId2">
            <a:lum/>
            <a:alphaModFix/>
          </a:blip>
          <a:srcRect/>
          <a:stretch>
            <a:fillRect/>
          </a:stretch>
        </p:blipFill>
        <p:spPr>
          <a:xfrm>
            <a:off x="963706" y="1214718"/>
            <a:ext cx="10264588" cy="4428564"/>
          </a:xfrm>
          <a:prstGeom prst="rect">
            <a:avLst/>
          </a:prstGeom>
        </p:spPr>
      </p:pic>
    </p:spTree>
    <p:extLst>
      <p:ext uri="{BB962C8B-B14F-4D97-AF65-F5344CB8AC3E}">
        <p14:creationId xmlns:p14="http://schemas.microsoft.com/office/powerpoint/2010/main" val="366404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FACF-2BA5-40D9-ADEB-74B43C91D0A0}"/>
              </a:ext>
            </a:extLst>
          </p:cNvPr>
          <p:cNvSpPr>
            <a:spLocks noGrp="1"/>
          </p:cNvSpPr>
          <p:nvPr>
            <p:ph type="title"/>
          </p:nvPr>
        </p:nvSpPr>
        <p:spPr/>
        <p:txBody>
          <a:bodyPr/>
          <a:lstStyle/>
          <a:p>
            <a:r>
              <a:rPr lang="en-US" b="1" cap="none" dirty="0">
                <a:latin typeface="FreeSerif"/>
                <a:ea typeface="Noto Sans CJK SC Regular"/>
                <a:cs typeface="Lohit Devanagari"/>
              </a:rPr>
              <a:t>Results And Discussion</a:t>
            </a:r>
            <a:br>
              <a:rPr lang="en-US" dirty="0"/>
            </a:br>
            <a:endParaRPr lang="en-US" dirty="0"/>
          </a:p>
        </p:txBody>
      </p:sp>
      <p:sp>
        <p:nvSpPr>
          <p:cNvPr id="3" name="Content Placeholder 2">
            <a:extLst>
              <a:ext uri="{FF2B5EF4-FFF2-40B4-BE49-F238E27FC236}">
                <a16:creationId xmlns:a16="http://schemas.microsoft.com/office/drawing/2014/main" id="{A448DC81-99E5-49B9-B1E6-E799B9E4E3FF}"/>
              </a:ext>
            </a:extLst>
          </p:cNvPr>
          <p:cNvSpPr>
            <a:spLocks noGrp="1"/>
          </p:cNvSpPr>
          <p:nvPr>
            <p:ph idx="1"/>
          </p:nvPr>
        </p:nvSpPr>
        <p:spPr>
          <a:xfrm>
            <a:off x="1069848" y="1438042"/>
            <a:ext cx="10058400" cy="4734158"/>
          </a:xfrm>
        </p:spPr>
        <p:txBody>
          <a:bodyPr>
            <a:normAutofit fontScale="85000" lnSpcReduction="10000"/>
          </a:bodyPr>
          <a:lstStyle/>
          <a:p>
            <a:pPr>
              <a:lnSpc>
                <a:spcPct val="115000"/>
              </a:lnSpc>
              <a:spcAft>
                <a:spcPts val="0"/>
              </a:spcAft>
            </a:pPr>
            <a:r>
              <a:rPr lang="en-US" kern="150" dirty="0">
                <a:latin typeface="FreeSerif"/>
                <a:ea typeface="DejaVu Sans Mono"/>
                <a:cs typeface="Liberation Mono"/>
              </a:rPr>
              <a:t>Cluster0: population between 16K and 72K, 30 venues</a:t>
            </a:r>
            <a:endParaRPr lang="en-US" sz="1200" kern="150" dirty="0">
              <a:latin typeface="Liberation Mono"/>
              <a:ea typeface="DejaVu Sans Mono"/>
              <a:cs typeface="Liberation Mono"/>
            </a:endParaRPr>
          </a:p>
          <a:p>
            <a:pPr>
              <a:lnSpc>
                <a:spcPct val="115000"/>
              </a:lnSpc>
              <a:spcAft>
                <a:spcPts val="0"/>
              </a:spcAft>
            </a:pPr>
            <a:r>
              <a:rPr lang="en-US" kern="150" dirty="0">
                <a:latin typeface="FreeSerif"/>
                <a:ea typeface="DejaVu Sans Mono"/>
                <a:cs typeface="Liberation Mono"/>
              </a:rPr>
              <a:t>Cluster1: population between 181K and 342K, 48 venues</a:t>
            </a:r>
            <a:endParaRPr lang="en-US" sz="1200" kern="150" dirty="0">
              <a:latin typeface="Liberation Mono"/>
              <a:ea typeface="DejaVu Sans Mono"/>
              <a:cs typeface="Liberation Mono"/>
            </a:endParaRPr>
          </a:p>
          <a:p>
            <a:pPr>
              <a:lnSpc>
                <a:spcPct val="115000"/>
              </a:lnSpc>
              <a:spcAft>
                <a:spcPts val="0"/>
              </a:spcAft>
            </a:pPr>
            <a:r>
              <a:rPr lang="en-US" kern="150" dirty="0">
                <a:latin typeface="FreeSerif"/>
                <a:ea typeface="DejaVu Sans Mono"/>
                <a:cs typeface="Liberation Mono"/>
              </a:rPr>
              <a:t>Cluster2: population between 383K and 594K, 121 venues</a:t>
            </a:r>
            <a:endParaRPr lang="en-US" sz="1200" kern="150" dirty="0">
              <a:latin typeface="Liberation Mono"/>
              <a:ea typeface="DejaVu Sans Mono"/>
              <a:cs typeface="Liberation Mono"/>
            </a:endParaRPr>
          </a:p>
          <a:p>
            <a:pPr>
              <a:lnSpc>
                <a:spcPct val="115000"/>
              </a:lnSpc>
              <a:spcAft>
                <a:spcPts val="1415"/>
              </a:spcAft>
            </a:pPr>
            <a:r>
              <a:rPr lang="en-US" kern="150" dirty="0">
                <a:latin typeface="FreeSerif"/>
                <a:ea typeface="DejaVu Sans Mono"/>
                <a:cs typeface="Liberation Mono"/>
              </a:rPr>
              <a:t>Cluster3: population between 690K and 891K, 18 venue</a:t>
            </a:r>
            <a:endParaRPr lang="en-US" sz="1200" kern="150" dirty="0">
              <a:latin typeface="Liberation Mono"/>
              <a:ea typeface="DejaVu Sans Mono"/>
              <a:cs typeface="Liberation Mono"/>
            </a:endParaRPr>
          </a:p>
          <a:p>
            <a:pPr marL="0" indent="0">
              <a:lnSpc>
                <a:spcPct val="115000"/>
              </a:lnSpc>
              <a:spcAft>
                <a:spcPts val="1415"/>
              </a:spcAft>
              <a:buNone/>
            </a:pPr>
            <a:r>
              <a:rPr lang="en-US" kern="150" dirty="0">
                <a:latin typeface="FreeSerif"/>
                <a:ea typeface="DejaVu Sans Mono"/>
                <a:cs typeface="Liberation Mono"/>
              </a:rPr>
              <a:t>Starting from here;</a:t>
            </a:r>
            <a:br>
              <a:rPr lang="en-US" kern="150" dirty="0">
                <a:latin typeface="FreeSerif"/>
                <a:ea typeface="DejaVu Sans Mono"/>
                <a:cs typeface="Liberation Mono"/>
              </a:rPr>
            </a:br>
            <a:r>
              <a:rPr lang="en-US" kern="150" dirty="0">
                <a:latin typeface="FreeSerif"/>
                <a:ea typeface="DejaVu Sans Mono"/>
                <a:cs typeface="Liberation Mono"/>
              </a:rPr>
              <a:t>Cluster3 includes the 5 most populated regions in Istanbul. However, there are only 18 vegetarian or vegan restaurants.</a:t>
            </a:r>
            <a:br>
              <a:rPr lang="en-US" kern="150" dirty="0">
                <a:latin typeface="FreeSerif"/>
                <a:ea typeface="DejaVu Sans Mono"/>
                <a:cs typeface="Liberation Mono"/>
              </a:rPr>
            </a:br>
            <a:r>
              <a:rPr lang="en-US" kern="150" dirty="0">
                <a:latin typeface="FreeSerif"/>
                <a:ea typeface="DejaVu Sans Mono"/>
                <a:cs typeface="Liberation Mono"/>
              </a:rPr>
              <a:t>Cluster0; Unlike Cluster3, it contains 3 regions with the least population. The total population of the regions in this cluster is not as large as a region in Cluster3. However, there are 30 restaurants in this area.</a:t>
            </a:r>
            <a:endParaRPr lang="en-US" sz="1200" kern="150" dirty="0">
              <a:latin typeface="Liberation Mono"/>
              <a:ea typeface="DejaVu Sans Mono"/>
              <a:cs typeface="Liberation Mono"/>
            </a:endParaRPr>
          </a:p>
          <a:p>
            <a:pPr marL="0" indent="0">
              <a:lnSpc>
                <a:spcPct val="115000"/>
              </a:lnSpc>
              <a:spcAft>
                <a:spcPts val="1415"/>
              </a:spcAft>
              <a:buNone/>
            </a:pPr>
            <a:r>
              <a:rPr lang="en-US" kern="150" dirty="0">
                <a:latin typeface="FreeSerif"/>
                <a:ea typeface="DejaVu Sans Mono"/>
                <a:cs typeface="Liberation Mono"/>
              </a:rPr>
              <a:t>From here; </a:t>
            </a:r>
            <a:r>
              <a:rPr lang="tr-TR" kern="150" dirty="0">
                <a:latin typeface="FreeSerif"/>
                <a:ea typeface="DejaVu Sans Mono"/>
                <a:cs typeface="Liberation Mono"/>
              </a:rPr>
              <a:t>w</a:t>
            </a:r>
            <a:r>
              <a:rPr lang="en-US" kern="150" dirty="0">
                <a:latin typeface="FreeSerif"/>
                <a:ea typeface="DejaVu Sans Mono"/>
                <a:cs typeface="Liberation Mono"/>
              </a:rPr>
              <a:t>e can say that the number of vegetarian or vegan restaurants in the regions where population density is low is due to the socioeconomic and sociocultural structures of the people living in that region.</a:t>
            </a:r>
            <a:endParaRPr lang="en-US" sz="1200" kern="150" dirty="0">
              <a:latin typeface="Liberation Mono"/>
              <a:ea typeface="DejaVu Sans Mono"/>
              <a:cs typeface="Liberation Mono"/>
            </a:endParaRPr>
          </a:p>
          <a:p>
            <a:endParaRPr lang="en-US" dirty="0"/>
          </a:p>
        </p:txBody>
      </p:sp>
    </p:spTree>
    <p:extLst>
      <p:ext uri="{BB962C8B-B14F-4D97-AF65-F5344CB8AC3E}">
        <p14:creationId xmlns:p14="http://schemas.microsoft.com/office/powerpoint/2010/main" val="131161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FACF-2BA5-40D9-ADEB-74B43C91D0A0}"/>
              </a:ext>
            </a:extLst>
          </p:cNvPr>
          <p:cNvSpPr>
            <a:spLocks noGrp="1"/>
          </p:cNvSpPr>
          <p:nvPr>
            <p:ph type="title"/>
          </p:nvPr>
        </p:nvSpPr>
        <p:spPr/>
        <p:txBody>
          <a:bodyPr/>
          <a:lstStyle/>
          <a:p>
            <a:r>
              <a:rPr lang="en-US" b="1" kern="150" cap="none" dirty="0">
                <a:latin typeface="FreeSerif"/>
                <a:ea typeface="DejaVu Sans Mono"/>
                <a:cs typeface="Liberation Mono"/>
              </a:rPr>
              <a:t>Conclusion</a:t>
            </a:r>
            <a:br>
              <a:rPr lang="en-US" sz="6000" b="1" kern="150" cap="none" dirty="0">
                <a:latin typeface="Liberation Serif"/>
              </a:rPr>
            </a:br>
            <a:endParaRPr lang="en-US" cap="none" dirty="0"/>
          </a:p>
        </p:txBody>
      </p:sp>
      <p:sp>
        <p:nvSpPr>
          <p:cNvPr id="3" name="Content Placeholder 2">
            <a:extLst>
              <a:ext uri="{FF2B5EF4-FFF2-40B4-BE49-F238E27FC236}">
                <a16:creationId xmlns:a16="http://schemas.microsoft.com/office/drawing/2014/main" id="{A448DC81-99E5-49B9-B1E6-E799B9E4E3FF}"/>
              </a:ext>
            </a:extLst>
          </p:cNvPr>
          <p:cNvSpPr>
            <a:spLocks noGrp="1"/>
          </p:cNvSpPr>
          <p:nvPr>
            <p:ph idx="1"/>
          </p:nvPr>
        </p:nvSpPr>
        <p:spPr/>
        <p:txBody>
          <a:bodyPr/>
          <a:lstStyle/>
          <a:p>
            <a:pPr marL="0" indent="0">
              <a:lnSpc>
                <a:spcPct val="115000"/>
              </a:lnSpc>
              <a:spcAft>
                <a:spcPts val="1415"/>
              </a:spcAft>
              <a:buNone/>
            </a:pPr>
            <a:r>
              <a:rPr lang="en-US" kern="150" dirty="0">
                <a:latin typeface="FreeSerif"/>
                <a:ea typeface="DejaVu Sans Mono"/>
                <a:cs typeface="Liberation Mono"/>
              </a:rPr>
              <a:t>This project answers the following questions;</a:t>
            </a:r>
            <a:endParaRPr lang="en-US" sz="1800" kern="150" dirty="0">
              <a:latin typeface="Liberation Serif"/>
              <a:ea typeface="Noto Sans CJK SC Regular"/>
              <a:cs typeface="Lohit Devanagari"/>
            </a:endParaRPr>
          </a:p>
          <a:p>
            <a:pPr marL="342900" lvl="0" indent="-342900">
              <a:lnSpc>
                <a:spcPct val="115000"/>
              </a:lnSpc>
              <a:spcAft>
                <a:spcPts val="0"/>
              </a:spcAft>
              <a:buFont typeface="Arial" panose="020B0604020202020204" pitchFamily="34" charset="0"/>
              <a:buChar char="•"/>
            </a:pPr>
            <a:r>
              <a:rPr lang="en-US" kern="150" dirty="0">
                <a:latin typeface="FreeSerif"/>
                <a:ea typeface="OpenSymbol"/>
                <a:cs typeface="OpenSymbol"/>
              </a:rPr>
              <a:t>What is the best location in Istanbul for vegan or vegetarian Cuisine?</a:t>
            </a:r>
            <a:endParaRPr lang="en-US" sz="1800" kern="150" dirty="0">
              <a:latin typeface="OpenSymbol"/>
              <a:ea typeface="OpenSymbol"/>
              <a:cs typeface="OpenSymbol"/>
            </a:endParaRPr>
          </a:p>
          <a:p>
            <a:pPr marL="342900" lvl="0" indent="-342900">
              <a:lnSpc>
                <a:spcPct val="115000"/>
              </a:lnSpc>
              <a:spcAft>
                <a:spcPts val="0"/>
              </a:spcAft>
              <a:buFont typeface="Arial" panose="020B0604020202020204" pitchFamily="34" charset="0"/>
              <a:buChar char="•"/>
            </a:pPr>
            <a:r>
              <a:rPr lang="en-US" kern="150" dirty="0">
                <a:latin typeface="FreeSerif"/>
                <a:ea typeface="OpenSymbol"/>
                <a:cs typeface="OpenSymbol"/>
              </a:rPr>
              <a:t>Which areas have potential vegan or vegetarian restaurant?</a:t>
            </a:r>
            <a:endParaRPr lang="en-US" sz="1800" kern="150" dirty="0">
              <a:latin typeface="OpenSymbol"/>
              <a:ea typeface="OpenSymbol"/>
              <a:cs typeface="OpenSymbol"/>
            </a:endParaRPr>
          </a:p>
          <a:p>
            <a:pPr marL="342900" lvl="0" indent="-342900">
              <a:lnSpc>
                <a:spcPct val="115000"/>
              </a:lnSpc>
              <a:spcAft>
                <a:spcPts val="700"/>
              </a:spcAft>
              <a:buFont typeface="Arial" panose="020B0604020202020204" pitchFamily="34" charset="0"/>
              <a:buChar char="•"/>
            </a:pPr>
            <a:r>
              <a:rPr lang="en-US" kern="150" dirty="0">
                <a:latin typeface="FreeSerif"/>
                <a:ea typeface="OpenSymbol"/>
                <a:cs typeface="OpenSymbol"/>
              </a:rPr>
              <a:t>Which areas in İstanbul lack vegan or vegetarian?</a:t>
            </a:r>
            <a:endParaRPr lang="en-US" sz="1800" kern="150" dirty="0">
              <a:latin typeface="OpenSymbol"/>
              <a:ea typeface="OpenSymbol"/>
              <a:cs typeface="OpenSymbol"/>
            </a:endParaRPr>
          </a:p>
          <a:p>
            <a:endParaRPr lang="en-US" dirty="0"/>
          </a:p>
        </p:txBody>
      </p:sp>
    </p:spTree>
    <p:extLst>
      <p:ext uri="{BB962C8B-B14F-4D97-AF65-F5344CB8AC3E}">
        <p14:creationId xmlns:p14="http://schemas.microsoft.com/office/powerpoint/2010/main" val="37252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3BD7-D8FE-4664-B059-D93C89BA356C}"/>
              </a:ext>
            </a:extLst>
          </p:cNvPr>
          <p:cNvSpPr>
            <a:spLocks noGrp="1"/>
          </p:cNvSpPr>
          <p:nvPr>
            <p:ph type="title"/>
          </p:nvPr>
        </p:nvSpPr>
        <p:spPr/>
        <p:txBody>
          <a:bodyPr>
            <a:normAutofit/>
          </a:bodyPr>
          <a:lstStyle/>
          <a:p>
            <a:r>
              <a:rPr lang="en-US" cap="none" dirty="0"/>
              <a:t>Introduction: Business Problem</a:t>
            </a:r>
            <a:br>
              <a:rPr lang="en-US" sz="6000" b="1" kern="150" cap="none" dirty="0">
                <a:latin typeface="Liberation Serif"/>
              </a:rPr>
            </a:br>
            <a:endParaRPr lang="en-US" cap="none" dirty="0"/>
          </a:p>
        </p:txBody>
      </p:sp>
      <p:sp>
        <p:nvSpPr>
          <p:cNvPr id="3" name="Content Placeholder 2">
            <a:extLst>
              <a:ext uri="{FF2B5EF4-FFF2-40B4-BE49-F238E27FC236}">
                <a16:creationId xmlns:a16="http://schemas.microsoft.com/office/drawing/2014/main" id="{DE935F44-6E19-4834-AF85-1E294B51A248}"/>
              </a:ext>
            </a:extLst>
          </p:cNvPr>
          <p:cNvSpPr>
            <a:spLocks noGrp="1"/>
          </p:cNvSpPr>
          <p:nvPr>
            <p:ph idx="1"/>
          </p:nvPr>
        </p:nvSpPr>
        <p:spPr>
          <a:xfrm>
            <a:off x="1069848" y="1631576"/>
            <a:ext cx="10058400" cy="4540624"/>
          </a:xfrm>
        </p:spPr>
        <p:txBody>
          <a:bodyPr>
            <a:normAutofit lnSpcReduction="10000"/>
          </a:bodyPr>
          <a:lstStyle/>
          <a:p>
            <a:pPr marL="0" indent="0">
              <a:lnSpc>
                <a:spcPct val="115000"/>
              </a:lnSpc>
              <a:spcAft>
                <a:spcPts val="700"/>
              </a:spcAft>
              <a:buNone/>
            </a:pPr>
            <a:r>
              <a:rPr lang="tr-TR" kern="150" dirty="0" err="1">
                <a:latin typeface="FreeSerif"/>
                <a:ea typeface="Noto Sans CJK SC Regular"/>
                <a:cs typeface="Lohit Devanagari"/>
              </a:rPr>
              <a:t>Istanbul</a:t>
            </a:r>
            <a:r>
              <a:rPr lang="tr-TR" kern="150" dirty="0">
                <a:latin typeface="FreeSerif"/>
                <a:ea typeface="Noto Sans CJK SC Regular"/>
                <a:cs typeface="Lohit Devanagari"/>
              </a:rPr>
              <a:t> = </a:t>
            </a:r>
            <a:r>
              <a:rPr lang="tr-TR" kern="150" dirty="0" err="1">
                <a:latin typeface="FreeSerif"/>
                <a:ea typeface="Noto Sans CJK SC Regular"/>
                <a:cs typeface="Lohit Devanagari"/>
              </a:rPr>
              <a:t>Population</a:t>
            </a:r>
            <a:r>
              <a:rPr lang="tr-TR" kern="150" dirty="0">
                <a:latin typeface="FreeSerif"/>
                <a:ea typeface="Noto Sans CJK SC Regular"/>
                <a:cs typeface="Lohit Devanagari"/>
              </a:rPr>
              <a:t> </a:t>
            </a:r>
            <a:r>
              <a:rPr lang="en-US" kern="150" dirty="0">
                <a:latin typeface="FreeSerif"/>
                <a:ea typeface="Noto Sans CJK SC Regular"/>
                <a:cs typeface="Lohit Devanagari"/>
              </a:rPr>
              <a:t>of approximately 15 million people in the metropolitan area</a:t>
            </a:r>
            <a:r>
              <a:rPr lang="tr-TR" kern="150" dirty="0">
                <a:latin typeface="FreeSerif"/>
                <a:ea typeface="Noto Sans CJK SC Regular"/>
                <a:cs typeface="Lohit Devanagari"/>
              </a:rPr>
              <a:t> </a:t>
            </a:r>
            <a:r>
              <a:rPr lang="tr-TR" kern="150" dirty="0" err="1">
                <a:latin typeface="FreeSerif"/>
                <a:ea typeface="Noto Sans CJK SC Regular"/>
                <a:cs typeface="Lohit Devanagari"/>
              </a:rPr>
              <a:t>and</a:t>
            </a:r>
            <a:r>
              <a:rPr lang="tr-TR" kern="150" dirty="0">
                <a:latin typeface="FreeSerif"/>
                <a:ea typeface="Noto Sans CJK SC Regular"/>
                <a:cs typeface="Lohit Devanagari"/>
              </a:rPr>
              <a:t> </a:t>
            </a:r>
            <a:r>
              <a:rPr lang="en-US" kern="150" dirty="0">
                <a:latin typeface="FreeSerif"/>
                <a:ea typeface="Noto Sans CJK SC Regular"/>
                <a:cs typeface="Lohit Devanagari"/>
              </a:rPr>
              <a:t>world's fourteenth largest </a:t>
            </a:r>
            <a:r>
              <a:rPr lang="en-US" kern="150" dirty="0" err="1">
                <a:latin typeface="FreeSerif"/>
                <a:ea typeface="Noto Sans CJK SC Regular"/>
                <a:cs typeface="Lohit Devanagari"/>
              </a:rPr>
              <a:t>cit</a:t>
            </a:r>
            <a:r>
              <a:rPr lang="tr-TR" kern="150" dirty="0">
                <a:latin typeface="FreeSerif"/>
                <a:ea typeface="Noto Sans CJK SC Regular"/>
                <a:cs typeface="Lohit Devanagari"/>
              </a:rPr>
              <a:t>y</a:t>
            </a:r>
          </a:p>
          <a:p>
            <a:pPr marL="0" indent="0">
              <a:lnSpc>
                <a:spcPct val="115000"/>
              </a:lnSpc>
              <a:spcAft>
                <a:spcPts val="700"/>
              </a:spcAft>
              <a:buNone/>
            </a:pPr>
            <a:r>
              <a:rPr lang="en-US" kern="150" dirty="0">
                <a:latin typeface="FreeSerif"/>
                <a:ea typeface="Noto Sans CJK SC Regular"/>
                <a:cs typeface="Lohit Devanagari"/>
              </a:rPr>
              <a:t>Despite such a crowded city, vegetarian or vegan individuals may find it difficult to find vegetarian or vegan restaurants</a:t>
            </a:r>
            <a:r>
              <a:rPr lang="tr-TR" kern="150" dirty="0">
                <a:latin typeface="FreeSerif"/>
                <a:ea typeface="Noto Sans CJK SC Regular"/>
                <a:cs typeface="Lohit Devanagari"/>
              </a:rPr>
              <a:t>.</a:t>
            </a:r>
          </a:p>
          <a:p>
            <a:pPr marL="0" indent="0">
              <a:lnSpc>
                <a:spcPct val="115000"/>
              </a:lnSpc>
              <a:spcAft>
                <a:spcPts val="700"/>
              </a:spcAft>
              <a:buNone/>
            </a:pPr>
            <a:r>
              <a:rPr lang="en-US" kern="150" dirty="0">
                <a:latin typeface="FreeSerif"/>
                <a:ea typeface="Noto Sans CJK SC Regular"/>
                <a:cs typeface="Lohit Devanagari"/>
              </a:rPr>
              <a:t>The questions we want to answer at the end of the project are:</a:t>
            </a:r>
            <a:endParaRPr lang="tr-TR" sz="1800" kern="150" dirty="0">
              <a:latin typeface="Liberation Serif"/>
              <a:ea typeface="Noto Sans CJK SC Regular"/>
              <a:cs typeface="Lohit Devanagari"/>
            </a:endParaRPr>
          </a:p>
          <a:p>
            <a:pPr>
              <a:lnSpc>
                <a:spcPct val="115000"/>
              </a:lnSpc>
              <a:spcAft>
                <a:spcPts val="700"/>
              </a:spcAft>
              <a:buFontTx/>
              <a:buChar char="-"/>
            </a:pPr>
            <a:r>
              <a:rPr lang="en-US" kern="150" dirty="0">
                <a:latin typeface="FreeSerif"/>
                <a:ea typeface="OpenSymbol"/>
                <a:cs typeface="OpenSymbol"/>
              </a:rPr>
              <a:t>Which districts in Istanbul have vegetarian or vegan restaurants</a:t>
            </a:r>
            <a:r>
              <a:rPr lang="tr-TR" kern="150" dirty="0">
                <a:latin typeface="FreeSerif"/>
                <a:ea typeface="OpenSymbol"/>
                <a:cs typeface="OpenSymbol"/>
              </a:rPr>
              <a:t>?</a:t>
            </a:r>
          </a:p>
          <a:p>
            <a:pPr>
              <a:lnSpc>
                <a:spcPct val="115000"/>
              </a:lnSpc>
              <a:spcAft>
                <a:spcPts val="700"/>
              </a:spcAft>
              <a:buFontTx/>
              <a:buChar char="-"/>
            </a:pPr>
            <a:r>
              <a:rPr lang="en-US" kern="150" dirty="0">
                <a:latin typeface="FreeSerif"/>
                <a:ea typeface="OpenSymbol"/>
                <a:cs typeface="OpenSymbol"/>
              </a:rPr>
              <a:t>What are the number of restaurants by district?</a:t>
            </a:r>
            <a:endParaRPr lang="tr-TR" kern="150" dirty="0">
              <a:latin typeface="FreeSerif"/>
              <a:ea typeface="OpenSymbol"/>
              <a:cs typeface="OpenSymbol"/>
            </a:endParaRPr>
          </a:p>
          <a:p>
            <a:pPr>
              <a:lnSpc>
                <a:spcPct val="115000"/>
              </a:lnSpc>
              <a:spcAft>
                <a:spcPts val="700"/>
              </a:spcAft>
              <a:buFontTx/>
              <a:buChar char="-"/>
            </a:pPr>
            <a:r>
              <a:rPr lang="en-US" kern="150" dirty="0">
                <a:latin typeface="FreeSerif"/>
                <a:ea typeface="OpenSymbol"/>
                <a:cs typeface="OpenSymbol"/>
              </a:rPr>
              <a:t>What are the popular districts for someone who wants to open a new restaurant, taking into account district populations and restaurant numbers?</a:t>
            </a:r>
            <a:endParaRPr lang="en-US" sz="1800" kern="150" dirty="0">
              <a:latin typeface="OpenSymbol"/>
              <a:ea typeface="OpenSymbol"/>
              <a:cs typeface="OpenSymbol"/>
            </a:endParaRPr>
          </a:p>
          <a:p>
            <a:pPr marL="0" indent="0">
              <a:lnSpc>
                <a:spcPct val="115000"/>
              </a:lnSpc>
              <a:spcAft>
                <a:spcPts val="700"/>
              </a:spcAft>
              <a:buNone/>
            </a:pPr>
            <a:endParaRPr lang="en-US" dirty="0"/>
          </a:p>
        </p:txBody>
      </p:sp>
    </p:spTree>
    <p:extLst>
      <p:ext uri="{BB962C8B-B14F-4D97-AF65-F5344CB8AC3E}">
        <p14:creationId xmlns:p14="http://schemas.microsoft.com/office/powerpoint/2010/main" val="9298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5B32-180D-4C29-ABDE-33EAAF09A4B7}"/>
              </a:ext>
            </a:extLst>
          </p:cNvPr>
          <p:cNvSpPr>
            <a:spLocks noGrp="1"/>
          </p:cNvSpPr>
          <p:nvPr>
            <p:ph type="title"/>
          </p:nvPr>
        </p:nvSpPr>
        <p:spPr/>
        <p:txBody>
          <a:bodyPr/>
          <a:lstStyle/>
          <a:p>
            <a:r>
              <a:rPr lang="tr-TR" cap="none" dirty="0"/>
              <a:t>Data</a:t>
            </a:r>
            <a:endParaRPr lang="en-US" cap="none" dirty="0"/>
          </a:p>
        </p:txBody>
      </p:sp>
      <p:sp>
        <p:nvSpPr>
          <p:cNvPr id="3" name="Content Placeholder 2">
            <a:extLst>
              <a:ext uri="{FF2B5EF4-FFF2-40B4-BE49-F238E27FC236}">
                <a16:creationId xmlns:a16="http://schemas.microsoft.com/office/drawing/2014/main" id="{81BD3FE9-80BE-4AD9-8B5C-0FFFAB8D3BB2}"/>
              </a:ext>
            </a:extLst>
          </p:cNvPr>
          <p:cNvSpPr>
            <a:spLocks noGrp="1"/>
          </p:cNvSpPr>
          <p:nvPr>
            <p:ph idx="1"/>
          </p:nvPr>
        </p:nvSpPr>
        <p:spPr>
          <a:xfrm>
            <a:off x="1069848" y="1371600"/>
            <a:ext cx="10058400" cy="4800600"/>
          </a:xfrm>
        </p:spPr>
        <p:txBody>
          <a:bodyPr>
            <a:normAutofit fontScale="92500" lnSpcReduction="10000"/>
          </a:bodyPr>
          <a:lstStyle/>
          <a:p>
            <a:pPr marL="0" indent="0">
              <a:lnSpc>
                <a:spcPct val="115000"/>
              </a:lnSpc>
              <a:spcAft>
                <a:spcPts val="700"/>
              </a:spcAft>
              <a:buNone/>
            </a:pPr>
            <a:endParaRPr lang="tr-TR" kern="150" dirty="0">
              <a:latin typeface="FreeSerif"/>
              <a:ea typeface="Noto Sans CJK SC Regular"/>
              <a:cs typeface="Lohit Devanagari"/>
            </a:endParaRPr>
          </a:p>
          <a:p>
            <a:pPr marL="0" indent="0">
              <a:lnSpc>
                <a:spcPct val="115000"/>
              </a:lnSpc>
              <a:spcAft>
                <a:spcPts val="700"/>
              </a:spcAft>
              <a:buNone/>
            </a:pPr>
            <a:r>
              <a:rPr lang="en-US" kern="150" dirty="0">
                <a:latin typeface="FreeSerif"/>
                <a:ea typeface="Noto Sans CJK SC Regular"/>
                <a:cs typeface="Lohit Devanagari"/>
              </a:rPr>
              <a:t>Based on definition of our problem, factors that will influence our decisions are:</a:t>
            </a:r>
            <a:endParaRPr lang="en-US" sz="1800" kern="150" dirty="0">
              <a:latin typeface="Liberation Serif"/>
              <a:ea typeface="Noto Sans CJK SC Regular"/>
              <a:cs typeface="Lohit Devanagari"/>
            </a:endParaRPr>
          </a:p>
          <a:p>
            <a:pPr marL="342900" lvl="0" indent="-342900">
              <a:lnSpc>
                <a:spcPct val="115000"/>
              </a:lnSpc>
              <a:spcAft>
                <a:spcPts val="0"/>
              </a:spcAft>
              <a:buFont typeface="Arial" panose="020B0604020202020204" pitchFamily="34" charset="0"/>
              <a:buChar char="•"/>
            </a:pPr>
            <a:r>
              <a:rPr lang="en-US" kern="150" dirty="0">
                <a:latin typeface="FreeSerif"/>
                <a:ea typeface="OpenSymbol"/>
                <a:cs typeface="OpenSymbol"/>
              </a:rPr>
              <a:t>number of existing restaurants in the borough (vegetarian or vegan)</a:t>
            </a:r>
            <a:endParaRPr lang="en-US" sz="1800" kern="150" dirty="0">
              <a:latin typeface="OpenSymbol"/>
              <a:ea typeface="OpenSymbol"/>
              <a:cs typeface="OpenSymbol"/>
            </a:endParaRPr>
          </a:p>
          <a:p>
            <a:pPr marL="342900" lvl="0" indent="-342900">
              <a:lnSpc>
                <a:spcPct val="115000"/>
              </a:lnSpc>
              <a:spcAft>
                <a:spcPts val="0"/>
              </a:spcAft>
              <a:buFont typeface="Arial" panose="020B0604020202020204" pitchFamily="34" charset="0"/>
              <a:buChar char="•"/>
            </a:pPr>
            <a:r>
              <a:rPr lang="en-US" kern="150" dirty="0">
                <a:latin typeface="FreeSerif"/>
                <a:ea typeface="OpenSymbol"/>
                <a:cs typeface="OpenSymbol"/>
              </a:rPr>
              <a:t>population of borough</a:t>
            </a:r>
            <a:endParaRPr lang="en-US" sz="1800" kern="150" dirty="0">
              <a:latin typeface="OpenSymbol"/>
              <a:ea typeface="OpenSymbol"/>
              <a:cs typeface="OpenSymbol"/>
            </a:endParaRPr>
          </a:p>
          <a:p>
            <a:pPr marL="342900" lvl="0" indent="-342900">
              <a:lnSpc>
                <a:spcPct val="115000"/>
              </a:lnSpc>
              <a:spcAft>
                <a:spcPts val="700"/>
              </a:spcAft>
              <a:buFont typeface="Arial" panose="020B0604020202020204" pitchFamily="34" charset="0"/>
              <a:buChar char="•"/>
            </a:pPr>
            <a:r>
              <a:rPr lang="en-US" kern="150" dirty="0">
                <a:latin typeface="FreeSerif"/>
                <a:ea typeface="OpenSymbol"/>
                <a:cs typeface="OpenSymbol"/>
              </a:rPr>
              <a:t>which boroughs have restaurants</a:t>
            </a:r>
            <a:endParaRPr lang="en-US" sz="1800" kern="150" dirty="0">
              <a:latin typeface="OpenSymbol"/>
              <a:ea typeface="OpenSymbol"/>
              <a:cs typeface="OpenSymbol"/>
            </a:endParaRPr>
          </a:p>
          <a:p>
            <a:pPr marL="0" indent="0">
              <a:lnSpc>
                <a:spcPct val="115000"/>
              </a:lnSpc>
              <a:spcAft>
                <a:spcPts val="700"/>
              </a:spcAft>
              <a:buNone/>
            </a:pPr>
            <a:r>
              <a:rPr lang="en-US" kern="150" dirty="0">
                <a:latin typeface="FreeSerif"/>
                <a:ea typeface="Noto Sans CJK SC Regular"/>
                <a:cs typeface="Lohit Devanagari"/>
              </a:rPr>
              <a:t>Following data sources will be needed to extract/generate the required information:</a:t>
            </a:r>
            <a:endParaRPr lang="en-US" sz="1800" kern="150" dirty="0">
              <a:latin typeface="Liberation Serif"/>
              <a:ea typeface="Noto Sans CJK SC Regular"/>
              <a:cs typeface="Lohit Devanagari"/>
            </a:endParaRPr>
          </a:p>
          <a:p>
            <a:pPr lvl="1">
              <a:lnSpc>
                <a:spcPct val="115000"/>
              </a:lnSpc>
              <a:spcAft>
                <a:spcPts val="700"/>
              </a:spcAft>
            </a:pPr>
            <a:r>
              <a:rPr lang="en-US" kern="150" dirty="0">
                <a:latin typeface="FreeSerif"/>
                <a:ea typeface="Noto Sans CJK SC Regular"/>
                <a:cs typeface="Lohit Devanagari"/>
              </a:rPr>
              <a:t>The dataset which can be reached at </a:t>
            </a:r>
            <a:r>
              <a:rPr lang="en-US" kern="150" dirty="0">
                <a:latin typeface="FreeSerif"/>
                <a:ea typeface="Noto Sans CJK SC Regular"/>
                <a:cs typeface="Lohit Devanagari"/>
                <a:hlinkClick r:id="rId2"/>
              </a:rPr>
              <a:t>https://geo.nyu.edu/catalog/stanford-nj696zj1674</a:t>
            </a:r>
            <a:r>
              <a:rPr lang="en-US" kern="150" dirty="0">
                <a:latin typeface="FreeSerif"/>
                <a:ea typeface="Noto Sans CJK SC Regular"/>
                <a:cs typeface="Lohit Devanagari"/>
              </a:rPr>
              <a:t>, contains all the cities and borough lists of Turkey and information on the location of these cities and towns.</a:t>
            </a:r>
            <a:endParaRPr lang="en-US" sz="1600" kern="150" dirty="0">
              <a:latin typeface="Liberation Serif"/>
              <a:ea typeface="Noto Sans CJK SC Regular"/>
              <a:cs typeface="Lohit Devanagari"/>
            </a:endParaRPr>
          </a:p>
          <a:p>
            <a:pPr lvl="1">
              <a:lnSpc>
                <a:spcPct val="115000"/>
              </a:lnSpc>
              <a:spcAft>
                <a:spcPts val="700"/>
              </a:spcAft>
            </a:pPr>
            <a:r>
              <a:rPr lang="en-US" kern="150" dirty="0">
                <a:latin typeface="FreeSerif"/>
                <a:ea typeface="Noto Sans CJK SC Regular"/>
                <a:cs typeface="Lohit Devanagari"/>
              </a:rPr>
              <a:t>Total population, female and male population percentages data of all these boroughs to the boroughs data. We can access the population data for 2018 boroughs at </a:t>
            </a:r>
            <a:r>
              <a:rPr lang="en-US" kern="150" dirty="0">
                <a:latin typeface="FreeSerif"/>
                <a:ea typeface="Noto Sans CJK SC Regular"/>
                <a:cs typeface="Lohit Devanagari"/>
                <a:hlinkClick r:id="rId3"/>
              </a:rPr>
              <a:t>https://www.nufusu.com/ilceleri/istanbul-ilceleri-nufusu</a:t>
            </a:r>
            <a:r>
              <a:rPr lang="en-US" kern="150" dirty="0">
                <a:latin typeface="FreeSerif"/>
                <a:ea typeface="Noto Sans CJK SC Regular"/>
                <a:cs typeface="Lohit Devanagari"/>
              </a:rPr>
              <a:t>.</a:t>
            </a:r>
            <a:endParaRPr lang="en-US" sz="1600" kern="150" dirty="0">
              <a:latin typeface="Liberation Serif"/>
              <a:ea typeface="Noto Sans CJK SC Regular"/>
              <a:cs typeface="Lohit Devanagari"/>
            </a:endParaRPr>
          </a:p>
          <a:p>
            <a:endParaRPr lang="en-US" dirty="0"/>
          </a:p>
        </p:txBody>
      </p:sp>
    </p:spTree>
    <p:extLst>
      <p:ext uri="{BB962C8B-B14F-4D97-AF65-F5344CB8AC3E}">
        <p14:creationId xmlns:p14="http://schemas.microsoft.com/office/powerpoint/2010/main" val="9775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AF588-6E0A-460A-A5A8-0FCC52F5D535}"/>
              </a:ext>
            </a:extLst>
          </p:cNvPr>
          <p:cNvSpPr>
            <a:spLocks noGrp="1"/>
          </p:cNvSpPr>
          <p:nvPr>
            <p:ph idx="1"/>
          </p:nvPr>
        </p:nvSpPr>
        <p:spPr>
          <a:xfrm>
            <a:off x="1066800" y="1646279"/>
            <a:ext cx="9923929" cy="4050792"/>
          </a:xfrm>
        </p:spPr>
        <p:txBody>
          <a:bodyPr/>
          <a:lstStyle/>
          <a:p>
            <a:pPr marL="342900" lvl="0" indent="-342900">
              <a:lnSpc>
                <a:spcPct val="115000"/>
              </a:lnSpc>
              <a:spcAft>
                <a:spcPts val="0"/>
              </a:spcAft>
              <a:buFont typeface="Arial" panose="020B0604020202020204" pitchFamily="34" charset="0"/>
              <a:buChar char="•"/>
            </a:pPr>
            <a:r>
              <a:rPr lang="en-US" kern="150" dirty="0">
                <a:latin typeface="FreeSerif"/>
                <a:ea typeface="OpenSymbol"/>
                <a:cs typeface="OpenSymbol"/>
              </a:rPr>
              <a:t>Using </a:t>
            </a:r>
            <a:r>
              <a:rPr lang="en-US" b="1" kern="150" dirty="0" err="1">
                <a:latin typeface="FreeSerif"/>
                <a:ea typeface="OpenSymbol"/>
                <a:cs typeface="OpenSymbol"/>
              </a:rPr>
              <a:t>Geopy</a:t>
            </a:r>
            <a:r>
              <a:rPr lang="en-US" kern="150" dirty="0">
                <a:latin typeface="FreeSerif"/>
                <a:ea typeface="OpenSymbol"/>
                <a:cs typeface="OpenSymbol"/>
              </a:rPr>
              <a:t> web service, location information of Istanbul was obtained</a:t>
            </a:r>
            <a:endParaRPr lang="en-US" sz="1800" kern="150" dirty="0">
              <a:latin typeface="OpenSymbol"/>
              <a:ea typeface="OpenSymbol"/>
              <a:cs typeface="OpenSymbol"/>
            </a:endParaRPr>
          </a:p>
          <a:p>
            <a:pPr marL="342900" lvl="0" indent="-342900">
              <a:lnSpc>
                <a:spcPct val="115000"/>
              </a:lnSpc>
              <a:spcAft>
                <a:spcPts val="0"/>
              </a:spcAft>
              <a:buFont typeface="Arial" panose="020B0604020202020204" pitchFamily="34" charset="0"/>
              <a:buChar char="•"/>
            </a:pPr>
            <a:r>
              <a:rPr lang="en-US" b="1" kern="150" dirty="0">
                <a:latin typeface="FreeSerif"/>
                <a:ea typeface="OpenSymbol"/>
                <a:cs typeface="OpenSymbol"/>
              </a:rPr>
              <a:t>Folium</a:t>
            </a:r>
            <a:r>
              <a:rPr lang="en-US" kern="150" dirty="0">
                <a:latin typeface="FreeSerif"/>
                <a:ea typeface="OpenSymbol"/>
                <a:cs typeface="OpenSymbol"/>
              </a:rPr>
              <a:t> and districts of Istanbul, restaurants in districts and clusters obtained as a result of k-means are shown on the map</a:t>
            </a:r>
            <a:endParaRPr lang="en-US" sz="1800" kern="150" dirty="0">
              <a:latin typeface="OpenSymbol"/>
              <a:ea typeface="OpenSymbol"/>
              <a:cs typeface="OpenSymbol"/>
            </a:endParaRPr>
          </a:p>
          <a:p>
            <a:pPr marL="342900" lvl="0" indent="-342900">
              <a:lnSpc>
                <a:spcPct val="115000"/>
              </a:lnSpc>
              <a:spcAft>
                <a:spcPts val="0"/>
              </a:spcAft>
              <a:buFont typeface="Arial" panose="020B0604020202020204" pitchFamily="34" charset="0"/>
              <a:buChar char="•"/>
            </a:pPr>
            <a:r>
              <a:rPr lang="en-US" kern="150" dirty="0">
                <a:latin typeface="FreeSerif"/>
                <a:ea typeface="OpenSymbol"/>
                <a:cs typeface="OpenSymbol"/>
              </a:rPr>
              <a:t>Population information was obtained from the website with </a:t>
            </a:r>
            <a:r>
              <a:rPr lang="en-US" b="1" kern="150" dirty="0" err="1">
                <a:latin typeface="FreeSerif"/>
                <a:ea typeface="OpenSymbol"/>
                <a:cs typeface="OpenSymbol"/>
              </a:rPr>
              <a:t>BeautifulSoup</a:t>
            </a:r>
            <a:endParaRPr lang="en-US" sz="1800" kern="150" dirty="0">
              <a:latin typeface="OpenSymbol"/>
              <a:ea typeface="OpenSymbol"/>
              <a:cs typeface="OpenSymbol"/>
            </a:endParaRPr>
          </a:p>
          <a:p>
            <a:pPr marL="342900" lvl="0" indent="-342900">
              <a:lnSpc>
                <a:spcPct val="115000"/>
              </a:lnSpc>
              <a:spcAft>
                <a:spcPts val="700"/>
              </a:spcAft>
              <a:buFont typeface="Arial" panose="020B0604020202020204" pitchFamily="34" charset="0"/>
              <a:buChar char="•"/>
            </a:pPr>
            <a:r>
              <a:rPr lang="en-US" kern="150" dirty="0">
                <a:latin typeface="FreeSerif"/>
                <a:ea typeface="OpenSymbol"/>
                <a:cs typeface="OpenSymbol"/>
              </a:rPr>
              <a:t>Restaurant information around coordinates determined with </a:t>
            </a:r>
            <a:r>
              <a:rPr lang="en-US" b="1" kern="150" dirty="0" err="1">
                <a:latin typeface="FreeSerif"/>
                <a:ea typeface="OpenSymbol"/>
                <a:cs typeface="OpenSymbol"/>
              </a:rPr>
              <a:t>GoogleMaps</a:t>
            </a:r>
            <a:r>
              <a:rPr lang="en-US" b="1" kern="150" dirty="0">
                <a:latin typeface="FreeSerif"/>
                <a:ea typeface="OpenSymbol"/>
                <a:cs typeface="OpenSymbol"/>
              </a:rPr>
              <a:t> Place API</a:t>
            </a:r>
            <a:endParaRPr lang="en-US" sz="1800" kern="150" dirty="0">
              <a:latin typeface="OpenSymbol"/>
              <a:ea typeface="OpenSymbol"/>
              <a:cs typeface="OpenSymbol"/>
            </a:endParaRPr>
          </a:p>
          <a:p>
            <a:endParaRPr lang="en-US" dirty="0"/>
          </a:p>
        </p:txBody>
      </p:sp>
    </p:spTree>
    <p:extLst>
      <p:ext uri="{BB962C8B-B14F-4D97-AF65-F5344CB8AC3E}">
        <p14:creationId xmlns:p14="http://schemas.microsoft.com/office/powerpoint/2010/main" val="391136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8A5E-64BD-4077-831F-3167A29A6BB7}"/>
              </a:ext>
            </a:extLst>
          </p:cNvPr>
          <p:cNvSpPr>
            <a:spLocks noGrp="1"/>
          </p:cNvSpPr>
          <p:nvPr>
            <p:ph type="title"/>
          </p:nvPr>
        </p:nvSpPr>
        <p:spPr/>
        <p:txBody>
          <a:bodyPr/>
          <a:lstStyle/>
          <a:p>
            <a:r>
              <a:rPr lang="tr-TR" cap="none" dirty="0" err="1"/>
              <a:t>Methodology</a:t>
            </a:r>
            <a:r>
              <a:rPr lang="tr-TR" cap="none" dirty="0"/>
              <a:t> </a:t>
            </a:r>
            <a:r>
              <a:rPr lang="tr-TR" cap="none" dirty="0" err="1"/>
              <a:t>and</a:t>
            </a:r>
            <a:r>
              <a:rPr lang="tr-TR" cap="none" dirty="0"/>
              <a:t> Analysis</a:t>
            </a:r>
            <a:endParaRPr lang="en-US" cap="none" dirty="0"/>
          </a:p>
        </p:txBody>
      </p:sp>
      <p:sp>
        <p:nvSpPr>
          <p:cNvPr id="3" name="Content Placeholder 2">
            <a:extLst>
              <a:ext uri="{FF2B5EF4-FFF2-40B4-BE49-F238E27FC236}">
                <a16:creationId xmlns:a16="http://schemas.microsoft.com/office/drawing/2014/main" id="{6E9B7880-C8F3-4F66-B001-B1EDAD20CB99}"/>
              </a:ext>
            </a:extLst>
          </p:cNvPr>
          <p:cNvSpPr>
            <a:spLocks noGrp="1"/>
          </p:cNvSpPr>
          <p:nvPr>
            <p:ph idx="1"/>
          </p:nvPr>
        </p:nvSpPr>
        <p:spPr/>
        <p:txBody>
          <a:bodyPr/>
          <a:lstStyle/>
          <a:p>
            <a:r>
              <a:rPr lang="tr-TR" dirty="0" err="1"/>
              <a:t>Find</a:t>
            </a:r>
            <a:r>
              <a:rPr lang="tr-TR" dirty="0"/>
              <a:t> </a:t>
            </a:r>
            <a:r>
              <a:rPr lang="tr-TR" dirty="0" err="1"/>
              <a:t>boroughs</a:t>
            </a:r>
            <a:r>
              <a:rPr lang="tr-TR" dirty="0"/>
              <a:t> </a:t>
            </a:r>
            <a:r>
              <a:rPr lang="tr-TR" dirty="0" err="1"/>
              <a:t>and</a:t>
            </a:r>
            <a:r>
              <a:rPr lang="tr-TR" dirty="0"/>
              <a:t> </a:t>
            </a:r>
            <a:r>
              <a:rPr lang="tr-TR" dirty="0" err="1"/>
              <a:t>locations</a:t>
            </a:r>
            <a:r>
              <a:rPr lang="tr-TR" dirty="0"/>
              <a:t> of İstanbul</a:t>
            </a:r>
          </a:p>
          <a:p>
            <a:r>
              <a:rPr lang="tr-TR" dirty="0" err="1"/>
              <a:t>Find</a:t>
            </a:r>
            <a:r>
              <a:rPr lang="tr-TR" dirty="0"/>
              <a:t> </a:t>
            </a:r>
            <a:r>
              <a:rPr lang="tr-TR" dirty="0" err="1"/>
              <a:t>all</a:t>
            </a:r>
            <a:r>
              <a:rPr lang="tr-TR" dirty="0"/>
              <a:t> </a:t>
            </a:r>
            <a:r>
              <a:rPr lang="tr-TR" dirty="0" err="1"/>
              <a:t>vegetarian</a:t>
            </a:r>
            <a:r>
              <a:rPr lang="tr-TR" dirty="0"/>
              <a:t> </a:t>
            </a:r>
            <a:r>
              <a:rPr lang="tr-TR" dirty="0" err="1"/>
              <a:t>restaurants</a:t>
            </a:r>
            <a:r>
              <a:rPr lang="tr-TR" dirty="0"/>
              <a:t> in a </a:t>
            </a:r>
            <a:r>
              <a:rPr lang="tr-TR" dirty="0" err="1"/>
              <a:t>specified</a:t>
            </a:r>
            <a:r>
              <a:rPr lang="tr-TR" dirty="0"/>
              <a:t> </a:t>
            </a:r>
            <a:r>
              <a:rPr lang="tr-TR" dirty="0" err="1"/>
              <a:t>area</a:t>
            </a:r>
            <a:r>
              <a:rPr lang="tr-TR" dirty="0"/>
              <a:t> (1km </a:t>
            </a:r>
            <a:r>
              <a:rPr lang="tr-TR" dirty="0" err="1"/>
              <a:t>from</a:t>
            </a:r>
            <a:r>
              <a:rPr lang="tr-TR" dirty="0"/>
              <a:t> </a:t>
            </a:r>
            <a:r>
              <a:rPr lang="tr-TR" dirty="0" err="1"/>
              <a:t>each</a:t>
            </a:r>
            <a:r>
              <a:rPr lang="tr-TR" dirty="0"/>
              <a:t> </a:t>
            </a:r>
            <a:r>
              <a:rPr lang="tr-TR" dirty="0" err="1"/>
              <a:t>borough</a:t>
            </a:r>
            <a:r>
              <a:rPr lang="tr-TR" dirty="0"/>
              <a:t>)</a:t>
            </a:r>
          </a:p>
          <a:p>
            <a:r>
              <a:rPr lang="tr-TR" dirty="0" err="1"/>
              <a:t>Find</a:t>
            </a:r>
            <a:r>
              <a:rPr lang="tr-TR" dirty="0"/>
              <a:t> </a:t>
            </a:r>
            <a:r>
              <a:rPr lang="tr-TR" dirty="0" err="1"/>
              <a:t>all</a:t>
            </a:r>
            <a:r>
              <a:rPr lang="tr-TR" dirty="0"/>
              <a:t> </a:t>
            </a:r>
            <a:r>
              <a:rPr lang="tr-TR" dirty="0" err="1"/>
              <a:t>vegan</a:t>
            </a:r>
            <a:r>
              <a:rPr lang="tr-TR" dirty="0"/>
              <a:t> </a:t>
            </a:r>
            <a:r>
              <a:rPr lang="tr-TR" dirty="0" err="1"/>
              <a:t>restaurants</a:t>
            </a:r>
            <a:r>
              <a:rPr lang="tr-TR" dirty="0"/>
              <a:t> in a </a:t>
            </a:r>
            <a:r>
              <a:rPr lang="tr-TR" dirty="0" err="1"/>
              <a:t>specified</a:t>
            </a:r>
            <a:r>
              <a:rPr lang="tr-TR" dirty="0"/>
              <a:t> </a:t>
            </a:r>
            <a:r>
              <a:rPr lang="tr-TR" dirty="0" err="1"/>
              <a:t>area</a:t>
            </a:r>
            <a:endParaRPr lang="tr-TR" dirty="0"/>
          </a:p>
          <a:p>
            <a:r>
              <a:rPr lang="tr-TR" dirty="0" err="1"/>
              <a:t>Get</a:t>
            </a:r>
            <a:r>
              <a:rPr lang="tr-TR" dirty="0"/>
              <a:t> </a:t>
            </a:r>
            <a:r>
              <a:rPr lang="tr-TR" dirty="0" err="1"/>
              <a:t>restaurant</a:t>
            </a:r>
            <a:r>
              <a:rPr lang="tr-TR" dirty="0"/>
              <a:t> </a:t>
            </a:r>
            <a:r>
              <a:rPr lang="tr-TR" dirty="0" err="1"/>
              <a:t>counts</a:t>
            </a:r>
            <a:r>
              <a:rPr lang="tr-TR" dirty="0"/>
              <a:t> </a:t>
            </a:r>
            <a:r>
              <a:rPr lang="tr-TR" dirty="0" err="1"/>
              <a:t>by</a:t>
            </a:r>
            <a:r>
              <a:rPr lang="tr-TR" dirty="0"/>
              <a:t> </a:t>
            </a:r>
            <a:r>
              <a:rPr lang="tr-TR" dirty="0" err="1"/>
              <a:t>each</a:t>
            </a:r>
            <a:r>
              <a:rPr lang="tr-TR" dirty="0"/>
              <a:t> </a:t>
            </a:r>
            <a:r>
              <a:rPr lang="tr-TR" dirty="0" err="1"/>
              <a:t>borough</a:t>
            </a:r>
            <a:endParaRPr lang="tr-TR" dirty="0"/>
          </a:p>
          <a:p>
            <a:r>
              <a:rPr lang="tr-TR" dirty="0"/>
              <a:t>Cluster </a:t>
            </a:r>
            <a:r>
              <a:rPr lang="tr-TR" dirty="0" err="1"/>
              <a:t>the</a:t>
            </a:r>
            <a:r>
              <a:rPr lang="tr-TR" dirty="0"/>
              <a:t> data </a:t>
            </a:r>
            <a:r>
              <a:rPr lang="tr-TR" dirty="0" err="1"/>
              <a:t>with</a:t>
            </a:r>
            <a:r>
              <a:rPr lang="tr-TR" dirty="0"/>
              <a:t> K-</a:t>
            </a:r>
            <a:r>
              <a:rPr lang="tr-TR" dirty="0" err="1"/>
              <a:t>Means</a:t>
            </a:r>
            <a:r>
              <a:rPr lang="tr-TR" dirty="0"/>
              <a:t> </a:t>
            </a:r>
            <a:r>
              <a:rPr lang="tr-TR" dirty="0" err="1"/>
              <a:t>according</a:t>
            </a:r>
            <a:r>
              <a:rPr lang="tr-TR" dirty="0"/>
              <a:t> </a:t>
            </a:r>
            <a:r>
              <a:rPr lang="tr-TR" dirty="0" err="1"/>
              <a:t>to</a:t>
            </a:r>
            <a:r>
              <a:rPr lang="tr-TR" dirty="0"/>
              <a:t> </a:t>
            </a:r>
            <a:r>
              <a:rPr lang="tr-TR" dirty="0" err="1"/>
              <a:t>the</a:t>
            </a:r>
            <a:r>
              <a:rPr lang="tr-TR" dirty="0"/>
              <a:t> </a:t>
            </a:r>
            <a:r>
              <a:rPr lang="tr-TR" dirty="0" err="1"/>
              <a:t>population</a:t>
            </a:r>
            <a:r>
              <a:rPr lang="tr-TR" dirty="0"/>
              <a:t> of </a:t>
            </a:r>
            <a:r>
              <a:rPr lang="tr-TR" dirty="0" err="1"/>
              <a:t>boroughs</a:t>
            </a:r>
            <a:endParaRPr lang="tr-TR" dirty="0"/>
          </a:p>
          <a:p>
            <a:r>
              <a:rPr lang="en-US" dirty="0"/>
              <a:t>Evaluate the number of restaurants by clusters</a:t>
            </a:r>
          </a:p>
        </p:txBody>
      </p:sp>
    </p:spTree>
    <p:extLst>
      <p:ext uri="{BB962C8B-B14F-4D97-AF65-F5344CB8AC3E}">
        <p14:creationId xmlns:p14="http://schemas.microsoft.com/office/powerpoint/2010/main" val="14344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82144-B31C-452B-90D6-1702C8A69189}"/>
              </a:ext>
            </a:extLst>
          </p:cNvPr>
          <p:cNvSpPr>
            <a:spLocks noGrp="1"/>
          </p:cNvSpPr>
          <p:nvPr>
            <p:ph idx="1"/>
          </p:nvPr>
        </p:nvSpPr>
        <p:spPr>
          <a:xfrm>
            <a:off x="1069848" y="555812"/>
            <a:ext cx="10058400" cy="5616388"/>
          </a:xfrm>
        </p:spPr>
        <p:txBody>
          <a:bodyPr/>
          <a:lstStyle/>
          <a:p>
            <a:pPr marL="0" indent="0">
              <a:buNone/>
            </a:pPr>
            <a:r>
              <a:rPr lang="tr-TR" dirty="0"/>
              <a:t>         38 </a:t>
            </a:r>
            <a:r>
              <a:rPr lang="tr-TR" dirty="0" err="1"/>
              <a:t>boroughs</a:t>
            </a:r>
            <a:r>
              <a:rPr lang="tr-TR" dirty="0"/>
              <a:t> of İstanbul</a:t>
            </a:r>
            <a:endParaRPr lang="en-US" dirty="0"/>
          </a:p>
        </p:txBody>
      </p:sp>
      <p:pic>
        <p:nvPicPr>
          <p:cNvPr id="4" name="Image2">
            <a:extLst>
              <a:ext uri="{FF2B5EF4-FFF2-40B4-BE49-F238E27FC236}">
                <a16:creationId xmlns:a16="http://schemas.microsoft.com/office/drawing/2014/main" id="{04E11CA6-9E23-4A6F-87FF-7A9BF4707CD4}"/>
              </a:ext>
            </a:extLst>
          </p:cNvPr>
          <p:cNvPicPr/>
          <p:nvPr/>
        </p:nvPicPr>
        <p:blipFill>
          <a:blip r:embed="rId2">
            <a:lum/>
            <a:alphaModFix/>
          </a:blip>
          <a:srcRect/>
          <a:stretch>
            <a:fillRect/>
          </a:stretch>
        </p:blipFill>
        <p:spPr>
          <a:xfrm>
            <a:off x="1609164" y="1093694"/>
            <a:ext cx="8973671" cy="5271247"/>
          </a:xfrm>
          <a:prstGeom prst="rect">
            <a:avLst/>
          </a:prstGeom>
        </p:spPr>
      </p:pic>
    </p:spTree>
    <p:extLst>
      <p:ext uri="{BB962C8B-B14F-4D97-AF65-F5344CB8AC3E}">
        <p14:creationId xmlns:p14="http://schemas.microsoft.com/office/powerpoint/2010/main" val="364308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82144-B31C-452B-90D6-1702C8A69189}"/>
              </a:ext>
            </a:extLst>
          </p:cNvPr>
          <p:cNvSpPr>
            <a:spLocks noGrp="1"/>
          </p:cNvSpPr>
          <p:nvPr>
            <p:ph idx="1"/>
          </p:nvPr>
        </p:nvSpPr>
        <p:spPr>
          <a:xfrm>
            <a:off x="1069848" y="555812"/>
            <a:ext cx="10058400" cy="5616388"/>
          </a:xfrm>
        </p:spPr>
        <p:txBody>
          <a:bodyPr/>
          <a:lstStyle/>
          <a:p>
            <a:pPr marL="0" indent="0">
              <a:buNone/>
            </a:pPr>
            <a:r>
              <a:rPr lang="tr-TR" dirty="0">
                <a:latin typeface="FreeSerif"/>
                <a:ea typeface="Noto Sans CJK SC Regular"/>
                <a:cs typeface="Lohit Devanagari"/>
              </a:rPr>
              <a:t>F</a:t>
            </a:r>
            <a:r>
              <a:rPr lang="en-US" dirty="0">
                <a:latin typeface="FreeSerif"/>
                <a:ea typeface="Noto Sans CJK SC Regular"/>
                <a:cs typeface="Lohit Devanagari"/>
              </a:rPr>
              <a:t>or each district 1km (walking distance) from the district coordinates of the vegetarian (total 197) and vegan restaurants (total 34) located in areas separately obtained by combining information (total 218). </a:t>
            </a:r>
            <a:endParaRPr lang="tr-TR" dirty="0">
              <a:latin typeface="FreeSerif"/>
              <a:ea typeface="Noto Sans CJK SC Regular"/>
              <a:cs typeface="Lohit Devanagari"/>
            </a:endParaRPr>
          </a:p>
          <a:p>
            <a:pPr marL="0" indent="0">
              <a:buNone/>
            </a:pPr>
            <a:endParaRPr lang="en-US" dirty="0"/>
          </a:p>
          <a:p>
            <a:pPr marL="0" indent="0">
              <a:buNone/>
            </a:pPr>
            <a:endParaRPr lang="en-US" dirty="0"/>
          </a:p>
        </p:txBody>
      </p:sp>
      <p:pic>
        <p:nvPicPr>
          <p:cNvPr id="6" name="Image5">
            <a:extLst>
              <a:ext uri="{FF2B5EF4-FFF2-40B4-BE49-F238E27FC236}">
                <a16:creationId xmlns:a16="http://schemas.microsoft.com/office/drawing/2014/main" id="{D3343DA2-4F2A-400B-96D6-7DB2F02C48B0}"/>
              </a:ext>
            </a:extLst>
          </p:cNvPr>
          <p:cNvPicPr/>
          <p:nvPr/>
        </p:nvPicPr>
        <p:blipFill>
          <a:blip r:embed="rId2">
            <a:lum/>
            <a:alphaModFix/>
          </a:blip>
          <a:srcRect/>
          <a:stretch>
            <a:fillRect/>
          </a:stretch>
        </p:blipFill>
        <p:spPr>
          <a:xfrm>
            <a:off x="1063752" y="1846729"/>
            <a:ext cx="10171893" cy="3801036"/>
          </a:xfrm>
          <a:prstGeom prst="rect">
            <a:avLst/>
          </a:prstGeom>
        </p:spPr>
      </p:pic>
    </p:spTree>
    <p:extLst>
      <p:ext uri="{BB962C8B-B14F-4D97-AF65-F5344CB8AC3E}">
        <p14:creationId xmlns:p14="http://schemas.microsoft.com/office/powerpoint/2010/main" val="385029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82144-B31C-452B-90D6-1702C8A69189}"/>
              </a:ext>
            </a:extLst>
          </p:cNvPr>
          <p:cNvSpPr>
            <a:spLocks noGrp="1"/>
          </p:cNvSpPr>
          <p:nvPr>
            <p:ph idx="1"/>
          </p:nvPr>
        </p:nvSpPr>
        <p:spPr>
          <a:xfrm>
            <a:off x="1069848" y="555812"/>
            <a:ext cx="10058400" cy="5616388"/>
          </a:xfrm>
        </p:spPr>
        <p:txBody>
          <a:bodyPr/>
          <a:lstStyle/>
          <a:p>
            <a:pPr marL="0" indent="0">
              <a:buNone/>
            </a:pPr>
            <a:r>
              <a:rPr lang="en-US" dirty="0">
                <a:latin typeface="FreeSerif"/>
                <a:ea typeface="Noto Sans CJK SC Regular"/>
                <a:cs typeface="Lohit Devanagari"/>
              </a:rPr>
              <a:t>The numbers of restaurants found in each district were obtained. It was reached that 27 of 38 districts had vegetarian or vegan restaurants.</a:t>
            </a:r>
            <a:endParaRPr lang="en-US" dirty="0"/>
          </a:p>
          <a:p>
            <a:pPr marL="0" indent="0">
              <a:buNone/>
            </a:pPr>
            <a:endParaRPr lang="en-US" dirty="0"/>
          </a:p>
          <a:p>
            <a:pPr marL="0" indent="0">
              <a:buNone/>
            </a:pPr>
            <a:endParaRPr lang="en-US" dirty="0"/>
          </a:p>
        </p:txBody>
      </p:sp>
      <p:pic>
        <p:nvPicPr>
          <p:cNvPr id="7" name="Image6">
            <a:extLst>
              <a:ext uri="{FF2B5EF4-FFF2-40B4-BE49-F238E27FC236}">
                <a16:creationId xmlns:a16="http://schemas.microsoft.com/office/drawing/2014/main" id="{C17E21CB-ECA0-4B15-AC7A-4167C4C52819}"/>
              </a:ext>
            </a:extLst>
          </p:cNvPr>
          <p:cNvPicPr/>
          <p:nvPr/>
        </p:nvPicPr>
        <p:blipFill>
          <a:blip r:embed="rId2">
            <a:lum/>
            <a:alphaModFix/>
          </a:blip>
          <a:srcRect/>
          <a:stretch>
            <a:fillRect/>
          </a:stretch>
        </p:blipFill>
        <p:spPr>
          <a:xfrm>
            <a:off x="2308841" y="1391192"/>
            <a:ext cx="7574317" cy="5162008"/>
          </a:xfrm>
          <a:prstGeom prst="rect">
            <a:avLst/>
          </a:prstGeom>
        </p:spPr>
      </p:pic>
    </p:spTree>
    <p:extLst>
      <p:ext uri="{BB962C8B-B14F-4D97-AF65-F5344CB8AC3E}">
        <p14:creationId xmlns:p14="http://schemas.microsoft.com/office/powerpoint/2010/main" val="306664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82144-B31C-452B-90D6-1702C8A69189}"/>
              </a:ext>
            </a:extLst>
          </p:cNvPr>
          <p:cNvSpPr>
            <a:spLocks noGrp="1"/>
          </p:cNvSpPr>
          <p:nvPr>
            <p:ph idx="1"/>
          </p:nvPr>
        </p:nvSpPr>
        <p:spPr>
          <a:xfrm>
            <a:off x="1069848" y="555812"/>
            <a:ext cx="10058400" cy="5616388"/>
          </a:xfrm>
        </p:spPr>
        <p:txBody>
          <a:bodyPr/>
          <a:lstStyle/>
          <a:p>
            <a:pPr marL="0" indent="0">
              <a:buNone/>
            </a:pPr>
            <a:endParaRPr lang="tr-TR" kern="150" dirty="0">
              <a:latin typeface="FreeSerif"/>
              <a:ea typeface="Noto Sans CJK SC Regular"/>
              <a:cs typeface="Lohit Devanagari"/>
            </a:endParaRPr>
          </a:p>
          <a:p>
            <a:pPr marL="0" indent="0">
              <a:buNone/>
            </a:pPr>
            <a:endParaRPr lang="tr-TR" kern="150" dirty="0">
              <a:latin typeface="FreeSerif"/>
              <a:ea typeface="Noto Sans CJK SC Regular"/>
              <a:cs typeface="Lohit Devanagari"/>
            </a:endParaRPr>
          </a:p>
          <a:p>
            <a:pPr marL="0" indent="0">
              <a:buNone/>
            </a:pPr>
            <a:endParaRPr lang="tr-TR" kern="150" dirty="0">
              <a:latin typeface="FreeSerif"/>
              <a:ea typeface="Noto Sans CJK SC Regular"/>
              <a:cs typeface="Lohit Devanagari"/>
            </a:endParaRPr>
          </a:p>
          <a:p>
            <a:pPr marL="0" indent="0">
              <a:buNone/>
            </a:pPr>
            <a:r>
              <a:rPr lang="en-US" kern="150" dirty="0">
                <a:latin typeface="FreeSerif"/>
                <a:ea typeface="Noto Sans CJK SC Regular"/>
                <a:cs typeface="Lohit Devanagari"/>
              </a:rPr>
              <a:t>Then k-means clustering was applied with k = 4 in the dataset. 4 clusters were obtained with the following characteristics;</a:t>
            </a:r>
            <a:endParaRPr lang="tr-TR" kern="150" dirty="0">
              <a:latin typeface="FreeSerif"/>
              <a:ea typeface="Noto Sans CJK SC Regular"/>
              <a:cs typeface="Lohit Devanagari"/>
            </a:endParaRPr>
          </a:p>
          <a:p>
            <a:r>
              <a:rPr lang="en-US" kern="150" dirty="0">
                <a:latin typeface="FreeSerif"/>
                <a:ea typeface="Noto Sans CJK SC Regular"/>
                <a:cs typeface="Lohit Devanagari"/>
              </a:rPr>
              <a:t>Cluster0: population between 16K and 72K, 30 venues</a:t>
            </a:r>
            <a:endParaRPr lang="tr-TR" kern="150" dirty="0">
              <a:latin typeface="FreeSerif"/>
              <a:ea typeface="Noto Sans CJK SC Regular"/>
              <a:cs typeface="Lohit Devanagari"/>
            </a:endParaRPr>
          </a:p>
          <a:p>
            <a:r>
              <a:rPr lang="en-US" kern="150" dirty="0">
                <a:latin typeface="FreeSerif"/>
                <a:ea typeface="Noto Sans CJK SC Regular"/>
                <a:cs typeface="Lohit Devanagari"/>
              </a:rPr>
              <a:t>Cluster1: population between 181K and 342K, 48 venues</a:t>
            </a:r>
            <a:endParaRPr lang="tr-TR" kern="150" dirty="0">
              <a:latin typeface="FreeSerif"/>
              <a:ea typeface="Noto Sans CJK SC Regular"/>
              <a:cs typeface="Lohit Devanagari"/>
            </a:endParaRPr>
          </a:p>
          <a:p>
            <a:r>
              <a:rPr lang="en-US" kern="150" dirty="0">
                <a:latin typeface="FreeSerif"/>
                <a:ea typeface="Noto Sans CJK SC Regular"/>
                <a:cs typeface="Lohit Devanagari"/>
              </a:rPr>
              <a:t>Cluster2: population between 383K and 594K, 121 venues</a:t>
            </a:r>
            <a:endParaRPr lang="tr-TR" kern="150" dirty="0">
              <a:latin typeface="FreeSerif"/>
              <a:ea typeface="Noto Sans CJK SC Regular"/>
              <a:cs typeface="Lohit Devanagari"/>
            </a:endParaRPr>
          </a:p>
          <a:p>
            <a:r>
              <a:rPr lang="en-US" kern="150" dirty="0">
                <a:latin typeface="FreeSerif"/>
                <a:ea typeface="Noto Sans CJK SC Regular"/>
                <a:cs typeface="Lohit Devanagari"/>
              </a:rPr>
              <a:t>Cluster3: population between 690K and 891K, 18 venues</a:t>
            </a:r>
            <a:endParaRPr lang="en-US" sz="1800" kern="150" dirty="0">
              <a:latin typeface="Liberation Serif"/>
              <a:ea typeface="Noto Sans CJK SC Regular"/>
              <a:cs typeface="Lohit Devanagari"/>
            </a:endParaRPr>
          </a:p>
          <a:p>
            <a:pPr marL="0" indent="0">
              <a:buNone/>
            </a:pPr>
            <a:endParaRPr lang="en-US" dirty="0"/>
          </a:p>
        </p:txBody>
      </p:sp>
    </p:spTree>
    <p:extLst>
      <p:ext uri="{BB962C8B-B14F-4D97-AF65-F5344CB8AC3E}">
        <p14:creationId xmlns:p14="http://schemas.microsoft.com/office/powerpoint/2010/main" val="1092412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28</TotalTime>
  <Words>564</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FreeSerif</vt:lpstr>
      <vt:lpstr>Liberation Mono</vt:lpstr>
      <vt:lpstr>Liberation Serif</vt:lpstr>
      <vt:lpstr>OpenSymbol</vt:lpstr>
      <vt:lpstr>Rockwell</vt:lpstr>
      <vt:lpstr>Rockwell Condensed</vt:lpstr>
      <vt:lpstr>Wingdings</vt:lpstr>
      <vt:lpstr>Wood Type</vt:lpstr>
      <vt:lpstr>PowerPoint Presentation</vt:lpstr>
      <vt:lpstr>Introduction: Business Problem </vt:lpstr>
      <vt:lpstr>Data</vt:lpstr>
      <vt:lpstr>PowerPoint Presentation</vt:lpstr>
      <vt:lpstr>Methodology and Analysis</vt:lpstr>
      <vt:lpstr>PowerPoint Presentation</vt:lpstr>
      <vt:lpstr>PowerPoint Presentation</vt:lpstr>
      <vt:lpstr>PowerPoint Presentation</vt:lpstr>
      <vt:lpstr>PowerPoint Presentation</vt:lpstr>
      <vt:lpstr>PowerPoint Presentation</vt:lpstr>
      <vt:lpstr>Results And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Funda GÜVEN</dc:creator>
  <cp:lastModifiedBy>Funda GÜVEN</cp:lastModifiedBy>
  <cp:revision>10</cp:revision>
  <dcterms:created xsi:type="dcterms:W3CDTF">2019-10-17T16:58:01Z</dcterms:created>
  <dcterms:modified xsi:type="dcterms:W3CDTF">2019-10-17T17:26:05Z</dcterms:modified>
</cp:coreProperties>
</file>