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260" r:id="rId5"/>
    <p:sldId id="355" r:id="rId6"/>
    <p:sldId id="257" r:id="rId7"/>
    <p:sldId id="258" r:id="rId8"/>
    <p:sldId id="261" r:id="rId9"/>
    <p:sldId id="357" r:id="rId10"/>
    <p:sldId id="358" r:id="rId11"/>
    <p:sldId id="361" r:id="rId12"/>
    <p:sldId id="359" r:id="rId13"/>
    <p:sldId id="360" r:id="rId14"/>
    <p:sldId id="362" r:id="rId15"/>
    <p:sldId id="363" r:id="rId16"/>
    <p:sldId id="365" r:id="rId17"/>
    <p:sldId id="366" r:id="rId18"/>
    <p:sldId id="3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667" autoAdjust="0"/>
  </p:normalViewPr>
  <p:slideViewPr>
    <p:cSldViewPr>
      <p:cViewPr varScale="1">
        <p:scale>
          <a:sx n="110" d="100"/>
          <a:sy n="110" d="100"/>
        </p:scale>
        <p:origin x="15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community/webed/wiki/A_Short_History_of_JavaScrip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htmldom.asp" TargetMode="External"/><Relationship Id="rId3" Type="http://schemas.openxmlformats.org/officeDocument/2006/relationships/hyperlink" Target="http://www.w3schools.com/js/js_window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criptbook.com/" TargetMode="External"/><Relationship Id="rId4" Type="http://schemas.openxmlformats.org/officeDocument/2006/relationships/hyperlink" Target="https://www.w3.org/community/webed/wiki/A_Short_History_of_JavaScript" TargetMode="External"/><Relationship Id="rId5" Type="http://schemas.openxmlformats.org/officeDocument/2006/relationships/hyperlink" Target="https://www.codecademy.com/learn/javascript" TargetMode="External"/><Relationship Id="rId6" Type="http://schemas.openxmlformats.org/officeDocument/2006/relationships/hyperlink" Target="http://www.sololearn.com/Course/JavaScrip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" TargetMode="External"/><Relationship Id="rId3" Type="http://schemas.openxmlformats.org/officeDocument/2006/relationships/hyperlink" Target="http://draw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sz="2400" b="1" dirty="0" smtClean="0"/>
              <a:t>Introducci</a:t>
            </a:r>
            <a:r>
              <a:rPr lang="en-US" sz="2400" b="1" dirty="0" err="1" smtClean="0"/>
              <a:t>ón</a:t>
            </a:r>
            <a:r>
              <a:rPr lang="en-US" sz="2400" b="1" dirty="0" smtClean="0"/>
              <a:t> a </a:t>
            </a:r>
            <a:br>
              <a:rPr lang="en-US" sz="2400" b="1" dirty="0" smtClean="0"/>
            </a:br>
            <a:r>
              <a:rPr lang="en-US" sz="2400" b="1" dirty="0" err="1" smtClean="0"/>
              <a:t>conceptos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programación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básicos</a:t>
            </a:r>
            <a:r>
              <a:rPr lang="en-US" sz="2400" b="1" dirty="0" smtClean="0"/>
              <a:t> con </a:t>
            </a:r>
            <a:r>
              <a:rPr lang="es-PR" dirty="0" smtClean="0"/>
              <a:t>Javascript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por: Carlos M. Morales Mel</a:t>
            </a:r>
            <a:r>
              <a:rPr lang="en-US" dirty="0" err="1" smtClean="0"/>
              <a:t>éndez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JavaScript (JS)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un </a:t>
            </a:r>
            <a:r>
              <a:rPr lang="en-US" b="1" dirty="0" err="1" smtClean="0"/>
              <a:t>lenguaje</a:t>
            </a:r>
            <a:r>
              <a:rPr lang="en-US" b="1" dirty="0" smtClean="0"/>
              <a:t> </a:t>
            </a:r>
            <a:r>
              <a:rPr lang="en-US" b="1" dirty="0" err="1" smtClean="0"/>
              <a:t>interpretado</a:t>
            </a:r>
            <a:r>
              <a:rPr lang="en-US" dirty="0" smtClean="0"/>
              <a:t> y </a:t>
            </a:r>
            <a:r>
              <a:rPr lang="en-US" dirty="0" err="1"/>
              <a:t>ligero</a:t>
            </a:r>
            <a:r>
              <a:rPr lang="en-US" dirty="0"/>
              <a:t>, la </a:t>
            </a:r>
            <a:r>
              <a:rPr lang="en-US" dirty="0" err="1"/>
              <a:t>programación</a:t>
            </a:r>
            <a:r>
              <a:rPr lang="en-US" dirty="0"/>
              <a:t> con </a:t>
            </a:r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b="1" dirty="0" err="1"/>
              <a:t>lenguaje</a:t>
            </a:r>
            <a:r>
              <a:rPr lang="en-US" b="1" dirty="0"/>
              <a:t> de script para </a:t>
            </a:r>
            <a:r>
              <a:rPr lang="en-US" b="1" dirty="0" err="1"/>
              <a:t>páginas</a:t>
            </a:r>
            <a:r>
              <a:rPr lang="en-US" b="1" dirty="0"/>
              <a:t> web</a:t>
            </a:r>
            <a:r>
              <a:rPr lang="en-US" dirty="0"/>
              <a:t>,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ambientes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de los </a:t>
            </a:r>
            <a:r>
              <a:rPr lang="en-US" dirty="0" err="1"/>
              <a:t>navegadores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lo </a:t>
            </a:r>
            <a:r>
              <a:rPr lang="en-US" dirty="0" err="1"/>
              <a:t>utilizan</a:t>
            </a:r>
            <a:r>
              <a:rPr lang="en-US" dirty="0"/>
              <a:t>, tales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Node.js</a:t>
            </a:r>
            <a:r>
              <a:rPr lang="en-US" dirty="0"/>
              <a:t> y Apache </a:t>
            </a:r>
            <a:r>
              <a:rPr lang="en-US" dirty="0" err="1"/>
              <a:t>CouchDB</a:t>
            </a:r>
            <a:r>
              <a:rPr lang="en-US" dirty="0"/>
              <a:t>. JS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err="1"/>
              <a:t>prototipos</a:t>
            </a:r>
            <a:r>
              <a:rPr lang="en-US" dirty="0"/>
              <a:t>,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dinámico</a:t>
            </a:r>
            <a:r>
              <a:rPr lang="en-US" dirty="0"/>
              <a:t>, </a:t>
            </a:r>
            <a:r>
              <a:rPr lang="en-US" dirty="0" err="1"/>
              <a:t>apoyando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, </a:t>
            </a:r>
            <a:r>
              <a:rPr lang="en-US" dirty="0" err="1"/>
              <a:t>imperativa</a:t>
            </a:r>
            <a:r>
              <a:rPr lang="en-US" dirty="0"/>
              <a:t>,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/>
              <a:t>Fuente:https</a:t>
            </a:r>
            <a:r>
              <a:rPr lang="en-US" dirty="0"/>
              <a:t>://</a:t>
            </a:r>
            <a:r>
              <a:rPr lang="en-US" dirty="0" err="1"/>
              <a:t>developer.mozilla.org</a:t>
            </a:r>
            <a:r>
              <a:rPr lang="en-US" dirty="0"/>
              <a:t>/en-US/docs/Web/JavaScript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interpretado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para el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mayoría</a:t>
            </a:r>
            <a:r>
              <a:rPr lang="en-US" dirty="0"/>
              <a:t> de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 smtClean="0"/>
              <a:t>instrucciones</a:t>
            </a:r>
            <a:r>
              <a:rPr lang="en-US" dirty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 en la </a:t>
            </a:r>
            <a:r>
              <a:rPr lang="en-US" dirty="0" err="1" smtClean="0"/>
              <a:t>computadora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dirty="0" smtClean="0"/>
              <a:t>, </a:t>
            </a:r>
            <a:r>
              <a:rPr lang="en-US" dirty="0"/>
              <a:t>sin </a:t>
            </a:r>
            <a:r>
              <a:rPr lang="en-US" dirty="0" err="1"/>
              <a:t>compilar</a:t>
            </a:r>
            <a:r>
              <a:rPr lang="en-US" dirty="0"/>
              <a:t> </a:t>
            </a:r>
            <a:r>
              <a:rPr lang="en-US" dirty="0" err="1"/>
              <a:t>previamente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en </a:t>
            </a:r>
            <a:r>
              <a:rPr lang="en-US" dirty="0" err="1"/>
              <a:t>instrucciones</a:t>
            </a:r>
            <a:r>
              <a:rPr lang="en-US" dirty="0"/>
              <a:t> en </a:t>
            </a: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Javascript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563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</a:t>
            </a:r>
            <a:r>
              <a:rPr lang="en-US" dirty="0" smtClean="0"/>
              <a:t>Breve </a:t>
            </a:r>
            <a:r>
              <a:rPr lang="en-US" dirty="0" err="1" smtClean="0"/>
              <a:t>historia</a:t>
            </a:r>
            <a:r>
              <a:rPr lang="en-US" dirty="0" smtClean="0"/>
              <a:t> de JS?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s-ES" dirty="0" smtClean="0"/>
              <a:t>JavaScript, </a:t>
            </a:r>
            <a:r>
              <a:rPr lang="es-ES" dirty="0"/>
              <a:t>que no debe confundirse con </a:t>
            </a:r>
            <a:r>
              <a:rPr lang="es-ES" dirty="0" smtClean="0"/>
              <a:t>Java, </a:t>
            </a:r>
            <a:r>
              <a:rPr lang="es-ES" dirty="0"/>
              <a:t>fue creado en 10 días en mayo de 1995 por </a:t>
            </a:r>
            <a:r>
              <a:rPr lang="es-ES" dirty="0" err="1"/>
              <a:t>Brendan</a:t>
            </a:r>
            <a:r>
              <a:rPr lang="es-ES" dirty="0"/>
              <a:t> </a:t>
            </a:r>
            <a:r>
              <a:rPr lang="es-ES" dirty="0" err="1"/>
              <a:t>Eich</a:t>
            </a:r>
            <a:r>
              <a:rPr lang="es-ES" dirty="0"/>
              <a:t> , que entonces trabajaba en Netscape y ahora de </a:t>
            </a:r>
            <a:r>
              <a:rPr lang="es-ES" dirty="0" smtClean="0"/>
              <a:t>Mozilla. </a:t>
            </a:r>
          </a:p>
          <a:p>
            <a:pPr lvl="0"/>
            <a:r>
              <a:rPr lang="es-ES" dirty="0" smtClean="0"/>
              <a:t>JavaScript </a:t>
            </a:r>
            <a:r>
              <a:rPr lang="es-ES" dirty="0"/>
              <a:t>no siempre se conoce como JavaScript : el nombre original era </a:t>
            </a:r>
            <a:r>
              <a:rPr lang="es-ES" dirty="0" smtClean="0"/>
              <a:t>Mocha, </a:t>
            </a:r>
            <a:r>
              <a:rPr lang="es-ES" dirty="0"/>
              <a:t>un nombre elegido por Marc </a:t>
            </a:r>
            <a:r>
              <a:rPr lang="es-ES" dirty="0" err="1" smtClean="0"/>
              <a:t>Andreessen</a:t>
            </a:r>
            <a:r>
              <a:rPr lang="es-ES" dirty="0" smtClean="0"/>
              <a:t>, </a:t>
            </a:r>
            <a:r>
              <a:rPr lang="es-ES" dirty="0"/>
              <a:t>fundador de </a:t>
            </a:r>
            <a:r>
              <a:rPr lang="es-ES" dirty="0" smtClean="0"/>
              <a:t>Netscape. </a:t>
            </a:r>
          </a:p>
          <a:p>
            <a:pPr lvl="0"/>
            <a:r>
              <a:rPr lang="es-ES" dirty="0" smtClean="0"/>
              <a:t>En </a:t>
            </a:r>
            <a:r>
              <a:rPr lang="es-ES" dirty="0"/>
              <a:t>septiembre de 1995, el nombre fue cambiado a </a:t>
            </a:r>
            <a:r>
              <a:rPr lang="es-ES" dirty="0" err="1" smtClean="0"/>
              <a:t>LiveScript</a:t>
            </a:r>
            <a:r>
              <a:rPr lang="es-ES" dirty="0" smtClean="0"/>
              <a:t>, </a:t>
            </a:r>
            <a:r>
              <a:rPr lang="es-ES" dirty="0"/>
              <a:t>a continuación, en diciembre del mismo </a:t>
            </a:r>
            <a:r>
              <a:rPr lang="es-ES" dirty="0" smtClean="0"/>
              <a:t>año, </a:t>
            </a:r>
            <a:r>
              <a:rPr lang="es-ES" dirty="0"/>
              <a:t>al recibir una licencia de marca de </a:t>
            </a:r>
            <a:r>
              <a:rPr lang="es-ES" dirty="0" err="1"/>
              <a:t>Sun</a:t>
            </a:r>
            <a:r>
              <a:rPr lang="es-ES" dirty="0"/>
              <a:t>, se adoptó el nombre de JavaScript. Esto fue algo de un movimiento de marketing en el </a:t>
            </a:r>
            <a:r>
              <a:rPr lang="es-ES" dirty="0" smtClean="0"/>
              <a:t>momento, </a:t>
            </a:r>
            <a:r>
              <a:rPr lang="es-ES" dirty="0"/>
              <a:t>con Java siendo muy popular en </a:t>
            </a:r>
            <a:r>
              <a:rPr lang="es-ES" dirty="0" smtClean="0"/>
              <a:t>ese momento.</a:t>
            </a:r>
          </a:p>
          <a:p>
            <a:r>
              <a:rPr lang="es-ES" dirty="0" smtClean="0"/>
              <a:t>Fuente:</a:t>
            </a:r>
            <a:r>
              <a:rPr lang="es-PR" u="sng" dirty="0">
                <a:hlinkClick r:id="rId2"/>
              </a:rPr>
              <a:t>https://www.w3.org/community/webed/wiki/A_Short_History_of_JavaScript</a:t>
            </a:r>
            <a:endParaRPr lang="es-PR" u="sng" dirty="0"/>
          </a:p>
          <a:p>
            <a:pPr lvl="0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5834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89"/>
            <a:ext cx="6347713" cy="140827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JavaScript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de los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lenguajes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utilizan</a:t>
            </a:r>
            <a:r>
              <a:rPr lang="en-US" dirty="0" smtClean="0"/>
              <a:t> para web </a:t>
            </a:r>
            <a:r>
              <a:rPr lang="en-US" dirty="0" err="1" smtClean="0"/>
              <a:t>ellos</a:t>
            </a:r>
            <a:r>
              <a:rPr lang="en-US" dirty="0" smtClean="0"/>
              <a:t> son HTML, CSS y </a:t>
            </a:r>
            <a:r>
              <a:rPr lang="en-US" b="1" dirty="0" err="1" smtClean="0"/>
              <a:t>Javascript</a:t>
            </a:r>
            <a:r>
              <a:rPr lang="en-US" b="1" dirty="0"/>
              <a:t>.</a:t>
            </a:r>
            <a:endParaRPr lang="en-US" b="1" dirty="0" smtClean="0"/>
          </a:p>
          <a:p>
            <a:pPr lvl="0"/>
            <a:r>
              <a:rPr lang="en-US" b="1" dirty="0" err="1" smtClean="0"/>
              <a:t>Cada</a:t>
            </a:r>
            <a:r>
              <a:rPr lang="en-US" b="1" dirty="0" smtClean="0"/>
              <a:t> </a:t>
            </a:r>
            <a:r>
              <a:rPr lang="en-US" b="1" dirty="0" err="1" smtClean="0"/>
              <a:t>uno</a:t>
            </a:r>
            <a:r>
              <a:rPr lang="en-US" b="1" dirty="0" smtClean="0"/>
              <a:t> </a:t>
            </a:r>
            <a:r>
              <a:rPr lang="en-US" b="1" dirty="0" err="1" smtClean="0"/>
              <a:t>tiene</a:t>
            </a:r>
            <a:r>
              <a:rPr lang="en-US" b="1" dirty="0" smtClean="0"/>
              <a:t> un </a:t>
            </a:r>
            <a:r>
              <a:rPr lang="en-US" b="1" dirty="0" err="1" smtClean="0"/>
              <a:t>uso</a:t>
            </a:r>
            <a:r>
              <a:rPr lang="en-US" b="1" dirty="0" smtClean="0"/>
              <a:t> </a:t>
            </a:r>
            <a:r>
              <a:rPr lang="en-US" b="1" dirty="0" err="1" smtClean="0"/>
              <a:t>específico</a:t>
            </a:r>
            <a:r>
              <a:rPr lang="en-US" b="1" dirty="0" smtClean="0"/>
              <a:t> </a:t>
            </a:r>
            <a:r>
              <a:rPr lang="en-US" b="1" dirty="0" err="1" smtClean="0"/>
              <a:t>ver</a:t>
            </a:r>
            <a:r>
              <a:rPr lang="en-US" b="1" dirty="0" smtClean="0"/>
              <a:t> </a:t>
            </a:r>
            <a:r>
              <a:rPr lang="en-US" b="1" dirty="0" err="1" smtClean="0"/>
              <a:t>diagrama</a:t>
            </a:r>
            <a:r>
              <a:rPr lang="en-US" b="1" dirty="0" smtClean="0"/>
              <a:t> </a:t>
            </a:r>
            <a:r>
              <a:rPr lang="en-US" b="1" dirty="0" err="1" smtClean="0"/>
              <a:t>abajo</a:t>
            </a:r>
            <a:r>
              <a:rPr lang="en-US" b="1" dirty="0" smtClean="0"/>
              <a:t>.</a:t>
            </a:r>
          </a:p>
          <a:p>
            <a:pPr marL="0" lvl="0" indent="0">
              <a:buNone/>
            </a:pPr>
            <a:endParaRPr lang="en-US" b="1" dirty="0" smtClean="0"/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568868"/>
            <a:ext cx="2971800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¿Qu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143000"/>
            <a:ext cx="6604001" cy="38807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en </a:t>
            </a:r>
            <a:r>
              <a:rPr lang="en-US" b="1" dirty="0" smtClean="0"/>
              <a:t>front-end (client-side) </a:t>
            </a:r>
            <a:r>
              <a:rPr lang="en-US" dirty="0" smtClean="0"/>
              <a:t>o sea en la parte visible del </a:t>
            </a:r>
            <a:r>
              <a:rPr lang="en-US" dirty="0" err="1" smtClean="0"/>
              <a:t>usuario</a:t>
            </a:r>
            <a:r>
              <a:rPr lang="en-US" dirty="0" smtClean="0"/>
              <a:t> en el browser y </a:t>
            </a:r>
            <a:r>
              <a:rPr lang="en-US" dirty="0" err="1" smtClean="0"/>
              <a:t>tambien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back-end (server-side). En un </a:t>
            </a:r>
            <a:r>
              <a:rPr lang="en-US" dirty="0" err="1" smtClean="0"/>
              <a:t>inicio</a:t>
            </a:r>
            <a:r>
              <a:rPr lang="en-US" dirty="0" smtClean="0"/>
              <a:t> se </a:t>
            </a:r>
            <a:r>
              <a:rPr lang="en-US" dirty="0" err="1" smtClean="0"/>
              <a:t>usaba</a:t>
            </a:r>
            <a:r>
              <a:rPr lang="en-US" dirty="0" smtClean="0"/>
              <a:t> </a:t>
            </a:r>
            <a:r>
              <a:rPr lang="en-US" dirty="0" err="1" smtClean="0"/>
              <a:t>principalmente</a:t>
            </a:r>
            <a:r>
              <a:rPr lang="en-US" dirty="0" smtClean="0"/>
              <a:t> en client-side.</a:t>
            </a:r>
          </a:p>
          <a:p>
            <a:pPr lvl="0"/>
            <a:r>
              <a:rPr lang="es-PR" dirty="0" smtClean="0"/>
              <a:t>Nos permite controlar la interacci</a:t>
            </a:r>
            <a:r>
              <a:rPr lang="en-US" dirty="0" err="1" smtClean="0"/>
              <a:t>ón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dirty="0" smtClean="0"/>
              <a:t> con un </a:t>
            </a:r>
            <a:r>
              <a:rPr lang="en-US" dirty="0" err="1" smtClean="0"/>
              <a:t>formulario</a:t>
            </a:r>
            <a:r>
              <a:rPr lang="en-US" dirty="0" smtClean="0"/>
              <a:t>, </a:t>
            </a:r>
            <a:r>
              <a:rPr lang="en-US" dirty="0" err="1" smtClean="0"/>
              <a:t>botones</a:t>
            </a:r>
            <a:r>
              <a:rPr lang="en-US" dirty="0" smtClean="0"/>
              <a:t>, </a:t>
            </a:r>
            <a:r>
              <a:rPr lang="en-US" dirty="0" err="1" smtClean="0"/>
              <a:t>animaciones</a:t>
            </a:r>
            <a:r>
              <a:rPr lang="en-US" dirty="0" smtClean="0"/>
              <a:t>, video y </a:t>
            </a:r>
            <a:r>
              <a:rPr lang="en-US" dirty="0" err="1" smtClean="0"/>
              <a:t>cualquier</a:t>
            </a:r>
            <a:r>
              <a:rPr lang="en-US" dirty="0" smtClean="0"/>
              <a:t> parte del browser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interactividad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38600"/>
            <a:ext cx="4191000" cy="18915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200" y="591663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Front-End (Client-side)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911598" y="591663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Back-End (Server-side)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98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85800"/>
            <a:ext cx="6604000" cy="532458"/>
          </a:xfrm>
        </p:spPr>
        <p:txBody>
          <a:bodyPr>
            <a:normAutofit/>
          </a:bodyPr>
          <a:lstStyle/>
          <a:p>
            <a:r>
              <a:rPr lang="es-PR" sz="2400" dirty="0" smtClean="0"/>
              <a:t>¿</a:t>
            </a:r>
            <a:r>
              <a:rPr lang="en-US" sz="2400" dirty="0" smtClean="0"/>
              <a:t>Como </a:t>
            </a:r>
            <a:r>
              <a:rPr lang="en-US" sz="2400" dirty="0" err="1" smtClean="0"/>
              <a:t>integrar</a:t>
            </a:r>
            <a:r>
              <a:rPr lang="en-US" sz="2400" dirty="0" smtClean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en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página</a:t>
            </a:r>
            <a:r>
              <a:rPr lang="en-US" sz="2400" dirty="0" smtClean="0"/>
              <a:t> web?</a:t>
            </a:r>
            <a:endParaRPr lang="es-P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00200"/>
            <a:ext cx="7010402" cy="45726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El tag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útiliza</a:t>
            </a:r>
            <a:r>
              <a:rPr lang="en-US" dirty="0" smtClean="0"/>
              <a:t> para </a:t>
            </a:r>
            <a:r>
              <a:rPr lang="en-US" dirty="0" err="1" smtClean="0"/>
              <a:t>definira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hay un </a:t>
            </a:r>
            <a:r>
              <a:rPr lang="en-US" dirty="0" err="1" smtClean="0"/>
              <a:t>código</a:t>
            </a:r>
            <a:r>
              <a:rPr lang="en-US" dirty="0" smtClean="0"/>
              <a:t> de JS </a:t>
            </a:r>
            <a:r>
              <a:rPr lang="en-US" dirty="0" err="1" smtClean="0"/>
              <a:t>es</a:t>
            </a:r>
            <a:endParaRPr lang="en-US" dirty="0" smtClean="0"/>
          </a:p>
          <a:p>
            <a:pPr marL="0" lvl="0" indent="0">
              <a:buNone/>
            </a:pPr>
            <a:r>
              <a:rPr lang="en-US" b="1" dirty="0" smtClean="0"/>
              <a:t>&lt;script&gt;&lt;/script&gt; </a:t>
            </a:r>
          </a:p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mismo</a:t>
            </a:r>
            <a:r>
              <a:rPr lang="en-US" dirty="0" smtClean="0"/>
              <a:t> se </a:t>
            </a:r>
            <a:r>
              <a:rPr lang="en-US" dirty="0" err="1" smtClean="0"/>
              <a:t>tambien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forma de </a:t>
            </a:r>
            <a:r>
              <a:rPr lang="en-US" dirty="0" err="1" smtClean="0"/>
              <a:t>hecho</a:t>
            </a:r>
            <a:r>
              <a:rPr lang="en-US" dirty="0" smtClean="0"/>
              <a:t> la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práctica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b="1" dirty="0" smtClean="0"/>
              <a:t>type</a:t>
            </a:r>
            <a:r>
              <a:rPr lang="en-US" b="1" dirty="0"/>
              <a:t>=“text/</a:t>
            </a:r>
            <a:r>
              <a:rPr lang="en-US" b="1" dirty="0" err="1"/>
              <a:t>javascript</a:t>
            </a:r>
            <a:r>
              <a:rPr lang="en-US" b="1" dirty="0" smtClean="0"/>
              <a:t>” </a:t>
            </a:r>
            <a:r>
              <a:rPr lang="en-US" dirty="0" err="1" smtClean="0"/>
              <a:t>dentro</a:t>
            </a:r>
            <a:r>
              <a:rPr lang="en-US" dirty="0" smtClean="0"/>
              <a:t> del tag </a:t>
            </a:r>
            <a:r>
              <a:rPr lang="en-US" dirty="0" err="1" smtClean="0"/>
              <a:t>así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&lt;script type=“text/</a:t>
            </a:r>
            <a:r>
              <a:rPr lang="en-US" b="1" dirty="0" err="1" smtClean="0"/>
              <a:t>javascript</a:t>
            </a:r>
            <a:r>
              <a:rPr lang="en-US" b="1" dirty="0" smtClean="0"/>
              <a:t>”&gt;&lt;/script&gt;</a:t>
            </a:r>
          </a:p>
          <a:p>
            <a:pPr marL="0" indent="0">
              <a:buNone/>
            </a:pPr>
            <a:r>
              <a:rPr lang="en-US" dirty="0" err="1" smtClean="0"/>
              <a:t>Aunque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necesario</a:t>
            </a:r>
            <a:r>
              <a:rPr lang="en-US" dirty="0" smtClean="0"/>
              <a:t>, </a:t>
            </a:r>
            <a:r>
              <a:rPr lang="en-US" b="1" dirty="0" smtClean="0"/>
              <a:t>se </a:t>
            </a:r>
            <a:r>
              <a:rPr lang="en-US" b="1" dirty="0" err="1" smtClean="0"/>
              <a:t>puede</a:t>
            </a:r>
            <a:r>
              <a:rPr lang="en-US" b="1" dirty="0" smtClean="0"/>
              <a:t> </a:t>
            </a:r>
            <a:r>
              <a:rPr lang="en-US" b="1" dirty="0" err="1" smtClean="0"/>
              <a:t>poner</a:t>
            </a:r>
            <a:r>
              <a:rPr lang="en-US" b="1" dirty="0" smtClean="0"/>
              <a:t> solo &lt;</a:t>
            </a:r>
            <a:r>
              <a:rPr lang="en-US" b="1" dirty="0"/>
              <a:t>script&gt;&lt;/script</a:t>
            </a:r>
            <a:r>
              <a:rPr lang="en-US" b="1" dirty="0" smtClean="0"/>
              <a:t>&gt;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default de script en los web browsers </a:t>
            </a:r>
          </a:p>
          <a:p>
            <a:pPr marL="0" indent="0">
              <a:buNone/>
            </a:pPr>
            <a:r>
              <a:rPr lang="en-US" b="1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incluido</a:t>
            </a:r>
            <a:r>
              <a:rPr lang="en-US" dirty="0"/>
              <a:t> </a:t>
            </a:r>
            <a:r>
              <a:rPr lang="en-US" dirty="0" err="1"/>
              <a:t>internamente</a:t>
            </a:r>
            <a:r>
              <a:rPr lang="en-US" dirty="0"/>
              <a:t> en un </a:t>
            </a:r>
            <a:r>
              <a:rPr lang="en-US" dirty="0" err="1"/>
              <a:t>documento</a:t>
            </a:r>
            <a:r>
              <a:rPr lang="en-US" dirty="0"/>
              <a:t> html </a:t>
            </a:r>
            <a:r>
              <a:rPr lang="en-US" dirty="0" err="1"/>
              <a:t>dentro</a:t>
            </a:r>
            <a:r>
              <a:rPr lang="en-US" dirty="0"/>
              <a:t> del head, body o </a:t>
            </a:r>
            <a:r>
              <a:rPr lang="en-US" dirty="0" err="1"/>
              <a:t>despues</a:t>
            </a:r>
            <a:r>
              <a:rPr lang="en-US" dirty="0"/>
              <a:t> del body o </a:t>
            </a:r>
            <a:r>
              <a:rPr lang="en-US" dirty="0" err="1"/>
              <a:t>externamente</a:t>
            </a:r>
            <a:r>
              <a:rPr lang="en-US" dirty="0"/>
              <a:t> en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 .</a:t>
            </a:r>
            <a:r>
              <a:rPr lang="en-US" dirty="0" err="1"/>
              <a:t>js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5943"/>
            <a:ext cx="6604000" cy="53245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Ejemplos</a:t>
            </a:r>
            <a:r>
              <a:rPr lang="en-US" sz="2400" dirty="0" smtClean="0"/>
              <a:t> de JS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del head HTML</a:t>
            </a:r>
            <a:endParaRPr lang="es-P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6002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lvl="0"/>
            <a:r>
              <a:rPr lang="en-US" dirty="0"/>
              <a:t>&lt;html&gt;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smtClean="0">
                <a:solidFill>
                  <a:srgbClr val="0070C0"/>
                </a:solidFill>
              </a:rPr>
              <a:t>head&gt;</a:t>
            </a:r>
          </a:p>
          <a:p>
            <a:pPr lvl="2"/>
            <a:r>
              <a:rPr lang="en-US" dirty="0" smtClean="0"/>
              <a:t>&lt;meta </a:t>
            </a:r>
            <a:r>
              <a:rPr lang="en-US" dirty="0"/>
              <a:t>charset="utf-8"&gt; 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/>
              <a:t>title&gt;&lt;/title&gt;    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&lt;script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>
                <a:solidFill>
                  <a:srgbClr val="FF0000"/>
                </a:solidFill>
              </a:rPr>
              <a:t>script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head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body&gt;&lt;/body</a:t>
            </a:r>
            <a:r>
              <a:rPr lang="en-US" dirty="0" smtClean="0"/>
              <a:t>&gt;</a:t>
            </a:r>
          </a:p>
          <a:p>
            <a:pPr lvl="0"/>
            <a:r>
              <a:rPr lang="en-US" dirty="0" smtClean="0"/>
              <a:t>&lt;/</a:t>
            </a:r>
            <a:r>
              <a:rPr lang="en-US" dirty="0"/>
              <a:t>html&gt;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9" y="2209800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head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514600" y="2362200"/>
            <a:ext cx="762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5943"/>
            <a:ext cx="6604000" cy="53245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Ejemplos</a:t>
            </a:r>
            <a:r>
              <a:rPr lang="en-US" sz="2400" dirty="0" smtClean="0"/>
              <a:t> de JS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del body HTML</a:t>
            </a:r>
            <a:endParaRPr lang="es-P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131703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lvl="0"/>
            <a:r>
              <a:rPr lang="en-US" dirty="0"/>
              <a:t>&lt;html&gt;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head&gt;</a:t>
            </a:r>
          </a:p>
          <a:p>
            <a:pPr lvl="1"/>
            <a:r>
              <a:rPr lang="en-US" dirty="0" smtClean="0"/>
              <a:t>&lt;meta </a:t>
            </a:r>
            <a:r>
              <a:rPr lang="en-US" dirty="0"/>
              <a:t>charset="utf-8"&gt; 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title&gt;&lt;/title&gt;    </a:t>
            </a:r>
            <a:endParaRPr lang="en-US" dirty="0" smtClean="0"/>
          </a:p>
          <a:p>
            <a:pPr lvl="1"/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&lt;script&gt;&lt;/script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lvl="0"/>
            <a:r>
              <a:rPr lang="en-US" dirty="0" smtClean="0"/>
              <a:t>&lt;/</a:t>
            </a:r>
            <a:r>
              <a:rPr lang="en-US" dirty="0"/>
              <a:t>html&gt;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68873" y="3793696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Dentro</a:t>
            </a:r>
            <a:r>
              <a:rPr lang="en-US" dirty="0" smtClean="0"/>
              <a:t> del body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276600" y="3886029"/>
            <a:ext cx="9144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5943"/>
            <a:ext cx="6604000" cy="53245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Ejemplos</a:t>
            </a:r>
            <a:r>
              <a:rPr lang="en-US" sz="2400" dirty="0" smtClean="0"/>
              <a:t> de JS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del body HTML</a:t>
            </a:r>
            <a:endParaRPr lang="es-P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2131703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lvl="0"/>
            <a:r>
              <a:rPr lang="en-US" dirty="0"/>
              <a:t>&lt;html&gt;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head&gt;</a:t>
            </a:r>
          </a:p>
          <a:p>
            <a:pPr lvl="1"/>
            <a:r>
              <a:rPr lang="en-US" dirty="0" smtClean="0"/>
              <a:t>&lt;meta </a:t>
            </a:r>
            <a:r>
              <a:rPr lang="en-US" dirty="0"/>
              <a:t>charset="utf-8"&gt; 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title&gt;&lt;/title&gt;    </a:t>
            </a:r>
            <a:endParaRPr lang="en-US" dirty="0" smtClean="0"/>
          </a:p>
          <a:p>
            <a:pPr lvl="1"/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&lt;script&gt;&lt;/script&gt;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en-US" dirty="0" smtClean="0"/>
              <a:t>&lt;/</a:t>
            </a:r>
            <a:r>
              <a:rPr lang="en-US" dirty="0"/>
              <a:t>html&gt;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68873" y="4327267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Despue</a:t>
            </a:r>
            <a:r>
              <a:rPr lang="en-US" dirty="0" smtClean="0"/>
              <a:t> </a:t>
            </a:r>
            <a:r>
              <a:rPr lang="en-US" dirty="0" smtClean="0"/>
              <a:t>del body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3276600" y="4419600"/>
            <a:ext cx="9144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5943"/>
            <a:ext cx="6604000" cy="53245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Ejemplos</a:t>
            </a:r>
            <a:r>
              <a:rPr lang="en-US" sz="2400" dirty="0" smtClean="0"/>
              <a:t> de JS </a:t>
            </a:r>
            <a:r>
              <a:rPr lang="en-US" sz="2400" dirty="0" err="1" smtClean="0"/>
              <a:t>externo</a:t>
            </a:r>
            <a:endParaRPr lang="es-P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9304" y="1528985"/>
            <a:ext cx="53966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lvl="0"/>
            <a:r>
              <a:rPr lang="en-US" dirty="0"/>
              <a:t>&lt;html&gt;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head&gt;</a:t>
            </a:r>
          </a:p>
          <a:p>
            <a:pPr lvl="2"/>
            <a:r>
              <a:rPr lang="en-US" dirty="0" smtClean="0"/>
              <a:t>&lt;meta </a:t>
            </a:r>
            <a:r>
              <a:rPr lang="en-US" dirty="0"/>
              <a:t>charset="utf-8"&gt; 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/>
              <a:t>title&gt;&lt;/title&gt;    </a:t>
            </a:r>
            <a:endParaRPr lang="en-US" dirty="0" smtClean="0"/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&lt;script 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b="1" dirty="0" smtClean="0">
                <a:solidFill>
                  <a:srgbClr val="FF0000"/>
                </a:solidFill>
              </a:rPr>
              <a:t>=“</a:t>
            </a:r>
            <a:r>
              <a:rPr lang="en-US" b="1" dirty="0" err="1" smtClean="0">
                <a:solidFill>
                  <a:srgbClr val="FF0000"/>
                </a:solidFill>
              </a:rPr>
              <a:t>js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prompt.js</a:t>
            </a:r>
            <a:r>
              <a:rPr lang="en-US" b="1" dirty="0" smtClean="0">
                <a:solidFill>
                  <a:srgbClr val="FF0000"/>
                </a:solidFill>
              </a:rPr>
              <a:t>”&gt;&lt;/</a:t>
            </a:r>
            <a:r>
              <a:rPr lang="en-US" b="1" dirty="0">
                <a:solidFill>
                  <a:srgbClr val="FF0000"/>
                </a:solidFill>
              </a:rPr>
              <a:t>script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body&gt;&lt;/body</a:t>
            </a:r>
            <a:r>
              <a:rPr lang="en-US" dirty="0" smtClean="0"/>
              <a:t>&gt;</a:t>
            </a:r>
          </a:p>
          <a:p>
            <a:pPr lvl="0"/>
            <a:r>
              <a:rPr lang="en-US" dirty="0" smtClean="0"/>
              <a:t>&lt;/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pPr lvl="0"/>
            <a:endParaRPr lang="en-US" dirty="0"/>
          </a:p>
          <a:p>
            <a:pPr lvl="0"/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/>
              <a:t> </a:t>
            </a:r>
            <a:r>
              <a:rPr lang="en-US" dirty="0" err="1" smtClean="0"/>
              <a:t>significa</a:t>
            </a:r>
            <a:r>
              <a:rPr lang="en-US" dirty="0" smtClean="0"/>
              <a:t> source y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pusimos</a:t>
            </a:r>
            <a:r>
              <a:rPr lang="en-US" dirty="0" smtClean="0"/>
              <a:t> el JS </a:t>
            </a:r>
            <a:r>
              <a:rPr lang="en-US" dirty="0" err="1" smtClean="0"/>
              <a:t>fuera</a:t>
            </a:r>
            <a:r>
              <a:rPr lang="en-US" dirty="0" smtClean="0"/>
              <a:t> del html en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aparte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Leer</a:t>
            </a:r>
          </a:p>
          <a:p>
            <a:pPr lvl="1"/>
            <a:r>
              <a:rPr lang="es-PR" dirty="0"/>
              <a:t>Leer acerca del DOM y BOM </a:t>
            </a:r>
            <a:endParaRPr lang="es-PR" dirty="0" smtClean="0"/>
          </a:p>
          <a:p>
            <a:pPr marL="457200" lvl="1" indent="0">
              <a:buNone/>
            </a:pPr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www.w3schools.com/js/js_htmldom.asp</a:t>
            </a:r>
            <a:endParaRPr lang="es-PR" dirty="0" smtClean="0"/>
          </a:p>
          <a:p>
            <a:pPr marL="457200" lvl="1" indent="0">
              <a:buNone/>
            </a:pPr>
            <a:r>
              <a:rPr lang="es-PR" dirty="0">
                <a:hlinkClick r:id="rId3"/>
              </a:rPr>
              <a:t>http://</a:t>
            </a:r>
            <a:r>
              <a:rPr lang="es-PR" dirty="0" smtClean="0">
                <a:hlinkClick r:id="rId3"/>
              </a:rPr>
              <a:t>www.w3schools.com/js/js_window.asp</a:t>
            </a:r>
            <a:endParaRPr lang="es-PR" dirty="0" smtClean="0"/>
          </a:p>
          <a:p>
            <a:pPr marL="457200" lvl="1" indent="0">
              <a:buNone/>
            </a:pPr>
            <a:endParaRPr lang="es-PR" dirty="0" smtClean="0"/>
          </a:p>
          <a:p>
            <a:pPr lvl="1"/>
            <a:r>
              <a:rPr lang="es-PR" dirty="0" smtClean="0"/>
              <a:t>Para hacer: </a:t>
            </a:r>
            <a:r>
              <a:rPr lang="en-US" dirty="0" err="1" smtClean="0"/>
              <a:t>Hacer</a:t>
            </a:r>
            <a:r>
              <a:rPr lang="en-US" dirty="0" smtClean="0"/>
              <a:t> el </a:t>
            </a:r>
            <a:r>
              <a:rPr lang="en-US" dirty="0" err="1" smtClean="0"/>
              <a:t>ejemplo</a:t>
            </a:r>
            <a:r>
              <a:rPr lang="en-US" dirty="0" smtClean="0"/>
              <a:t> del prompt y el alert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hizo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s-PR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http://arrancapr.org/about</a:t>
            </a:r>
            <a:endParaRPr lang="es-PR" dirty="0"/>
          </a:p>
        </p:txBody>
      </p:sp>
      <p:pic>
        <p:nvPicPr>
          <p:cNvPr id="4" name="Picture 2" descr="https://www.gearhost.com/Content/images/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45390"/>
            <a:ext cx="40767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464820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R" dirty="0" smtClean="0"/>
              <a:t>Sponsors: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1: Introducción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endParaRPr lang="es-P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Formalidades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Poco</a:t>
            </a:r>
            <a:r>
              <a:rPr lang="en-US" dirty="0" smtClean="0"/>
              <a:t> de la </a:t>
            </a:r>
            <a:r>
              <a:rPr lang="en-US" dirty="0" err="1" smtClean="0"/>
              <a:t>historia</a:t>
            </a:r>
            <a:r>
              <a:rPr lang="en-US" dirty="0" smtClean="0"/>
              <a:t> de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¿</a:t>
            </a:r>
            <a:r>
              <a:rPr lang="en-US" dirty="0" err="1" smtClean="0"/>
              <a:t>Porqué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Intro a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diseñar</a:t>
            </a:r>
            <a:r>
              <a:rPr lang="en-US" dirty="0" smtClean="0"/>
              <a:t> un script – </a:t>
            </a:r>
            <a:r>
              <a:rPr lang="en-US" dirty="0" err="1" smtClean="0"/>
              <a:t>Diagramar</a:t>
            </a:r>
            <a:r>
              <a:rPr lang="en-US" dirty="0" smtClean="0"/>
              <a:t> el </a:t>
            </a:r>
            <a:r>
              <a:rPr lang="en-US" dirty="0" err="1" smtClean="0"/>
              <a:t>flujo</a:t>
            </a:r>
            <a:r>
              <a:rPr lang="en-US" dirty="0" smtClean="0"/>
              <a:t> y Pseudo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Trabaje</a:t>
            </a:r>
            <a:r>
              <a:rPr lang="en-US" dirty="0" smtClean="0"/>
              <a:t> en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 de </a:t>
            </a:r>
            <a:r>
              <a:rPr lang="en-US" dirty="0" err="1" smtClean="0"/>
              <a:t>comunicaciones</a:t>
            </a:r>
            <a:r>
              <a:rPr lang="en-US" dirty="0" smtClean="0"/>
              <a:t> y </a:t>
            </a:r>
            <a:r>
              <a:rPr lang="en-US" dirty="0" err="1" smtClean="0"/>
              <a:t>publicidad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/>
              <a:t> </a:t>
            </a:r>
            <a:r>
              <a:rPr lang="en-US" dirty="0" smtClean="0"/>
              <a:t>(El Nuevo </a:t>
            </a:r>
            <a:r>
              <a:rPr lang="en-US" dirty="0" err="1" smtClean="0"/>
              <a:t>Día</a:t>
            </a:r>
            <a:r>
              <a:rPr lang="en-US" dirty="0" smtClean="0"/>
              <a:t> Online, McCann Erickson PR) Art Director, Senior Web Designer / Developer</a:t>
            </a:r>
          </a:p>
          <a:p>
            <a:r>
              <a:rPr lang="en-US" dirty="0" smtClean="0"/>
              <a:t>5+ </a:t>
            </a:r>
            <a:r>
              <a:rPr lang="en-US" dirty="0" err="1" smtClean="0"/>
              <a:t>Diseñador</a:t>
            </a:r>
            <a:r>
              <a:rPr lang="en-US" dirty="0" smtClean="0"/>
              <a:t> y </a:t>
            </a:r>
            <a:r>
              <a:rPr lang="en-US" dirty="0"/>
              <a:t>Web </a:t>
            </a:r>
            <a:r>
              <a:rPr lang="en-US" dirty="0" smtClean="0"/>
              <a:t>Developer Freelance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años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profesor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desarrollo</a:t>
            </a:r>
            <a:r>
              <a:rPr lang="en-US" dirty="0" smtClean="0"/>
              <a:t> web en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universidades</a:t>
            </a:r>
            <a:r>
              <a:rPr lang="en-US" dirty="0" smtClean="0"/>
              <a:t> de Puerto Rico entre </a:t>
            </a:r>
            <a:r>
              <a:rPr lang="en-US" dirty="0" err="1" smtClean="0"/>
              <a:t>ellas</a:t>
            </a:r>
            <a:r>
              <a:rPr lang="en-US" dirty="0" smtClean="0"/>
              <a:t> Atlantic University College y Universidad del </a:t>
            </a:r>
            <a:r>
              <a:rPr lang="en-US" dirty="0" err="1" smtClean="0"/>
              <a:t>Turabo</a:t>
            </a:r>
            <a:endParaRPr lang="en-US" dirty="0"/>
          </a:p>
          <a:p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Un poco de información sobre ustedes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Nombre</a:t>
            </a:r>
          </a:p>
          <a:p>
            <a:r>
              <a:rPr lang="es-PR" dirty="0" smtClean="0"/>
              <a:t>¿Que hacen al momento?</a:t>
            </a:r>
          </a:p>
          <a:p>
            <a:r>
              <a:rPr lang="es-PR" dirty="0" smtClean="0"/>
              <a:t>¿Porque les interesa tomar el curso?</a:t>
            </a:r>
          </a:p>
          <a:p>
            <a:endParaRPr lang="es-PR" dirty="0" smtClean="0"/>
          </a:p>
          <a:p>
            <a:endParaRPr lang="es-PR" dirty="0" smtClean="0"/>
          </a:p>
          <a:p>
            <a:r>
              <a:rPr lang="es-PR" dirty="0" smtClean="0"/>
              <a:t>Envíen la respuesta a </a:t>
            </a:r>
          </a:p>
          <a:p>
            <a:pPr marL="0" lvl="1" indent="0">
              <a:buNone/>
            </a:pPr>
            <a:r>
              <a:rPr lang="es-PR" sz="2400" i="1" dirty="0" smtClean="0"/>
              <a:t>alfredo@arrancapr.org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613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Objetivos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Adquirir</a:t>
            </a:r>
            <a:r>
              <a:rPr lang="en-US" dirty="0" smtClean="0"/>
              <a:t> </a:t>
            </a:r>
            <a:r>
              <a:rPr lang="en-US" dirty="0" err="1" smtClean="0"/>
              <a:t>conocimientos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</a:t>
            </a:r>
            <a:r>
              <a:rPr lang="en-US" dirty="0" err="1" smtClean="0"/>
              <a:t>Javascript</a:t>
            </a:r>
            <a:r>
              <a:rPr lang="en-US" dirty="0" smtClean="0"/>
              <a:t> con </a:t>
            </a:r>
            <a:r>
              <a:rPr lang="en-US" dirty="0" err="1" smtClean="0"/>
              <a:t>ejercicios</a:t>
            </a:r>
            <a:r>
              <a:rPr lang="en-US" dirty="0" smtClean="0"/>
              <a:t> </a:t>
            </a:r>
            <a:r>
              <a:rPr lang="en-US" dirty="0" err="1" smtClean="0"/>
              <a:t>prácticos</a:t>
            </a:r>
            <a:endParaRPr lang="en-US" dirty="0" smtClean="0"/>
          </a:p>
          <a:p>
            <a:pPr lvl="0"/>
            <a:r>
              <a:rPr lang="en-US" dirty="0" err="1" smtClean="0"/>
              <a:t>Adquirir</a:t>
            </a:r>
            <a:r>
              <a:rPr lang="en-US" dirty="0" smtClean="0"/>
              <a:t> </a:t>
            </a:r>
            <a:r>
              <a:rPr lang="en-US" dirty="0" err="1" smtClean="0"/>
              <a:t>conocimientos</a:t>
            </a:r>
            <a:r>
              <a:rPr lang="en-US" dirty="0" smtClean="0"/>
              <a:t> </a:t>
            </a:r>
            <a:r>
              <a:rPr lang="en-US" dirty="0" err="1" smtClean="0"/>
              <a:t>básicos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 en general </a:t>
            </a:r>
            <a:r>
              <a:rPr lang="en-US" dirty="0" err="1" smtClean="0"/>
              <a:t>enfocado</a:t>
            </a:r>
            <a:r>
              <a:rPr lang="en-US" dirty="0" smtClean="0"/>
              <a:t> a Web</a:t>
            </a:r>
          </a:p>
          <a:p>
            <a:pPr lvl="0"/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en </a:t>
            </a:r>
            <a:r>
              <a:rPr lang="en-US" dirty="0" err="1" smtClean="0"/>
              <a:t>combinación</a:t>
            </a:r>
            <a:r>
              <a:rPr lang="en-US" dirty="0" smtClean="0"/>
              <a:t> con HTML &amp; CSS 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247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¿Cómo funciona el curso?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Curso vía google air. </a:t>
            </a:r>
          </a:p>
          <a:p>
            <a:r>
              <a:rPr lang="es-PR" dirty="0" smtClean="0"/>
              <a:t>3 lecciones</a:t>
            </a:r>
          </a:p>
          <a:p>
            <a:r>
              <a:rPr lang="es-PR" dirty="0" smtClean="0"/>
              <a:t>1.25 horas la semana por lección</a:t>
            </a:r>
          </a:p>
          <a:p>
            <a:r>
              <a:rPr lang="es-PR" dirty="0" smtClean="0"/>
              <a:t>Ayuda vía email 7 días a las semana.</a:t>
            </a:r>
          </a:p>
          <a:p>
            <a:r>
              <a:rPr lang="es-PR" dirty="0" smtClean="0"/>
              <a:t>Habilidad de obtener tiempo uno a uno con el instructor via google chat.</a:t>
            </a:r>
          </a:p>
          <a:p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536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Materiales.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Referencia</a:t>
            </a:r>
          </a:p>
          <a:p>
            <a:pPr lvl="2"/>
            <a:r>
              <a:rPr lang="es-PR" u="sng" dirty="0">
                <a:hlinkClick r:id="rId2"/>
              </a:rPr>
              <a:t>https://developer.mozilla.org/en-US/docs/Web/JavaScript</a:t>
            </a:r>
          </a:p>
          <a:p>
            <a:pPr lvl="2"/>
            <a:r>
              <a:rPr lang="es-PR" u="sng" dirty="0" smtClean="0">
                <a:hlinkClick r:id="rId2"/>
              </a:rPr>
              <a:t>http://w3schools.com/</a:t>
            </a:r>
            <a:endParaRPr lang="es-PR" u="sng" dirty="0" smtClean="0"/>
          </a:p>
          <a:p>
            <a:pPr lvl="2"/>
            <a:r>
              <a:rPr lang="es-PR" u="sng" dirty="0" smtClean="0">
                <a:hlinkClick r:id="rId3"/>
              </a:rPr>
              <a:t>http://www.javascriptbook.com</a:t>
            </a:r>
            <a:endParaRPr lang="es-PR" u="sng" dirty="0" smtClean="0"/>
          </a:p>
          <a:p>
            <a:pPr lvl="2"/>
            <a:r>
              <a:rPr lang="es-PR" u="sng" dirty="0">
                <a:hlinkClick r:id="rId4"/>
              </a:rPr>
              <a:t>https://</a:t>
            </a:r>
            <a:r>
              <a:rPr lang="es-PR" u="sng" dirty="0" smtClean="0">
                <a:hlinkClick r:id="rId4"/>
              </a:rPr>
              <a:t>www.w3.org/community/webed/wiki/A_Short_History_of_JavaScript</a:t>
            </a:r>
            <a:endParaRPr lang="es-PR" u="sng" dirty="0" smtClean="0"/>
          </a:p>
          <a:p>
            <a:pPr lvl="2"/>
            <a:endParaRPr lang="es-PR" u="sng" dirty="0" smtClean="0"/>
          </a:p>
          <a:p>
            <a:pPr lvl="2"/>
            <a:endParaRPr lang="es-PR" u="sng" dirty="0" smtClean="0"/>
          </a:p>
          <a:p>
            <a:r>
              <a:rPr lang="es-PR" dirty="0" smtClean="0"/>
              <a:t>Ejercicios</a:t>
            </a:r>
          </a:p>
          <a:p>
            <a:endParaRPr lang="es-PR" dirty="0" smtClean="0"/>
          </a:p>
          <a:p>
            <a:pPr lvl="1"/>
            <a:r>
              <a:rPr lang="es-PR" dirty="0">
                <a:hlinkClick r:id="rId5"/>
              </a:rPr>
              <a:t>https://</a:t>
            </a:r>
            <a:r>
              <a:rPr lang="es-PR" dirty="0" smtClean="0">
                <a:hlinkClick r:id="rId5"/>
              </a:rPr>
              <a:t>www.</a:t>
            </a:r>
            <a:r>
              <a:rPr lang="es-PR" b="1" dirty="0" smtClean="0">
                <a:hlinkClick r:id="rId5"/>
              </a:rPr>
              <a:t>codecademy</a:t>
            </a:r>
            <a:r>
              <a:rPr lang="es-PR" dirty="0" smtClean="0">
                <a:hlinkClick r:id="rId5"/>
              </a:rPr>
              <a:t>.com/learn/</a:t>
            </a:r>
            <a:r>
              <a:rPr lang="es-PR" b="1" dirty="0" smtClean="0">
                <a:hlinkClick r:id="rId5"/>
              </a:rPr>
              <a:t>javascript</a:t>
            </a:r>
            <a:endParaRPr lang="es-PR" b="1" dirty="0" smtClean="0"/>
          </a:p>
          <a:p>
            <a:pPr lvl="1"/>
            <a:r>
              <a:rPr lang="es-PR" dirty="0">
                <a:hlinkClick r:id="rId6"/>
              </a:rPr>
              <a:t>http://www.sololearn.com/Course/JavaScript</a:t>
            </a:r>
            <a:r>
              <a:rPr lang="es-PR" dirty="0" smtClean="0">
                <a:hlinkClick r:id="rId6"/>
              </a:rPr>
              <a:t>/</a:t>
            </a:r>
            <a:endParaRPr lang="es-PR" dirty="0" smtClean="0"/>
          </a:p>
          <a:p>
            <a:pPr lvl="1"/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7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Herramientas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Editor</a:t>
            </a:r>
          </a:p>
          <a:p>
            <a:pPr lvl="1"/>
            <a:r>
              <a:rPr lang="es-PR" u="sng" dirty="0" smtClean="0">
                <a:hlinkClick r:id="rId2"/>
              </a:rPr>
              <a:t>https://code.visualstudio.com/</a:t>
            </a:r>
            <a:endParaRPr lang="es-PR" u="sng" dirty="0" smtClean="0"/>
          </a:p>
          <a:p>
            <a:pPr lvl="1"/>
            <a:r>
              <a:rPr lang="es-PR" u="sng" dirty="0" smtClean="0">
                <a:hlinkClick r:id="rId3"/>
              </a:rPr>
              <a:t>http://draw.io</a:t>
            </a:r>
            <a:endParaRPr lang="es-PR" u="sng" dirty="0" smtClean="0"/>
          </a:p>
          <a:p>
            <a:pPr lvl="1"/>
            <a:endParaRPr lang="es-PR" dirty="0" smtClean="0"/>
          </a:p>
          <a:p>
            <a:r>
              <a:rPr lang="es-PR" dirty="0" smtClean="0"/>
              <a:t>Editor online</a:t>
            </a:r>
          </a:p>
          <a:p>
            <a:pPr lvl="1"/>
            <a:r>
              <a:rPr lang="es-PR" dirty="0" smtClean="0"/>
              <a:t>Lo vamos a usar cuando tengamos dudas</a:t>
            </a:r>
          </a:p>
          <a:p>
            <a:pPr lvl="2"/>
            <a:r>
              <a:rPr lang="en-US" dirty="0" smtClean="0"/>
              <a:t>http://jsfiddle.net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735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17725</TotalTime>
  <Words>986</Words>
  <Application>Microsoft Macintosh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Trebuchet MS</vt:lpstr>
      <vt:lpstr>Wingdings 3</vt:lpstr>
      <vt:lpstr>Arial</vt:lpstr>
      <vt:lpstr>Facet</vt:lpstr>
      <vt:lpstr>Introducción a  conceptos de programación básicos con Javascript</vt:lpstr>
      <vt:lpstr>Donaciones </vt:lpstr>
      <vt:lpstr>Clase 1: Introducción</vt:lpstr>
      <vt:lpstr>Bio</vt:lpstr>
      <vt:lpstr>Un poco de información sobre ustedes</vt:lpstr>
      <vt:lpstr>Objetivos</vt:lpstr>
      <vt:lpstr>¿Cómo funciona el curso?</vt:lpstr>
      <vt:lpstr>Materiales.</vt:lpstr>
      <vt:lpstr>Herramientas</vt:lpstr>
      <vt:lpstr>¿Qué es Javascript?</vt:lpstr>
      <vt:lpstr>¿Breve historia de JS?</vt:lpstr>
      <vt:lpstr>¿Qué es Javascript?</vt:lpstr>
      <vt:lpstr>¿Qué es Javascript?</vt:lpstr>
      <vt:lpstr>¿Como integrar Javascript en una página web?</vt:lpstr>
      <vt:lpstr>Ejemplos de JS dentro del head HTML</vt:lpstr>
      <vt:lpstr>Ejemplos de JS dentro del body HTML</vt:lpstr>
      <vt:lpstr>Ejemplos de JS dentro del body HTML</vt:lpstr>
      <vt:lpstr>Ejemplos de JS externo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Carlos M Morales Melendez</cp:lastModifiedBy>
  <cp:revision>130</cp:revision>
  <dcterms:created xsi:type="dcterms:W3CDTF">2013-01-06T20:57:13Z</dcterms:created>
  <dcterms:modified xsi:type="dcterms:W3CDTF">2016-04-22T01:34:04Z</dcterms:modified>
</cp:coreProperties>
</file>