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357" r:id="rId10"/>
    <p:sldId id="367" r:id="rId11"/>
    <p:sldId id="369" r:id="rId12"/>
    <p:sldId id="370" r:id="rId13"/>
    <p:sldId id="374" r:id="rId14"/>
    <p:sldId id="371" r:id="rId15"/>
    <p:sldId id="372" r:id="rId16"/>
    <p:sldId id="373" r:id="rId17"/>
    <p:sldId id="358" r:id="rId18"/>
    <p:sldId id="368" r:id="rId19"/>
    <p:sldId id="361" r:id="rId20"/>
    <p:sldId id="265" r:id="rId21"/>
    <p:sldId id="3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67" autoAdjust="0"/>
  </p:normalViewPr>
  <p:slideViewPr>
    <p:cSldViewPr>
      <p:cViewPr>
        <p:scale>
          <a:sx n="155" d="100"/>
          <a:sy n="155" d="100"/>
        </p:scale>
        <p:origin x="304" y="-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htmldom.asp" TargetMode="External"/><Relationship Id="rId3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perators.asp" TargetMode="External"/><Relationship Id="rId4" Type="http://schemas.openxmlformats.org/officeDocument/2006/relationships/hyperlink" Target="http://www.w3schools.com/js/js_functions.asp" TargetMode="External"/><Relationship Id="rId5" Type="http://schemas.openxmlformats.org/officeDocument/2006/relationships/hyperlink" Target="http://www.w3schools.com/js/js_event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variables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book.com/" TargetMode="External"/><Relationship Id="rId4" Type="http://schemas.openxmlformats.org/officeDocument/2006/relationships/hyperlink" Target="https://www.w3.org/community/webed/wiki/A_Short_History_of_JavaScript" TargetMode="External"/><Relationship Id="rId5" Type="http://schemas.openxmlformats.org/officeDocument/2006/relationships/hyperlink" Target="https://www.codecademy.com/learn/javascript" TargetMode="External"/><Relationship Id="rId6" Type="http://schemas.openxmlformats.org/officeDocument/2006/relationships/hyperlink" Target="http://www.sololearn.com/Course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://draw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sz="2400" b="1" dirty="0" smtClean="0"/>
              <a:t>Introducci</a:t>
            </a:r>
            <a:r>
              <a:rPr lang="en-US" sz="2400" b="1" dirty="0" err="1" smtClean="0"/>
              <a:t>ón</a:t>
            </a:r>
            <a:r>
              <a:rPr lang="en-US" sz="2400" b="1" dirty="0" smtClean="0"/>
              <a:t> a </a:t>
            </a:r>
            <a:br>
              <a:rPr lang="en-US" sz="2400" b="1" dirty="0" smtClean="0"/>
            </a:br>
            <a:r>
              <a:rPr lang="en-US" sz="2400" b="1" dirty="0" err="1" smtClean="0"/>
              <a:t>conceptos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programación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r>
              <a:rPr lang="en-US" sz="2400" b="1" dirty="0" smtClean="0"/>
              <a:t> con </a:t>
            </a:r>
            <a:r>
              <a:rPr lang="es-PR" dirty="0" smtClean="0"/>
              <a:t>Javascript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por: Carlos M. Morales Mel</a:t>
            </a:r>
            <a:r>
              <a:rPr lang="en-US" dirty="0" err="1" smtClean="0"/>
              <a:t>éndez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127"/>
            <a:ext cx="6347713" cy="1320800"/>
          </a:xfrm>
        </p:spPr>
        <p:txBody>
          <a:bodyPr/>
          <a:lstStyle/>
          <a:p>
            <a:r>
              <a:rPr lang="en-US" dirty="0" smtClean="0"/>
              <a:t>Document Object Model-DOM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1" y="1447801"/>
            <a:ext cx="6347714" cy="762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www.w3schools.com/js/js_htmldom.asp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6" y="2183758"/>
            <a:ext cx="617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99127"/>
            <a:ext cx="6324600" cy="5914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Browser Object </a:t>
            </a:r>
            <a:r>
              <a:rPr lang="en-US" sz="2800" dirty="0" smtClean="0"/>
              <a:t>Model-BOM - Window</a:t>
            </a:r>
            <a:endParaRPr lang="es-P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1" y="1447801"/>
            <a:ext cx="6347714" cy="762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Browser Object Model (BOM) allows JavaScript to "talk to" the browser.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Sintaxis</a:t>
            </a:r>
            <a:r>
              <a:rPr lang="en-US" dirty="0" smtClean="0"/>
              <a:t> y </a:t>
            </a:r>
            <a:r>
              <a:rPr lang="en-US" dirty="0" err="1" smtClean="0"/>
              <a:t>Declaraciones</a:t>
            </a:r>
            <a:r>
              <a:rPr lang="en-US" dirty="0"/>
              <a:t> </a:t>
            </a:r>
            <a:r>
              <a:rPr lang="en-US" dirty="0" smtClean="0"/>
              <a:t>(Statements)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8" y="2133600"/>
            <a:ext cx="6507482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/>
              <a:t>sintaxis</a:t>
            </a:r>
            <a:r>
              <a:rPr lang="en-US" dirty="0"/>
              <a:t> de JavaScript 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conjunto</a:t>
            </a:r>
            <a:r>
              <a:rPr lang="en-US" dirty="0"/>
              <a:t> de </a:t>
            </a:r>
            <a:r>
              <a:rPr lang="en-US" dirty="0" err="1"/>
              <a:t>reglas</a:t>
            </a:r>
            <a:r>
              <a:rPr lang="en-US" dirty="0"/>
              <a:t>, </a:t>
            </a:r>
            <a:r>
              <a:rPr lang="en-US" dirty="0" err="1"/>
              <a:t>cómo</a:t>
            </a:r>
            <a:r>
              <a:rPr lang="en-US" dirty="0"/>
              <a:t> se </a:t>
            </a:r>
            <a:r>
              <a:rPr lang="en-US" dirty="0" err="1"/>
              <a:t>construyen</a:t>
            </a: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programas</a:t>
            </a:r>
            <a:r>
              <a:rPr lang="en-US" dirty="0"/>
              <a:t> JavaScript.</a:t>
            </a:r>
          </a:p>
          <a:p>
            <a:pPr lvl="0"/>
            <a:r>
              <a:rPr lang="en-US" b="1" dirty="0" err="1"/>
              <a:t>Sintaxis</a:t>
            </a:r>
            <a:r>
              <a:rPr lang="en-US" dirty="0"/>
              <a:t> </a:t>
            </a:r>
            <a:r>
              <a:rPr lang="en-US" dirty="0" err="1"/>
              <a:t>es</a:t>
            </a:r>
            <a:r>
              <a:rPr lang="en-US" dirty="0"/>
              <a:t> la parte de la </a:t>
            </a:r>
            <a:r>
              <a:rPr lang="en-US" b="1" dirty="0" err="1"/>
              <a:t>gramática</a:t>
            </a:r>
            <a:r>
              <a:rPr lang="en-US" b="1" dirty="0"/>
              <a:t> 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estudia</a:t>
            </a:r>
            <a:r>
              <a:rPr lang="en-US" dirty="0"/>
              <a:t> la forma en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combinan</a:t>
            </a:r>
            <a:r>
              <a:rPr lang="en-US" dirty="0"/>
              <a:t> y </a:t>
            </a:r>
            <a:r>
              <a:rPr lang="en-US" dirty="0" err="1"/>
              <a:t>relacionan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palabras para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secuencias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, </a:t>
            </a:r>
            <a:r>
              <a:rPr lang="en-US" dirty="0" err="1"/>
              <a:t>cláusulas</a:t>
            </a:r>
            <a:r>
              <a:rPr lang="en-US" dirty="0"/>
              <a:t> y </a:t>
            </a:r>
            <a:r>
              <a:rPr lang="en-US" dirty="0" err="1"/>
              <a:t>oraciones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desempeñan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"</a:t>
            </a:r>
            <a:r>
              <a:rPr lang="en-US" dirty="0" err="1"/>
              <a:t>instrucciones</a:t>
            </a:r>
            <a:r>
              <a:rPr lang="en-US" dirty="0"/>
              <a:t>" a </a:t>
            </a:r>
            <a:r>
              <a:rPr lang="en-US" dirty="0" err="1"/>
              <a:t>ser</a:t>
            </a:r>
            <a:r>
              <a:rPr lang="en-US" dirty="0"/>
              <a:t> "</a:t>
            </a:r>
            <a:r>
              <a:rPr lang="en-US" dirty="0" err="1"/>
              <a:t>ejecutados</a:t>
            </a:r>
            <a:r>
              <a:rPr lang="en-US" dirty="0"/>
              <a:t>"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ordenador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En </a:t>
            </a:r>
            <a:r>
              <a:rPr lang="en-US" dirty="0"/>
              <a:t>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se </a:t>
            </a:r>
            <a:r>
              <a:rPr lang="en-US" dirty="0" err="1"/>
              <a:t>llaman</a:t>
            </a:r>
            <a:r>
              <a:rPr lang="en-US" dirty="0"/>
              <a:t> </a:t>
            </a:r>
            <a:r>
              <a:rPr lang="en-US" dirty="0" err="1" smtClean="0"/>
              <a:t>declaraciones</a:t>
            </a:r>
            <a:r>
              <a:rPr lang="en-US" dirty="0" smtClean="0"/>
              <a:t> o “statements”.</a:t>
            </a:r>
          </a:p>
          <a:p>
            <a:pPr lvl="0"/>
            <a:r>
              <a:rPr lang="en-US" dirty="0" smtClean="0"/>
              <a:t> Los </a:t>
            </a:r>
            <a:r>
              <a:rPr lang="en-US" dirty="0" err="1" smtClean="0"/>
              <a:t>declaraciones</a:t>
            </a:r>
            <a:r>
              <a:rPr lang="en-US" dirty="0" smtClean="0"/>
              <a:t> o “statements” en JavaScript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y coma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is-IS" dirty="0"/>
              <a:t>var x = 5;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var y = 6;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var z = x + y;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smtClean="0"/>
              <a:t>“Data types” </a:t>
            </a:r>
            <a:r>
              <a:rPr lang="en-US" dirty="0" smtClean="0"/>
              <a:t>en </a:t>
            </a:r>
            <a:r>
              <a:rPr lang="en-US" dirty="0" err="1" smtClean="0"/>
              <a:t>Javascript</a:t>
            </a:r>
            <a:endParaRPr lang="es-P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40393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676400"/>
            <a:ext cx="6475414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String, Number, Boolean, Array,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s-IS" dirty="0" smtClean="0"/>
              <a:t>var</a:t>
            </a:r>
            <a:r>
              <a:rPr lang="is-IS" dirty="0"/>
              <a:t> lastName = "Johnson";             </a:t>
            </a:r>
            <a:r>
              <a:rPr lang="is-IS" dirty="0" smtClean="0"/>
              <a:t>       // String</a:t>
            </a:r>
          </a:p>
          <a:p>
            <a:endParaRPr lang="is-IS" dirty="0" smtClean="0"/>
          </a:p>
          <a:p>
            <a:r>
              <a:rPr lang="is-IS" dirty="0"/>
              <a:t>var length = 16;                                   // </a:t>
            </a:r>
            <a:r>
              <a:rPr lang="is-IS" dirty="0" smtClean="0"/>
              <a:t>Number</a:t>
            </a:r>
          </a:p>
          <a:p>
            <a:endParaRPr lang="is-IS" dirty="0"/>
          </a:p>
          <a:p>
            <a:r>
              <a:rPr lang="en-US" dirty="0" err="1"/>
              <a:t>var</a:t>
            </a:r>
            <a:r>
              <a:rPr lang="en-US" dirty="0"/>
              <a:t> x = true</a:t>
            </a:r>
            <a:r>
              <a:rPr lang="en-US" dirty="0" smtClean="0"/>
              <a:t>;</a:t>
            </a:r>
            <a:r>
              <a:rPr lang="is-IS" dirty="0"/>
              <a:t>                                    </a:t>
            </a:r>
            <a:r>
              <a:rPr lang="is-IS" dirty="0" smtClean="0"/>
              <a:t>   // 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y = false;</a:t>
            </a:r>
            <a:endParaRPr lang="is-IS" dirty="0" smtClean="0"/>
          </a:p>
          <a:p>
            <a:endParaRPr lang="is-IS" dirty="0" smtClean="0"/>
          </a:p>
          <a:p>
            <a:r>
              <a:rPr lang="is-IS" dirty="0" smtClean="0"/>
              <a:t>var</a:t>
            </a:r>
            <a:r>
              <a:rPr lang="is-IS" dirty="0"/>
              <a:t> cars = ["Saab", "Volvo", "BMW"];       </a:t>
            </a:r>
            <a:r>
              <a:rPr lang="is-IS" dirty="0" smtClean="0"/>
              <a:t>// </a:t>
            </a:r>
            <a:r>
              <a:rPr lang="is-IS" dirty="0"/>
              <a:t>Array</a:t>
            </a:r>
            <a:br>
              <a:rPr lang="is-IS" dirty="0"/>
            </a:br>
            <a:endParaRPr lang="is-IS" dirty="0" smtClean="0"/>
          </a:p>
          <a:p>
            <a:r>
              <a:rPr lang="is-IS" sz="1600" dirty="0" smtClean="0"/>
              <a:t>var person </a:t>
            </a:r>
            <a:r>
              <a:rPr lang="is-IS" sz="1600" dirty="0"/>
              <a:t>= </a:t>
            </a:r>
            <a:r>
              <a:rPr lang="is-IS" sz="1600" dirty="0" smtClean="0"/>
              <a:t>{</a:t>
            </a:r>
            <a:r>
              <a:rPr lang="is-IS" sz="1600" dirty="0"/>
              <a:t>firstName:"John", lastName:"Doe"};   </a:t>
            </a:r>
            <a:r>
              <a:rPr lang="is-IS" sz="1600" dirty="0" smtClean="0"/>
              <a:t>// </a:t>
            </a:r>
            <a:r>
              <a:rPr lang="is-IS" sz="1600" dirty="0"/>
              <a:t>Object</a:t>
            </a:r>
            <a:endParaRPr lang="de-DE" sz="1600" dirty="0" smtClean="0"/>
          </a:p>
          <a:p>
            <a:pPr lvl="0"/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969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en </a:t>
            </a:r>
            <a:r>
              <a:rPr lang="en-US" dirty="0" err="1" smtClean="0"/>
              <a:t>Javascript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8" y="2133600"/>
            <a:ext cx="650748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Las Variables en JavaScript </a:t>
            </a:r>
            <a:r>
              <a:rPr lang="en-US" dirty="0"/>
              <a:t>son </a:t>
            </a:r>
            <a:r>
              <a:rPr lang="en-US" dirty="0" err="1"/>
              <a:t>contenedores</a:t>
            </a:r>
            <a:r>
              <a:rPr lang="en-US" dirty="0"/>
              <a:t> para el </a:t>
            </a:r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lvl="0"/>
            <a:r>
              <a:rPr lang="is-IS" dirty="0"/>
              <a:t>var x = 5;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var y = 6;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>var z = x + y</a:t>
            </a:r>
            <a:r>
              <a:rPr lang="is-IS" dirty="0" smtClean="0"/>
              <a:t>;</a:t>
            </a:r>
          </a:p>
          <a:p>
            <a:pPr lvl="0"/>
            <a:endParaRPr lang="is-IS" dirty="0"/>
          </a:p>
          <a:p>
            <a:pPr lvl="0"/>
            <a:r>
              <a:rPr lang="is-IS" dirty="0" smtClean="0"/>
              <a:t>Declarar una variable y asignar una variable</a:t>
            </a:r>
          </a:p>
          <a:p>
            <a:pPr lvl="0"/>
            <a:r>
              <a:rPr lang="en-US" dirty="0" smtClean="0"/>
              <a:t>v</a:t>
            </a:r>
            <a:r>
              <a:rPr lang="is-IS" dirty="0" smtClean="0"/>
              <a:t>ar x;</a:t>
            </a:r>
          </a:p>
          <a:p>
            <a:pPr lvl="0"/>
            <a:r>
              <a:rPr lang="en-US" dirty="0" smtClean="0"/>
              <a:t>v</a:t>
            </a:r>
            <a:r>
              <a:rPr lang="is-IS" dirty="0" smtClean="0"/>
              <a:t>ar x = 5;</a:t>
            </a:r>
          </a:p>
          <a:p>
            <a:pPr lvl="0"/>
            <a:r>
              <a:rPr lang="en-US" dirty="0" smtClean="0"/>
              <a:t>x = 10;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“Operators” en </a:t>
            </a:r>
            <a:r>
              <a:rPr lang="en-US" dirty="0" err="1" smtClean="0"/>
              <a:t>Javascript</a:t>
            </a:r>
            <a:endParaRPr lang="es-P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992"/>
              </p:ext>
            </p:extLst>
          </p:nvPr>
        </p:nvGraphicFramePr>
        <p:xfrm>
          <a:off x="762000" y="1676400"/>
          <a:ext cx="8114273" cy="3923912"/>
        </p:xfrm>
        <a:graphic>
          <a:graphicData uri="http://schemas.openxmlformats.org/drawingml/2006/table">
            <a:tbl>
              <a:tblPr/>
              <a:tblGrid>
                <a:gridCol w="2023840"/>
                <a:gridCol w="6090433"/>
              </a:tblGrid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Addition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-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Subtraction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Multiplication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/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Division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%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Modulus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dirty="0">
                          <a:effectLst/>
                        </a:rPr>
                        <a:t>++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Increment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489"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 dirty="0">
                          <a:effectLst/>
                        </a:rPr>
                        <a:t>--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Decrement</a:t>
                      </a:r>
                    </a:p>
                  </a:txBody>
                  <a:tcPr marL="104359" marR="104359" marT="104359" marB="1043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40393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“Operators” en </a:t>
            </a:r>
            <a:r>
              <a:rPr lang="en-US" dirty="0" err="1" smtClean="0"/>
              <a:t>Javascript</a:t>
            </a:r>
            <a:endParaRPr lang="es-P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40393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676400"/>
            <a:ext cx="6475414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var x = 5;         declara y asigna el valor de la variable</a:t>
            </a:r>
            <a:br>
              <a:rPr lang="is-IS" dirty="0" smtClean="0"/>
            </a:br>
            <a:r>
              <a:rPr lang="is-IS" dirty="0" smtClean="0"/>
              <a:t>var y = 6;		</a:t>
            </a:r>
            <a:r>
              <a:rPr lang="is-IS" dirty="0"/>
              <a:t> </a:t>
            </a:r>
            <a:r>
              <a:rPr lang="is-IS" dirty="0" smtClean="0"/>
              <a:t>declara </a:t>
            </a:r>
            <a:r>
              <a:rPr lang="is-IS" dirty="0"/>
              <a:t>y asigna el valor de la variable</a:t>
            </a:r>
            <a:endParaRPr lang="is-IS" dirty="0" smtClean="0"/>
          </a:p>
          <a:p>
            <a:r>
              <a:rPr lang="is-IS" dirty="0" smtClean="0"/>
              <a:t>var z = x + y;     suma</a:t>
            </a:r>
          </a:p>
          <a:p>
            <a:r>
              <a:rPr lang="is-IS" dirty="0" smtClean="0"/>
              <a:t>var z = x – y;     resta</a:t>
            </a:r>
          </a:p>
          <a:p>
            <a:r>
              <a:rPr lang="sk-SK" dirty="0" smtClean="0"/>
              <a:t>var z = x / y;    </a:t>
            </a:r>
            <a:r>
              <a:rPr lang="sk-SK" dirty="0" err="1" smtClean="0"/>
              <a:t>divisi</a:t>
            </a:r>
            <a:r>
              <a:rPr lang="en-US" dirty="0" err="1" smtClean="0"/>
              <a:t>ón</a:t>
            </a:r>
            <a:endParaRPr lang="sk-SK" dirty="0" smtClean="0"/>
          </a:p>
          <a:p>
            <a:r>
              <a:rPr lang="sk-SK" dirty="0" smtClean="0"/>
              <a:t>var z = x % y;    </a:t>
            </a:r>
            <a:r>
              <a:rPr lang="sk-SK" dirty="0" err="1" smtClean="0"/>
              <a:t>modulus</a:t>
            </a:r>
            <a:endParaRPr lang="sk-SK" dirty="0" smtClean="0"/>
          </a:p>
          <a:p>
            <a:pPr lvl="0"/>
            <a:r>
              <a:rPr lang="de-DE" dirty="0" err="1"/>
              <a:t>var</a:t>
            </a:r>
            <a:r>
              <a:rPr lang="de-DE" dirty="0"/>
              <a:t> x = 7</a:t>
            </a:r>
            <a:r>
              <a:rPr lang="de-DE" dirty="0" smtClean="0"/>
              <a:t>;  </a:t>
            </a:r>
            <a:endParaRPr lang="de-DE" dirty="0"/>
          </a:p>
          <a:p>
            <a:pPr lvl="0"/>
            <a:r>
              <a:rPr lang="de-DE" dirty="0"/>
              <a:t>x</a:t>
            </a:r>
            <a:r>
              <a:rPr lang="de-DE" dirty="0" smtClean="0"/>
              <a:t>++;                 </a:t>
            </a:r>
            <a:r>
              <a:rPr lang="de-DE" dirty="0" err="1" smtClean="0"/>
              <a:t>incrementa</a:t>
            </a:r>
            <a:r>
              <a:rPr lang="de-DE" dirty="0" smtClean="0"/>
              <a:t> </a:t>
            </a:r>
            <a:r>
              <a:rPr lang="de-DE" dirty="0" err="1" smtClean="0"/>
              <a:t>el</a:t>
            </a:r>
            <a:r>
              <a:rPr lang="de-DE" dirty="0" smtClean="0"/>
              <a:t> </a:t>
            </a:r>
            <a:r>
              <a:rPr lang="de-DE" dirty="0" err="1" smtClean="0"/>
              <a:t>valor</a:t>
            </a:r>
            <a:r>
              <a:rPr lang="de-DE" dirty="0" smtClean="0"/>
              <a:t> </a:t>
            </a:r>
            <a:r>
              <a:rPr lang="de-DE" dirty="0" err="1" smtClean="0"/>
              <a:t>por</a:t>
            </a:r>
            <a:r>
              <a:rPr lang="de-DE" dirty="0" smtClean="0"/>
              <a:t> 1</a:t>
            </a:r>
          </a:p>
          <a:p>
            <a:r>
              <a:rPr lang="de-DE" dirty="0" smtClean="0"/>
              <a:t>x--;                 </a:t>
            </a:r>
            <a:r>
              <a:rPr lang="de-DE" dirty="0" err="1" smtClean="0"/>
              <a:t>resta</a:t>
            </a:r>
            <a:r>
              <a:rPr lang="de-DE" dirty="0" smtClean="0"/>
              <a:t> </a:t>
            </a:r>
            <a:r>
              <a:rPr lang="de-DE" dirty="0" err="1" smtClean="0"/>
              <a:t>el</a:t>
            </a:r>
            <a:r>
              <a:rPr lang="de-DE" dirty="0" smtClean="0"/>
              <a:t> </a:t>
            </a:r>
            <a:r>
              <a:rPr lang="de-DE" dirty="0" err="1"/>
              <a:t>valor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1</a:t>
            </a:r>
          </a:p>
          <a:p>
            <a:pPr lvl="0"/>
            <a:endParaRPr lang="de-DE" dirty="0" smtClean="0"/>
          </a:p>
          <a:p>
            <a:pPr lvl="0"/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9913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¿Dise</a:t>
            </a:r>
            <a:r>
              <a:rPr lang="en-US" dirty="0" err="1" smtClean="0"/>
              <a:t>ñar</a:t>
            </a:r>
            <a:r>
              <a:rPr lang="en-US" dirty="0" smtClean="0"/>
              <a:t> y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smtClean="0"/>
              <a:t>un script?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2827"/>
            <a:ext cx="6347714" cy="136617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dirty="0" err="1" smtClean="0"/>
              <a:t>Establezca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meta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Diseñe</a:t>
            </a:r>
            <a:r>
              <a:rPr lang="en-US" dirty="0" smtClean="0"/>
              <a:t> el </a:t>
            </a:r>
            <a:r>
              <a:rPr lang="en-US" dirty="0" err="1" smtClean="0"/>
              <a:t>flujo</a:t>
            </a:r>
            <a:r>
              <a:rPr lang="en-US" dirty="0" smtClean="0"/>
              <a:t> del script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Codifique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con pseudo-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386" y="16380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/>
              <a:t>Vamos</a:t>
            </a:r>
            <a:r>
              <a:rPr lang="en-US" sz="1400" dirty="0"/>
              <a:t> a </a:t>
            </a:r>
            <a:r>
              <a:rPr lang="en-US" sz="1400" dirty="0" err="1"/>
              <a:t>usar</a:t>
            </a:r>
            <a:r>
              <a:rPr lang="en-US" sz="1400" dirty="0"/>
              <a:t> un </a:t>
            </a:r>
            <a:r>
              <a:rPr lang="en-US" sz="1400" dirty="0" err="1"/>
              <a:t>ejemplo</a:t>
            </a:r>
            <a:r>
              <a:rPr lang="en-US" sz="1400" dirty="0"/>
              <a:t> del </a:t>
            </a:r>
            <a:r>
              <a:rPr lang="en-US" sz="1400" dirty="0" err="1"/>
              <a:t>libro</a:t>
            </a:r>
            <a:r>
              <a:rPr lang="en-US" sz="1400" dirty="0"/>
              <a:t> de Jon </a:t>
            </a:r>
            <a:r>
              <a:rPr lang="en-US" sz="1400" dirty="0" err="1"/>
              <a:t>Duckett</a:t>
            </a:r>
            <a:r>
              <a:rPr lang="en-US" sz="1400" dirty="0"/>
              <a:t> – </a:t>
            </a:r>
            <a:r>
              <a:rPr lang="en-US" sz="1400" dirty="0" err="1"/>
              <a:t>Javascript</a:t>
            </a:r>
            <a:r>
              <a:rPr lang="en-US" sz="1400" dirty="0"/>
              <a:t> &amp; JQuery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413385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Script?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2827"/>
            <a:ext cx="6347714" cy="388077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Un script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dan</a:t>
            </a:r>
            <a:r>
              <a:rPr lang="en-US" dirty="0" smtClean="0"/>
              <a:t> a la </a:t>
            </a:r>
            <a:r>
              <a:rPr lang="en-US" dirty="0" err="1" smtClean="0"/>
              <a:t>computadora</a:t>
            </a:r>
            <a:r>
              <a:rPr lang="en-US" dirty="0" smtClean="0"/>
              <a:t> o </a:t>
            </a:r>
            <a:r>
              <a:rPr lang="en-US" dirty="0" err="1" smtClean="0"/>
              <a:t>especificamente</a:t>
            </a:r>
            <a:r>
              <a:rPr lang="en-US" dirty="0" smtClean="0"/>
              <a:t> al “browser”</a:t>
            </a:r>
          </a:p>
          <a:p>
            <a:pPr lvl="0"/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un “script” o </a:t>
            </a:r>
            <a:r>
              <a:rPr lang="en-US" dirty="0" err="1" smtClean="0"/>
              <a:t>algo</a:t>
            </a:r>
            <a:r>
              <a:rPr lang="en-US" dirty="0" smtClean="0"/>
              <a:t> similar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un </a:t>
            </a:r>
            <a:r>
              <a:rPr lang="en-US" dirty="0" err="1" smtClean="0"/>
              <a:t>libro</a:t>
            </a:r>
            <a:r>
              <a:rPr lang="en-US" dirty="0" smtClean="0"/>
              <a:t> de </a:t>
            </a:r>
            <a:r>
              <a:rPr lang="en-US" dirty="0" err="1" smtClean="0"/>
              <a:t>recetas</a:t>
            </a:r>
            <a:r>
              <a:rPr lang="en-US" dirty="0" smtClean="0"/>
              <a:t> de comida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alcanzar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meta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preparar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comida.</a:t>
            </a:r>
          </a:p>
          <a:p>
            <a:pPr lvl="0"/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r>
              <a:rPr lang="en-US" dirty="0" smtClean="0"/>
              <a:t> del </a:t>
            </a:r>
            <a:r>
              <a:rPr lang="en-US" dirty="0" err="1" smtClean="0"/>
              <a:t>libro</a:t>
            </a:r>
            <a:r>
              <a:rPr lang="en-US" dirty="0" smtClean="0"/>
              <a:t> de Jon </a:t>
            </a:r>
            <a:r>
              <a:rPr lang="en-US" dirty="0" err="1" smtClean="0"/>
              <a:t>Duckett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&amp;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87" y="299451"/>
            <a:ext cx="9272987" cy="7168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5995"/>
            <a:ext cx="5410201" cy="381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Ejemplo</a:t>
            </a:r>
            <a:r>
              <a:rPr lang="en-US" sz="1800" dirty="0" smtClean="0"/>
              <a:t> “App”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 smtClean="0"/>
              <a:t>letrero</a:t>
            </a:r>
            <a:r>
              <a:rPr lang="en-US" sz="1800" dirty="0" smtClean="0"/>
              <a:t> – </a:t>
            </a:r>
            <a:r>
              <a:rPr lang="en-US" sz="1800" dirty="0" err="1" smtClean="0"/>
              <a:t>Diagrama</a:t>
            </a:r>
            <a:r>
              <a:rPr lang="en-US" sz="1800" dirty="0" smtClean="0"/>
              <a:t> del </a:t>
            </a:r>
            <a:r>
              <a:rPr lang="en-US" sz="1800" dirty="0" err="1" smtClean="0"/>
              <a:t>flujo</a:t>
            </a:r>
            <a:endParaRPr lang="es-PR" sz="1800" dirty="0"/>
          </a:p>
        </p:txBody>
      </p:sp>
    </p:spTree>
    <p:extLst>
      <p:ext uri="{BB962C8B-B14F-4D97-AF65-F5344CB8AC3E}">
        <p14:creationId xmlns:p14="http://schemas.microsoft.com/office/powerpoint/2010/main" val="5834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  <p:pic>
        <p:nvPicPr>
          <p:cNvPr id="4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R" dirty="0" smtClean="0"/>
              <a:t>Leer</a:t>
            </a:r>
          </a:p>
          <a:p>
            <a:pPr lvl="1"/>
            <a:r>
              <a:rPr lang="es-PR" dirty="0"/>
              <a:t>Leer acerca del </a:t>
            </a:r>
            <a:r>
              <a:rPr lang="es-PR" dirty="0" smtClean="0"/>
              <a:t>Variables, Operadores, Funciones y Eventos</a:t>
            </a:r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www.w3schools.com/js/js_variables.asp</a:t>
            </a:r>
            <a:endParaRPr lang="es-PR" dirty="0" smtClean="0"/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www.w3schools.com/js/js_operators.asp</a:t>
            </a:r>
            <a:endParaRPr lang="es-PR" dirty="0" smtClean="0"/>
          </a:p>
          <a:p>
            <a:pPr lvl="1"/>
            <a:r>
              <a:rPr lang="es-PR" dirty="0">
                <a:hlinkClick r:id="rId4"/>
              </a:rPr>
              <a:t>http://</a:t>
            </a:r>
            <a:r>
              <a:rPr lang="es-PR" dirty="0" smtClean="0">
                <a:hlinkClick r:id="rId4"/>
              </a:rPr>
              <a:t>www.w3schools.com/js/js_functions.asp</a:t>
            </a:r>
            <a:endParaRPr lang="es-PR" dirty="0"/>
          </a:p>
          <a:p>
            <a:pPr lvl="1"/>
            <a:r>
              <a:rPr lang="es-PR" dirty="0" smtClean="0">
                <a:hlinkClick r:id="rId5"/>
              </a:rPr>
              <a:t>http</a:t>
            </a:r>
            <a:r>
              <a:rPr lang="es-PR" dirty="0">
                <a:hlinkClick r:id="rId5"/>
              </a:rPr>
              <a:t>://</a:t>
            </a:r>
            <a:r>
              <a:rPr lang="es-PR" dirty="0" smtClean="0">
                <a:hlinkClick r:id="rId5"/>
              </a:rPr>
              <a:t>www.w3schools.com/js/js_events.asp</a:t>
            </a:r>
            <a:endParaRPr lang="es-PR" dirty="0" smtClean="0"/>
          </a:p>
          <a:p>
            <a:pPr lvl="1">
              <a:lnSpc>
                <a:spcPct val="120000"/>
              </a:lnSpc>
            </a:pPr>
            <a:r>
              <a:rPr lang="es-PR" sz="1500" dirty="0" smtClean="0"/>
              <a:t>Para hacer: </a:t>
            </a:r>
            <a:r>
              <a:rPr lang="en-US" sz="1500" dirty="0" smtClean="0"/>
              <a:t>Hagan el </a:t>
            </a:r>
            <a:r>
              <a:rPr lang="en-US" sz="1500" dirty="0" err="1" smtClean="0"/>
              <a:t>ejercicio</a:t>
            </a:r>
            <a:r>
              <a:rPr lang="en-US" sz="1500" dirty="0" smtClean="0"/>
              <a:t> </a:t>
            </a:r>
            <a:r>
              <a:rPr lang="en-US" sz="1500" dirty="0" err="1" smtClean="0"/>
              <a:t>que</a:t>
            </a:r>
            <a:r>
              <a:rPr lang="en-US" sz="1500" dirty="0" smtClean="0"/>
              <a:t> </a:t>
            </a:r>
            <a:r>
              <a:rPr lang="en-US" sz="1500" dirty="0" err="1" smtClean="0"/>
              <a:t>hice</a:t>
            </a:r>
            <a:r>
              <a:rPr lang="en-US" sz="1500" dirty="0" smtClean="0"/>
              <a:t> al final del video </a:t>
            </a:r>
            <a:r>
              <a:rPr lang="en-US" sz="1500" dirty="0" err="1" smtClean="0"/>
              <a:t>donde</a:t>
            </a:r>
            <a:r>
              <a:rPr lang="en-US" sz="1500" dirty="0" smtClean="0"/>
              <a:t> </a:t>
            </a:r>
            <a:r>
              <a:rPr lang="en-US" sz="1500" dirty="0" err="1" smtClean="0"/>
              <a:t>tenemos</a:t>
            </a:r>
            <a:r>
              <a:rPr lang="en-US" sz="1500" dirty="0" smtClean="0"/>
              <a:t> un campo de input </a:t>
            </a:r>
            <a:r>
              <a:rPr lang="en-US" sz="1500" dirty="0" err="1" smtClean="0"/>
              <a:t>donde</a:t>
            </a:r>
            <a:r>
              <a:rPr lang="en-US" sz="1500" dirty="0" smtClean="0"/>
              <a:t> el </a:t>
            </a:r>
            <a:r>
              <a:rPr lang="en-US" sz="1500" dirty="0" err="1" smtClean="0"/>
              <a:t>usuario</a:t>
            </a:r>
            <a:r>
              <a:rPr lang="en-US" sz="1500" dirty="0" smtClean="0"/>
              <a:t> </a:t>
            </a:r>
            <a:r>
              <a:rPr lang="en-US" sz="1500" dirty="0" err="1" smtClean="0"/>
              <a:t>entra</a:t>
            </a:r>
            <a:r>
              <a:rPr lang="en-US" sz="1500" dirty="0" smtClean="0"/>
              <a:t> </a:t>
            </a:r>
            <a:r>
              <a:rPr lang="en-US" sz="1500" dirty="0" err="1" smtClean="0"/>
              <a:t>su</a:t>
            </a:r>
            <a:r>
              <a:rPr lang="en-US" sz="1500" dirty="0" smtClean="0"/>
              <a:t> </a:t>
            </a:r>
            <a:r>
              <a:rPr lang="en-US" sz="1500" dirty="0" err="1" smtClean="0"/>
              <a:t>nombre</a:t>
            </a:r>
            <a:r>
              <a:rPr lang="en-US" sz="1500" dirty="0" smtClean="0"/>
              <a:t> y </a:t>
            </a:r>
            <a:r>
              <a:rPr lang="en-US" sz="1500" dirty="0" err="1" smtClean="0"/>
              <a:t>hagan</a:t>
            </a:r>
            <a:r>
              <a:rPr lang="en-US" sz="1500" dirty="0" smtClean="0"/>
              <a:t> </a:t>
            </a:r>
            <a:r>
              <a:rPr lang="en-US" sz="1500" dirty="0" err="1" smtClean="0"/>
              <a:t>que</a:t>
            </a:r>
            <a:r>
              <a:rPr lang="en-US" sz="1500" dirty="0" smtClean="0"/>
              <a:t> los </a:t>
            </a:r>
            <a:r>
              <a:rPr lang="en-US" sz="1500" dirty="0" err="1" smtClean="0"/>
              <a:t>despligue</a:t>
            </a:r>
            <a:r>
              <a:rPr lang="en-US" sz="1500" dirty="0" smtClean="0"/>
              <a:t> en la </a:t>
            </a:r>
            <a:r>
              <a:rPr lang="en-US" sz="1500" dirty="0" err="1" smtClean="0"/>
              <a:t>p</a:t>
            </a:r>
            <a:r>
              <a:rPr lang="en-US" sz="1500" dirty="0" err="1" smtClean="0"/>
              <a:t>ágina</a:t>
            </a:r>
            <a:r>
              <a:rPr lang="en-US" sz="1500" dirty="0" smtClean="0"/>
              <a:t> </a:t>
            </a:r>
            <a:r>
              <a:rPr lang="en-US" sz="1500" dirty="0" err="1" smtClean="0"/>
              <a:t>usando</a:t>
            </a:r>
            <a:r>
              <a:rPr lang="en-US" sz="1500" dirty="0" smtClean="0"/>
              <a:t> </a:t>
            </a:r>
            <a:r>
              <a:rPr lang="en-US" sz="1500" b="1" dirty="0" err="1" smtClean="0"/>
              <a:t>document.getElementById</a:t>
            </a:r>
            <a:r>
              <a:rPr lang="en-US" sz="1500" b="1" dirty="0" smtClean="0"/>
              <a:t>(“”).</a:t>
            </a:r>
            <a:r>
              <a:rPr lang="en-US" sz="1500" b="1" dirty="0" err="1" smtClean="0"/>
              <a:t>innerHTML</a:t>
            </a:r>
            <a:r>
              <a:rPr lang="en-US" sz="1500" b="1" dirty="0" smtClean="0"/>
              <a:t>=“”;</a:t>
            </a:r>
          </a:p>
          <a:p>
            <a:pPr lvl="1">
              <a:lnSpc>
                <a:spcPct val="120000"/>
              </a:lnSpc>
            </a:pPr>
            <a:r>
              <a:rPr lang="en-US" sz="1500" b="1" dirty="0"/>
              <a:t>Les </a:t>
            </a:r>
            <a:r>
              <a:rPr lang="en-US" sz="1500" b="1" dirty="0" err="1"/>
              <a:t>incluyo</a:t>
            </a:r>
            <a:r>
              <a:rPr lang="en-US" sz="1500" b="1" dirty="0"/>
              <a:t> </a:t>
            </a:r>
            <a:r>
              <a:rPr lang="en-US" sz="1500" b="1" dirty="0" err="1"/>
              <a:t>una</a:t>
            </a:r>
            <a:r>
              <a:rPr lang="en-US" sz="1500" b="1" dirty="0"/>
              <a:t> </a:t>
            </a:r>
            <a:r>
              <a:rPr lang="en-US" sz="1500" b="1" dirty="0" err="1"/>
              <a:t>imagen</a:t>
            </a:r>
            <a:r>
              <a:rPr lang="en-US" sz="1500" b="1" dirty="0"/>
              <a:t> del </a:t>
            </a:r>
            <a:r>
              <a:rPr lang="en-US" sz="1500" b="1" dirty="0" err="1"/>
              <a:t>código</a:t>
            </a:r>
            <a:r>
              <a:rPr lang="en-US" sz="1500" b="1" dirty="0"/>
              <a:t> solo </a:t>
            </a:r>
            <a:r>
              <a:rPr lang="en-US" sz="1500" b="1" dirty="0" err="1"/>
              <a:t>falta</a:t>
            </a:r>
            <a:r>
              <a:rPr lang="en-US" sz="1500" b="1" dirty="0"/>
              <a:t> </a:t>
            </a:r>
            <a:r>
              <a:rPr lang="en-US" sz="1500" b="1" dirty="0" err="1"/>
              <a:t>una</a:t>
            </a:r>
            <a:r>
              <a:rPr lang="en-US" sz="1500" b="1" dirty="0"/>
              <a:t> parte en el video hay un </a:t>
            </a:r>
            <a:r>
              <a:rPr lang="en-US" sz="1500" b="1" dirty="0" err="1"/>
              <a:t>pequeño</a:t>
            </a:r>
            <a:r>
              <a:rPr lang="en-US" sz="1500" b="1" dirty="0"/>
              <a:t> error y </a:t>
            </a:r>
            <a:r>
              <a:rPr lang="en-US" sz="1500" b="1" dirty="0" err="1"/>
              <a:t>tiene</a:t>
            </a:r>
            <a:r>
              <a:rPr lang="en-US" sz="1500" b="1" dirty="0"/>
              <a:t> </a:t>
            </a:r>
            <a:r>
              <a:rPr lang="en-US" sz="1500" b="1" dirty="0" err="1"/>
              <a:t>que</a:t>
            </a:r>
            <a:r>
              <a:rPr lang="en-US" sz="1500" b="1" dirty="0"/>
              <a:t> </a:t>
            </a:r>
            <a:r>
              <a:rPr lang="en-US" sz="1500" b="1" dirty="0" err="1"/>
              <a:t>ver</a:t>
            </a:r>
            <a:r>
              <a:rPr lang="en-US" sz="1500" b="1" dirty="0"/>
              <a:t> con la variable </a:t>
            </a:r>
            <a:r>
              <a:rPr lang="en-US" sz="1500" b="1" dirty="0" err="1"/>
              <a:t>que</a:t>
            </a:r>
            <a:r>
              <a:rPr lang="en-US" sz="1500" b="1" dirty="0"/>
              <a:t> </a:t>
            </a:r>
            <a:r>
              <a:rPr lang="en-US" sz="1500" b="1" dirty="0" err="1"/>
              <a:t>utilizo</a:t>
            </a:r>
            <a:r>
              <a:rPr lang="en-US" sz="1500" b="1" dirty="0"/>
              <a:t> </a:t>
            </a:r>
            <a:r>
              <a:rPr lang="en-US" sz="1500" b="1" dirty="0" err="1"/>
              <a:t>analicen</a:t>
            </a:r>
            <a:r>
              <a:rPr lang="en-US" sz="1500" b="1" dirty="0"/>
              <a:t> </a:t>
            </a:r>
            <a:r>
              <a:rPr lang="en-US" sz="1500" b="1" dirty="0" err="1"/>
              <a:t>que</a:t>
            </a:r>
            <a:r>
              <a:rPr lang="en-US" sz="1500" b="1" dirty="0"/>
              <a:t> </a:t>
            </a:r>
            <a:r>
              <a:rPr lang="en-US" sz="1500" b="1" dirty="0" err="1"/>
              <a:t>sucedio</a:t>
            </a:r>
            <a:r>
              <a:rPr lang="en-US" sz="1500" b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s-PR" sz="1500" b="1" dirty="0"/>
              <a:t>El screenshot este en el pr</a:t>
            </a:r>
            <a:r>
              <a:rPr lang="en-US" sz="1500" b="1" dirty="0" err="1"/>
              <a:t>óximo</a:t>
            </a:r>
            <a:r>
              <a:rPr lang="en-US" sz="1500" b="1" dirty="0"/>
              <a:t> slide</a:t>
            </a:r>
            <a:endParaRPr lang="es-PR" sz="1500" b="1" dirty="0"/>
          </a:p>
          <a:p>
            <a:pPr lvl="1">
              <a:lnSpc>
                <a:spcPct val="120000"/>
              </a:lnSpc>
            </a:pPr>
            <a:endParaRPr lang="es-PR" sz="1500" b="1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carlos@arrancapr.org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0600"/>
            <a:ext cx="6934200" cy="5355683"/>
          </a:xfrm>
        </p:spPr>
      </p:pic>
    </p:spTree>
    <p:extLst>
      <p:ext uri="{BB962C8B-B14F-4D97-AF65-F5344CB8AC3E}">
        <p14:creationId xmlns:p14="http://schemas.microsoft.com/office/powerpoint/2010/main" val="10146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2: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endParaRPr lang="es-P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Formalidades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Variables, Operators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“Script”?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Intro 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diseñar</a:t>
            </a:r>
            <a:r>
              <a:rPr lang="en-US" dirty="0"/>
              <a:t> un script – </a:t>
            </a:r>
            <a:r>
              <a:rPr lang="en-US" dirty="0" err="1"/>
              <a:t>Diagramar</a:t>
            </a:r>
            <a:r>
              <a:rPr lang="en-US" dirty="0"/>
              <a:t> el </a:t>
            </a:r>
            <a:r>
              <a:rPr lang="en-US" dirty="0" err="1"/>
              <a:t>flujo</a:t>
            </a:r>
            <a:r>
              <a:rPr lang="en-US" dirty="0"/>
              <a:t> y Pseudo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Metodos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Trabaje</a:t>
            </a:r>
            <a:r>
              <a:rPr lang="en-US" dirty="0" smtClean="0"/>
              <a:t> en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comunicaciones</a:t>
            </a:r>
            <a:r>
              <a:rPr lang="en-US" dirty="0" smtClean="0"/>
              <a:t> y </a:t>
            </a:r>
            <a:r>
              <a:rPr lang="en-US" dirty="0" err="1" smtClean="0"/>
              <a:t>publicidad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/>
              <a:t> </a:t>
            </a:r>
            <a:r>
              <a:rPr lang="en-US" dirty="0" smtClean="0"/>
              <a:t>(El Nuevo </a:t>
            </a:r>
            <a:r>
              <a:rPr lang="en-US" dirty="0" err="1" smtClean="0"/>
              <a:t>Día</a:t>
            </a:r>
            <a:r>
              <a:rPr lang="en-US" dirty="0" smtClean="0"/>
              <a:t> Online, McCann Erickson PR) Art Director, Senior Web Designer / Developer</a:t>
            </a:r>
          </a:p>
          <a:p>
            <a:r>
              <a:rPr lang="en-US" dirty="0" smtClean="0"/>
              <a:t>5+ </a:t>
            </a:r>
            <a:r>
              <a:rPr lang="en-US" dirty="0" err="1" smtClean="0"/>
              <a:t>Diseñador</a:t>
            </a:r>
            <a:r>
              <a:rPr lang="en-US" dirty="0" smtClean="0"/>
              <a:t> y </a:t>
            </a:r>
            <a:r>
              <a:rPr lang="en-US" dirty="0"/>
              <a:t>Web </a:t>
            </a:r>
            <a:r>
              <a:rPr lang="en-US" dirty="0" smtClean="0"/>
              <a:t>Developer Freelance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años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profesor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desarrollo</a:t>
            </a:r>
            <a:r>
              <a:rPr lang="en-US" dirty="0" smtClean="0"/>
              <a:t> web en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universidades</a:t>
            </a:r>
            <a:r>
              <a:rPr lang="en-US" dirty="0" smtClean="0"/>
              <a:t> de Puerto Rico entre </a:t>
            </a:r>
            <a:r>
              <a:rPr lang="en-US" dirty="0" err="1" smtClean="0"/>
              <a:t>ellas</a:t>
            </a:r>
            <a:r>
              <a:rPr lang="en-US" dirty="0" smtClean="0"/>
              <a:t> Atlantic University College y Universidad del </a:t>
            </a:r>
            <a:r>
              <a:rPr lang="en-US" dirty="0" err="1" smtClean="0"/>
              <a:t>Turabo</a:t>
            </a:r>
            <a:endParaRPr lang="en-US" dirty="0"/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carlos@arrancapr.org</a:t>
            </a:r>
            <a:endParaRPr lang="es-PR" sz="2400" i="1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Adquirir</a:t>
            </a:r>
            <a:r>
              <a:rPr lang="en-US" dirty="0" smtClean="0"/>
              <a:t>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r>
              <a:rPr lang="en-US" dirty="0" smtClean="0"/>
              <a:t> con </a:t>
            </a:r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prácticos</a:t>
            </a:r>
            <a:endParaRPr lang="en-US" dirty="0" smtClean="0"/>
          </a:p>
          <a:p>
            <a:pPr lvl="0"/>
            <a:r>
              <a:rPr lang="en-US" dirty="0" err="1" smtClean="0"/>
              <a:t>Adquirir</a:t>
            </a:r>
            <a:r>
              <a:rPr lang="en-US" dirty="0" smtClean="0"/>
              <a:t>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en general </a:t>
            </a:r>
            <a:r>
              <a:rPr lang="en-US" dirty="0" err="1" smtClean="0"/>
              <a:t>enfocado</a:t>
            </a:r>
            <a:r>
              <a:rPr lang="en-US" dirty="0" smtClean="0"/>
              <a:t> a Web</a:t>
            </a:r>
          </a:p>
          <a:p>
            <a:pPr lvl="0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para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en </a:t>
            </a:r>
            <a:r>
              <a:rPr lang="en-US" dirty="0" err="1" smtClean="0"/>
              <a:t>combinación</a:t>
            </a:r>
            <a:r>
              <a:rPr lang="en-US" dirty="0" smtClean="0"/>
              <a:t> con HTML &amp; CSS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3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>
                <a:hlinkClick r:id="rId2"/>
              </a:rPr>
              <a:t>https://developer.mozilla.org/en-US/docs/Web/JavaScript</a:t>
            </a:r>
          </a:p>
          <a:p>
            <a:pPr lvl="2"/>
            <a:r>
              <a:rPr lang="es-PR" u="sng" dirty="0" smtClean="0">
                <a:hlinkClick r:id="rId2"/>
              </a:rPr>
              <a:t>http://w3schools.com/</a:t>
            </a:r>
            <a:endParaRPr lang="es-PR" u="sng" dirty="0" smtClean="0"/>
          </a:p>
          <a:p>
            <a:pPr lvl="2"/>
            <a:r>
              <a:rPr lang="es-PR" u="sng" dirty="0" smtClean="0">
                <a:hlinkClick r:id="rId3"/>
              </a:rPr>
              <a:t>http://www.javascriptbook.com</a:t>
            </a:r>
            <a:endParaRPr lang="es-PR" u="sng" dirty="0" smtClean="0"/>
          </a:p>
          <a:p>
            <a:pPr lvl="2"/>
            <a:r>
              <a:rPr lang="es-PR" u="sng" dirty="0">
                <a:hlinkClick r:id="rId4"/>
              </a:rPr>
              <a:t>https://</a:t>
            </a:r>
            <a:r>
              <a:rPr lang="es-PR" u="sng" dirty="0" smtClean="0">
                <a:hlinkClick r:id="rId4"/>
              </a:rPr>
              <a:t>www.w3.org/community/webed/wiki/A_Short_History_of_JavaScript</a:t>
            </a:r>
            <a:endParaRPr lang="es-PR" u="sng" dirty="0" smtClean="0"/>
          </a:p>
          <a:p>
            <a:pPr lvl="2"/>
            <a:endParaRPr lang="es-PR" u="sng" dirty="0" smtClean="0"/>
          </a:p>
          <a:p>
            <a:pPr lvl="2"/>
            <a:endParaRPr lang="es-PR" u="sng" dirty="0" smtClean="0"/>
          </a:p>
          <a:p>
            <a:r>
              <a:rPr lang="es-PR" dirty="0" smtClean="0"/>
              <a:t>Ejercicios</a:t>
            </a:r>
          </a:p>
          <a:p>
            <a:endParaRPr lang="es-PR" dirty="0" smtClean="0"/>
          </a:p>
          <a:p>
            <a:pPr lvl="1"/>
            <a:r>
              <a:rPr lang="es-PR" dirty="0">
                <a:hlinkClick r:id="rId5"/>
              </a:rPr>
              <a:t>https://</a:t>
            </a:r>
            <a:r>
              <a:rPr lang="es-PR" dirty="0" smtClean="0">
                <a:hlinkClick r:id="rId5"/>
              </a:rPr>
              <a:t>www.</a:t>
            </a:r>
            <a:r>
              <a:rPr lang="es-PR" b="1" dirty="0" smtClean="0">
                <a:hlinkClick r:id="rId5"/>
              </a:rPr>
              <a:t>codecademy</a:t>
            </a:r>
            <a:r>
              <a:rPr lang="es-PR" dirty="0" smtClean="0">
                <a:hlinkClick r:id="rId5"/>
              </a:rPr>
              <a:t>.com/learn/</a:t>
            </a:r>
            <a:r>
              <a:rPr lang="es-PR" b="1" dirty="0" smtClean="0">
                <a:hlinkClick r:id="rId5"/>
              </a:rPr>
              <a:t>javascript</a:t>
            </a:r>
            <a:endParaRPr lang="es-PR" b="1" dirty="0" smtClean="0"/>
          </a:p>
          <a:p>
            <a:pPr lvl="1"/>
            <a:r>
              <a:rPr lang="es-PR" dirty="0">
                <a:hlinkClick r:id="rId6"/>
              </a:rPr>
              <a:t>http://www.sololearn.com/Course/JavaScript</a:t>
            </a:r>
            <a:r>
              <a:rPr lang="es-PR" dirty="0" smtClean="0">
                <a:hlinkClick r:id="rId6"/>
              </a:rPr>
              <a:t>/</a:t>
            </a:r>
            <a:endParaRPr lang="es-PR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smtClean="0">
                <a:hlinkClick r:id="rId2"/>
              </a:rPr>
              <a:t>https://code.visualstudio.com/</a:t>
            </a:r>
            <a:endParaRPr lang="es-PR" u="sng" dirty="0" smtClean="0"/>
          </a:p>
          <a:p>
            <a:pPr lvl="1"/>
            <a:r>
              <a:rPr lang="es-PR" u="sng" dirty="0" smtClean="0">
                <a:hlinkClick r:id="rId3"/>
              </a:rPr>
              <a:t>http://draw.io</a:t>
            </a:r>
            <a:endParaRPr lang="es-PR" u="sng" dirty="0" smtClean="0"/>
          </a:p>
          <a:p>
            <a:pPr lvl="1"/>
            <a:endParaRPr lang="es-PR" dirty="0" smtClean="0"/>
          </a:p>
          <a:p>
            <a:r>
              <a:rPr lang="es-PR" dirty="0" smtClean="0"/>
              <a:t>Editor online</a:t>
            </a:r>
          </a:p>
          <a:p>
            <a:pPr lvl="1"/>
            <a:r>
              <a:rPr lang="es-PR" dirty="0" smtClean="0"/>
              <a:t>Lo vamos a usar cuando tengamos dudas</a:t>
            </a:r>
          </a:p>
          <a:p>
            <a:pPr lvl="2"/>
            <a:r>
              <a:rPr lang="en-US" dirty="0" smtClean="0"/>
              <a:t>http://jsfiddle.net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19465</TotalTime>
  <Words>596</Words>
  <Application>Microsoft Macintosh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Wingdings 3</vt:lpstr>
      <vt:lpstr>Arial</vt:lpstr>
      <vt:lpstr>Facet</vt:lpstr>
      <vt:lpstr>Introducción a  conceptos de programación básicos con Javascript</vt:lpstr>
      <vt:lpstr>Donaciones </vt:lpstr>
      <vt:lpstr>Clase 2: Introducción</vt:lpstr>
      <vt:lpstr>Bio</vt:lpstr>
      <vt:lpstr>Un poco de información sobre ustedes</vt:lpstr>
      <vt:lpstr>Objetivos</vt:lpstr>
      <vt:lpstr>¿Cómo funciona el curso?</vt:lpstr>
      <vt:lpstr>Materiales.</vt:lpstr>
      <vt:lpstr>Herramientas</vt:lpstr>
      <vt:lpstr>Document Object Model-DOM</vt:lpstr>
      <vt:lpstr>Browser Object Model-BOM - Window</vt:lpstr>
      <vt:lpstr>Sintaxis y Declaraciones (Statements) de Javascript</vt:lpstr>
      <vt:lpstr>“Data types” en Javascript</vt:lpstr>
      <vt:lpstr>Variables en Javascript</vt:lpstr>
      <vt:lpstr>“Operators” en Javascript</vt:lpstr>
      <vt:lpstr>“Operators” en Javascript</vt:lpstr>
      <vt:lpstr>¿Diseñar y definir un script?</vt:lpstr>
      <vt:lpstr>¿Qué es un Script?</vt:lpstr>
      <vt:lpstr>Ejemplo “App” crear letrero – Diagrama del flujo</vt:lpstr>
      <vt:lpstr>Tarea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Carlos M Morales Melendez</cp:lastModifiedBy>
  <cp:revision>159</cp:revision>
  <dcterms:created xsi:type="dcterms:W3CDTF">2013-01-06T20:57:13Z</dcterms:created>
  <dcterms:modified xsi:type="dcterms:W3CDTF">2016-04-29T14:21:06Z</dcterms:modified>
</cp:coreProperties>
</file>