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71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47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A891-9956-D849-886A-51D6DE42CEA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5CAEF-E830-2E45-8209-35A65ADB6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D69-1778-5347-A2EE-A6A221FA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Extraction</a:t>
            </a:r>
          </a:p>
        </p:txBody>
      </p:sp>
    </p:spTree>
    <p:extLst>
      <p:ext uri="{BB962C8B-B14F-4D97-AF65-F5344CB8AC3E}">
        <p14:creationId xmlns:p14="http://schemas.microsoft.com/office/powerpoint/2010/main" val="124456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219-37A5-5748-98C8-6E918A1D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3EEB-2704-7046-8FE3-04E9A4D5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Companies want to know what products their customers are preoccupied with and why.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In order to keep up with volume of service queries, companies must find solutions that are reliable that can be easily scaled up.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You can always hire more people, but looking through logs is very tedious, expensive and frankly, boring work!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Slippery">
            <a:extLst>
              <a:ext uri="{FF2B5EF4-FFF2-40B4-BE49-F238E27FC236}">
                <a16:creationId xmlns:a16="http://schemas.microsoft.com/office/drawing/2014/main" id="{6DA205D9-578B-48D0-93A2-208BA32A2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A411-7D02-354D-A290-0B6CB1A2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990"/>
          </a:xfrm>
        </p:spPr>
        <p:txBody>
          <a:bodyPr>
            <a:normAutofit/>
          </a:bodyPr>
          <a:lstStyle/>
          <a:p>
            <a:r>
              <a:rPr lang="en-US" dirty="0"/>
              <a:t>Can a computer read text? Of course, its called Aspect Term Extraction (ATE).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D65E-12A2-1044-B00B-3F47C078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2314703"/>
            <a:ext cx="10346075" cy="1949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“I charge it at night and skip taking the cord with me because of the good battery life.”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46E9A8-6BD6-9349-B5C1-5CDA34AC0A44}"/>
              </a:ext>
            </a:extLst>
          </p:cNvPr>
          <p:cNvCxnSpPr/>
          <p:nvPr/>
        </p:nvCxnSpPr>
        <p:spPr>
          <a:xfrm flipV="1">
            <a:off x="8210158" y="2907587"/>
            <a:ext cx="0" cy="1715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3F594C-6A74-3543-B86E-8F973868F34C}"/>
              </a:ext>
            </a:extLst>
          </p:cNvPr>
          <p:cNvSpPr txBox="1"/>
          <p:nvPr/>
        </p:nvSpPr>
        <p:spPr>
          <a:xfrm>
            <a:off x="7092779" y="4856661"/>
            <a:ext cx="2533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aspect. They are talking about their cord.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1F776A3-ED91-2142-94E9-691191658CF5}"/>
              </a:ext>
            </a:extLst>
          </p:cNvPr>
          <p:cNvSpPr/>
          <p:nvPr/>
        </p:nvSpPr>
        <p:spPr>
          <a:xfrm>
            <a:off x="7735330" y="2314703"/>
            <a:ext cx="1062681" cy="59288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EEEB1C-0D4B-6F44-B592-9FFF3586F878}"/>
              </a:ext>
            </a:extLst>
          </p:cNvPr>
          <p:cNvSpPr/>
          <p:nvPr/>
        </p:nvSpPr>
        <p:spPr>
          <a:xfrm>
            <a:off x="4201297" y="2753474"/>
            <a:ext cx="2323071" cy="656991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F6B0FD-389B-C547-87F8-CC568640E0E9}"/>
              </a:ext>
            </a:extLst>
          </p:cNvPr>
          <p:cNvCxnSpPr/>
          <p:nvPr/>
        </p:nvCxnSpPr>
        <p:spPr>
          <a:xfrm flipV="1">
            <a:off x="5335153" y="3420277"/>
            <a:ext cx="0" cy="1715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D57601-3BC5-D14A-858A-AF0C98290F49}"/>
              </a:ext>
            </a:extLst>
          </p:cNvPr>
          <p:cNvSpPr txBox="1"/>
          <p:nvPr/>
        </p:nvSpPr>
        <p:spPr>
          <a:xfrm>
            <a:off x="4201297" y="5136061"/>
            <a:ext cx="264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another. They’re talking about how their battery life is good. Good to know!</a:t>
            </a:r>
          </a:p>
        </p:txBody>
      </p:sp>
    </p:spTree>
    <p:extLst>
      <p:ext uri="{BB962C8B-B14F-4D97-AF65-F5344CB8AC3E}">
        <p14:creationId xmlns:p14="http://schemas.microsoft.com/office/powerpoint/2010/main" val="25442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6E4B-DE18-4241-8DC8-A25AB10B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</a:t>
            </a:r>
            <a:br>
              <a:rPr lang="en-US" dirty="0"/>
            </a:br>
            <a:r>
              <a:rPr lang="en-US" dirty="0"/>
              <a:t>Conditional Random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DF6A-D084-C641-89F4-84C7CFF9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CRFs are excellent for labeling sequential data that has a undetermined number of words. </a:t>
            </a:r>
          </a:p>
          <a:p>
            <a:endParaRPr lang="en-US" dirty="0"/>
          </a:p>
          <a:p>
            <a:r>
              <a:rPr lang="en-US" dirty="0"/>
              <a:t>Leverages context of sentence to probabilistically determine results rather than just the single word’s features. </a:t>
            </a:r>
          </a:p>
          <a:p>
            <a:endParaRPr lang="en-US" dirty="0"/>
          </a:p>
          <a:p>
            <a:r>
              <a:rPr lang="en-US" dirty="0"/>
              <a:t>It’s interpretable (we can figure out exactly what the algorithm does).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CEAB-6903-C642-811A-E93DC7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" y="-163021"/>
            <a:ext cx="4512989" cy="158000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Features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0D80-6219-CB4B-8855-FA05828D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886" y="287660"/>
            <a:ext cx="4512988" cy="22586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Example: For the word “Apple” from the sentence, “I really like my Apple watch” We can extract the following features.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76D2C45A-4CC4-4A4B-905C-6708E8AE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32924"/>
            <a:ext cx="1169930" cy="116993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5ED4E4-862C-8F42-A23F-94D8862AA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83761"/>
              </p:ext>
            </p:extLst>
          </p:nvPr>
        </p:nvGraphicFramePr>
        <p:xfrm>
          <a:off x="4390314" y="1416986"/>
          <a:ext cx="7319023" cy="53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837">
                  <a:extLst>
                    <a:ext uri="{9D8B030D-6E8A-4147-A177-3AD203B41FA5}">
                      <a16:colId xmlns:a16="http://schemas.microsoft.com/office/drawing/2014/main" val="2573843289"/>
                    </a:ext>
                  </a:extLst>
                </a:gridCol>
                <a:gridCol w="1808988">
                  <a:extLst>
                    <a:ext uri="{9D8B030D-6E8A-4147-A177-3AD203B41FA5}">
                      <a16:colId xmlns:a16="http://schemas.microsoft.com/office/drawing/2014/main" val="2014930605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972911938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702684053"/>
                    </a:ext>
                  </a:extLst>
                </a:gridCol>
              </a:tblGrid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Name of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56744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16649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Part of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40725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More basic 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81830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Has Capitalized First Letter?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76480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Has a Digit?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82473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IS ALL UPPERCASE?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77846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Two letter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71498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Three Letter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96057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Two Letters 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745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55565"/>
                  </a:ext>
                </a:extLst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/>
                        <a:t>Three Letters 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24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FAE6D6-E0EA-EA4E-962E-243B6E795D98}"/>
              </a:ext>
            </a:extLst>
          </p:cNvPr>
          <p:cNvSpPr txBox="1"/>
          <p:nvPr/>
        </p:nvSpPr>
        <p:spPr>
          <a:xfrm>
            <a:off x="169031" y="1933990"/>
            <a:ext cx="3476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which features will be helpful, lets run the algorithm on these features by going through a grid search of switch these features on and off and figure out the averaged unweighted (macro) f-score values of the iterations. </a:t>
            </a:r>
          </a:p>
        </p:txBody>
      </p:sp>
    </p:spTree>
    <p:extLst>
      <p:ext uri="{BB962C8B-B14F-4D97-AF65-F5344CB8AC3E}">
        <p14:creationId xmlns:p14="http://schemas.microsoft.com/office/powerpoint/2010/main" val="35577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4123-A545-2B40-A4D5-16FBB033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for further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669D-6097-6243-8A90-B1A20E4E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Clusters (K=128) – Too slow, not effective results. </a:t>
            </a:r>
          </a:p>
          <a:p>
            <a:r>
              <a:rPr lang="en-US" dirty="0"/>
              <a:t>Add the features for the lagging and proceeding words. – very effect!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5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18D9-61A7-594D-A052-A8C04E48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56503"/>
          </a:xfrm>
        </p:spPr>
        <p:txBody>
          <a:bodyPr/>
          <a:lstStyle/>
          <a:p>
            <a:r>
              <a:rPr lang="en-US" dirty="0"/>
              <a:t>The nature of this problem requires that we focus on the aspect extraction. While classify the non-aspect words is nice, it is irrelevant to our problem. </a:t>
            </a:r>
          </a:p>
          <a:p>
            <a:endParaRPr lang="en-US" dirty="0"/>
          </a:p>
          <a:p>
            <a:r>
              <a:rPr lang="en-US" dirty="0"/>
              <a:t>Therefore, measure the f-score for the aspects results and disregard the non-aspect values’ results.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7B07F2-0936-9B49-9000-0F0C167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8C2DB0-D359-2646-A2B8-3EB33FB0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58842"/>
              </p:ext>
            </p:extLst>
          </p:nvPr>
        </p:nvGraphicFramePr>
        <p:xfrm>
          <a:off x="1572054" y="4352553"/>
          <a:ext cx="741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4036262764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196902377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915198933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2708899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7983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5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4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/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5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3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CC6-DB5F-0749-97A1-7B69B680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4" y="708454"/>
            <a:ext cx="8596668" cy="1320800"/>
          </a:xfrm>
        </p:spPr>
        <p:txBody>
          <a:bodyPr/>
          <a:lstStyle/>
          <a:p>
            <a:r>
              <a:rPr lang="en-US" dirty="0"/>
              <a:t>Interpreting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23DED3-3CEB-D04E-94D0-37CC3B7A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01488"/>
              </p:ext>
            </p:extLst>
          </p:nvPr>
        </p:nvGraphicFramePr>
        <p:xfrm>
          <a:off x="338666" y="1473429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1538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20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2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6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3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75B549B-5970-AB40-960F-21732056C05B}"/>
              </a:ext>
            </a:extLst>
          </p:cNvPr>
          <p:cNvSpPr/>
          <p:nvPr/>
        </p:nvSpPr>
        <p:spPr>
          <a:xfrm>
            <a:off x="5869258" y="281395"/>
            <a:ext cx="57468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positive: </a:t>
            </a:r>
          </a:p>
          <a:p>
            <a:r>
              <a:rPr lang="en-US" dirty="0"/>
              <a:t>0.860446 O bias </a:t>
            </a:r>
          </a:p>
          <a:p>
            <a:r>
              <a:rPr lang="en-US" dirty="0"/>
              <a:t>0.833801 O EOS2 </a:t>
            </a:r>
          </a:p>
          <a:p>
            <a:r>
              <a:rPr lang="en-US" dirty="0"/>
              <a:t>0.785308 O BOS1 </a:t>
            </a:r>
          </a:p>
          <a:p>
            <a:r>
              <a:rPr lang="en-US" dirty="0"/>
              <a:t>0.727360 I -2:word[:2]=vi </a:t>
            </a:r>
          </a:p>
          <a:p>
            <a:r>
              <a:rPr lang="en-US" dirty="0"/>
              <a:t>0.718837 I -1:postag2=NN </a:t>
            </a:r>
          </a:p>
          <a:p>
            <a:r>
              <a:rPr lang="en-US" dirty="0"/>
              <a:t>0.629276 I +2:word.lower=hook </a:t>
            </a:r>
          </a:p>
          <a:p>
            <a:r>
              <a:rPr lang="en-US" dirty="0"/>
              <a:t>0.619635 B </a:t>
            </a:r>
            <a:r>
              <a:rPr lang="en-US" dirty="0" err="1"/>
              <a:t>word.lower</a:t>
            </a:r>
            <a:r>
              <a:rPr lang="en-US" dirty="0"/>
              <a:t>=storage </a:t>
            </a:r>
          </a:p>
          <a:p>
            <a:r>
              <a:rPr lang="en-US" dirty="0"/>
              <a:t>0.619635 B -1:word.lower=storage </a:t>
            </a:r>
          </a:p>
          <a:p>
            <a:r>
              <a:rPr lang="en-US" dirty="0"/>
              <a:t>0.619635 B +1:word.lower=storage </a:t>
            </a:r>
          </a:p>
          <a:p>
            <a:r>
              <a:rPr lang="en-US" dirty="0"/>
              <a:t>0.598670 B </a:t>
            </a:r>
            <a:r>
              <a:rPr lang="en-US" dirty="0" err="1"/>
              <a:t>word.lower</a:t>
            </a:r>
            <a:r>
              <a:rPr lang="en-US" dirty="0"/>
              <a:t>=resolution</a:t>
            </a:r>
          </a:p>
          <a:p>
            <a:endParaRPr lang="en-US" dirty="0"/>
          </a:p>
          <a:p>
            <a:r>
              <a:rPr lang="en-US" dirty="0"/>
              <a:t>Top negative: </a:t>
            </a:r>
          </a:p>
          <a:p>
            <a:r>
              <a:rPr lang="en-US" dirty="0"/>
              <a:t>-0.592668 O </a:t>
            </a:r>
            <a:r>
              <a:rPr lang="en-US" dirty="0" err="1"/>
              <a:t>word.lower</a:t>
            </a:r>
            <a:r>
              <a:rPr lang="en-US" dirty="0"/>
              <a:t>=software </a:t>
            </a:r>
          </a:p>
          <a:p>
            <a:r>
              <a:rPr lang="en-US" dirty="0"/>
              <a:t>-0.592668 O -1:word.lower=software </a:t>
            </a:r>
          </a:p>
          <a:p>
            <a:r>
              <a:rPr lang="en-US" dirty="0"/>
              <a:t>-0.592668 O +1:word.lower=software </a:t>
            </a:r>
          </a:p>
          <a:p>
            <a:r>
              <a:rPr lang="en-US" dirty="0"/>
              <a:t>-0.593912 O -1:word[-3:]=pad </a:t>
            </a:r>
          </a:p>
          <a:p>
            <a:r>
              <a:rPr lang="en-US" dirty="0"/>
              <a:t>-0.598482 I -2:word[-3:]=</a:t>
            </a:r>
            <a:r>
              <a:rPr lang="en-US" dirty="0" err="1"/>
              <a:t>ity</a:t>
            </a:r>
            <a:r>
              <a:rPr lang="en-US" dirty="0"/>
              <a:t> </a:t>
            </a:r>
          </a:p>
          <a:p>
            <a:r>
              <a:rPr lang="en-US" dirty="0"/>
              <a:t>-0.610965 I +2:word[:2]=ha </a:t>
            </a:r>
          </a:p>
          <a:p>
            <a:r>
              <a:rPr lang="en-US" dirty="0"/>
              <a:t>-0.614037 I BOS2 </a:t>
            </a:r>
          </a:p>
          <a:p>
            <a:r>
              <a:rPr lang="en-US" dirty="0"/>
              <a:t>-0.627525 O +2:word.lower=hook </a:t>
            </a:r>
          </a:p>
          <a:p>
            <a:r>
              <a:rPr lang="en-US" dirty="0"/>
              <a:t>-0.644127 O </a:t>
            </a:r>
            <a:r>
              <a:rPr lang="en-US" dirty="0" err="1"/>
              <a:t>word.lower</a:t>
            </a:r>
            <a:r>
              <a:rPr lang="en-US" dirty="0"/>
              <a:t>=performance </a:t>
            </a:r>
          </a:p>
          <a:p>
            <a:r>
              <a:rPr lang="en-US" dirty="0"/>
              <a:t>-0.644127 O -1:word.lower=performance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F776C-4C4E-F54D-B2EE-2804ABE43E7F}"/>
              </a:ext>
            </a:extLst>
          </p:cNvPr>
          <p:cNvCxnSpPr/>
          <p:nvPr/>
        </p:nvCxnSpPr>
        <p:spPr>
          <a:xfrm>
            <a:off x="5950004" y="3513049"/>
            <a:ext cx="454088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648</Words>
  <Application>Microsoft Macintosh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Wingdings 3</vt:lpstr>
      <vt:lpstr>Facet</vt:lpstr>
      <vt:lpstr>Aspect Extraction</vt:lpstr>
      <vt:lpstr>Problem.</vt:lpstr>
      <vt:lpstr>Can a computer read text? Of course, its called Aspect Term Extraction (ATE).</vt:lpstr>
      <vt:lpstr>Our solution: Conditional Random Fields </vt:lpstr>
      <vt:lpstr>Features Selections</vt:lpstr>
      <vt:lpstr>Unsupervised learning for further feature engineering</vt:lpstr>
      <vt:lpstr>Measurements.</vt:lpstr>
      <vt:lpstr>Interpreting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Extraction</dc:title>
  <dc:creator>Fund, Jacob</dc:creator>
  <cp:lastModifiedBy>Fund, Jacob</cp:lastModifiedBy>
  <cp:revision>32</cp:revision>
  <dcterms:created xsi:type="dcterms:W3CDTF">2018-10-29T13:03:35Z</dcterms:created>
  <dcterms:modified xsi:type="dcterms:W3CDTF">2018-10-30T18:37:46Z</dcterms:modified>
</cp:coreProperties>
</file>