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52" r:id="rId2"/>
    <p:sldId id="259" r:id="rId3"/>
    <p:sldId id="342" r:id="rId4"/>
    <p:sldId id="349" r:id="rId5"/>
    <p:sldId id="387" r:id="rId6"/>
    <p:sldId id="389" r:id="rId7"/>
    <p:sldId id="388" r:id="rId8"/>
    <p:sldId id="401" r:id="rId9"/>
    <p:sldId id="390" r:id="rId10"/>
    <p:sldId id="393" r:id="rId11"/>
    <p:sldId id="392" r:id="rId12"/>
    <p:sldId id="395" r:id="rId13"/>
    <p:sldId id="394" r:id="rId14"/>
    <p:sldId id="396" r:id="rId15"/>
    <p:sldId id="397" r:id="rId16"/>
    <p:sldId id="398" r:id="rId17"/>
    <p:sldId id="399" r:id="rId18"/>
    <p:sldId id="400" r:id="rId19"/>
    <p:sldId id="384" r:id="rId20"/>
    <p:sldId id="344" r:id="rId21"/>
    <p:sldId id="383" r:id="rId22"/>
    <p:sldId id="402" r:id="rId23"/>
    <p:sldId id="403" r:id="rId24"/>
    <p:sldId id="386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009644"/>
    <a:srgbClr val="E6E506"/>
    <a:srgbClr val="00B050"/>
    <a:srgbClr val="00622C"/>
    <a:srgbClr val="A9EA25"/>
    <a:srgbClr val="00AC4E"/>
    <a:srgbClr val="AAE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0715C-02D1-40B2-B765-D0938FE124B3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56B2A-3A6F-4CD4-9E02-B47B5FF0E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98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07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55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78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37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28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9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024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51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10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8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52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23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76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90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26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144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9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09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3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43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6B2A-3A6F-4CD4-9E02-B47B5FF0E4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4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-96688" y="476669"/>
            <a:ext cx="875634" cy="360042"/>
            <a:chOff x="6349291" y="4677139"/>
            <a:chExt cx="3595134" cy="1478243"/>
          </a:xfrm>
        </p:grpSpPr>
        <p:sp>
          <p:nvSpPr>
            <p:cNvPr id="8" name="任意多边形 7"/>
            <p:cNvSpPr/>
            <p:nvPr userDrawn="1"/>
          </p:nvSpPr>
          <p:spPr>
            <a:xfrm flipV="1">
              <a:off x="6349292" y="5691863"/>
              <a:ext cx="3229746" cy="463519"/>
            </a:xfrm>
            <a:custGeom>
              <a:avLst/>
              <a:gdLst>
                <a:gd name="connsiteX0" fmla="*/ 442232 w 9566183"/>
                <a:gd name="connsiteY0" fmla="*/ 0 h 1219200"/>
                <a:gd name="connsiteX1" fmla="*/ 9132405 w 9566183"/>
                <a:gd name="connsiteY1" fmla="*/ 0 h 1219200"/>
                <a:gd name="connsiteX2" fmla="*/ 9566183 w 9566183"/>
                <a:gd name="connsiteY2" fmla="*/ 1195893 h 1219200"/>
                <a:gd name="connsiteX3" fmla="*/ 9566183 w 9566183"/>
                <a:gd name="connsiteY3" fmla="*/ 1219200 h 1219200"/>
                <a:gd name="connsiteX4" fmla="*/ 0 w 9566183"/>
                <a:gd name="connsiteY4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6183" h="1219200">
                  <a:moveTo>
                    <a:pt x="442232" y="0"/>
                  </a:moveTo>
                  <a:lnTo>
                    <a:pt x="9132405" y="0"/>
                  </a:lnTo>
                  <a:lnTo>
                    <a:pt x="9566183" y="1195893"/>
                  </a:lnTo>
                  <a:lnTo>
                    <a:pt x="9566183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FFFF00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任意多边形 8"/>
            <p:cNvSpPr/>
            <p:nvPr userDrawn="1"/>
          </p:nvSpPr>
          <p:spPr>
            <a:xfrm>
              <a:off x="6349291" y="4677139"/>
              <a:ext cx="3595134" cy="1014724"/>
            </a:xfrm>
            <a:custGeom>
              <a:avLst/>
              <a:gdLst>
                <a:gd name="connsiteX0" fmla="*/ 442232 w 9566183"/>
                <a:gd name="connsiteY0" fmla="*/ 0 h 1219200"/>
                <a:gd name="connsiteX1" fmla="*/ 9132405 w 9566183"/>
                <a:gd name="connsiteY1" fmla="*/ 0 h 1219200"/>
                <a:gd name="connsiteX2" fmla="*/ 9566183 w 9566183"/>
                <a:gd name="connsiteY2" fmla="*/ 1195893 h 1219200"/>
                <a:gd name="connsiteX3" fmla="*/ 9566183 w 9566183"/>
                <a:gd name="connsiteY3" fmla="*/ 1219200 h 1219200"/>
                <a:gd name="connsiteX4" fmla="*/ 0 w 9566183"/>
                <a:gd name="connsiteY4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6183" h="1219200">
                  <a:moveTo>
                    <a:pt x="442232" y="0"/>
                  </a:moveTo>
                  <a:lnTo>
                    <a:pt x="9132405" y="0"/>
                  </a:lnTo>
                  <a:lnTo>
                    <a:pt x="9566183" y="1195893"/>
                  </a:lnTo>
                  <a:lnTo>
                    <a:pt x="9566183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AC4E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10" name="Rectangle 20"/>
          <p:cNvSpPr>
            <a:spLocks/>
          </p:cNvSpPr>
          <p:nvPr userDrawn="1"/>
        </p:nvSpPr>
        <p:spPr bwMode="auto">
          <a:xfrm>
            <a:off x="1" y="6721475"/>
            <a:ext cx="9180093" cy="136525"/>
          </a:xfrm>
          <a:prstGeom prst="rect">
            <a:avLst/>
          </a:prstGeom>
          <a:solidFill>
            <a:srgbClr val="00AC4E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defRPr/>
            </a:pPr>
            <a:endParaRPr lang="zh-CN" altLang="zh-CN" sz="162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21"/>
          <p:cNvSpPr>
            <a:spLocks/>
          </p:cNvSpPr>
          <p:nvPr userDrawn="1"/>
        </p:nvSpPr>
        <p:spPr bwMode="auto">
          <a:xfrm>
            <a:off x="9180094" y="6721474"/>
            <a:ext cx="3011905" cy="13652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>
              <a:defRPr/>
            </a:pPr>
            <a:endParaRPr lang="zh-CN" altLang="zh-CN" sz="162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0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476672"/>
            <a:ext cx="867330" cy="360040"/>
          </a:xfrm>
          <a:prstGeom prst="rect">
            <a:avLst/>
          </a:prstGeom>
          <a:solidFill>
            <a:srgbClr val="00964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6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7" r:id="rId7"/>
    <p:sldLayoutId id="214748366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/>
          <p:nvPr/>
        </p:nvSpPr>
        <p:spPr>
          <a:xfrm>
            <a:off x="5375920" y="2181663"/>
            <a:ext cx="7445963" cy="769413"/>
          </a:xfrm>
          <a:prstGeom prst="rect">
            <a:avLst/>
          </a:prstGeom>
          <a:noFill/>
        </p:spPr>
        <p:txBody>
          <a:bodyPr wrap="square" lIns="91412" tIns="45706" rIns="91412" bIns="45706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altLang="zh-CN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MySQL</a:t>
            </a: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数据库高可用方案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444556" y="3136745"/>
            <a:ext cx="6747444" cy="4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Github:https://github.com/funet8/MYSQL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0" name="Group 62"/>
          <p:cNvGrpSpPr>
            <a:grpSpLocks/>
          </p:cNvGrpSpPr>
          <p:nvPr/>
        </p:nvGrpSpPr>
        <p:grpSpPr bwMode="auto">
          <a:xfrm>
            <a:off x="-1032792" y="2204864"/>
            <a:ext cx="5975095" cy="4780916"/>
            <a:chOff x="1805736" y="3382152"/>
            <a:chExt cx="5977370" cy="4779624"/>
          </a:xfrm>
        </p:grpSpPr>
        <p:grpSp>
          <p:nvGrpSpPr>
            <p:cNvPr id="21" name="Group 63"/>
            <p:cNvGrpSpPr>
              <a:grpSpLocks/>
            </p:cNvGrpSpPr>
            <p:nvPr/>
          </p:nvGrpSpPr>
          <p:grpSpPr bwMode="auto">
            <a:xfrm>
              <a:off x="1805736" y="3979465"/>
              <a:ext cx="3087581" cy="4182311"/>
              <a:chOff x="369691" y="2275682"/>
              <a:chExt cx="1838305" cy="2490093"/>
            </a:xfrm>
          </p:grpSpPr>
          <p:sp>
            <p:nvSpPr>
              <p:cNvPr id="33" name="Freeform 5"/>
              <p:cNvSpPr>
                <a:spLocks/>
              </p:cNvSpPr>
              <p:nvPr/>
            </p:nvSpPr>
            <p:spPr bwMode="auto">
              <a:xfrm>
                <a:off x="1029914" y="3007142"/>
                <a:ext cx="675960" cy="695325"/>
              </a:xfrm>
              <a:custGeom>
                <a:avLst/>
                <a:gdLst>
                  <a:gd name="T0" fmla="*/ 531975 w 615"/>
                  <a:gd name="T1" fmla="*/ 538525 h 643"/>
                  <a:gd name="T2" fmla="*/ 158274 w 615"/>
                  <a:gd name="T3" fmla="*/ 116789 h 643"/>
                  <a:gd name="T4" fmla="*/ 531975 w 615"/>
                  <a:gd name="T5" fmla="*/ 538525 h 64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15" h="643">
                    <a:moveTo>
                      <a:pt x="484" y="498"/>
                    </a:moveTo>
                    <a:cubicBezTo>
                      <a:pt x="615" y="363"/>
                      <a:pt x="250" y="0"/>
                      <a:pt x="144" y="108"/>
                    </a:cubicBezTo>
                    <a:cubicBezTo>
                      <a:pt x="0" y="257"/>
                      <a:pt x="342" y="643"/>
                      <a:pt x="484" y="498"/>
                    </a:cubicBezTo>
                    <a:close/>
                  </a:path>
                </a:pathLst>
              </a:custGeom>
              <a:solidFill>
                <a:srgbClr val="4444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1096169" y="2990850"/>
                <a:ext cx="617538" cy="644525"/>
              </a:xfrm>
              <a:custGeom>
                <a:avLst/>
                <a:gdLst>
                  <a:gd name="T0" fmla="*/ 485595 w 571"/>
                  <a:gd name="T1" fmla="*/ 499858 h 597"/>
                  <a:gd name="T2" fmla="*/ 144921 w 571"/>
                  <a:gd name="T3" fmla="*/ 109040 h 597"/>
                  <a:gd name="T4" fmla="*/ 485595 w 571"/>
                  <a:gd name="T5" fmla="*/ 499858 h 5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1" h="597">
                    <a:moveTo>
                      <a:pt x="449" y="463"/>
                    </a:moveTo>
                    <a:cubicBezTo>
                      <a:pt x="571" y="337"/>
                      <a:pt x="232" y="0"/>
                      <a:pt x="134" y="101"/>
                    </a:cubicBezTo>
                    <a:cubicBezTo>
                      <a:pt x="0" y="238"/>
                      <a:pt x="318" y="597"/>
                      <a:pt x="449" y="463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1059657" y="2942431"/>
                <a:ext cx="690563" cy="808038"/>
              </a:xfrm>
              <a:custGeom>
                <a:avLst/>
                <a:gdLst>
                  <a:gd name="T0" fmla="*/ 395288 w 435"/>
                  <a:gd name="T1" fmla="*/ 0 h 509"/>
                  <a:gd name="T2" fmla="*/ 0 w 435"/>
                  <a:gd name="T3" fmla="*/ 465138 h 509"/>
                  <a:gd name="T4" fmla="*/ 0 w 435"/>
                  <a:gd name="T5" fmla="*/ 808038 h 509"/>
                  <a:gd name="T6" fmla="*/ 233363 w 435"/>
                  <a:gd name="T7" fmla="*/ 808038 h 509"/>
                  <a:gd name="T8" fmla="*/ 690563 w 435"/>
                  <a:gd name="T9" fmla="*/ 338138 h 509"/>
                  <a:gd name="T10" fmla="*/ 395288 w 435"/>
                  <a:gd name="T11" fmla="*/ 0 h 5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35" h="509">
                    <a:moveTo>
                      <a:pt x="249" y="0"/>
                    </a:moveTo>
                    <a:lnTo>
                      <a:pt x="0" y="293"/>
                    </a:lnTo>
                    <a:lnTo>
                      <a:pt x="0" y="509"/>
                    </a:lnTo>
                    <a:lnTo>
                      <a:pt x="147" y="509"/>
                    </a:lnTo>
                    <a:lnTo>
                      <a:pt x="435" y="21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E7D1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1005786" y="2994025"/>
                <a:ext cx="700088" cy="525463"/>
              </a:xfrm>
              <a:custGeom>
                <a:avLst/>
                <a:gdLst>
                  <a:gd name="T0" fmla="*/ 303120 w 649"/>
                  <a:gd name="T1" fmla="*/ 96227 h 486"/>
                  <a:gd name="T2" fmla="*/ 0 w 649"/>
                  <a:gd name="T3" fmla="*/ 418424 h 486"/>
                  <a:gd name="T4" fmla="*/ 0 w 649"/>
                  <a:gd name="T5" fmla="*/ 507083 h 486"/>
                  <a:gd name="T6" fmla="*/ 220058 w 649"/>
                  <a:gd name="T7" fmla="*/ 270300 h 486"/>
                  <a:gd name="T8" fmla="*/ 509155 w 649"/>
                  <a:gd name="T9" fmla="*/ 525463 h 486"/>
                  <a:gd name="T10" fmla="*/ 563091 w 649"/>
                  <a:gd name="T11" fmla="*/ 470322 h 486"/>
                  <a:gd name="T12" fmla="*/ 322537 w 649"/>
                  <a:gd name="T13" fmla="*/ 243270 h 486"/>
                  <a:gd name="T14" fmla="*/ 373236 w 649"/>
                  <a:gd name="T15" fmla="*/ 207590 h 486"/>
                  <a:gd name="T16" fmla="*/ 666648 w 649"/>
                  <a:gd name="T17" fmla="*/ 363283 h 486"/>
                  <a:gd name="T18" fmla="*/ 700088 w 649"/>
                  <a:gd name="T19" fmla="*/ 329766 h 486"/>
                  <a:gd name="T20" fmla="*/ 395890 w 649"/>
                  <a:gd name="T21" fmla="*/ 0 h 486"/>
                  <a:gd name="T22" fmla="*/ 303120 w 649"/>
                  <a:gd name="T23" fmla="*/ 96227 h 4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49" h="486">
                    <a:moveTo>
                      <a:pt x="281" y="89"/>
                    </a:moveTo>
                    <a:cubicBezTo>
                      <a:pt x="0" y="387"/>
                      <a:pt x="0" y="387"/>
                      <a:pt x="0" y="387"/>
                    </a:cubicBezTo>
                    <a:cubicBezTo>
                      <a:pt x="0" y="469"/>
                      <a:pt x="0" y="469"/>
                      <a:pt x="0" y="469"/>
                    </a:cubicBezTo>
                    <a:cubicBezTo>
                      <a:pt x="204" y="250"/>
                      <a:pt x="204" y="250"/>
                      <a:pt x="204" y="250"/>
                    </a:cubicBezTo>
                    <a:cubicBezTo>
                      <a:pt x="472" y="486"/>
                      <a:pt x="472" y="486"/>
                      <a:pt x="472" y="486"/>
                    </a:cubicBezTo>
                    <a:cubicBezTo>
                      <a:pt x="522" y="435"/>
                      <a:pt x="522" y="435"/>
                      <a:pt x="522" y="435"/>
                    </a:cubicBezTo>
                    <a:cubicBezTo>
                      <a:pt x="425" y="396"/>
                      <a:pt x="328" y="304"/>
                      <a:pt x="299" y="225"/>
                    </a:cubicBezTo>
                    <a:cubicBezTo>
                      <a:pt x="281" y="172"/>
                      <a:pt x="311" y="151"/>
                      <a:pt x="346" y="192"/>
                    </a:cubicBezTo>
                    <a:cubicBezTo>
                      <a:pt x="424" y="282"/>
                      <a:pt x="496" y="325"/>
                      <a:pt x="618" y="336"/>
                    </a:cubicBezTo>
                    <a:cubicBezTo>
                      <a:pt x="649" y="305"/>
                      <a:pt x="649" y="305"/>
                      <a:pt x="649" y="305"/>
                    </a:cubicBezTo>
                    <a:cubicBezTo>
                      <a:pt x="367" y="0"/>
                      <a:pt x="367" y="0"/>
                      <a:pt x="367" y="0"/>
                    </a:cubicBezTo>
                    <a:lnTo>
                      <a:pt x="281" y="89"/>
                    </a:lnTo>
                    <a:close/>
                  </a:path>
                </a:pathLst>
              </a:custGeom>
              <a:solidFill>
                <a:srgbClr val="D5B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990600" y="3105150"/>
                <a:ext cx="588963" cy="712788"/>
              </a:xfrm>
              <a:custGeom>
                <a:avLst/>
                <a:gdLst>
                  <a:gd name="T0" fmla="*/ 249177 w 546"/>
                  <a:gd name="T1" fmla="*/ 0 h 660"/>
                  <a:gd name="T2" fmla="*/ 0 w 546"/>
                  <a:gd name="T3" fmla="*/ 282955 h 660"/>
                  <a:gd name="T4" fmla="*/ 0 w 546"/>
                  <a:gd name="T5" fmla="*/ 712788 h 660"/>
                  <a:gd name="T6" fmla="*/ 275065 w 546"/>
                  <a:gd name="T7" fmla="*/ 712788 h 660"/>
                  <a:gd name="T8" fmla="*/ 588963 w 546"/>
                  <a:gd name="T9" fmla="*/ 389873 h 660"/>
                  <a:gd name="T10" fmla="*/ 351652 w 546"/>
                  <a:gd name="T11" fmla="*/ 238676 h 660"/>
                  <a:gd name="T12" fmla="*/ 249177 w 546"/>
                  <a:gd name="T13" fmla="*/ 0 h 6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46" h="660">
                    <a:moveTo>
                      <a:pt x="231" y="0"/>
                    </a:moveTo>
                    <a:cubicBezTo>
                      <a:pt x="0" y="262"/>
                      <a:pt x="0" y="262"/>
                      <a:pt x="0" y="262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255" y="660"/>
                      <a:pt x="255" y="660"/>
                      <a:pt x="255" y="660"/>
                    </a:cubicBezTo>
                    <a:cubicBezTo>
                      <a:pt x="546" y="361"/>
                      <a:pt x="546" y="361"/>
                      <a:pt x="546" y="361"/>
                    </a:cubicBezTo>
                    <a:cubicBezTo>
                      <a:pt x="451" y="329"/>
                      <a:pt x="378" y="282"/>
                      <a:pt x="326" y="221"/>
                    </a:cubicBezTo>
                    <a:cubicBezTo>
                      <a:pt x="275" y="160"/>
                      <a:pt x="243" y="86"/>
                      <a:pt x="231" y="0"/>
                    </a:cubicBezTo>
                    <a:close/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369691" y="3146426"/>
                <a:ext cx="1165421" cy="1619349"/>
              </a:xfrm>
              <a:custGeom>
                <a:avLst/>
                <a:gdLst>
                  <a:gd name="T0" fmla="*/ 798093 w 21403"/>
                  <a:gd name="T1" fmla="*/ 0 h 10000"/>
                  <a:gd name="T2" fmla="*/ 0 w 21403"/>
                  <a:gd name="T3" fmla="*/ 880579 h 10000"/>
                  <a:gd name="T4" fmla="*/ 620908 w 21403"/>
                  <a:gd name="T5" fmla="*/ 887412 h 10000"/>
                  <a:gd name="T6" fmla="*/ 713802 w 21403"/>
                  <a:gd name="T7" fmla="*/ 887412 h 10000"/>
                  <a:gd name="T8" fmla="*/ 1165421 w 21403"/>
                  <a:gd name="T9" fmla="*/ 421521 h 10000"/>
                  <a:gd name="T10" fmla="*/ 909391 w 21403"/>
                  <a:gd name="T11" fmla="*/ 257261 h 10000"/>
                  <a:gd name="T12" fmla="*/ 798093 w 21403"/>
                  <a:gd name="T13" fmla="*/ 0 h 100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connsiteX0" fmla="*/ 14657 w 21403"/>
                  <a:gd name="connsiteY0" fmla="*/ 0 h 18248"/>
                  <a:gd name="connsiteX1" fmla="*/ 0 w 21403"/>
                  <a:gd name="connsiteY1" fmla="*/ 9923 h 18248"/>
                  <a:gd name="connsiteX2" fmla="*/ 4160 w 21403"/>
                  <a:gd name="connsiteY2" fmla="*/ 18248 h 18248"/>
                  <a:gd name="connsiteX3" fmla="*/ 13109 w 21403"/>
                  <a:gd name="connsiteY3" fmla="*/ 10000 h 18248"/>
                  <a:gd name="connsiteX4" fmla="*/ 21403 w 21403"/>
                  <a:gd name="connsiteY4" fmla="*/ 4750 h 18248"/>
                  <a:gd name="connsiteX5" fmla="*/ 16701 w 21403"/>
                  <a:gd name="connsiteY5" fmla="*/ 2899 h 18248"/>
                  <a:gd name="connsiteX6" fmla="*/ 14657 w 21403"/>
                  <a:gd name="connsiteY6" fmla="*/ 0 h 18248"/>
                  <a:gd name="connsiteX0" fmla="*/ 14657 w 21403"/>
                  <a:gd name="connsiteY0" fmla="*/ 0 h 18248"/>
                  <a:gd name="connsiteX1" fmla="*/ 0 w 21403"/>
                  <a:gd name="connsiteY1" fmla="*/ 9923 h 18248"/>
                  <a:gd name="connsiteX2" fmla="*/ 4160 w 21403"/>
                  <a:gd name="connsiteY2" fmla="*/ 18248 h 18248"/>
                  <a:gd name="connsiteX3" fmla="*/ 13799 w 21403"/>
                  <a:gd name="connsiteY3" fmla="*/ 10211 h 18248"/>
                  <a:gd name="connsiteX4" fmla="*/ 21403 w 21403"/>
                  <a:gd name="connsiteY4" fmla="*/ 4750 h 18248"/>
                  <a:gd name="connsiteX5" fmla="*/ 16701 w 21403"/>
                  <a:gd name="connsiteY5" fmla="*/ 2899 h 18248"/>
                  <a:gd name="connsiteX6" fmla="*/ 14657 w 21403"/>
                  <a:gd name="connsiteY6" fmla="*/ 0 h 1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403" h="18248">
                    <a:moveTo>
                      <a:pt x="14657" y="0"/>
                    </a:moveTo>
                    <a:cubicBezTo>
                      <a:pt x="11403" y="2058"/>
                      <a:pt x="0" y="9923"/>
                      <a:pt x="0" y="9923"/>
                    </a:cubicBezTo>
                    <a:lnTo>
                      <a:pt x="4160" y="18248"/>
                    </a:lnTo>
                    <a:lnTo>
                      <a:pt x="13799" y="10211"/>
                    </a:lnTo>
                    <a:lnTo>
                      <a:pt x="21403" y="4750"/>
                    </a:lnTo>
                    <a:cubicBezTo>
                      <a:pt x="19379" y="4336"/>
                      <a:pt x="17812" y="3715"/>
                      <a:pt x="16701" y="2899"/>
                    </a:cubicBezTo>
                    <a:cubicBezTo>
                      <a:pt x="15609" y="2107"/>
                      <a:pt x="14935" y="1145"/>
                      <a:pt x="14657" y="0"/>
                    </a:cubicBezTo>
                    <a:close/>
                  </a:path>
                </a:pathLst>
              </a:custGeom>
              <a:solidFill>
                <a:srgbClr val="5454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3" name="Oval 11"/>
              <p:cNvSpPr>
                <a:spLocks noChangeArrowheads="1"/>
              </p:cNvSpPr>
              <p:nvPr/>
            </p:nvSpPr>
            <p:spPr bwMode="auto">
              <a:xfrm>
                <a:off x="1380908" y="2548732"/>
                <a:ext cx="827088" cy="827088"/>
              </a:xfrm>
              <a:prstGeom prst="ellipse">
                <a:avLst/>
              </a:prstGeom>
              <a:solidFill>
                <a:srgbClr val="E7D1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endParaRPr lang="zh-CN" altLang="zh-CN" sz="2487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</a:endParaRPr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1724311" y="2275682"/>
                <a:ext cx="292100" cy="655638"/>
              </a:xfrm>
              <a:custGeom>
                <a:avLst/>
                <a:gdLst>
                  <a:gd name="T0" fmla="*/ 233680 w 270"/>
                  <a:gd name="T1" fmla="*/ 25966 h 606"/>
                  <a:gd name="T2" fmla="*/ 138477 w 270"/>
                  <a:gd name="T3" fmla="*/ 27048 h 606"/>
                  <a:gd name="T4" fmla="*/ 14064 w 270"/>
                  <a:gd name="T5" fmla="*/ 154713 h 606"/>
                  <a:gd name="T6" fmla="*/ 0 w 270"/>
                  <a:gd name="T7" fmla="*/ 470631 h 606"/>
                  <a:gd name="T8" fmla="*/ 45438 w 270"/>
                  <a:gd name="T9" fmla="*/ 510662 h 606"/>
                  <a:gd name="T10" fmla="*/ 187160 w 270"/>
                  <a:gd name="T11" fmla="*/ 655638 h 606"/>
                  <a:gd name="T12" fmla="*/ 129822 w 270"/>
                  <a:gd name="T13" fmla="*/ 427355 h 606"/>
                  <a:gd name="T14" fmla="*/ 218534 w 270"/>
                  <a:gd name="T15" fmla="*/ 279133 h 606"/>
                  <a:gd name="T16" fmla="*/ 233680 w 270"/>
                  <a:gd name="T17" fmla="*/ 25966 h 6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70" h="606">
                    <a:moveTo>
                      <a:pt x="216" y="24"/>
                    </a:moveTo>
                    <a:cubicBezTo>
                      <a:pt x="191" y="0"/>
                      <a:pt x="152" y="1"/>
                      <a:pt x="128" y="25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0" y="435"/>
                      <a:pt x="0" y="435"/>
                      <a:pt x="0" y="435"/>
                    </a:cubicBezTo>
                    <a:cubicBezTo>
                      <a:pt x="0" y="437"/>
                      <a:pt x="41" y="471"/>
                      <a:pt x="42" y="472"/>
                    </a:cubicBezTo>
                    <a:cubicBezTo>
                      <a:pt x="173" y="606"/>
                      <a:pt x="173" y="606"/>
                      <a:pt x="173" y="606"/>
                    </a:cubicBezTo>
                    <a:cubicBezTo>
                      <a:pt x="192" y="465"/>
                      <a:pt x="151" y="414"/>
                      <a:pt x="120" y="395"/>
                    </a:cubicBezTo>
                    <a:cubicBezTo>
                      <a:pt x="202" y="258"/>
                      <a:pt x="202" y="258"/>
                      <a:pt x="202" y="258"/>
                    </a:cubicBezTo>
                    <a:cubicBezTo>
                      <a:pt x="270" y="189"/>
                      <a:pt x="268" y="76"/>
                      <a:pt x="216" y="24"/>
                    </a:cubicBezTo>
                    <a:close/>
                  </a:path>
                </a:pathLst>
              </a:custGeom>
              <a:solidFill>
                <a:srgbClr val="D5B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5" name="Freeform 19"/>
              <p:cNvSpPr>
                <a:spLocks/>
              </p:cNvSpPr>
              <p:nvPr/>
            </p:nvSpPr>
            <p:spPr bwMode="auto">
              <a:xfrm>
                <a:off x="1544203" y="2676525"/>
                <a:ext cx="452438" cy="466725"/>
              </a:xfrm>
              <a:custGeom>
                <a:avLst/>
                <a:gdLst>
                  <a:gd name="T0" fmla="*/ 142534 w 419"/>
                  <a:gd name="T1" fmla="*/ 32411 h 432"/>
                  <a:gd name="T2" fmla="*/ 46432 w 419"/>
                  <a:gd name="T3" fmla="*/ 292784 h 432"/>
                  <a:gd name="T4" fmla="*/ 309904 w 419"/>
                  <a:gd name="T5" fmla="*/ 434314 h 432"/>
                  <a:gd name="T6" fmla="*/ 406006 w 419"/>
                  <a:gd name="T7" fmla="*/ 173941 h 432"/>
                  <a:gd name="T8" fmla="*/ 142534 w 419"/>
                  <a:gd name="T9" fmla="*/ 32411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9" h="432">
                    <a:moveTo>
                      <a:pt x="132" y="30"/>
                    </a:moveTo>
                    <a:cubicBezTo>
                      <a:pt x="40" y="60"/>
                      <a:pt x="0" y="168"/>
                      <a:pt x="43" y="271"/>
                    </a:cubicBezTo>
                    <a:cubicBezTo>
                      <a:pt x="85" y="373"/>
                      <a:pt x="195" y="432"/>
                      <a:pt x="287" y="402"/>
                    </a:cubicBezTo>
                    <a:cubicBezTo>
                      <a:pt x="379" y="372"/>
                      <a:pt x="419" y="264"/>
                      <a:pt x="376" y="161"/>
                    </a:cubicBezTo>
                    <a:cubicBezTo>
                      <a:pt x="333" y="59"/>
                      <a:pt x="224" y="0"/>
                      <a:pt x="132" y="30"/>
                    </a:cubicBezTo>
                    <a:close/>
                  </a:path>
                </a:pathLst>
              </a:custGeom>
              <a:solidFill>
                <a:srgbClr val="D5B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2" name="Group 64"/>
            <p:cNvGrpSpPr>
              <a:grpSpLocks/>
            </p:cNvGrpSpPr>
            <p:nvPr/>
          </p:nvGrpSpPr>
          <p:grpSpPr bwMode="auto">
            <a:xfrm>
              <a:off x="4428858" y="3382152"/>
              <a:ext cx="3354248" cy="2263718"/>
              <a:chOff x="3041166" y="2185411"/>
              <a:chExt cx="1997075" cy="1347788"/>
            </a:xfrm>
          </p:grpSpPr>
          <p:sp>
            <p:nvSpPr>
              <p:cNvPr id="28" name="Freeform 13"/>
              <p:cNvSpPr>
                <a:spLocks/>
              </p:cNvSpPr>
              <p:nvPr/>
            </p:nvSpPr>
            <p:spPr bwMode="auto">
              <a:xfrm>
                <a:off x="3041166" y="2185411"/>
                <a:ext cx="1997075" cy="1347788"/>
              </a:xfrm>
              <a:custGeom>
                <a:avLst/>
                <a:gdLst>
                  <a:gd name="T0" fmla="*/ 1997075 w 1849"/>
                  <a:gd name="T1" fmla="*/ 1159875 h 1248"/>
                  <a:gd name="T2" fmla="*/ 1997075 w 1849"/>
                  <a:gd name="T3" fmla="*/ 187913 h 1248"/>
                  <a:gd name="T4" fmla="*/ 1809140 w 1849"/>
                  <a:gd name="T5" fmla="*/ 0 h 1248"/>
                  <a:gd name="T6" fmla="*/ 187935 w 1849"/>
                  <a:gd name="T7" fmla="*/ 0 h 1248"/>
                  <a:gd name="T8" fmla="*/ 0 w 1849"/>
                  <a:gd name="T9" fmla="*/ 187913 h 1248"/>
                  <a:gd name="T10" fmla="*/ 0 w 1849"/>
                  <a:gd name="T11" fmla="*/ 1159875 h 1248"/>
                  <a:gd name="T12" fmla="*/ 187935 w 1849"/>
                  <a:gd name="T13" fmla="*/ 1347788 h 1248"/>
                  <a:gd name="T14" fmla="*/ 1809140 w 1849"/>
                  <a:gd name="T15" fmla="*/ 1347788 h 1248"/>
                  <a:gd name="T16" fmla="*/ 1997075 w 1849"/>
                  <a:gd name="T17" fmla="*/ 1159875 h 12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9" h="1248">
                    <a:moveTo>
                      <a:pt x="1849" y="1074"/>
                    </a:moveTo>
                    <a:cubicBezTo>
                      <a:pt x="1849" y="174"/>
                      <a:pt x="1849" y="174"/>
                      <a:pt x="1849" y="174"/>
                    </a:cubicBezTo>
                    <a:cubicBezTo>
                      <a:pt x="1849" y="78"/>
                      <a:pt x="1771" y="0"/>
                      <a:pt x="1675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79" y="0"/>
                      <a:pt x="0" y="78"/>
                      <a:pt x="0" y="174"/>
                    </a:cubicBezTo>
                    <a:cubicBezTo>
                      <a:pt x="0" y="1074"/>
                      <a:pt x="0" y="1074"/>
                      <a:pt x="0" y="1074"/>
                    </a:cubicBezTo>
                    <a:cubicBezTo>
                      <a:pt x="0" y="1170"/>
                      <a:pt x="79" y="1248"/>
                      <a:pt x="174" y="1248"/>
                    </a:cubicBezTo>
                    <a:cubicBezTo>
                      <a:pt x="1675" y="1248"/>
                      <a:pt x="1675" y="1248"/>
                      <a:pt x="1675" y="1248"/>
                    </a:cubicBezTo>
                    <a:cubicBezTo>
                      <a:pt x="1771" y="1248"/>
                      <a:pt x="1849" y="1170"/>
                      <a:pt x="1849" y="1074"/>
                    </a:cubicBezTo>
                    <a:close/>
                  </a:path>
                </a:pathLst>
              </a:custGeom>
              <a:solidFill>
                <a:srgbClr val="000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Freeform 14"/>
              <p:cNvSpPr>
                <a:spLocks/>
              </p:cNvSpPr>
              <p:nvPr/>
            </p:nvSpPr>
            <p:spPr bwMode="auto">
              <a:xfrm>
                <a:off x="3388828" y="2185411"/>
                <a:ext cx="1649413" cy="915988"/>
              </a:xfrm>
              <a:custGeom>
                <a:avLst/>
                <a:gdLst>
                  <a:gd name="T0" fmla="*/ 1649413 w 1527"/>
                  <a:gd name="T1" fmla="*/ 915988 h 848"/>
                  <a:gd name="T2" fmla="*/ 0 w 1527"/>
                  <a:gd name="T3" fmla="*/ 0 h 848"/>
                  <a:gd name="T4" fmla="*/ 1460384 w 1527"/>
                  <a:gd name="T5" fmla="*/ 0 h 848"/>
                  <a:gd name="T6" fmla="*/ 1649413 w 1527"/>
                  <a:gd name="T7" fmla="*/ 187950 h 848"/>
                  <a:gd name="T8" fmla="*/ 1649413 w 1527"/>
                  <a:gd name="T9" fmla="*/ 915988 h 8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7" h="848">
                    <a:moveTo>
                      <a:pt x="1527" y="84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52" y="0"/>
                      <a:pt x="1352" y="0"/>
                      <a:pt x="1352" y="0"/>
                    </a:cubicBezTo>
                    <a:cubicBezTo>
                      <a:pt x="1448" y="0"/>
                      <a:pt x="1527" y="78"/>
                      <a:pt x="1527" y="174"/>
                    </a:cubicBezTo>
                    <a:lnTo>
                      <a:pt x="1527" y="848"/>
                    </a:lnTo>
                    <a:close/>
                  </a:path>
                </a:pathLst>
              </a:custGeom>
              <a:solidFill>
                <a:srgbClr val="5E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Freeform 15"/>
              <p:cNvSpPr>
                <a:spLocks/>
              </p:cNvSpPr>
              <p:nvPr/>
            </p:nvSpPr>
            <p:spPr bwMode="auto">
              <a:xfrm>
                <a:off x="3352800" y="2192487"/>
                <a:ext cx="1457325" cy="1236663"/>
              </a:xfrm>
              <a:custGeom>
                <a:avLst/>
                <a:gdLst>
                  <a:gd name="T0" fmla="*/ 1457325 w 918"/>
                  <a:gd name="T1" fmla="*/ 0 h 779"/>
                  <a:gd name="T2" fmla="*/ 1130300 w 918"/>
                  <a:gd name="T3" fmla="*/ 550863 h 779"/>
                  <a:gd name="T4" fmla="*/ 633413 w 918"/>
                  <a:gd name="T5" fmla="*/ 617538 h 779"/>
                  <a:gd name="T6" fmla="*/ 306388 w 918"/>
                  <a:gd name="T7" fmla="*/ 1236663 h 779"/>
                  <a:gd name="T8" fmla="*/ 0 w 918"/>
                  <a:gd name="T9" fmla="*/ 1236663 h 779"/>
                  <a:gd name="T10" fmla="*/ 0 w 918"/>
                  <a:gd name="T11" fmla="*/ 1150938 h 779"/>
                  <a:gd name="T12" fmla="*/ 457200 w 918"/>
                  <a:gd name="T13" fmla="*/ 481013 h 779"/>
                  <a:gd name="T14" fmla="*/ 1012825 w 918"/>
                  <a:gd name="T15" fmla="*/ 419100 h 779"/>
                  <a:gd name="T16" fmla="*/ 1290638 w 918"/>
                  <a:gd name="T17" fmla="*/ 0 h 779"/>
                  <a:gd name="T18" fmla="*/ 1457325 w 918"/>
                  <a:gd name="T19" fmla="*/ 0 h 7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18" h="779">
                    <a:moveTo>
                      <a:pt x="918" y="0"/>
                    </a:moveTo>
                    <a:lnTo>
                      <a:pt x="712" y="347"/>
                    </a:lnTo>
                    <a:lnTo>
                      <a:pt x="399" y="389"/>
                    </a:lnTo>
                    <a:lnTo>
                      <a:pt x="193" y="779"/>
                    </a:lnTo>
                    <a:lnTo>
                      <a:pt x="0" y="779"/>
                    </a:lnTo>
                    <a:lnTo>
                      <a:pt x="0" y="725"/>
                    </a:lnTo>
                    <a:lnTo>
                      <a:pt x="288" y="303"/>
                    </a:lnTo>
                    <a:lnTo>
                      <a:pt x="638" y="264"/>
                    </a:lnTo>
                    <a:lnTo>
                      <a:pt x="813" y="0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rgbClr val="000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3371431" y="2289460"/>
                <a:ext cx="1547813" cy="1139690"/>
              </a:xfrm>
              <a:custGeom>
                <a:avLst/>
                <a:gdLst>
                  <a:gd name="T0" fmla="*/ 1547813 w 1432"/>
                  <a:gd name="T1" fmla="*/ 1135315 h 1042"/>
                  <a:gd name="T2" fmla="*/ 1547813 w 1432"/>
                  <a:gd name="T3" fmla="*/ 4375 h 1042"/>
                  <a:gd name="T4" fmla="*/ 1544570 w 1432"/>
                  <a:gd name="T5" fmla="*/ 0 h 1042"/>
                  <a:gd name="T6" fmla="*/ 4324 w 1432"/>
                  <a:gd name="T7" fmla="*/ 0 h 1042"/>
                  <a:gd name="T8" fmla="*/ 0 w 1432"/>
                  <a:gd name="T9" fmla="*/ 4375 h 1042"/>
                  <a:gd name="T10" fmla="*/ 0 w 1432"/>
                  <a:gd name="T11" fmla="*/ 1135315 h 1042"/>
                  <a:gd name="T12" fmla="*/ 4324 w 1432"/>
                  <a:gd name="T13" fmla="*/ 1139690 h 1042"/>
                  <a:gd name="T14" fmla="*/ 1544570 w 1432"/>
                  <a:gd name="T15" fmla="*/ 1139690 h 1042"/>
                  <a:gd name="T16" fmla="*/ 1547813 w 1432"/>
                  <a:gd name="T17" fmla="*/ 1135315 h 10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432" h="1042">
                    <a:moveTo>
                      <a:pt x="1432" y="1038"/>
                    </a:moveTo>
                    <a:cubicBezTo>
                      <a:pt x="1432" y="4"/>
                      <a:pt x="1432" y="4"/>
                      <a:pt x="1432" y="4"/>
                    </a:cubicBezTo>
                    <a:cubicBezTo>
                      <a:pt x="1432" y="2"/>
                      <a:pt x="1431" y="0"/>
                      <a:pt x="142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038"/>
                      <a:pt x="0" y="1038"/>
                      <a:pt x="0" y="1038"/>
                    </a:cubicBezTo>
                    <a:cubicBezTo>
                      <a:pt x="0" y="1040"/>
                      <a:pt x="2" y="1042"/>
                      <a:pt x="4" y="1042"/>
                    </a:cubicBezTo>
                    <a:cubicBezTo>
                      <a:pt x="1429" y="1042"/>
                      <a:pt x="1429" y="1042"/>
                      <a:pt x="1429" y="1042"/>
                    </a:cubicBezTo>
                    <a:cubicBezTo>
                      <a:pt x="1431" y="1042"/>
                      <a:pt x="1432" y="1040"/>
                      <a:pt x="1432" y="10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Oval 18"/>
              <p:cNvSpPr>
                <a:spLocks noChangeArrowheads="1"/>
              </p:cNvSpPr>
              <p:nvPr/>
            </p:nvSpPr>
            <p:spPr bwMode="auto">
              <a:xfrm>
                <a:off x="3124200" y="2810093"/>
                <a:ext cx="96838" cy="98425"/>
              </a:xfrm>
              <a:prstGeom prst="ellipse">
                <a:avLst/>
              </a:prstGeom>
              <a:solidFill>
                <a:srgbClr val="5E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endParaRPr lang="zh-CN" altLang="zh-CN" sz="2487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3" name="Group 65"/>
            <p:cNvGrpSpPr>
              <a:grpSpLocks/>
            </p:cNvGrpSpPr>
            <p:nvPr/>
          </p:nvGrpSpPr>
          <p:grpSpPr bwMode="auto">
            <a:xfrm>
              <a:off x="3663004" y="3957760"/>
              <a:ext cx="922882" cy="1493147"/>
              <a:chOff x="1463764" y="2275682"/>
              <a:chExt cx="549472" cy="889000"/>
            </a:xfrm>
          </p:grpSpPr>
          <p:sp>
            <p:nvSpPr>
              <p:cNvPr id="24" name="Freeform 66"/>
              <p:cNvSpPr>
                <a:spLocks/>
              </p:cNvSpPr>
              <p:nvPr/>
            </p:nvSpPr>
            <p:spPr bwMode="auto">
              <a:xfrm>
                <a:off x="1470311" y="2275682"/>
                <a:ext cx="542925" cy="592138"/>
              </a:xfrm>
              <a:custGeom>
                <a:avLst/>
                <a:gdLst>
                  <a:gd name="T0" fmla="*/ 484639 w 503"/>
                  <a:gd name="T1" fmla="*/ 25933 h 548"/>
                  <a:gd name="T2" fmla="*/ 389654 w 503"/>
                  <a:gd name="T3" fmla="*/ 27014 h 548"/>
                  <a:gd name="T4" fmla="*/ 74477 w 503"/>
                  <a:gd name="T5" fmla="*/ 350096 h 548"/>
                  <a:gd name="T6" fmla="*/ 46413 w 503"/>
                  <a:gd name="T7" fmla="*/ 546755 h 548"/>
                  <a:gd name="T8" fmla="*/ 46413 w 503"/>
                  <a:gd name="T9" fmla="*/ 546755 h 548"/>
                  <a:gd name="T10" fmla="*/ 211557 w 503"/>
                  <a:gd name="T11" fmla="*/ 545675 h 548"/>
                  <a:gd name="T12" fmla="*/ 470607 w 503"/>
                  <a:gd name="T13" fmla="*/ 278780 h 548"/>
                  <a:gd name="T14" fmla="*/ 484639 w 503"/>
                  <a:gd name="T15" fmla="*/ 25933 h 5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03" h="548">
                    <a:moveTo>
                      <a:pt x="449" y="24"/>
                    </a:moveTo>
                    <a:cubicBezTo>
                      <a:pt x="425" y="0"/>
                      <a:pt x="385" y="0"/>
                      <a:pt x="361" y="25"/>
                    </a:cubicBezTo>
                    <a:cubicBezTo>
                      <a:pt x="69" y="324"/>
                      <a:pt x="69" y="324"/>
                      <a:pt x="69" y="324"/>
                    </a:cubicBezTo>
                    <a:cubicBezTo>
                      <a:pt x="28" y="367"/>
                      <a:pt x="0" y="464"/>
                      <a:pt x="43" y="506"/>
                    </a:cubicBezTo>
                    <a:cubicBezTo>
                      <a:pt x="43" y="506"/>
                      <a:pt x="43" y="506"/>
                      <a:pt x="43" y="506"/>
                    </a:cubicBezTo>
                    <a:cubicBezTo>
                      <a:pt x="85" y="548"/>
                      <a:pt x="154" y="547"/>
                      <a:pt x="196" y="505"/>
                    </a:cubicBezTo>
                    <a:cubicBezTo>
                      <a:pt x="436" y="258"/>
                      <a:pt x="436" y="258"/>
                      <a:pt x="436" y="258"/>
                    </a:cubicBezTo>
                    <a:cubicBezTo>
                      <a:pt x="503" y="189"/>
                      <a:pt x="502" y="75"/>
                      <a:pt x="449" y="24"/>
                    </a:cubicBezTo>
                    <a:close/>
                  </a:path>
                </a:pathLst>
              </a:custGeom>
              <a:solidFill>
                <a:srgbClr val="E7D1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Freeform 67"/>
              <p:cNvSpPr>
                <a:spLocks/>
              </p:cNvSpPr>
              <p:nvPr/>
            </p:nvSpPr>
            <p:spPr bwMode="auto">
              <a:xfrm>
                <a:off x="1463764" y="2655094"/>
                <a:ext cx="460375" cy="509588"/>
              </a:xfrm>
              <a:custGeom>
                <a:avLst/>
                <a:gdLst>
                  <a:gd name="T0" fmla="*/ 131844 w 426"/>
                  <a:gd name="T1" fmla="*/ 35628 h 472"/>
                  <a:gd name="T2" fmla="*/ 54035 w 426"/>
                  <a:gd name="T3" fmla="*/ 318493 h 472"/>
                  <a:gd name="T4" fmla="*/ 327450 w 426"/>
                  <a:gd name="T5" fmla="*/ 473960 h 472"/>
                  <a:gd name="T6" fmla="*/ 406340 w 426"/>
                  <a:gd name="T7" fmla="*/ 190016 h 472"/>
                  <a:gd name="T8" fmla="*/ 131844 w 426"/>
                  <a:gd name="T9" fmla="*/ 35628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6" h="472">
                    <a:moveTo>
                      <a:pt x="122" y="33"/>
                    </a:moveTo>
                    <a:cubicBezTo>
                      <a:pt x="32" y="66"/>
                      <a:pt x="0" y="183"/>
                      <a:pt x="50" y="295"/>
                    </a:cubicBezTo>
                    <a:cubicBezTo>
                      <a:pt x="100" y="407"/>
                      <a:pt x="213" y="472"/>
                      <a:pt x="303" y="439"/>
                    </a:cubicBezTo>
                    <a:cubicBezTo>
                      <a:pt x="393" y="406"/>
                      <a:pt x="426" y="288"/>
                      <a:pt x="376" y="176"/>
                    </a:cubicBezTo>
                    <a:cubicBezTo>
                      <a:pt x="326" y="64"/>
                      <a:pt x="212" y="0"/>
                      <a:pt x="122" y="33"/>
                    </a:cubicBezTo>
                    <a:close/>
                  </a:path>
                </a:pathLst>
              </a:custGeom>
              <a:solidFill>
                <a:srgbClr val="E7D1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Freeform 68"/>
              <p:cNvSpPr>
                <a:spLocks/>
              </p:cNvSpPr>
              <p:nvPr/>
            </p:nvSpPr>
            <p:spPr bwMode="auto">
              <a:xfrm>
                <a:off x="1792573" y="2279651"/>
                <a:ext cx="144463" cy="146050"/>
              </a:xfrm>
              <a:custGeom>
                <a:avLst/>
                <a:gdLst>
                  <a:gd name="T0" fmla="*/ 0 w 134"/>
                  <a:gd name="T1" fmla="*/ 101363 h 134"/>
                  <a:gd name="T2" fmla="*/ 102418 w 134"/>
                  <a:gd name="T3" fmla="*/ 146050 h 134"/>
                  <a:gd name="T4" fmla="*/ 99184 w 134"/>
                  <a:gd name="T5" fmla="*/ 0 h 134"/>
                  <a:gd name="T6" fmla="*/ 0 w 134"/>
                  <a:gd name="T7" fmla="*/ 101363 h 1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4" h="134">
                    <a:moveTo>
                      <a:pt x="0" y="93"/>
                    </a:moveTo>
                    <a:cubicBezTo>
                      <a:pt x="41" y="117"/>
                      <a:pt x="60" y="126"/>
                      <a:pt x="95" y="134"/>
                    </a:cubicBezTo>
                    <a:cubicBezTo>
                      <a:pt x="134" y="94"/>
                      <a:pt x="129" y="18"/>
                      <a:pt x="92" y="0"/>
                    </a:cubicBezTo>
                    <a:cubicBezTo>
                      <a:pt x="70" y="8"/>
                      <a:pt x="18" y="72"/>
                      <a:pt x="0" y="93"/>
                    </a:cubicBezTo>
                    <a:close/>
                  </a:path>
                </a:pathLst>
              </a:custGeom>
              <a:solidFill>
                <a:srgbClr val="F7E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83"/>
          <p:cNvGrpSpPr>
            <a:grpSpLocks/>
          </p:cNvGrpSpPr>
          <p:nvPr/>
        </p:nvGrpSpPr>
        <p:grpSpPr bwMode="auto">
          <a:xfrm>
            <a:off x="2151022" y="713882"/>
            <a:ext cx="3026429" cy="3581400"/>
            <a:chOff x="4975756" y="1890224"/>
            <a:chExt cx="3026290" cy="3580889"/>
          </a:xfrm>
          <a:solidFill>
            <a:srgbClr val="3E8853"/>
          </a:solidFill>
        </p:grpSpPr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975756" y="3556912"/>
              <a:ext cx="2333043" cy="1914201"/>
            </a:xfrm>
            <a:custGeom>
              <a:avLst/>
              <a:gdLst>
                <a:gd name="T0" fmla="*/ 2333043 w 1287"/>
                <a:gd name="T1" fmla="*/ 0 h 1042"/>
                <a:gd name="T2" fmla="*/ 2041186 w 1287"/>
                <a:gd name="T3" fmla="*/ 0 h 1042"/>
                <a:gd name="T4" fmla="*/ 1698571 w 1287"/>
                <a:gd name="T5" fmla="*/ 525395 h 1042"/>
                <a:gd name="T6" fmla="*/ 766804 w 1287"/>
                <a:gd name="T7" fmla="*/ 630106 h 1042"/>
                <a:gd name="T8" fmla="*/ 0 w 1287"/>
                <a:gd name="T9" fmla="*/ 1769074 h 1042"/>
                <a:gd name="T10" fmla="*/ 0 w 1287"/>
                <a:gd name="T11" fmla="*/ 1906853 h 1042"/>
                <a:gd name="T12" fmla="*/ 5438 w 1287"/>
                <a:gd name="T13" fmla="*/ 1914201 h 1042"/>
                <a:gd name="T14" fmla="*/ 513016 w 1287"/>
                <a:gd name="T15" fmla="*/ 1914201 h 1042"/>
                <a:gd name="T16" fmla="*/ 1062287 w 1287"/>
                <a:gd name="T17" fmla="*/ 861574 h 1042"/>
                <a:gd name="T18" fmla="*/ 1896164 w 1287"/>
                <a:gd name="T19" fmla="*/ 749514 h 1042"/>
                <a:gd name="T20" fmla="*/ 2333043 w 1287"/>
                <a:gd name="T21" fmla="*/ 0 h 10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87" h="1042">
                  <a:moveTo>
                    <a:pt x="1287" y="0"/>
                  </a:moveTo>
                  <a:cubicBezTo>
                    <a:pt x="1126" y="0"/>
                    <a:pt x="1126" y="0"/>
                    <a:pt x="1126" y="0"/>
                  </a:cubicBezTo>
                  <a:cubicBezTo>
                    <a:pt x="937" y="286"/>
                    <a:pt x="937" y="286"/>
                    <a:pt x="937" y="286"/>
                  </a:cubicBezTo>
                  <a:cubicBezTo>
                    <a:pt x="423" y="343"/>
                    <a:pt x="423" y="343"/>
                    <a:pt x="423" y="343"/>
                  </a:cubicBezTo>
                  <a:cubicBezTo>
                    <a:pt x="0" y="963"/>
                    <a:pt x="0" y="963"/>
                    <a:pt x="0" y="963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0" y="1040"/>
                    <a:pt x="1" y="1042"/>
                    <a:pt x="3" y="1042"/>
                  </a:cubicBezTo>
                  <a:cubicBezTo>
                    <a:pt x="283" y="1042"/>
                    <a:pt x="283" y="1042"/>
                    <a:pt x="283" y="1042"/>
                  </a:cubicBezTo>
                  <a:cubicBezTo>
                    <a:pt x="586" y="469"/>
                    <a:pt x="586" y="469"/>
                    <a:pt x="586" y="469"/>
                  </a:cubicBezTo>
                  <a:cubicBezTo>
                    <a:pt x="1046" y="408"/>
                    <a:pt x="1046" y="408"/>
                    <a:pt x="1046" y="408"/>
                  </a:cubicBezTo>
                  <a:lnTo>
                    <a:pt x="12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4975756" y="1890224"/>
              <a:ext cx="3026290" cy="3580889"/>
            </a:xfrm>
            <a:custGeom>
              <a:avLst/>
              <a:gdLst>
                <a:gd name="T0" fmla="*/ 1135 w 1135"/>
                <a:gd name="T1" fmla="*/ 185 h 1343"/>
                <a:gd name="T2" fmla="*/ 1133 w 1135"/>
                <a:gd name="T3" fmla="*/ 296 h 1343"/>
                <a:gd name="T4" fmla="*/ 1034 w 1135"/>
                <a:gd name="T5" fmla="*/ 242 h 1343"/>
                <a:gd name="T6" fmla="*/ 712 w 1135"/>
                <a:gd name="T7" fmla="*/ 857 h 1343"/>
                <a:gd name="T8" fmla="*/ 399 w 1135"/>
                <a:gd name="T9" fmla="*/ 903 h 1343"/>
                <a:gd name="T10" fmla="*/ 192 w 1135"/>
                <a:gd name="T11" fmla="*/ 1343 h 1343"/>
                <a:gd name="T12" fmla="*/ 0 w 1135"/>
                <a:gd name="T13" fmla="*/ 1343 h 1343"/>
                <a:gd name="T14" fmla="*/ 0 w 1135"/>
                <a:gd name="T15" fmla="*/ 1283 h 1343"/>
                <a:gd name="T16" fmla="*/ 287 w 1135"/>
                <a:gd name="T17" fmla="*/ 807 h 1343"/>
                <a:gd name="T18" fmla="*/ 637 w 1135"/>
                <a:gd name="T19" fmla="*/ 763 h 1343"/>
                <a:gd name="T20" fmla="*/ 965 w 1135"/>
                <a:gd name="T21" fmla="*/ 205 h 1343"/>
                <a:gd name="T22" fmla="*/ 867 w 1135"/>
                <a:gd name="T23" fmla="*/ 152 h 1343"/>
                <a:gd name="T24" fmla="*/ 1135 w 1135"/>
                <a:gd name="T25" fmla="*/ 0 h 1343"/>
                <a:gd name="T26" fmla="*/ 1135 w 1135"/>
                <a:gd name="T27" fmla="*/ 117 h 1343"/>
                <a:gd name="T28" fmla="*/ 1135 w 1135"/>
                <a:gd name="T29" fmla="*/ 185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5" h="1343">
                  <a:moveTo>
                    <a:pt x="1135" y="185"/>
                  </a:moveTo>
                  <a:lnTo>
                    <a:pt x="1133" y="296"/>
                  </a:lnTo>
                  <a:lnTo>
                    <a:pt x="1034" y="242"/>
                  </a:lnTo>
                  <a:lnTo>
                    <a:pt x="712" y="857"/>
                  </a:lnTo>
                  <a:lnTo>
                    <a:pt x="399" y="903"/>
                  </a:lnTo>
                  <a:lnTo>
                    <a:pt x="192" y="1343"/>
                  </a:lnTo>
                  <a:lnTo>
                    <a:pt x="0" y="1343"/>
                  </a:lnTo>
                  <a:lnTo>
                    <a:pt x="0" y="1283"/>
                  </a:lnTo>
                  <a:lnTo>
                    <a:pt x="287" y="807"/>
                  </a:lnTo>
                  <a:lnTo>
                    <a:pt x="637" y="763"/>
                  </a:lnTo>
                  <a:lnTo>
                    <a:pt x="965" y="205"/>
                  </a:lnTo>
                  <a:lnTo>
                    <a:pt x="867" y="152"/>
                  </a:lnTo>
                  <a:lnTo>
                    <a:pt x="1135" y="0"/>
                  </a:lnTo>
                  <a:lnTo>
                    <a:pt x="1135" y="117"/>
                  </a:lnTo>
                  <a:lnTo>
                    <a:pt x="1135" y="1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8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59" name="Group 86"/>
          <p:cNvGrpSpPr>
            <a:grpSpLocks/>
          </p:cNvGrpSpPr>
          <p:nvPr/>
        </p:nvGrpSpPr>
        <p:grpSpPr bwMode="auto">
          <a:xfrm>
            <a:off x="3594935" y="2693814"/>
            <a:ext cx="3695030" cy="4478375"/>
            <a:chOff x="6861248" y="2767807"/>
            <a:chExt cx="2200671" cy="2666327"/>
          </a:xfrm>
        </p:grpSpPr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7571506" y="3771292"/>
              <a:ext cx="576902" cy="489668"/>
            </a:xfrm>
            <a:custGeom>
              <a:avLst/>
              <a:gdLst>
                <a:gd name="T0" fmla="*/ 19262 w 6709"/>
                <a:gd name="T1" fmla="*/ 423205 h 6535"/>
                <a:gd name="T2" fmla="*/ 553255 w 6709"/>
                <a:gd name="T3" fmla="*/ 43984 h 6535"/>
                <a:gd name="T4" fmla="*/ 19262 w 6709"/>
                <a:gd name="T5" fmla="*/ 423205 h 6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09" h="6535">
                  <a:moveTo>
                    <a:pt x="224" y="5648"/>
                  </a:moveTo>
                  <a:cubicBezTo>
                    <a:pt x="-1276" y="2910"/>
                    <a:pt x="5226" y="-1618"/>
                    <a:pt x="6434" y="587"/>
                  </a:cubicBezTo>
                  <a:cubicBezTo>
                    <a:pt x="8087" y="3584"/>
                    <a:pt x="1835" y="8573"/>
                    <a:pt x="224" y="5648"/>
                  </a:cubicBezTo>
                  <a:close/>
                </a:path>
              </a:pathLst>
            </a:custGeom>
            <a:solidFill>
              <a:srgbClr val="4444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7572194" y="3747066"/>
              <a:ext cx="539522" cy="433666"/>
            </a:xfrm>
            <a:custGeom>
              <a:avLst/>
              <a:gdLst>
                <a:gd name="T0" fmla="*/ 14529 w 10435"/>
                <a:gd name="T1" fmla="*/ 368593 h 9430"/>
                <a:gd name="T2" fmla="*/ 521684 w 10435"/>
                <a:gd name="T3" fmla="*/ 42815 h 9430"/>
                <a:gd name="T4" fmla="*/ 14529 w 10435"/>
                <a:gd name="T5" fmla="*/ 368593 h 9430"/>
                <a:gd name="T6" fmla="*/ 0 60000 65536"/>
                <a:gd name="T7" fmla="*/ 0 60000 65536"/>
                <a:gd name="T8" fmla="*/ 0 60000 65536"/>
                <a:gd name="T9" fmla="*/ 0 w 10435"/>
                <a:gd name="T10" fmla="*/ 0 h 9430"/>
                <a:gd name="T11" fmla="*/ 10435 w 10435"/>
                <a:gd name="T12" fmla="*/ 9430 h 9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5" h="9430">
                  <a:moveTo>
                    <a:pt x="281" y="8015"/>
                  </a:moveTo>
                  <a:cubicBezTo>
                    <a:pt x="-1810" y="3885"/>
                    <a:pt x="8418" y="-2377"/>
                    <a:pt x="10090" y="931"/>
                  </a:cubicBezTo>
                  <a:cubicBezTo>
                    <a:pt x="12391" y="5458"/>
                    <a:pt x="2540" y="12449"/>
                    <a:pt x="281" y="8015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CN" sz="2487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</a:rPr>
                <a:t>z</a:t>
              </a:r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7501732" y="3550959"/>
              <a:ext cx="800100" cy="804863"/>
            </a:xfrm>
            <a:custGeom>
              <a:avLst/>
              <a:gdLst>
                <a:gd name="T0" fmla="*/ 428625 w 504"/>
                <a:gd name="T1" fmla="*/ 0 h 507"/>
                <a:gd name="T2" fmla="*/ 800100 w 504"/>
                <a:gd name="T3" fmla="*/ 652463 h 507"/>
                <a:gd name="T4" fmla="*/ 760413 w 504"/>
                <a:gd name="T5" fmla="*/ 804863 h 507"/>
                <a:gd name="T6" fmla="*/ 215900 w 504"/>
                <a:gd name="T7" fmla="*/ 673100 h 507"/>
                <a:gd name="T8" fmla="*/ 0 w 504"/>
                <a:gd name="T9" fmla="*/ 292100 h 507"/>
                <a:gd name="T10" fmla="*/ 428625 w 504"/>
                <a:gd name="T11" fmla="*/ 0 h 5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4" h="507">
                  <a:moveTo>
                    <a:pt x="270" y="0"/>
                  </a:moveTo>
                  <a:lnTo>
                    <a:pt x="504" y="411"/>
                  </a:lnTo>
                  <a:lnTo>
                    <a:pt x="479" y="507"/>
                  </a:lnTo>
                  <a:lnTo>
                    <a:pt x="136" y="424"/>
                  </a:lnTo>
                  <a:lnTo>
                    <a:pt x="0" y="18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7604126" y="3687763"/>
              <a:ext cx="717550" cy="655638"/>
            </a:xfrm>
            <a:custGeom>
              <a:avLst/>
              <a:gdLst>
                <a:gd name="T0" fmla="*/ 403082 w 664"/>
                <a:gd name="T1" fmla="*/ 0 h 607"/>
                <a:gd name="T2" fmla="*/ 717550 w 664"/>
                <a:gd name="T3" fmla="*/ 556266 h 607"/>
                <a:gd name="T4" fmla="*/ 691614 w 664"/>
                <a:gd name="T5" fmla="*/ 655638 h 607"/>
                <a:gd name="T6" fmla="*/ 464678 w 664"/>
                <a:gd name="T7" fmla="*/ 257071 h 607"/>
                <a:gd name="T8" fmla="*/ 67000 w 664"/>
                <a:gd name="T9" fmla="*/ 457974 h 607"/>
                <a:gd name="T10" fmla="*/ 0 w 664"/>
                <a:gd name="T11" fmla="*/ 348882 h 607"/>
                <a:gd name="T12" fmla="*/ 358775 w 664"/>
                <a:gd name="T13" fmla="*/ 170660 h 607"/>
                <a:gd name="T14" fmla="*/ 403082 w 664"/>
                <a:gd name="T15" fmla="*/ 0 h 6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64" h="607">
                  <a:moveTo>
                    <a:pt x="373" y="0"/>
                  </a:moveTo>
                  <a:cubicBezTo>
                    <a:pt x="664" y="515"/>
                    <a:pt x="664" y="515"/>
                    <a:pt x="664" y="515"/>
                  </a:cubicBezTo>
                  <a:cubicBezTo>
                    <a:pt x="640" y="607"/>
                    <a:pt x="640" y="607"/>
                    <a:pt x="640" y="607"/>
                  </a:cubicBezTo>
                  <a:cubicBezTo>
                    <a:pt x="430" y="238"/>
                    <a:pt x="430" y="238"/>
                    <a:pt x="430" y="238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128" y="320"/>
                    <a:pt x="244" y="290"/>
                    <a:pt x="332" y="158"/>
                  </a:cubicBezTo>
                  <a:cubicBezTo>
                    <a:pt x="368" y="105"/>
                    <a:pt x="375" y="55"/>
                    <a:pt x="373" y="0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29"/>
            <p:cNvSpPr>
              <a:spLocks/>
            </p:cNvSpPr>
            <p:nvPr/>
          </p:nvSpPr>
          <p:spPr bwMode="auto">
            <a:xfrm>
              <a:off x="7594600" y="3787775"/>
              <a:ext cx="746125" cy="677863"/>
            </a:xfrm>
            <a:custGeom>
              <a:avLst/>
              <a:gdLst>
                <a:gd name="T0" fmla="*/ 495254 w 690"/>
                <a:gd name="T1" fmla="*/ 0 h 628"/>
                <a:gd name="T2" fmla="*/ 746125 w 690"/>
                <a:gd name="T3" fmla="*/ 440395 h 628"/>
                <a:gd name="T4" fmla="*/ 684489 w 690"/>
                <a:gd name="T5" fmla="*/ 677863 h 628"/>
                <a:gd name="T6" fmla="*/ 115703 w 690"/>
                <a:gd name="T7" fmla="*/ 540779 h 628"/>
                <a:gd name="T8" fmla="*/ 0 w 690"/>
                <a:gd name="T9" fmla="*/ 337852 h 628"/>
                <a:gd name="T10" fmla="*/ 310345 w 690"/>
                <a:gd name="T11" fmla="*/ 236389 h 628"/>
                <a:gd name="T12" fmla="*/ 495254 w 690"/>
                <a:gd name="T13" fmla="*/ 0 h 6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0" h="628">
                  <a:moveTo>
                    <a:pt x="458" y="0"/>
                  </a:moveTo>
                  <a:cubicBezTo>
                    <a:pt x="690" y="408"/>
                    <a:pt x="690" y="408"/>
                    <a:pt x="690" y="408"/>
                  </a:cubicBezTo>
                  <a:cubicBezTo>
                    <a:pt x="633" y="628"/>
                    <a:pt x="633" y="628"/>
                    <a:pt x="633" y="628"/>
                  </a:cubicBezTo>
                  <a:cubicBezTo>
                    <a:pt x="107" y="501"/>
                    <a:pt x="107" y="501"/>
                    <a:pt x="107" y="501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115" y="305"/>
                    <a:pt x="211" y="273"/>
                    <a:pt x="287" y="219"/>
                  </a:cubicBezTo>
                  <a:cubicBezTo>
                    <a:pt x="362" y="167"/>
                    <a:pt x="418" y="93"/>
                    <a:pt x="458" y="0"/>
                  </a:cubicBezTo>
                  <a:close/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30"/>
            <p:cNvSpPr>
              <a:spLocks/>
            </p:cNvSpPr>
            <p:nvPr/>
          </p:nvSpPr>
          <p:spPr bwMode="auto">
            <a:xfrm>
              <a:off x="7594600" y="3829050"/>
              <a:ext cx="1467319" cy="1605084"/>
            </a:xfrm>
            <a:custGeom>
              <a:avLst/>
              <a:gdLst>
                <a:gd name="T0" fmla="*/ 533850 w 12795"/>
                <a:gd name="T1" fmla="*/ 0 h 10203"/>
                <a:gd name="T2" fmla="*/ 983104 w 12795"/>
                <a:gd name="T3" fmla="*/ 764125 h 10203"/>
                <a:gd name="T4" fmla="*/ 768350 w 12795"/>
                <a:gd name="T5" fmla="*/ 1052514 h 10203"/>
                <a:gd name="T6" fmla="*/ 494971 w 12795"/>
                <a:gd name="T7" fmla="*/ 1052514 h 10203"/>
                <a:gd name="T8" fmla="*/ 0 w 12795"/>
                <a:gd name="T9" fmla="*/ 364907 h 10203"/>
                <a:gd name="T10" fmla="*/ 335001 w 12795"/>
                <a:gd name="T11" fmla="*/ 255866 h 10203"/>
                <a:gd name="T12" fmla="*/ 533850 w 12795"/>
                <a:gd name="T13" fmla="*/ 0 h 102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connsiteX0" fmla="*/ 6948 w 12795"/>
                <a:gd name="connsiteY0" fmla="*/ 0 h 13924"/>
                <a:gd name="connsiteX1" fmla="*/ 12795 w 12795"/>
                <a:gd name="connsiteY1" fmla="*/ 7260 h 13924"/>
                <a:gd name="connsiteX2" fmla="*/ 10000 w 12795"/>
                <a:gd name="connsiteY2" fmla="*/ 10000 h 13924"/>
                <a:gd name="connsiteX3" fmla="*/ 9986 w 12795"/>
                <a:gd name="connsiteY3" fmla="*/ 13924 h 13924"/>
                <a:gd name="connsiteX4" fmla="*/ 0 w 12795"/>
                <a:gd name="connsiteY4" fmla="*/ 3467 h 13924"/>
                <a:gd name="connsiteX5" fmla="*/ 4360 w 12795"/>
                <a:gd name="connsiteY5" fmla="*/ 2431 h 13924"/>
                <a:gd name="connsiteX6" fmla="*/ 6948 w 12795"/>
                <a:gd name="connsiteY6" fmla="*/ 0 h 13924"/>
                <a:gd name="connsiteX0" fmla="*/ 6948 w 18783"/>
                <a:gd name="connsiteY0" fmla="*/ 0 h 13924"/>
                <a:gd name="connsiteX1" fmla="*/ 18783 w 18783"/>
                <a:gd name="connsiteY1" fmla="*/ 13057 h 13924"/>
                <a:gd name="connsiteX2" fmla="*/ 10000 w 18783"/>
                <a:gd name="connsiteY2" fmla="*/ 10000 h 13924"/>
                <a:gd name="connsiteX3" fmla="*/ 9986 w 18783"/>
                <a:gd name="connsiteY3" fmla="*/ 13924 h 13924"/>
                <a:gd name="connsiteX4" fmla="*/ 0 w 18783"/>
                <a:gd name="connsiteY4" fmla="*/ 3467 h 13924"/>
                <a:gd name="connsiteX5" fmla="*/ 4360 w 18783"/>
                <a:gd name="connsiteY5" fmla="*/ 2431 h 13924"/>
                <a:gd name="connsiteX6" fmla="*/ 6948 w 18783"/>
                <a:gd name="connsiteY6" fmla="*/ 0 h 13924"/>
                <a:gd name="connsiteX0" fmla="*/ 6948 w 19074"/>
                <a:gd name="connsiteY0" fmla="*/ 0 h 15183"/>
                <a:gd name="connsiteX1" fmla="*/ 18783 w 19074"/>
                <a:gd name="connsiteY1" fmla="*/ 13057 h 15183"/>
                <a:gd name="connsiteX2" fmla="*/ 15010 w 19074"/>
                <a:gd name="connsiteY2" fmla="*/ 15173 h 15183"/>
                <a:gd name="connsiteX3" fmla="*/ 9986 w 19074"/>
                <a:gd name="connsiteY3" fmla="*/ 13924 h 15183"/>
                <a:gd name="connsiteX4" fmla="*/ 0 w 19074"/>
                <a:gd name="connsiteY4" fmla="*/ 3467 h 15183"/>
                <a:gd name="connsiteX5" fmla="*/ 4360 w 19074"/>
                <a:gd name="connsiteY5" fmla="*/ 2431 h 15183"/>
                <a:gd name="connsiteX6" fmla="*/ 6948 w 19074"/>
                <a:gd name="connsiteY6" fmla="*/ 0 h 15183"/>
                <a:gd name="connsiteX0" fmla="*/ 6948 w 19097"/>
                <a:gd name="connsiteY0" fmla="*/ 0 h 15250"/>
                <a:gd name="connsiteX1" fmla="*/ 18783 w 19097"/>
                <a:gd name="connsiteY1" fmla="*/ 13057 h 15250"/>
                <a:gd name="connsiteX2" fmla="*/ 15010 w 19097"/>
                <a:gd name="connsiteY2" fmla="*/ 15173 h 15250"/>
                <a:gd name="connsiteX3" fmla="*/ 9986 w 19097"/>
                <a:gd name="connsiteY3" fmla="*/ 13924 h 15250"/>
                <a:gd name="connsiteX4" fmla="*/ 0 w 19097"/>
                <a:gd name="connsiteY4" fmla="*/ 3467 h 15250"/>
                <a:gd name="connsiteX5" fmla="*/ 4360 w 19097"/>
                <a:gd name="connsiteY5" fmla="*/ 2431 h 15250"/>
                <a:gd name="connsiteX6" fmla="*/ 6948 w 19097"/>
                <a:gd name="connsiteY6" fmla="*/ 0 h 1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97" h="15250">
                  <a:moveTo>
                    <a:pt x="6948" y="0"/>
                  </a:moveTo>
                  <a:cubicBezTo>
                    <a:pt x="10000" y="3867"/>
                    <a:pt x="17439" y="10528"/>
                    <a:pt x="18783" y="13057"/>
                  </a:cubicBezTo>
                  <a:cubicBezTo>
                    <a:pt x="20127" y="15586"/>
                    <a:pt x="16843" y="15297"/>
                    <a:pt x="15010" y="15173"/>
                  </a:cubicBezTo>
                  <a:cubicBezTo>
                    <a:pt x="13177" y="15049"/>
                    <a:pt x="9986" y="13924"/>
                    <a:pt x="9986" y="13924"/>
                  </a:cubicBezTo>
                  <a:cubicBezTo>
                    <a:pt x="7839" y="11746"/>
                    <a:pt x="2147" y="5645"/>
                    <a:pt x="0" y="3467"/>
                  </a:cubicBezTo>
                  <a:cubicBezTo>
                    <a:pt x="1758" y="3374"/>
                    <a:pt x="3207" y="3026"/>
                    <a:pt x="4360" y="2431"/>
                  </a:cubicBezTo>
                  <a:cubicBezTo>
                    <a:pt x="5485" y="1846"/>
                    <a:pt x="6343" y="1036"/>
                    <a:pt x="6948" y="0"/>
                  </a:cubicBez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31"/>
            <p:cNvSpPr>
              <a:spLocks/>
            </p:cNvSpPr>
            <p:nvPr/>
          </p:nvSpPr>
          <p:spPr bwMode="auto">
            <a:xfrm>
              <a:off x="6951735" y="3330068"/>
              <a:ext cx="530225" cy="563563"/>
            </a:xfrm>
            <a:custGeom>
              <a:avLst/>
              <a:gdLst>
                <a:gd name="T0" fmla="*/ 35636 w 491"/>
                <a:gd name="T1" fmla="*/ 37787 h 522"/>
                <a:gd name="T2" fmla="*/ 19438 w 491"/>
                <a:gd name="T3" fmla="*/ 118758 h 522"/>
                <a:gd name="T4" fmla="*/ 230016 w 491"/>
                <a:gd name="T5" fmla="*/ 386505 h 522"/>
                <a:gd name="T6" fmla="*/ 483790 w 491"/>
                <a:gd name="T7" fmla="*/ 532254 h 522"/>
                <a:gd name="T8" fmla="*/ 420076 w 491"/>
                <a:gd name="T9" fmla="*/ 306613 h 522"/>
                <a:gd name="T10" fmla="*/ 247294 w 491"/>
                <a:gd name="T11" fmla="*/ 97166 h 522"/>
                <a:gd name="T12" fmla="*/ 35636 w 491"/>
                <a:gd name="T13" fmla="*/ 37787 h 5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1" h="522">
                  <a:moveTo>
                    <a:pt x="33" y="35"/>
                  </a:moveTo>
                  <a:cubicBezTo>
                    <a:pt x="8" y="52"/>
                    <a:pt x="0" y="87"/>
                    <a:pt x="18" y="110"/>
                  </a:cubicBezTo>
                  <a:cubicBezTo>
                    <a:pt x="213" y="358"/>
                    <a:pt x="213" y="358"/>
                    <a:pt x="213" y="358"/>
                  </a:cubicBezTo>
                  <a:cubicBezTo>
                    <a:pt x="245" y="399"/>
                    <a:pt x="405" y="522"/>
                    <a:pt x="448" y="493"/>
                  </a:cubicBezTo>
                  <a:cubicBezTo>
                    <a:pt x="491" y="465"/>
                    <a:pt x="421" y="324"/>
                    <a:pt x="389" y="284"/>
                  </a:cubicBezTo>
                  <a:cubicBezTo>
                    <a:pt x="229" y="90"/>
                    <a:pt x="229" y="90"/>
                    <a:pt x="229" y="90"/>
                  </a:cubicBezTo>
                  <a:cubicBezTo>
                    <a:pt x="175" y="25"/>
                    <a:pt x="86" y="0"/>
                    <a:pt x="33" y="35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6955711" y="3391694"/>
              <a:ext cx="123825" cy="127000"/>
            </a:xfrm>
            <a:custGeom>
              <a:avLst/>
              <a:gdLst>
                <a:gd name="T0" fmla="*/ 74947 w 114"/>
                <a:gd name="T1" fmla="*/ 127000 h 117"/>
                <a:gd name="T2" fmla="*/ 123825 w 114"/>
                <a:gd name="T3" fmla="*/ 53188 h 117"/>
                <a:gd name="T4" fmla="*/ 0 w 114"/>
                <a:gd name="T5" fmla="*/ 29308 h 117"/>
                <a:gd name="T6" fmla="*/ 74947 w 114"/>
                <a:gd name="T7" fmla="*/ 127000 h 1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" h="117">
                  <a:moveTo>
                    <a:pt x="69" y="117"/>
                  </a:moveTo>
                  <a:cubicBezTo>
                    <a:pt x="97" y="87"/>
                    <a:pt x="101" y="77"/>
                    <a:pt x="114" y="49"/>
                  </a:cubicBezTo>
                  <a:cubicBezTo>
                    <a:pt x="87" y="9"/>
                    <a:pt x="22" y="0"/>
                    <a:pt x="0" y="27"/>
                  </a:cubicBezTo>
                  <a:cubicBezTo>
                    <a:pt x="5" y="48"/>
                    <a:pt x="54" y="104"/>
                    <a:pt x="69" y="117"/>
                  </a:cubicBezTo>
                  <a:close/>
                </a:path>
              </a:pathLst>
            </a:custGeom>
            <a:solidFill>
              <a:srgbClr val="E0B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6861248" y="2767807"/>
              <a:ext cx="1160463" cy="1247775"/>
            </a:xfrm>
            <a:custGeom>
              <a:avLst/>
              <a:gdLst>
                <a:gd name="T0" fmla="*/ 248285 w 1075"/>
                <a:gd name="T1" fmla="*/ 110193 h 1155"/>
                <a:gd name="T2" fmla="*/ 368110 w 1075"/>
                <a:gd name="T3" fmla="*/ 356507 h 1155"/>
                <a:gd name="T4" fmla="*/ 554863 w 1075"/>
                <a:gd name="T5" fmla="*/ 330579 h 1155"/>
                <a:gd name="T6" fmla="*/ 730822 w 1075"/>
                <a:gd name="T7" fmla="*/ 275483 h 1155"/>
                <a:gd name="T8" fmla="*/ 912178 w 1075"/>
                <a:gd name="T9" fmla="*/ 263599 h 1155"/>
                <a:gd name="T10" fmla="*/ 1102170 w 1075"/>
                <a:gd name="T11" fmla="*/ 643874 h 1155"/>
                <a:gd name="T12" fmla="*/ 1110806 w 1075"/>
                <a:gd name="T13" fmla="*/ 1071682 h 1155"/>
                <a:gd name="T14" fmla="*/ 927291 w 1075"/>
                <a:gd name="T15" fmla="*/ 1109493 h 1155"/>
                <a:gd name="T16" fmla="*/ 688721 w 1075"/>
                <a:gd name="T17" fmla="*/ 1179715 h 1155"/>
                <a:gd name="T18" fmla="*/ 509524 w 1075"/>
                <a:gd name="T19" fmla="*/ 1046835 h 1155"/>
                <a:gd name="T20" fmla="*/ 69088 w 1075"/>
                <a:gd name="T21" fmla="*/ 197699 h 1155"/>
                <a:gd name="T22" fmla="*/ 248285 w 1075"/>
                <a:gd name="T23" fmla="*/ 110193 h 11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75" h="1155">
                  <a:moveTo>
                    <a:pt x="230" y="102"/>
                  </a:moveTo>
                  <a:cubicBezTo>
                    <a:pt x="341" y="330"/>
                    <a:pt x="341" y="330"/>
                    <a:pt x="341" y="330"/>
                  </a:cubicBezTo>
                  <a:cubicBezTo>
                    <a:pt x="352" y="253"/>
                    <a:pt x="468" y="235"/>
                    <a:pt x="514" y="306"/>
                  </a:cubicBezTo>
                  <a:cubicBezTo>
                    <a:pt x="514" y="225"/>
                    <a:pt x="623" y="199"/>
                    <a:pt x="677" y="255"/>
                  </a:cubicBezTo>
                  <a:cubicBezTo>
                    <a:pt x="689" y="180"/>
                    <a:pt x="806" y="168"/>
                    <a:pt x="845" y="244"/>
                  </a:cubicBezTo>
                  <a:cubicBezTo>
                    <a:pt x="1021" y="596"/>
                    <a:pt x="1021" y="596"/>
                    <a:pt x="1021" y="596"/>
                  </a:cubicBezTo>
                  <a:cubicBezTo>
                    <a:pt x="1075" y="704"/>
                    <a:pt x="1058" y="918"/>
                    <a:pt x="1029" y="992"/>
                  </a:cubicBezTo>
                  <a:cubicBezTo>
                    <a:pt x="1001" y="1061"/>
                    <a:pt x="904" y="994"/>
                    <a:pt x="859" y="1027"/>
                  </a:cubicBezTo>
                  <a:cubicBezTo>
                    <a:pt x="783" y="1081"/>
                    <a:pt x="745" y="1155"/>
                    <a:pt x="638" y="1092"/>
                  </a:cubicBezTo>
                  <a:cubicBezTo>
                    <a:pt x="560" y="1046"/>
                    <a:pt x="499" y="1021"/>
                    <a:pt x="472" y="969"/>
                  </a:cubicBezTo>
                  <a:cubicBezTo>
                    <a:pt x="64" y="183"/>
                    <a:pt x="64" y="183"/>
                    <a:pt x="64" y="183"/>
                  </a:cubicBezTo>
                  <a:cubicBezTo>
                    <a:pt x="0" y="60"/>
                    <a:pt x="180" y="0"/>
                    <a:pt x="230" y="102"/>
                  </a:cubicBez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34"/>
            <p:cNvSpPr>
              <a:spLocks/>
            </p:cNvSpPr>
            <p:nvPr/>
          </p:nvSpPr>
          <p:spPr bwMode="auto">
            <a:xfrm>
              <a:off x="6902523" y="2804097"/>
              <a:ext cx="204788" cy="190500"/>
            </a:xfrm>
            <a:custGeom>
              <a:avLst/>
              <a:gdLst>
                <a:gd name="T0" fmla="*/ 184309 w 190"/>
                <a:gd name="T1" fmla="*/ 80720 h 177"/>
                <a:gd name="T2" fmla="*/ 204788 w 190"/>
                <a:gd name="T3" fmla="*/ 123771 h 177"/>
                <a:gd name="T4" fmla="*/ 67903 w 190"/>
                <a:gd name="T5" fmla="*/ 190500 h 177"/>
                <a:gd name="T6" fmla="*/ 48502 w 190"/>
                <a:gd name="T7" fmla="*/ 150678 h 177"/>
                <a:gd name="T8" fmla="*/ 184309 w 190"/>
                <a:gd name="T9" fmla="*/ 80720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0" h="177">
                  <a:moveTo>
                    <a:pt x="171" y="75"/>
                  </a:moveTo>
                  <a:cubicBezTo>
                    <a:pt x="190" y="115"/>
                    <a:pt x="190" y="115"/>
                    <a:pt x="190" y="115"/>
                  </a:cubicBezTo>
                  <a:cubicBezTo>
                    <a:pt x="161" y="144"/>
                    <a:pt x="115" y="169"/>
                    <a:pt x="63" y="177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0" y="49"/>
                    <a:pt x="133" y="0"/>
                    <a:pt x="171" y="75"/>
                  </a:cubicBezTo>
                  <a:close/>
                </a:path>
              </a:pathLst>
            </a:custGeom>
            <a:solidFill>
              <a:srgbClr val="F7E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35"/>
            <p:cNvSpPr>
              <a:spLocks/>
            </p:cNvSpPr>
            <p:nvPr/>
          </p:nvSpPr>
          <p:spPr bwMode="auto">
            <a:xfrm>
              <a:off x="7574493" y="3028173"/>
              <a:ext cx="88900" cy="144463"/>
            </a:xfrm>
            <a:custGeom>
              <a:avLst/>
              <a:gdLst>
                <a:gd name="T0" fmla="*/ 88900 w 83"/>
                <a:gd name="T1" fmla="*/ 144463 h 133"/>
                <a:gd name="T2" fmla="*/ 20351 w 83"/>
                <a:gd name="T3" fmla="*/ 0 h 133"/>
                <a:gd name="T4" fmla="*/ 17137 w 83"/>
                <a:gd name="T5" fmla="*/ 13034 h 133"/>
                <a:gd name="T6" fmla="*/ 0 w 83"/>
                <a:gd name="T7" fmla="*/ 0 h 133"/>
                <a:gd name="T8" fmla="*/ 88900 w 83"/>
                <a:gd name="T9" fmla="*/ 144463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133">
                  <a:moveTo>
                    <a:pt x="83" y="133"/>
                  </a:moveTo>
                  <a:cubicBezTo>
                    <a:pt x="83" y="133"/>
                    <a:pt x="49" y="62"/>
                    <a:pt x="19" y="0"/>
                  </a:cubicBezTo>
                  <a:cubicBezTo>
                    <a:pt x="17" y="4"/>
                    <a:pt x="16" y="8"/>
                    <a:pt x="16" y="12"/>
                  </a:cubicBezTo>
                  <a:cubicBezTo>
                    <a:pt x="11" y="8"/>
                    <a:pt x="6" y="3"/>
                    <a:pt x="0" y="0"/>
                  </a:cubicBezTo>
                  <a:cubicBezTo>
                    <a:pt x="37" y="60"/>
                    <a:pt x="83" y="133"/>
                    <a:pt x="83" y="133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36"/>
            <p:cNvSpPr>
              <a:spLocks/>
            </p:cNvSpPr>
            <p:nvPr/>
          </p:nvSpPr>
          <p:spPr bwMode="auto">
            <a:xfrm>
              <a:off x="7224353" y="3111285"/>
              <a:ext cx="101600" cy="206375"/>
            </a:xfrm>
            <a:custGeom>
              <a:avLst/>
              <a:gdLst>
                <a:gd name="T0" fmla="*/ 0 w 94"/>
                <a:gd name="T1" fmla="*/ 21610 h 191"/>
                <a:gd name="T2" fmla="*/ 6485 w 94"/>
                <a:gd name="T3" fmla="*/ 0 h 191"/>
                <a:gd name="T4" fmla="*/ 101600 w 94"/>
                <a:gd name="T5" fmla="*/ 206375 h 191"/>
                <a:gd name="T6" fmla="*/ 0 w 94"/>
                <a:gd name="T7" fmla="*/ 23771 h 191"/>
                <a:gd name="T8" fmla="*/ 0 w 94"/>
                <a:gd name="T9" fmla="*/ 2161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191">
                  <a:moveTo>
                    <a:pt x="0" y="20"/>
                  </a:moveTo>
                  <a:cubicBezTo>
                    <a:pt x="1" y="13"/>
                    <a:pt x="3" y="6"/>
                    <a:pt x="6" y="0"/>
                  </a:cubicBezTo>
                  <a:cubicBezTo>
                    <a:pt x="39" y="71"/>
                    <a:pt x="94" y="191"/>
                    <a:pt x="94" y="191"/>
                  </a:cubicBezTo>
                  <a:cubicBezTo>
                    <a:pt x="94" y="191"/>
                    <a:pt x="26" y="73"/>
                    <a:pt x="0" y="22"/>
                  </a:cubicBezTo>
                  <a:cubicBezTo>
                    <a:pt x="0" y="23"/>
                    <a:pt x="0" y="22"/>
                    <a:pt x="0" y="20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37"/>
            <p:cNvSpPr>
              <a:spLocks/>
            </p:cNvSpPr>
            <p:nvPr/>
          </p:nvSpPr>
          <p:spPr bwMode="auto">
            <a:xfrm>
              <a:off x="7391139" y="3074194"/>
              <a:ext cx="109538" cy="177800"/>
            </a:xfrm>
            <a:custGeom>
              <a:avLst/>
              <a:gdLst>
                <a:gd name="T0" fmla="*/ 0 w 101"/>
                <a:gd name="T1" fmla="*/ 0 h 164"/>
                <a:gd name="T2" fmla="*/ 26029 w 101"/>
                <a:gd name="T3" fmla="*/ 27104 h 164"/>
                <a:gd name="T4" fmla="*/ 27113 w 101"/>
                <a:gd name="T5" fmla="*/ 10841 h 164"/>
                <a:gd name="T6" fmla="*/ 109538 w 101"/>
                <a:gd name="T7" fmla="*/ 177800 h 164"/>
                <a:gd name="T8" fmla="*/ 0 w 101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64">
                  <a:moveTo>
                    <a:pt x="0" y="0"/>
                  </a:moveTo>
                  <a:cubicBezTo>
                    <a:pt x="9" y="7"/>
                    <a:pt x="17" y="15"/>
                    <a:pt x="24" y="25"/>
                  </a:cubicBezTo>
                  <a:cubicBezTo>
                    <a:pt x="24" y="20"/>
                    <a:pt x="25" y="15"/>
                    <a:pt x="25" y="10"/>
                  </a:cubicBezTo>
                  <a:cubicBezTo>
                    <a:pt x="59" y="79"/>
                    <a:pt x="101" y="164"/>
                    <a:pt x="101" y="164"/>
                  </a:cubicBezTo>
                  <a:cubicBezTo>
                    <a:pt x="101" y="164"/>
                    <a:pt x="38" y="63"/>
                    <a:pt x="0" y="0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5444557" y="3626067"/>
            <a:ext cx="4856270" cy="70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刘星星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star@7477.com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463080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5"/>
          <p:cNvSpPr txBox="1">
            <a:spLocks noChangeArrowheads="1"/>
          </p:cNvSpPr>
          <p:nvPr/>
        </p:nvSpPr>
        <p:spPr bwMode="auto">
          <a:xfrm>
            <a:off x="867330" y="369333"/>
            <a:ext cx="5161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数据库高可用方案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17EBBA-AD34-481B-A4E3-FA2C249786BD}"/>
              </a:ext>
            </a:extLst>
          </p:cNvPr>
          <p:cNvSpPr txBox="1"/>
          <p:nvPr/>
        </p:nvSpPr>
        <p:spPr>
          <a:xfrm>
            <a:off x="1559496" y="1268760"/>
            <a:ext cx="6176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</a:rPr>
              <a:t>二、</a:t>
            </a:r>
            <a:r>
              <a:rPr lang="en-US" altLang="zh-CN" sz="3200">
                <a:latin typeface="+mj-ea"/>
              </a:rPr>
              <a:t> MHA+Keepalived+Mysql</a:t>
            </a:r>
            <a:r>
              <a:rPr lang="zh-CN" altLang="en-US" sz="3200">
                <a:latin typeface="+mj-ea"/>
              </a:rPr>
              <a:t> </a:t>
            </a:r>
            <a:endParaRPr lang="en-US" altLang="zh-CN" sz="3200"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D1993E-D291-4590-BCD9-0A9E3B2B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995" y="651470"/>
            <a:ext cx="5105400" cy="56578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96E4428-489A-41E1-B1F5-53C2294BE835}"/>
              </a:ext>
            </a:extLst>
          </p:cNvPr>
          <p:cNvSpPr txBox="1"/>
          <p:nvPr/>
        </p:nvSpPr>
        <p:spPr>
          <a:xfrm>
            <a:off x="2351584" y="25649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拓扑图</a:t>
            </a:r>
          </a:p>
        </p:txBody>
      </p:sp>
    </p:spTree>
    <p:extLst>
      <p:ext uri="{BB962C8B-B14F-4D97-AF65-F5344CB8AC3E}">
        <p14:creationId xmlns:p14="http://schemas.microsoft.com/office/powerpoint/2010/main" val="3414341555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5"/>
          <p:cNvSpPr txBox="1">
            <a:spLocks noChangeArrowheads="1"/>
          </p:cNvSpPr>
          <p:nvPr/>
        </p:nvSpPr>
        <p:spPr bwMode="auto">
          <a:xfrm>
            <a:off x="867330" y="369333"/>
            <a:ext cx="5161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数据库高可用方案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17EBBA-AD34-481B-A4E3-FA2C249786BD}"/>
              </a:ext>
            </a:extLst>
          </p:cNvPr>
          <p:cNvSpPr txBox="1"/>
          <p:nvPr/>
        </p:nvSpPr>
        <p:spPr>
          <a:xfrm>
            <a:off x="1559496" y="1268760"/>
            <a:ext cx="6176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</a:rPr>
              <a:t>二、</a:t>
            </a:r>
            <a:r>
              <a:rPr lang="en-US" altLang="zh-CN" sz="3200">
                <a:latin typeface="+mj-ea"/>
              </a:rPr>
              <a:t> MHA+Keepalived+Mysql</a:t>
            </a:r>
            <a:r>
              <a:rPr lang="zh-CN" altLang="en-US" sz="3200">
                <a:latin typeface="+mj-ea"/>
              </a:rPr>
              <a:t> </a:t>
            </a:r>
            <a:endParaRPr lang="en-US" altLang="zh-CN" sz="320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38A97D-E49B-4CB5-9B2E-73E27620C25F}"/>
              </a:ext>
            </a:extLst>
          </p:cNvPr>
          <p:cNvSpPr txBox="1"/>
          <p:nvPr/>
        </p:nvSpPr>
        <p:spPr>
          <a:xfrm>
            <a:off x="1703512" y="4586352"/>
            <a:ext cx="9649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缺点：</a:t>
            </a:r>
          </a:p>
          <a:p>
            <a:r>
              <a:rPr lang="zh-CN" altLang="en-US">
                <a:latin typeface="+mj-ea"/>
                <a:ea typeface="+mj-ea"/>
              </a:rPr>
              <a:t>至少需要三节点，相对于双节点需要更多的资源</a:t>
            </a:r>
            <a:r>
              <a:rPr lang="en-US" altLang="zh-CN">
                <a:latin typeface="+mj-ea"/>
                <a:ea typeface="+mj-ea"/>
              </a:rPr>
              <a:t>;</a:t>
            </a:r>
          </a:p>
          <a:p>
            <a:r>
              <a:rPr lang="zh-CN" altLang="en-US">
                <a:latin typeface="+mj-ea"/>
                <a:ea typeface="+mj-ea"/>
              </a:rPr>
              <a:t>逻辑较为复杂，发生故障后排查问题，定位问题更加困难</a:t>
            </a:r>
            <a:r>
              <a:rPr lang="en-US" altLang="zh-CN">
                <a:latin typeface="+mj-ea"/>
                <a:ea typeface="+mj-ea"/>
              </a:rPr>
              <a:t>;</a:t>
            </a:r>
          </a:p>
          <a:p>
            <a:r>
              <a:rPr lang="zh-CN" altLang="en-US">
                <a:latin typeface="+mj-ea"/>
                <a:ea typeface="+mj-ea"/>
              </a:rPr>
              <a:t>数据一致性仍然靠原生半同步复制保证，仍然存在数据不一致的风险</a:t>
            </a:r>
            <a:r>
              <a:rPr lang="en-US" altLang="zh-CN">
                <a:latin typeface="+mj-ea"/>
                <a:ea typeface="+mj-ea"/>
              </a:rPr>
              <a:t>;</a:t>
            </a:r>
          </a:p>
          <a:p>
            <a:r>
              <a:rPr lang="zh-CN" altLang="en-US">
                <a:latin typeface="+mj-ea"/>
                <a:ea typeface="+mj-ea"/>
              </a:rPr>
              <a:t>可能因为网络分区发生脑裂现象</a:t>
            </a:r>
            <a:r>
              <a:rPr lang="en-US" altLang="zh-CN">
                <a:latin typeface="+mj-ea"/>
                <a:ea typeface="+mj-ea"/>
              </a:rPr>
              <a:t>;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45B781-1563-4BC7-A187-3C9CB3346932}"/>
              </a:ext>
            </a:extLst>
          </p:cNvPr>
          <p:cNvSpPr txBox="1"/>
          <p:nvPr/>
        </p:nvSpPr>
        <p:spPr>
          <a:xfrm>
            <a:off x="1703512" y="2276872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优点：</a:t>
            </a:r>
          </a:p>
          <a:p>
            <a:r>
              <a:rPr lang="zh-CN" altLang="en-US">
                <a:latin typeface="+mj-ea"/>
                <a:ea typeface="+mj-ea"/>
              </a:rPr>
              <a:t>可以进行故障的自动检测和转移</a:t>
            </a:r>
            <a:r>
              <a:rPr lang="en-US" altLang="zh-CN">
                <a:latin typeface="+mj-ea"/>
                <a:ea typeface="+mj-ea"/>
              </a:rPr>
              <a:t>;</a:t>
            </a:r>
          </a:p>
          <a:p>
            <a:r>
              <a:rPr lang="zh-CN" altLang="en-US">
                <a:latin typeface="+mj-ea"/>
                <a:ea typeface="+mj-ea"/>
              </a:rPr>
              <a:t>可扩展性较好，可以根据需要扩展</a:t>
            </a:r>
            <a:r>
              <a:rPr lang="en-US" altLang="zh-CN">
                <a:latin typeface="+mj-ea"/>
                <a:ea typeface="+mj-ea"/>
              </a:rPr>
              <a:t>MySQL</a:t>
            </a:r>
            <a:r>
              <a:rPr lang="zh-CN" altLang="en-US">
                <a:latin typeface="+mj-ea"/>
                <a:ea typeface="+mj-ea"/>
              </a:rPr>
              <a:t>的节点数量和结构</a:t>
            </a:r>
            <a:r>
              <a:rPr lang="en-US" altLang="zh-CN">
                <a:latin typeface="+mj-ea"/>
                <a:ea typeface="+mj-ea"/>
              </a:rPr>
              <a:t>;</a:t>
            </a:r>
          </a:p>
          <a:p>
            <a:r>
              <a:rPr lang="zh-CN" altLang="en-US">
                <a:latin typeface="+mj-ea"/>
                <a:ea typeface="+mj-ea"/>
              </a:rPr>
              <a:t>相比于双节点的</a:t>
            </a:r>
            <a:r>
              <a:rPr lang="en-US" altLang="zh-CN">
                <a:latin typeface="+mj-ea"/>
                <a:ea typeface="+mj-ea"/>
              </a:rPr>
              <a:t>MySQL</a:t>
            </a:r>
            <a:r>
              <a:rPr lang="zh-CN" altLang="en-US">
                <a:latin typeface="+mj-ea"/>
                <a:ea typeface="+mj-ea"/>
              </a:rPr>
              <a:t>复制，三节点</a:t>
            </a:r>
            <a:r>
              <a:rPr lang="en-US" altLang="zh-CN">
                <a:latin typeface="+mj-ea"/>
                <a:ea typeface="+mj-ea"/>
              </a:rPr>
              <a:t>/</a:t>
            </a:r>
            <a:r>
              <a:rPr lang="zh-CN" altLang="en-US">
                <a:latin typeface="+mj-ea"/>
                <a:ea typeface="+mj-ea"/>
              </a:rPr>
              <a:t>多节点的</a:t>
            </a:r>
            <a:r>
              <a:rPr lang="en-US" altLang="zh-CN">
                <a:latin typeface="+mj-ea"/>
                <a:ea typeface="+mj-ea"/>
              </a:rPr>
              <a:t>MySQL</a:t>
            </a:r>
            <a:r>
              <a:rPr lang="zh-CN" altLang="en-US">
                <a:latin typeface="+mj-ea"/>
                <a:ea typeface="+mj-ea"/>
              </a:rPr>
              <a:t>发生不可用的概率更低</a:t>
            </a:r>
          </a:p>
        </p:txBody>
      </p:sp>
    </p:spTree>
    <p:extLst>
      <p:ext uri="{BB962C8B-B14F-4D97-AF65-F5344CB8AC3E}">
        <p14:creationId xmlns:p14="http://schemas.microsoft.com/office/powerpoint/2010/main" val="2124346583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5"/>
          <p:cNvSpPr txBox="1">
            <a:spLocks noChangeArrowheads="1"/>
          </p:cNvSpPr>
          <p:nvPr/>
        </p:nvSpPr>
        <p:spPr bwMode="auto">
          <a:xfrm>
            <a:off x="867330" y="369333"/>
            <a:ext cx="5161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数据库高可用方案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17EBBA-AD34-481B-A4E3-FA2C249786BD}"/>
              </a:ext>
            </a:extLst>
          </p:cNvPr>
          <p:cNvSpPr txBox="1"/>
          <p:nvPr/>
        </p:nvSpPr>
        <p:spPr>
          <a:xfrm>
            <a:off x="1559496" y="1268760"/>
            <a:ext cx="3815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</a:rPr>
              <a:t>三、</a:t>
            </a:r>
            <a:r>
              <a:rPr lang="en-US" altLang="zh-CN" sz="3200">
                <a:latin typeface="+mj-ea"/>
              </a:rPr>
              <a:t>MMM+Mysql</a:t>
            </a:r>
            <a:r>
              <a:rPr lang="zh-CN" altLang="en-US" sz="3200">
                <a:latin typeface="+mj-ea"/>
              </a:rPr>
              <a:t> </a:t>
            </a:r>
            <a:endParaRPr lang="en-US" altLang="zh-CN" sz="3200"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45B781-1563-4BC7-A187-3C9CB3346932}"/>
              </a:ext>
            </a:extLst>
          </p:cNvPr>
          <p:cNvSpPr txBox="1"/>
          <p:nvPr/>
        </p:nvSpPr>
        <p:spPr>
          <a:xfrm>
            <a:off x="1559496" y="3011468"/>
            <a:ext cx="8928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j-ea"/>
                <a:ea typeface="+mj-ea"/>
              </a:rPr>
              <a:t>MMM(Master-Master replication managerfor Mysql</a:t>
            </a:r>
            <a:r>
              <a:rPr lang="zh-CN" altLang="en-US">
                <a:latin typeface="+mj-ea"/>
                <a:ea typeface="+mj-ea"/>
              </a:rPr>
              <a:t>，</a:t>
            </a:r>
            <a:r>
              <a:rPr lang="en-US" altLang="zh-CN">
                <a:latin typeface="+mj-ea"/>
                <a:ea typeface="+mj-ea"/>
              </a:rPr>
              <a:t>Mysql</a:t>
            </a:r>
            <a:r>
              <a:rPr lang="zh-CN" altLang="en-US">
                <a:latin typeface="+mj-ea"/>
                <a:ea typeface="+mj-ea"/>
              </a:rPr>
              <a:t>主主复制管理器</a:t>
            </a:r>
            <a:r>
              <a:rPr lang="en-US" altLang="zh-CN">
                <a:latin typeface="+mj-ea"/>
                <a:ea typeface="+mj-ea"/>
              </a:rPr>
              <a:t>)</a:t>
            </a:r>
            <a:r>
              <a:rPr lang="zh-CN" altLang="en-US">
                <a:latin typeface="+mj-ea"/>
                <a:ea typeface="+mj-ea"/>
              </a:rPr>
              <a:t>是一套灵活的脚本程序，基于</a:t>
            </a:r>
            <a:r>
              <a:rPr lang="en-US" altLang="zh-CN">
                <a:latin typeface="+mj-ea"/>
                <a:ea typeface="+mj-ea"/>
              </a:rPr>
              <a:t>perl</a:t>
            </a:r>
            <a:r>
              <a:rPr lang="zh-CN" altLang="en-US">
                <a:latin typeface="+mj-ea"/>
                <a:ea typeface="+mj-ea"/>
              </a:rPr>
              <a:t>实现，用来对</a:t>
            </a:r>
            <a:r>
              <a:rPr lang="en-US" altLang="zh-CN">
                <a:latin typeface="+mj-ea"/>
                <a:ea typeface="+mj-ea"/>
              </a:rPr>
              <a:t>mysql replication</a:t>
            </a:r>
            <a:r>
              <a:rPr lang="zh-CN" altLang="en-US">
                <a:latin typeface="+mj-ea"/>
                <a:ea typeface="+mj-ea"/>
              </a:rPr>
              <a:t>进行监控和故障迁移，并能管理</a:t>
            </a:r>
            <a:r>
              <a:rPr lang="en-US" altLang="zh-CN">
                <a:latin typeface="+mj-ea"/>
                <a:ea typeface="+mj-ea"/>
              </a:rPr>
              <a:t>mysql Master-Master</a:t>
            </a:r>
            <a:r>
              <a:rPr lang="zh-CN" altLang="en-US">
                <a:latin typeface="+mj-ea"/>
                <a:ea typeface="+mj-ea"/>
              </a:rPr>
              <a:t>复制的配置</a:t>
            </a:r>
            <a:r>
              <a:rPr lang="en-US" altLang="zh-CN">
                <a:latin typeface="+mj-ea"/>
                <a:ea typeface="+mj-ea"/>
              </a:rPr>
              <a:t>(</a:t>
            </a:r>
            <a:r>
              <a:rPr lang="zh-CN" altLang="en-US">
                <a:latin typeface="+mj-ea"/>
                <a:ea typeface="+mj-ea"/>
              </a:rPr>
              <a:t>同一时间只有一个节点是可写的</a:t>
            </a:r>
            <a:r>
              <a:rPr lang="en-US" altLang="zh-CN">
                <a:latin typeface="+mj-ea"/>
                <a:ea typeface="+mj-ea"/>
              </a:rPr>
              <a:t>)</a:t>
            </a:r>
            <a:r>
              <a:rPr lang="zh-CN" altLang="en-US">
                <a:latin typeface="+mj-ea"/>
                <a:ea typeface="+mj-ea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8D16F6-FF31-4BD8-BA9D-14B38745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408" y="382401"/>
            <a:ext cx="29813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1767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5"/>
          <p:cNvSpPr txBox="1">
            <a:spLocks noChangeArrowheads="1"/>
          </p:cNvSpPr>
          <p:nvPr/>
        </p:nvSpPr>
        <p:spPr bwMode="auto">
          <a:xfrm>
            <a:off x="867330" y="369333"/>
            <a:ext cx="5161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数据库高可用方案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17EBBA-AD34-481B-A4E3-FA2C249786BD}"/>
              </a:ext>
            </a:extLst>
          </p:cNvPr>
          <p:cNvSpPr txBox="1"/>
          <p:nvPr/>
        </p:nvSpPr>
        <p:spPr>
          <a:xfrm>
            <a:off x="1559496" y="1268760"/>
            <a:ext cx="3815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</a:rPr>
              <a:t>三、</a:t>
            </a:r>
            <a:r>
              <a:rPr lang="en-US" altLang="zh-CN" sz="3200">
                <a:latin typeface="+mj-ea"/>
              </a:rPr>
              <a:t>MMM+Mysql</a:t>
            </a:r>
            <a:r>
              <a:rPr lang="zh-CN" altLang="en-US" sz="3200">
                <a:latin typeface="+mj-ea"/>
              </a:rPr>
              <a:t> </a:t>
            </a:r>
            <a:endParaRPr lang="en-US" altLang="zh-CN" sz="320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38A97D-E49B-4CB5-9B2E-73E27620C25F}"/>
              </a:ext>
            </a:extLst>
          </p:cNvPr>
          <p:cNvSpPr txBox="1"/>
          <p:nvPr/>
        </p:nvSpPr>
        <p:spPr>
          <a:xfrm>
            <a:off x="1703512" y="4586352"/>
            <a:ext cx="9649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缺点：</a:t>
            </a:r>
          </a:p>
          <a:p>
            <a:r>
              <a:rPr lang="en-US" altLang="zh-CN">
                <a:latin typeface="+mj-ea"/>
                <a:ea typeface="+mj-ea"/>
              </a:rPr>
              <a:t>Monitor</a:t>
            </a:r>
            <a:r>
              <a:rPr lang="zh-CN" altLang="en-US">
                <a:latin typeface="+mj-ea"/>
                <a:ea typeface="+mj-ea"/>
              </a:rPr>
              <a:t>节点是单点，可以结合</a:t>
            </a:r>
            <a:r>
              <a:rPr lang="en-US" altLang="zh-CN">
                <a:latin typeface="+mj-ea"/>
                <a:ea typeface="+mj-ea"/>
              </a:rPr>
              <a:t>Keepalived</a:t>
            </a:r>
            <a:r>
              <a:rPr lang="zh-CN" altLang="en-US">
                <a:latin typeface="+mj-ea"/>
                <a:ea typeface="+mj-ea"/>
              </a:rPr>
              <a:t>实现高可用。</a:t>
            </a:r>
          </a:p>
          <a:p>
            <a:r>
              <a:rPr lang="zh-CN" altLang="en-US">
                <a:latin typeface="+mj-ea"/>
                <a:ea typeface="+mj-ea"/>
              </a:rPr>
              <a:t>相对于双节点需要更多的资源</a:t>
            </a:r>
            <a:r>
              <a:rPr lang="en-US" altLang="zh-CN">
                <a:latin typeface="+mj-ea"/>
                <a:ea typeface="+mj-ea"/>
              </a:rPr>
              <a:t>;</a:t>
            </a:r>
          </a:p>
          <a:p>
            <a:r>
              <a:rPr lang="zh-CN" altLang="en-US">
                <a:latin typeface="+mj-ea"/>
                <a:ea typeface="+mj-ea"/>
              </a:rPr>
              <a:t>双主结构对数据库服务器</a:t>
            </a:r>
            <a:r>
              <a:rPr lang="en-US" altLang="zh-CN">
                <a:latin typeface="+mj-ea"/>
                <a:ea typeface="+mj-ea"/>
              </a:rPr>
              <a:t>IO</a:t>
            </a:r>
            <a:r>
              <a:rPr lang="zh-CN" altLang="en-US">
                <a:latin typeface="+mj-ea"/>
                <a:ea typeface="+mj-ea"/>
              </a:rPr>
              <a:t>性能提出更高要求。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45B781-1563-4BC7-A187-3C9CB3346932}"/>
              </a:ext>
            </a:extLst>
          </p:cNvPr>
          <p:cNvSpPr txBox="1"/>
          <p:nvPr/>
        </p:nvSpPr>
        <p:spPr>
          <a:xfrm>
            <a:off x="1703512" y="2276872"/>
            <a:ext cx="8928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优点：</a:t>
            </a:r>
          </a:p>
          <a:p>
            <a:r>
              <a:rPr lang="zh-CN" altLang="en-US">
                <a:latin typeface="+mj-ea"/>
                <a:ea typeface="+mj-ea"/>
              </a:rPr>
              <a:t>安装简单</a:t>
            </a:r>
            <a:r>
              <a:rPr lang="en-US" altLang="zh-CN">
                <a:latin typeface="+mj-ea"/>
                <a:ea typeface="+mj-ea"/>
              </a:rPr>
              <a:t>(</a:t>
            </a:r>
            <a:r>
              <a:rPr lang="zh-CN" altLang="en-US">
                <a:latin typeface="+mj-ea"/>
                <a:ea typeface="+mj-ea"/>
              </a:rPr>
              <a:t>相对于</a:t>
            </a:r>
            <a:r>
              <a:rPr lang="en-US" altLang="zh-CN">
                <a:latin typeface="+mj-ea"/>
                <a:ea typeface="+mj-ea"/>
              </a:rPr>
              <a:t>MHA)</a:t>
            </a:r>
            <a:r>
              <a:rPr lang="zh-CN" altLang="en-US">
                <a:latin typeface="+mj-ea"/>
                <a:ea typeface="+mj-ea"/>
              </a:rPr>
              <a:t>。</a:t>
            </a:r>
          </a:p>
          <a:p>
            <a:r>
              <a:rPr lang="zh-CN" altLang="en-US">
                <a:latin typeface="+mj-ea"/>
                <a:ea typeface="+mj-ea"/>
              </a:rPr>
              <a:t>高可用性，扩展性好，出现故障自动切换，对于主主同步，在同一时间只提供一台数据库写操作，保证的数据的一致性。</a:t>
            </a:r>
          </a:p>
        </p:txBody>
      </p:sp>
    </p:spTree>
    <p:extLst>
      <p:ext uri="{BB962C8B-B14F-4D97-AF65-F5344CB8AC3E}">
        <p14:creationId xmlns:p14="http://schemas.microsoft.com/office/powerpoint/2010/main" val="423536599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5"/>
          <p:cNvSpPr txBox="1">
            <a:spLocks noChangeArrowheads="1"/>
          </p:cNvSpPr>
          <p:nvPr/>
        </p:nvSpPr>
        <p:spPr bwMode="auto">
          <a:xfrm>
            <a:off x="867330" y="369333"/>
            <a:ext cx="5161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数据库高可用方案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17EBBA-AD34-481B-A4E3-FA2C249786BD}"/>
              </a:ext>
            </a:extLst>
          </p:cNvPr>
          <p:cNvSpPr txBox="1"/>
          <p:nvPr/>
        </p:nvSpPr>
        <p:spPr>
          <a:xfrm>
            <a:off x="1559496" y="1268760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</a:rPr>
              <a:t>四、</a:t>
            </a:r>
            <a:r>
              <a:rPr lang="en-US" altLang="zh-CN" sz="3200">
                <a:latin typeface="+mj-ea"/>
              </a:rPr>
              <a:t>MyCat</a:t>
            </a:r>
            <a:r>
              <a:rPr lang="zh-CN" altLang="en-US" sz="3200">
                <a:latin typeface="+mj-ea"/>
              </a:rPr>
              <a:t>数据库中间件 </a:t>
            </a:r>
            <a:endParaRPr lang="en-US" altLang="zh-CN" sz="320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D7FF4B-5A87-442E-9E45-0435E1E6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224068"/>
            <a:ext cx="66484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05745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5"/>
          <p:cNvSpPr txBox="1">
            <a:spLocks noChangeArrowheads="1"/>
          </p:cNvSpPr>
          <p:nvPr/>
        </p:nvSpPr>
        <p:spPr bwMode="auto">
          <a:xfrm>
            <a:off x="867330" y="369333"/>
            <a:ext cx="5161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数据库高可用方案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17EBBA-AD34-481B-A4E3-FA2C249786BD}"/>
              </a:ext>
            </a:extLst>
          </p:cNvPr>
          <p:cNvSpPr txBox="1"/>
          <p:nvPr/>
        </p:nvSpPr>
        <p:spPr>
          <a:xfrm>
            <a:off x="1559496" y="1268760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</a:rPr>
              <a:t>四、</a:t>
            </a:r>
            <a:r>
              <a:rPr lang="en-US" altLang="zh-CN" sz="3200">
                <a:latin typeface="+mj-ea"/>
              </a:rPr>
              <a:t>MyCat</a:t>
            </a:r>
            <a:r>
              <a:rPr lang="zh-CN" altLang="en-US" sz="3200">
                <a:latin typeface="+mj-ea"/>
              </a:rPr>
              <a:t>数据库中间件 </a:t>
            </a:r>
            <a:endParaRPr lang="en-US" altLang="zh-CN" sz="320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281EB5-65E0-4E69-AF94-D3C10ADE9D19}"/>
              </a:ext>
            </a:extLst>
          </p:cNvPr>
          <p:cNvSpPr txBox="1"/>
          <p:nvPr/>
        </p:nvSpPr>
        <p:spPr>
          <a:xfrm>
            <a:off x="1559496" y="2416820"/>
            <a:ext cx="9433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MyCat</a:t>
            </a:r>
            <a:r>
              <a:rPr lang="zh-CN" altLang="en-US"/>
              <a:t>是一个开源的分布式数据库系统，是一个实现了</a:t>
            </a:r>
            <a:r>
              <a:rPr lang="en-US" altLang="zh-CN"/>
              <a:t>MySQL</a:t>
            </a:r>
            <a:r>
              <a:rPr lang="zh-CN" altLang="en-US"/>
              <a:t>协议的服务器，前端用户可以把它看作是一个数据库代理，用</a:t>
            </a:r>
            <a:r>
              <a:rPr lang="en-US" altLang="zh-CN"/>
              <a:t>MySQL</a:t>
            </a:r>
            <a:r>
              <a:rPr lang="zh-CN" altLang="en-US"/>
              <a:t>客户端工具和命令行访问，而其后端可以用</a:t>
            </a:r>
            <a:r>
              <a:rPr lang="en-US" altLang="zh-CN"/>
              <a:t>MySQL</a:t>
            </a:r>
            <a:r>
              <a:rPr lang="zh-CN" altLang="en-US"/>
              <a:t>原生协议与多个</a:t>
            </a:r>
            <a:r>
              <a:rPr lang="en-US" altLang="zh-CN"/>
              <a:t>MySQL</a:t>
            </a:r>
            <a:r>
              <a:rPr lang="zh-CN" altLang="en-US"/>
              <a:t>服务器通信，也可以用</a:t>
            </a:r>
            <a:r>
              <a:rPr lang="en-US" altLang="zh-CN"/>
              <a:t>JDBC</a:t>
            </a:r>
            <a:r>
              <a:rPr lang="zh-CN" altLang="en-US"/>
              <a:t>协议与大多数主流数据库服务器通信，其核心功能是分表分库，即将一个大表水平分割为</a:t>
            </a:r>
            <a:r>
              <a:rPr lang="en-US" altLang="zh-CN"/>
              <a:t>N</a:t>
            </a:r>
            <a:r>
              <a:rPr lang="zh-CN" altLang="en-US"/>
              <a:t>个小表，存储在后端</a:t>
            </a:r>
            <a:r>
              <a:rPr lang="en-US" altLang="zh-CN"/>
              <a:t>MySQL</a:t>
            </a:r>
            <a:r>
              <a:rPr lang="zh-CN" altLang="en-US"/>
              <a:t>服务器里或者其他数据库里。</a:t>
            </a:r>
          </a:p>
        </p:txBody>
      </p:sp>
    </p:spTree>
    <p:extLst>
      <p:ext uri="{BB962C8B-B14F-4D97-AF65-F5344CB8AC3E}">
        <p14:creationId xmlns:p14="http://schemas.microsoft.com/office/powerpoint/2010/main" val="83613395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5"/>
          <p:cNvSpPr txBox="1">
            <a:spLocks noChangeArrowheads="1"/>
          </p:cNvSpPr>
          <p:nvPr/>
        </p:nvSpPr>
        <p:spPr bwMode="auto">
          <a:xfrm>
            <a:off x="867330" y="369333"/>
            <a:ext cx="5161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数据库高可用方案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17EBBA-AD34-481B-A4E3-FA2C249786BD}"/>
              </a:ext>
            </a:extLst>
          </p:cNvPr>
          <p:cNvSpPr txBox="1"/>
          <p:nvPr/>
        </p:nvSpPr>
        <p:spPr>
          <a:xfrm>
            <a:off x="1559496" y="1268760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</a:rPr>
              <a:t>四、</a:t>
            </a:r>
            <a:r>
              <a:rPr lang="en-US" altLang="zh-CN" sz="3200">
                <a:latin typeface="+mj-ea"/>
              </a:rPr>
              <a:t>MyCat</a:t>
            </a:r>
            <a:r>
              <a:rPr lang="zh-CN" altLang="en-US" sz="3200">
                <a:latin typeface="+mj-ea"/>
              </a:rPr>
              <a:t>数据库中间件 </a:t>
            </a:r>
            <a:endParaRPr lang="en-US" altLang="zh-CN" sz="320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281EB5-65E0-4E69-AF94-D3C10ADE9D19}"/>
              </a:ext>
            </a:extLst>
          </p:cNvPr>
          <p:cNvSpPr txBox="1"/>
          <p:nvPr/>
        </p:nvSpPr>
        <p:spPr>
          <a:xfrm>
            <a:off x="1559496" y="2416820"/>
            <a:ext cx="9433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Mycat</a:t>
            </a:r>
            <a:r>
              <a:rPr lang="zh-CN" altLang="en-US"/>
              <a:t>可以用来做什么？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数据库代理，支持多种数据库 </a:t>
            </a:r>
            <a:r>
              <a:rPr lang="en-US" altLang="zh-CN"/>
              <a:t>ORACLE</a:t>
            </a:r>
            <a:r>
              <a:rPr lang="zh-CN" altLang="en-US"/>
              <a:t>、</a:t>
            </a:r>
            <a:r>
              <a:rPr lang="en-US" altLang="zh-CN"/>
              <a:t>DB2</a:t>
            </a:r>
            <a:r>
              <a:rPr lang="zh-CN" altLang="en-US"/>
              <a:t>、</a:t>
            </a:r>
            <a:r>
              <a:rPr lang="en-US" altLang="zh-CN"/>
              <a:t>SQL Server </a:t>
            </a:r>
            <a:r>
              <a:rPr lang="zh-CN" altLang="en-US"/>
              <a:t>、</a:t>
            </a:r>
            <a:r>
              <a:rPr lang="en-US" altLang="zh-CN"/>
              <a:t>MangoDB</a:t>
            </a:r>
            <a:r>
              <a:rPr lang="zh-CN" altLang="en-US"/>
              <a:t>等。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数据库读写分离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数据库高可用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数据库分库、分片（水平、垂直）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239246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5"/>
          <p:cNvSpPr txBox="1">
            <a:spLocks noChangeArrowheads="1"/>
          </p:cNvSpPr>
          <p:nvPr/>
        </p:nvSpPr>
        <p:spPr bwMode="auto">
          <a:xfrm>
            <a:off x="867330" y="369333"/>
            <a:ext cx="5161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数据库高可用方案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17EBBA-AD34-481B-A4E3-FA2C249786BD}"/>
              </a:ext>
            </a:extLst>
          </p:cNvPr>
          <p:cNvSpPr txBox="1"/>
          <p:nvPr/>
        </p:nvSpPr>
        <p:spPr>
          <a:xfrm>
            <a:off x="1559496" y="1268760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</a:rPr>
              <a:t>四、</a:t>
            </a:r>
            <a:r>
              <a:rPr lang="en-US" altLang="zh-CN" sz="3200">
                <a:latin typeface="+mj-ea"/>
              </a:rPr>
              <a:t>MyCat</a:t>
            </a:r>
            <a:r>
              <a:rPr lang="zh-CN" altLang="en-US" sz="3200">
                <a:latin typeface="+mj-ea"/>
              </a:rPr>
              <a:t>数据库中间件 </a:t>
            </a:r>
            <a:endParaRPr lang="en-US" altLang="zh-CN" sz="320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281EB5-65E0-4E69-AF94-D3C10ADE9D19}"/>
              </a:ext>
            </a:extLst>
          </p:cNvPr>
          <p:cNvSpPr txBox="1"/>
          <p:nvPr/>
        </p:nvSpPr>
        <p:spPr>
          <a:xfrm>
            <a:off x="1343472" y="2416820"/>
            <a:ext cx="9433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优点：</a:t>
            </a:r>
            <a:endParaRPr lang="en-US" altLang="zh-CN"/>
          </a:p>
          <a:p>
            <a:r>
              <a:rPr lang="zh-CN" altLang="en-US"/>
              <a:t>相对其他数据库中间件，</a:t>
            </a:r>
            <a:r>
              <a:rPr lang="en-US" altLang="zh-CN"/>
              <a:t>Mycat</a:t>
            </a:r>
            <a:r>
              <a:rPr lang="zh-CN" altLang="en-US"/>
              <a:t>并不是最快的，但是功能比较丰富，对读写分离和分库分表都有支持，对原有的应用系统侵入比较小，系统改造比较易于实现。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AA2C89-4BE2-42B2-AEEB-FF965C0E5B55}"/>
              </a:ext>
            </a:extLst>
          </p:cNvPr>
          <p:cNvSpPr txBox="1"/>
          <p:nvPr/>
        </p:nvSpPr>
        <p:spPr>
          <a:xfrm>
            <a:off x="1343472" y="4293096"/>
            <a:ext cx="9937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缺点：</a:t>
            </a:r>
            <a:endParaRPr lang="en-US" altLang="zh-CN"/>
          </a:p>
          <a:p>
            <a:r>
              <a:rPr lang="zh-CN" altLang="en-US"/>
              <a:t>由于所有的</a:t>
            </a:r>
            <a:r>
              <a:rPr lang="en-US" altLang="zh-CN"/>
              <a:t>sql</a:t>
            </a:r>
            <a:r>
              <a:rPr lang="zh-CN" altLang="en-US"/>
              <a:t>都会通过</a:t>
            </a:r>
            <a:r>
              <a:rPr lang="en-US" altLang="zh-CN"/>
              <a:t>Mycat</a:t>
            </a:r>
            <a:r>
              <a:rPr lang="zh-CN" altLang="en-US"/>
              <a:t>来路由，在数据库比较多的情况下，</a:t>
            </a:r>
            <a:r>
              <a:rPr lang="en-US" altLang="zh-CN"/>
              <a:t>Mycat</a:t>
            </a:r>
            <a:r>
              <a:rPr lang="zh-CN" altLang="en-US"/>
              <a:t>本身的</a:t>
            </a:r>
            <a:r>
              <a:rPr lang="en-US" altLang="zh-CN"/>
              <a:t>cpu</a:t>
            </a:r>
            <a:r>
              <a:rPr lang="zh-CN" altLang="en-US"/>
              <a:t>性能压力就会随之增大。同样，由于</a:t>
            </a:r>
            <a:r>
              <a:rPr lang="en-US" altLang="zh-CN"/>
              <a:t>Mycat</a:t>
            </a:r>
            <a:r>
              <a:rPr lang="zh-CN" altLang="en-US"/>
              <a:t>本身需要解析</a:t>
            </a:r>
            <a:r>
              <a:rPr lang="en-US" altLang="zh-CN"/>
              <a:t>sql</a:t>
            </a:r>
            <a:r>
              <a:rPr lang="zh-CN" altLang="en-US"/>
              <a:t>，也需要合并各个数据库返回的结果，本身的</a:t>
            </a:r>
            <a:r>
              <a:rPr lang="en-US" altLang="zh-CN"/>
              <a:t>CPU</a:t>
            </a:r>
            <a:r>
              <a:rPr lang="zh-CN" altLang="en-US"/>
              <a:t>消耗就会比较高，在数据库较多的情况下，</a:t>
            </a:r>
            <a:r>
              <a:rPr lang="en-US" altLang="zh-CN"/>
              <a:t>CPU</a:t>
            </a:r>
            <a:r>
              <a:rPr lang="zh-CN" altLang="en-US"/>
              <a:t>可能不堪重负。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97941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5"/>
          <p:cNvSpPr txBox="1">
            <a:spLocks noChangeArrowheads="1"/>
          </p:cNvSpPr>
          <p:nvPr/>
        </p:nvSpPr>
        <p:spPr bwMode="auto">
          <a:xfrm>
            <a:off x="867330" y="369333"/>
            <a:ext cx="5161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数据库高可用方案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17EBBA-AD34-481B-A4E3-FA2C249786BD}"/>
              </a:ext>
            </a:extLst>
          </p:cNvPr>
          <p:cNvSpPr txBox="1"/>
          <p:nvPr/>
        </p:nvSpPr>
        <p:spPr>
          <a:xfrm>
            <a:off x="1559496" y="1268760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</a:rPr>
              <a:t>四、</a:t>
            </a:r>
            <a:r>
              <a:rPr lang="en-US" altLang="zh-CN" sz="3200">
                <a:latin typeface="+mj-ea"/>
              </a:rPr>
              <a:t>MyCat</a:t>
            </a:r>
            <a:r>
              <a:rPr lang="zh-CN" altLang="en-US" sz="3200">
                <a:latin typeface="+mj-ea"/>
              </a:rPr>
              <a:t>数据库中间件 </a:t>
            </a:r>
            <a:endParaRPr lang="en-US" altLang="zh-CN" sz="320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281EB5-65E0-4E69-AF94-D3C10ADE9D19}"/>
              </a:ext>
            </a:extLst>
          </p:cNvPr>
          <p:cNvSpPr txBox="1"/>
          <p:nvPr/>
        </p:nvSpPr>
        <p:spPr>
          <a:xfrm>
            <a:off x="1343472" y="2416820"/>
            <a:ext cx="9433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个人体验：</a:t>
            </a:r>
            <a:endParaRPr lang="en-US" altLang="zh-CN"/>
          </a:p>
          <a:p>
            <a:r>
              <a:rPr lang="zh-CN" altLang="en-US"/>
              <a:t>搭建相对简单，配置较为复杂</a:t>
            </a:r>
            <a:endParaRPr lang="en-US" altLang="zh-CN"/>
          </a:p>
          <a:p>
            <a:r>
              <a:rPr lang="zh-CN" altLang="en-US"/>
              <a:t>提供多种分库、分表方式。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并非完全高可用，若</a:t>
            </a:r>
            <a:r>
              <a:rPr lang="en-US" altLang="zh-CN"/>
              <a:t>mycat</a:t>
            </a:r>
            <a:r>
              <a:rPr lang="zh-CN" altLang="en-US"/>
              <a:t>服务器宕机，整个服务停止。所以在</a:t>
            </a:r>
            <a:r>
              <a:rPr lang="en-US" altLang="zh-CN"/>
              <a:t>mycat</a:t>
            </a:r>
            <a:r>
              <a:rPr lang="zh-CN" altLang="en-US"/>
              <a:t>基础上需要做高可用，投入必然加大。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260790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"/>
          <p:cNvSpPr>
            <a:spLocks/>
          </p:cNvSpPr>
          <p:nvPr/>
        </p:nvSpPr>
        <p:spPr bwMode="auto">
          <a:xfrm>
            <a:off x="0" y="2204864"/>
            <a:ext cx="12192000" cy="1998527"/>
          </a:xfrm>
          <a:prstGeom prst="rect">
            <a:avLst/>
          </a:prstGeom>
          <a:solidFill>
            <a:srgbClr val="00823B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lIns="0" tIns="0" rIns="0" bIns="0" anchor="ctr"/>
          <a:lstStyle/>
          <a:p>
            <a:pPr algn="ctr"/>
            <a:endParaRPr lang="zh-CN" altLang="zh-CN" sz="162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cs typeface="Helvetica Light" charset="0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3549697" y="2741414"/>
            <a:ext cx="1337925" cy="954103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PART  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TWO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4727849" y="2709219"/>
            <a:ext cx="5256584" cy="92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sz="5400" b="1">
                <a:solidFill>
                  <a:schemeClr val="bg1"/>
                </a:solidFill>
              </a:rPr>
              <a:t>完成</a:t>
            </a:r>
            <a:r>
              <a:rPr lang="zh-CN" altLang="en-US" sz="5400" b="1" dirty="0">
                <a:solidFill>
                  <a:schemeClr val="bg1"/>
                </a:solidFill>
              </a:rPr>
              <a:t>情况</a:t>
            </a:r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2650883" y="2814452"/>
            <a:ext cx="941924" cy="808026"/>
            <a:chOff x="5084763" y="971550"/>
            <a:chExt cx="323850" cy="277813"/>
          </a:xfrm>
          <a:solidFill>
            <a:srgbClr val="E6E506"/>
          </a:solidFill>
        </p:grpSpPr>
        <p:sp>
          <p:nvSpPr>
            <p:cNvPr id="7" name="Freeform 301"/>
            <p:cNvSpPr>
              <a:spLocks noEditPoints="1"/>
            </p:cNvSpPr>
            <p:nvPr/>
          </p:nvSpPr>
          <p:spPr bwMode="auto">
            <a:xfrm>
              <a:off x="5191125" y="1031875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5"/>
            </a:p>
          </p:txBody>
        </p:sp>
        <p:sp>
          <p:nvSpPr>
            <p:cNvPr id="8" name="Freeform 302"/>
            <p:cNvSpPr>
              <a:spLocks noEditPoints="1"/>
            </p:cNvSpPr>
            <p:nvPr/>
          </p:nvSpPr>
          <p:spPr bwMode="auto">
            <a:xfrm>
              <a:off x="5084763" y="971550"/>
              <a:ext cx="139700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5"/>
            </a:p>
          </p:txBody>
        </p:sp>
        <p:sp>
          <p:nvSpPr>
            <p:cNvPr id="9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5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9695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1824" y="1340768"/>
            <a:ext cx="6392685" cy="174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67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随着</a:t>
            </a:r>
            <a:r>
              <a:rPr lang="en-US" altLang="zh-CN" sz="1467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7477</a:t>
            </a:r>
            <a:r>
              <a:rPr lang="zh-CN" altLang="en-US" sz="1467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游戏页游、手游等业务的飞速发展。服务器数据库数据量迅速激增，而且互联网业务的发展特点通常具有爆发性，业务量很可能在短短的一个月内突然爆发式地增长几千倍，对应的数据也很可能快速地从原来的几百</a:t>
            </a:r>
            <a:r>
              <a:rPr lang="en-US" altLang="zh-CN" sz="1467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GB</a:t>
            </a:r>
            <a:r>
              <a:rPr lang="zh-CN" altLang="en-US" sz="1467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飞速上涨到了几百个</a:t>
            </a:r>
            <a:r>
              <a:rPr lang="en-US" altLang="zh-CN" sz="1467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TB</a:t>
            </a:r>
            <a:r>
              <a:rPr lang="zh-CN" altLang="en-US" sz="1467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。如果在这爆发的关键时刻，系统不稳定或无法访问，那么对于业务将会是毁灭性的打击。</a:t>
            </a:r>
            <a:endParaRPr lang="zh-CN" altLang="en-US" sz="146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59"/>
          <p:cNvSpPr txBox="1">
            <a:spLocks noChangeArrowheads="1"/>
          </p:cNvSpPr>
          <p:nvPr/>
        </p:nvSpPr>
        <p:spPr bwMode="auto">
          <a:xfrm>
            <a:off x="1195945" y="2564904"/>
            <a:ext cx="33123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前言 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DDB9910-960A-436F-9E91-A947C6545BF1}"/>
              </a:ext>
            </a:extLst>
          </p:cNvPr>
          <p:cNvSpPr txBox="1"/>
          <p:nvPr/>
        </p:nvSpPr>
        <p:spPr>
          <a:xfrm>
            <a:off x="4583832" y="3483337"/>
            <a:ext cx="6392685" cy="1068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67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现有</a:t>
            </a:r>
            <a:r>
              <a:rPr lang="en-US" altLang="zh-CN" sz="1467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7477</a:t>
            </a:r>
            <a:r>
              <a:rPr lang="zh-CN" altLang="en-US" sz="1467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服务器平台架构的数据方面还是在</a:t>
            </a:r>
            <a:r>
              <a:rPr lang="zh-CN" altLang="en-US" sz="1467">
                <a:solidFill>
                  <a:srgbClr val="FF0000"/>
                </a:solidFill>
                <a:latin typeface="+mj-ea"/>
                <a:ea typeface="+mj-ea"/>
              </a:rPr>
              <a:t>主从数据库</a:t>
            </a:r>
            <a:r>
              <a:rPr lang="zh-CN" altLang="en-US" sz="1467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，单机架构没有实现高可用方案。由于</a:t>
            </a:r>
            <a:r>
              <a:rPr lang="en-US" altLang="zh-CN" sz="1467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7477</a:t>
            </a:r>
            <a:r>
              <a:rPr lang="zh-CN" altLang="en-US" sz="1467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业务的访问量越来越大，尽管采取了读写分离的方式，但随着数据库的压力继续增加，单点风险越来越突出。</a:t>
            </a:r>
            <a:endParaRPr lang="zh-CN" altLang="en-US" sz="146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64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燕尾形箭头 127"/>
          <p:cNvSpPr/>
          <p:nvPr/>
        </p:nvSpPr>
        <p:spPr>
          <a:xfrm>
            <a:off x="572094" y="2852936"/>
            <a:ext cx="11138836" cy="232828"/>
          </a:xfrm>
          <a:prstGeom prst="notch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779534" y="2868432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274947" y="2868432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9755310" y="2868432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2299174" y="2868432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/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4379166" y="1628803"/>
            <a:ext cx="962021" cy="962022"/>
            <a:chOff x="4341368" y="2343128"/>
            <a:chExt cx="962021" cy="962021"/>
          </a:xfrm>
        </p:grpSpPr>
        <p:sp>
          <p:nvSpPr>
            <p:cNvPr id="134" name="泪滴形 133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412016" y="2624083"/>
              <a:ext cx="820724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aseline="-30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约</a:t>
              </a:r>
              <a:r>
                <a:rPr lang="en-US" altLang="zh-CN" sz="2000" baseline="-30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2000" baseline="-30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周</a:t>
              </a:r>
              <a:endParaRPr lang="zh-CN" altLang="en-US" sz="20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897494" y="1628800"/>
            <a:ext cx="962021" cy="962021"/>
            <a:chOff x="1784435" y="2343128"/>
            <a:chExt cx="962021" cy="962021"/>
          </a:xfrm>
        </p:grpSpPr>
        <p:sp>
          <p:nvSpPr>
            <p:cNvPr id="137" name="泪滴形 136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38580" y="2595809"/>
              <a:ext cx="853730" cy="31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aseline="-30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约</a:t>
              </a:r>
              <a:r>
                <a:rPr lang="en-US" altLang="zh-CN" sz="2000" baseline="-30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2000" baseline="-30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周</a:t>
              </a:r>
              <a:endParaRPr lang="zh-CN" altLang="en-US" sz="2000" baseline="-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9357563" y="1628803"/>
            <a:ext cx="962021" cy="962022"/>
            <a:chOff x="9455232" y="2343128"/>
            <a:chExt cx="962021" cy="962021"/>
          </a:xfrm>
        </p:grpSpPr>
        <p:sp>
          <p:nvSpPr>
            <p:cNvPr id="140" name="泪滴形 139"/>
            <p:cNvSpPr/>
            <p:nvPr/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9525883" y="2652355"/>
              <a:ext cx="820724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aseline="-30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约</a:t>
              </a:r>
              <a:r>
                <a:rPr lang="en-US" altLang="zh-CN" sz="2000" baseline="-30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2000" baseline="-30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周</a:t>
              </a:r>
              <a:endParaRPr lang="zh-CN" altLang="en-US" sz="20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6875891" y="1628802"/>
            <a:ext cx="962021" cy="962022"/>
            <a:chOff x="6898301" y="2343128"/>
            <a:chExt cx="962021" cy="962021"/>
          </a:xfrm>
        </p:grpSpPr>
        <p:sp>
          <p:nvSpPr>
            <p:cNvPr id="143" name="泪滴形 142"/>
            <p:cNvSpPr/>
            <p:nvPr/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6952446" y="2624083"/>
              <a:ext cx="853730" cy="43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约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天</a:t>
              </a:r>
              <a:endParaRPr lang="zh-CN" altLang="en-US" sz="2000" baseline="-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5" name="矩形 144"/>
          <p:cNvSpPr/>
          <p:nvPr/>
        </p:nvSpPr>
        <p:spPr>
          <a:xfrm>
            <a:off x="959210" y="3356992"/>
            <a:ext cx="2786257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2200" b="1">
                <a:solidFill>
                  <a:srgbClr val="009644"/>
                </a:solidFill>
                <a:latin typeface="微软雅黑" pitchFamily="34" charset="-122"/>
                <a:ea typeface="微软雅黑" pitchFamily="34" charset="-122"/>
              </a:rPr>
              <a:t>Keepalived+m</a:t>
            </a:r>
            <a:r>
              <a:rPr lang="zh-CN" altLang="en-US" sz="2200" b="1">
                <a:solidFill>
                  <a:srgbClr val="009644"/>
                </a:solidFill>
                <a:latin typeface="微软雅黑" pitchFamily="34" charset="-122"/>
                <a:ea typeface="微软雅黑" pitchFamily="34" charset="-122"/>
              </a:rPr>
              <a:t>主从</a:t>
            </a:r>
            <a:endParaRPr lang="en-US" altLang="zh-CN" sz="2200" b="1" dirty="0">
              <a:solidFill>
                <a:srgbClr val="00964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矩形 47"/>
          <p:cNvSpPr>
            <a:spLocks noChangeArrowheads="1"/>
          </p:cNvSpPr>
          <p:nvPr/>
        </p:nvSpPr>
        <p:spPr bwMode="auto">
          <a:xfrm>
            <a:off x="856698" y="3745290"/>
            <a:ext cx="2699639" cy="174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在本地搭建成功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Mysql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主从（使用半同步复制）已经很熟练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Keeplived IP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非抢占模式，监控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mysql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服务，自动切换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VIP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3633301" y="3356992"/>
            <a:ext cx="24064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2200" b="1">
                <a:solidFill>
                  <a:srgbClr val="009644"/>
                </a:solidFill>
                <a:latin typeface="微软雅黑" pitchFamily="34" charset="-122"/>
                <a:ea typeface="微软雅黑" pitchFamily="34" charset="-122"/>
              </a:rPr>
              <a:t>MHA+K+Mysql</a:t>
            </a:r>
            <a:endParaRPr lang="en-US" altLang="zh-CN" sz="2200" b="1" dirty="0">
              <a:solidFill>
                <a:srgbClr val="00964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矩形 47"/>
          <p:cNvSpPr>
            <a:spLocks noChangeArrowheads="1"/>
          </p:cNvSpPr>
          <p:nvPr/>
        </p:nvSpPr>
        <p:spPr bwMode="auto">
          <a:xfrm>
            <a:off x="3868131" y="3745290"/>
            <a:ext cx="2171581" cy="202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在本地搭建成功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Mysql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主从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Mysql manger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服务器安装失败多次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模拟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myql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服务测试成功，可切换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295332" y="3356992"/>
            <a:ext cx="2132297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2200" b="1">
                <a:solidFill>
                  <a:srgbClr val="009644"/>
                </a:solidFill>
                <a:latin typeface="微软雅黑" pitchFamily="34" charset="-122"/>
                <a:ea typeface="微软雅黑" pitchFamily="34" charset="-122"/>
              </a:rPr>
              <a:t>MMM+Mysql</a:t>
            </a:r>
            <a:endParaRPr lang="en-US" altLang="zh-CN" sz="2200" b="1" dirty="0">
              <a:solidFill>
                <a:srgbClr val="00964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矩形 47"/>
          <p:cNvSpPr>
            <a:spLocks noChangeArrowheads="1"/>
          </p:cNvSpPr>
          <p:nvPr/>
        </p:nvSpPr>
        <p:spPr bwMode="auto">
          <a:xfrm>
            <a:off x="6393107" y="3745290"/>
            <a:ext cx="2171581" cy="118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在本地搭建成功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Mysql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主从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Mysql manger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服务器安装失败多次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9225270" y="3356992"/>
            <a:ext cx="1060080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2200" b="1">
                <a:solidFill>
                  <a:srgbClr val="009644"/>
                </a:solidFill>
                <a:latin typeface="微软雅黑" pitchFamily="34" charset="-122"/>
                <a:ea typeface="微软雅黑" pitchFamily="34" charset="-122"/>
              </a:rPr>
              <a:t>Mycat</a:t>
            </a:r>
            <a:endParaRPr lang="en-US" altLang="zh-CN" sz="2200" b="1" dirty="0">
              <a:solidFill>
                <a:srgbClr val="00964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矩形 47"/>
          <p:cNvSpPr>
            <a:spLocks noChangeArrowheads="1"/>
          </p:cNvSpPr>
          <p:nvPr/>
        </p:nvSpPr>
        <p:spPr bwMode="auto">
          <a:xfrm>
            <a:off x="8786936" y="3745290"/>
            <a:ext cx="1936749" cy="174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MyCat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数据库中间件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熟悉原理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搭建方案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分库分表等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在本地测试成功，将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7477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测试库分库。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28" name="文本框 45"/>
          <p:cNvSpPr txBox="1">
            <a:spLocks noChangeArrowheads="1"/>
          </p:cNvSpPr>
          <p:nvPr/>
        </p:nvSpPr>
        <p:spPr bwMode="auto">
          <a:xfrm>
            <a:off x="856697" y="369333"/>
            <a:ext cx="437520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完成情况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70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0">
        <p14:honeycomb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4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4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4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30" grpId="0" animBg="1"/>
      <p:bldP spid="131" grpId="0" animBg="1"/>
      <p:bldP spid="132" grpId="0" animBg="1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"/>
          <p:cNvSpPr>
            <a:spLocks/>
          </p:cNvSpPr>
          <p:nvPr/>
        </p:nvSpPr>
        <p:spPr bwMode="auto">
          <a:xfrm>
            <a:off x="0" y="2204864"/>
            <a:ext cx="12192000" cy="1998527"/>
          </a:xfrm>
          <a:prstGeom prst="rect">
            <a:avLst/>
          </a:prstGeom>
          <a:solidFill>
            <a:srgbClr val="00823B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lIns="0" tIns="0" rIns="0" bIns="0" anchor="ctr"/>
          <a:lstStyle/>
          <a:p>
            <a:pPr algn="ctr"/>
            <a:endParaRPr lang="zh-CN" altLang="zh-CN" sz="162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cs typeface="Helvetica Light" charset="0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3549697" y="2741414"/>
            <a:ext cx="1337925" cy="769437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PART  </a:t>
            </a:r>
          </a:p>
          <a:p>
            <a:pPr algn="ctr"/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THREE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4727849" y="2709219"/>
            <a:ext cx="5256584" cy="92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sz="5400" b="1">
                <a:solidFill>
                  <a:schemeClr val="bg1"/>
                </a:solidFill>
              </a:rPr>
              <a:t>计划上线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2681762" y="2814452"/>
            <a:ext cx="951548" cy="712860"/>
          </a:xfrm>
          <a:custGeom>
            <a:avLst/>
            <a:gdLst>
              <a:gd name="connsiteX0" fmla="*/ 152941 w 574972"/>
              <a:gd name="connsiteY0" fmla="*/ 323694 h 399845"/>
              <a:gd name="connsiteX1" fmla="*/ 152941 w 574972"/>
              <a:gd name="connsiteY1" fmla="*/ 399844 h 399845"/>
              <a:gd name="connsiteX2" fmla="*/ 61228 w 574972"/>
              <a:gd name="connsiteY2" fmla="*/ 399844 h 399845"/>
              <a:gd name="connsiteX3" fmla="*/ 61228 w 574972"/>
              <a:gd name="connsiteY3" fmla="*/ 398217 h 399845"/>
              <a:gd name="connsiteX4" fmla="*/ 65606 w 574972"/>
              <a:gd name="connsiteY4" fmla="*/ 394470 h 399845"/>
              <a:gd name="connsiteX5" fmla="*/ 121790 w 574972"/>
              <a:gd name="connsiteY5" fmla="*/ 346388 h 399845"/>
              <a:gd name="connsiteX6" fmla="*/ 145086 w 574972"/>
              <a:gd name="connsiteY6" fmla="*/ 328444 h 399845"/>
              <a:gd name="connsiteX7" fmla="*/ 147415 w 574972"/>
              <a:gd name="connsiteY7" fmla="*/ 328444 h 399845"/>
              <a:gd name="connsiteX8" fmla="*/ 270881 w 574972"/>
              <a:gd name="connsiteY8" fmla="*/ 219691 h 399845"/>
              <a:gd name="connsiteX9" fmla="*/ 270881 w 574972"/>
              <a:gd name="connsiteY9" fmla="*/ 399845 h 399845"/>
              <a:gd name="connsiteX10" fmla="*/ 179168 w 574972"/>
              <a:gd name="connsiteY10" fmla="*/ 399845 h 399845"/>
              <a:gd name="connsiteX11" fmla="*/ 179168 w 574972"/>
              <a:gd name="connsiteY11" fmla="*/ 296830 h 399845"/>
              <a:gd name="connsiteX12" fmla="*/ 185489 w 574972"/>
              <a:gd name="connsiteY12" fmla="*/ 291396 h 399845"/>
              <a:gd name="connsiteX13" fmla="*/ 216939 w 574972"/>
              <a:gd name="connsiteY13" fmla="*/ 264361 h 399845"/>
              <a:gd name="connsiteX14" fmla="*/ 226257 w 574972"/>
              <a:gd name="connsiteY14" fmla="*/ 259235 h 399845"/>
              <a:gd name="connsiteX15" fmla="*/ 240235 w 574972"/>
              <a:gd name="connsiteY15" fmla="*/ 246418 h 399845"/>
              <a:gd name="connsiteX16" fmla="*/ 263531 w 574972"/>
              <a:gd name="connsiteY16" fmla="*/ 225912 h 399845"/>
              <a:gd name="connsiteX17" fmla="*/ 297108 w 574972"/>
              <a:gd name="connsiteY17" fmla="*/ 209429 h 399845"/>
              <a:gd name="connsiteX18" fmla="*/ 300913 w 574972"/>
              <a:gd name="connsiteY18" fmla="*/ 213616 h 399845"/>
              <a:gd name="connsiteX19" fmla="*/ 309758 w 574972"/>
              <a:gd name="connsiteY19" fmla="*/ 223349 h 399845"/>
              <a:gd name="connsiteX20" fmla="*/ 333054 w 574972"/>
              <a:gd name="connsiteY20" fmla="*/ 248982 h 399845"/>
              <a:gd name="connsiteX21" fmla="*/ 342372 w 574972"/>
              <a:gd name="connsiteY21" fmla="*/ 256672 h 399845"/>
              <a:gd name="connsiteX22" fmla="*/ 344702 w 574972"/>
              <a:gd name="connsiteY22" fmla="*/ 261799 h 399845"/>
              <a:gd name="connsiteX23" fmla="*/ 370328 w 574972"/>
              <a:gd name="connsiteY23" fmla="*/ 264362 h 399845"/>
              <a:gd name="connsiteX24" fmla="*/ 379646 w 574972"/>
              <a:gd name="connsiteY24" fmla="*/ 256672 h 399845"/>
              <a:gd name="connsiteX25" fmla="*/ 388821 w 574972"/>
              <a:gd name="connsiteY25" fmla="*/ 248907 h 399845"/>
              <a:gd name="connsiteX26" fmla="*/ 388821 w 574972"/>
              <a:gd name="connsiteY26" fmla="*/ 399844 h 399845"/>
              <a:gd name="connsiteX27" fmla="*/ 297108 w 574972"/>
              <a:gd name="connsiteY27" fmla="*/ 399844 h 399845"/>
              <a:gd name="connsiteX28" fmla="*/ 506761 w 574972"/>
              <a:gd name="connsiteY28" fmla="*/ 139370 h 399845"/>
              <a:gd name="connsiteX29" fmla="*/ 506761 w 574972"/>
              <a:gd name="connsiteY29" fmla="*/ 399844 h 399845"/>
              <a:gd name="connsiteX30" fmla="*/ 415048 w 574972"/>
              <a:gd name="connsiteY30" fmla="*/ 399844 h 399845"/>
              <a:gd name="connsiteX31" fmla="*/ 415048 w 574972"/>
              <a:gd name="connsiteY31" fmla="*/ 222112 h 399845"/>
              <a:gd name="connsiteX32" fmla="*/ 418375 w 574972"/>
              <a:gd name="connsiteY32" fmla="*/ 219183 h 399845"/>
              <a:gd name="connsiteX33" fmla="*/ 428203 w 574972"/>
              <a:gd name="connsiteY33" fmla="*/ 210532 h 399845"/>
              <a:gd name="connsiteX34" fmla="*/ 458488 w 574972"/>
              <a:gd name="connsiteY34" fmla="*/ 184898 h 399845"/>
              <a:gd name="connsiteX35" fmla="*/ 496198 w 574972"/>
              <a:gd name="connsiteY35" fmla="*/ 149332 h 399845"/>
              <a:gd name="connsiteX36" fmla="*/ 463151 w 574972"/>
              <a:gd name="connsiteY36" fmla="*/ 0 h 399845"/>
              <a:gd name="connsiteX37" fmla="*/ 533039 w 574972"/>
              <a:gd name="connsiteY37" fmla="*/ 0 h 399845"/>
              <a:gd name="connsiteX38" fmla="*/ 554006 w 574972"/>
              <a:gd name="connsiteY38" fmla="*/ 0 h 399845"/>
              <a:gd name="connsiteX39" fmla="*/ 567983 w 574972"/>
              <a:gd name="connsiteY39" fmla="*/ 5127 h 399845"/>
              <a:gd name="connsiteX40" fmla="*/ 574972 w 574972"/>
              <a:gd name="connsiteY40" fmla="*/ 20506 h 399845"/>
              <a:gd name="connsiteX41" fmla="*/ 574972 w 574972"/>
              <a:gd name="connsiteY41" fmla="*/ 117913 h 399845"/>
              <a:gd name="connsiteX42" fmla="*/ 554006 w 574972"/>
              <a:gd name="connsiteY42" fmla="*/ 138419 h 399845"/>
              <a:gd name="connsiteX43" fmla="*/ 535369 w 574972"/>
              <a:gd name="connsiteY43" fmla="*/ 117913 h 399845"/>
              <a:gd name="connsiteX44" fmla="*/ 535369 w 574972"/>
              <a:gd name="connsiteY44" fmla="*/ 66646 h 399845"/>
              <a:gd name="connsiteX45" fmla="*/ 533039 w 574972"/>
              <a:gd name="connsiteY45" fmla="*/ 69209 h 399845"/>
              <a:gd name="connsiteX46" fmla="*/ 467811 w 574972"/>
              <a:gd name="connsiteY46" fmla="*/ 130729 h 399845"/>
              <a:gd name="connsiteX47" fmla="*/ 437526 w 574972"/>
              <a:gd name="connsiteY47" fmla="*/ 156362 h 399845"/>
              <a:gd name="connsiteX48" fmla="*/ 414230 w 574972"/>
              <a:gd name="connsiteY48" fmla="*/ 176869 h 399845"/>
              <a:gd name="connsiteX49" fmla="*/ 383945 w 574972"/>
              <a:gd name="connsiteY49" fmla="*/ 202502 h 399845"/>
              <a:gd name="connsiteX50" fmla="*/ 374627 w 574972"/>
              <a:gd name="connsiteY50" fmla="*/ 210192 h 399845"/>
              <a:gd name="connsiteX51" fmla="*/ 349001 w 574972"/>
              <a:gd name="connsiteY51" fmla="*/ 207629 h 399845"/>
              <a:gd name="connsiteX52" fmla="*/ 346671 w 574972"/>
              <a:gd name="connsiteY52" fmla="*/ 202502 h 399845"/>
              <a:gd name="connsiteX53" fmla="*/ 337353 w 574972"/>
              <a:gd name="connsiteY53" fmla="*/ 194812 h 399845"/>
              <a:gd name="connsiteX54" fmla="*/ 314057 w 574972"/>
              <a:gd name="connsiteY54" fmla="*/ 169179 h 399845"/>
              <a:gd name="connsiteX55" fmla="*/ 293091 w 574972"/>
              <a:gd name="connsiteY55" fmla="*/ 146109 h 399845"/>
              <a:gd name="connsiteX56" fmla="*/ 262806 w 574972"/>
              <a:gd name="connsiteY56" fmla="*/ 171742 h 399845"/>
              <a:gd name="connsiteX57" fmla="*/ 239510 w 574972"/>
              <a:gd name="connsiteY57" fmla="*/ 192249 h 399845"/>
              <a:gd name="connsiteX58" fmla="*/ 225532 w 574972"/>
              <a:gd name="connsiteY58" fmla="*/ 205065 h 399845"/>
              <a:gd name="connsiteX59" fmla="*/ 216214 w 574972"/>
              <a:gd name="connsiteY59" fmla="*/ 210192 h 399845"/>
              <a:gd name="connsiteX60" fmla="*/ 141666 w 574972"/>
              <a:gd name="connsiteY60" fmla="*/ 274275 h 399845"/>
              <a:gd name="connsiteX61" fmla="*/ 139337 w 574972"/>
              <a:gd name="connsiteY61" fmla="*/ 274275 h 399845"/>
              <a:gd name="connsiteX62" fmla="*/ 116041 w 574972"/>
              <a:gd name="connsiteY62" fmla="*/ 292218 h 399845"/>
              <a:gd name="connsiteX63" fmla="*/ 32175 w 574972"/>
              <a:gd name="connsiteY63" fmla="*/ 363992 h 399845"/>
              <a:gd name="connsiteX64" fmla="*/ 22856 w 574972"/>
              <a:gd name="connsiteY64" fmla="*/ 366555 h 399845"/>
              <a:gd name="connsiteX65" fmla="*/ 4220 w 574972"/>
              <a:gd name="connsiteY65" fmla="*/ 358865 h 399845"/>
              <a:gd name="connsiteX66" fmla="*/ 6549 w 574972"/>
              <a:gd name="connsiteY66" fmla="*/ 328105 h 399845"/>
              <a:gd name="connsiteX67" fmla="*/ 18197 w 574972"/>
              <a:gd name="connsiteY67" fmla="*/ 317851 h 399845"/>
              <a:gd name="connsiteX68" fmla="*/ 116041 w 574972"/>
              <a:gd name="connsiteY68" fmla="*/ 238389 h 399845"/>
              <a:gd name="connsiteX69" fmla="*/ 139337 w 574972"/>
              <a:gd name="connsiteY69" fmla="*/ 220445 h 399845"/>
              <a:gd name="connsiteX70" fmla="*/ 141666 w 574972"/>
              <a:gd name="connsiteY70" fmla="*/ 217882 h 399845"/>
              <a:gd name="connsiteX71" fmla="*/ 216214 w 574972"/>
              <a:gd name="connsiteY71" fmla="*/ 156362 h 399845"/>
              <a:gd name="connsiteX72" fmla="*/ 223203 w 574972"/>
              <a:gd name="connsiteY72" fmla="*/ 148672 h 399845"/>
              <a:gd name="connsiteX73" fmla="*/ 239510 w 574972"/>
              <a:gd name="connsiteY73" fmla="*/ 138419 h 399845"/>
              <a:gd name="connsiteX74" fmla="*/ 262806 w 574972"/>
              <a:gd name="connsiteY74" fmla="*/ 117913 h 399845"/>
              <a:gd name="connsiteX75" fmla="*/ 283772 w 574972"/>
              <a:gd name="connsiteY75" fmla="*/ 99969 h 399845"/>
              <a:gd name="connsiteX76" fmla="*/ 309398 w 574972"/>
              <a:gd name="connsiteY76" fmla="*/ 102533 h 399845"/>
              <a:gd name="connsiteX77" fmla="*/ 314057 w 574972"/>
              <a:gd name="connsiteY77" fmla="*/ 107659 h 399845"/>
              <a:gd name="connsiteX78" fmla="*/ 337353 w 574972"/>
              <a:gd name="connsiteY78" fmla="*/ 133292 h 399845"/>
              <a:gd name="connsiteX79" fmla="*/ 346671 w 574972"/>
              <a:gd name="connsiteY79" fmla="*/ 140982 h 399845"/>
              <a:gd name="connsiteX80" fmla="*/ 365308 w 574972"/>
              <a:gd name="connsiteY80" fmla="*/ 161489 h 399845"/>
              <a:gd name="connsiteX81" fmla="*/ 383945 w 574972"/>
              <a:gd name="connsiteY81" fmla="*/ 146109 h 399845"/>
              <a:gd name="connsiteX82" fmla="*/ 414230 w 574972"/>
              <a:gd name="connsiteY82" fmla="*/ 120476 h 399845"/>
              <a:gd name="connsiteX83" fmla="*/ 437526 w 574972"/>
              <a:gd name="connsiteY83" fmla="*/ 99969 h 399845"/>
              <a:gd name="connsiteX84" fmla="*/ 477129 w 574972"/>
              <a:gd name="connsiteY84" fmla="*/ 61520 h 399845"/>
              <a:gd name="connsiteX85" fmla="*/ 498095 w 574972"/>
              <a:gd name="connsiteY85" fmla="*/ 43576 h 399845"/>
              <a:gd name="connsiteX86" fmla="*/ 486447 w 574972"/>
              <a:gd name="connsiteY86" fmla="*/ 43576 h 399845"/>
              <a:gd name="connsiteX87" fmla="*/ 463151 w 574972"/>
              <a:gd name="connsiteY87" fmla="*/ 43576 h 399845"/>
              <a:gd name="connsiteX88" fmla="*/ 456163 w 574972"/>
              <a:gd name="connsiteY88" fmla="*/ 41013 h 399845"/>
              <a:gd name="connsiteX89" fmla="*/ 442185 w 574972"/>
              <a:gd name="connsiteY89" fmla="*/ 20506 h 399845"/>
              <a:gd name="connsiteX90" fmla="*/ 453833 w 574972"/>
              <a:gd name="connsiteY90" fmla="*/ 2563 h 399845"/>
              <a:gd name="connsiteX91" fmla="*/ 456163 w 574972"/>
              <a:gd name="connsiteY91" fmla="*/ 2563 h 399845"/>
              <a:gd name="connsiteX92" fmla="*/ 463151 w 574972"/>
              <a:gd name="connsiteY92" fmla="*/ 0 h 39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74972" h="399845">
                <a:moveTo>
                  <a:pt x="152941" y="323694"/>
                </a:moveTo>
                <a:lnTo>
                  <a:pt x="152941" y="399844"/>
                </a:lnTo>
                <a:lnTo>
                  <a:pt x="61228" y="399844"/>
                </a:lnTo>
                <a:lnTo>
                  <a:pt x="61228" y="398217"/>
                </a:lnTo>
                <a:lnTo>
                  <a:pt x="65606" y="394470"/>
                </a:lnTo>
                <a:cubicBezTo>
                  <a:pt x="121790" y="346388"/>
                  <a:pt x="121790" y="346388"/>
                  <a:pt x="121790" y="346388"/>
                </a:cubicBezTo>
                <a:cubicBezTo>
                  <a:pt x="145086" y="328444"/>
                  <a:pt x="145086" y="328444"/>
                  <a:pt x="145086" y="328444"/>
                </a:cubicBezTo>
                <a:cubicBezTo>
                  <a:pt x="147415" y="328444"/>
                  <a:pt x="147415" y="328444"/>
                  <a:pt x="147415" y="328444"/>
                </a:cubicBezTo>
                <a:close/>
                <a:moveTo>
                  <a:pt x="270881" y="219691"/>
                </a:moveTo>
                <a:lnTo>
                  <a:pt x="270881" y="399845"/>
                </a:lnTo>
                <a:lnTo>
                  <a:pt x="179168" y="399845"/>
                </a:lnTo>
                <a:lnTo>
                  <a:pt x="179168" y="296830"/>
                </a:lnTo>
                <a:lnTo>
                  <a:pt x="185489" y="291396"/>
                </a:lnTo>
                <a:cubicBezTo>
                  <a:pt x="216939" y="264361"/>
                  <a:pt x="216939" y="264361"/>
                  <a:pt x="216939" y="264361"/>
                </a:cubicBezTo>
                <a:cubicBezTo>
                  <a:pt x="226257" y="259235"/>
                  <a:pt x="226257" y="259235"/>
                  <a:pt x="226257" y="259235"/>
                </a:cubicBezTo>
                <a:cubicBezTo>
                  <a:pt x="240235" y="246418"/>
                  <a:pt x="240235" y="246418"/>
                  <a:pt x="240235" y="246418"/>
                </a:cubicBezTo>
                <a:cubicBezTo>
                  <a:pt x="263531" y="225912"/>
                  <a:pt x="263531" y="225912"/>
                  <a:pt x="263531" y="225912"/>
                </a:cubicBezTo>
                <a:close/>
                <a:moveTo>
                  <a:pt x="297108" y="209429"/>
                </a:moveTo>
                <a:lnTo>
                  <a:pt x="300913" y="213616"/>
                </a:lnTo>
                <a:cubicBezTo>
                  <a:pt x="309758" y="223349"/>
                  <a:pt x="309758" y="223349"/>
                  <a:pt x="309758" y="223349"/>
                </a:cubicBezTo>
                <a:cubicBezTo>
                  <a:pt x="333054" y="248982"/>
                  <a:pt x="333054" y="248982"/>
                  <a:pt x="333054" y="248982"/>
                </a:cubicBezTo>
                <a:cubicBezTo>
                  <a:pt x="342372" y="256672"/>
                  <a:pt x="342372" y="256672"/>
                  <a:pt x="342372" y="256672"/>
                </a:cubicBezTo>
                <a:cubicBezTo>
                  <a:pt x="344702" y="261799"/>
                  <a:pt x="344702" y="261799"/>
                  <a:pt x="344702" y="261799"/>
                </a:cubicBezTo>
                <a:cubicBezTo>
                  <a:pt x="351691" y="269489"/>
                  <a:pt x="363339" y="269489"/>
                  <a:pt x="370328" y="264362"/>
                </a:cubicBezTo>
                <a:cubicBezTo>
                  <a:pt x="379646" y="256672"/>
                  <a:pt x="379646" y="256672"/>
                  <a:pt x="379646" y="256672"/>
                </a:cubicBezTo>
                <a:lnTo>
                  <a:pt x="388821" y="248907"/>
                </a:lnTo>
                <a:lnTo>
                  <a:pt x="388821" y="399844"/>
                </a:lnTo>
                <a:lnTo>
                  <a:pt x="297108" y="399844"/>
                </a:lnTo>
                <a:close/>
                <a:moveTo>
                  <a:pt x="506761" y="139370"/>
                </a:moveTo>
                <a:lnTo>
                  <a:pt x="506761" y="399844"/>
                </a:lnTo>
                <a:lnTo>
                  <a:pt x="415048" y="399844"/>
                </a:lnTo>
                <a:lnTo>
                  <a:pt x="415048" y="222112"/>
                </a:lnTo>
                <a:lnTo>
                  <a:pt x="418375" y="219183"/>
                </a:lnTo>
                <a:cubicBezTo>
                  <a:pt x="428203" y="210532"/>
                  <a:pt x="428203" y="210532"/>
                  <a:pt x="428203" y="210532"/>
                </a:cubicBezTo>
                <a:cubicBezTo>
                  <a:pt x="458488" y="184898"/>
                  <a:pt x="458488" y="184898"/>
                  <a:pt x="458488" y="184898"/>
                </a:cubicBezTo>
                <a:cubicBezTo>
                  <a:pt x="474795" y="169518"/>
                  <a:pt x="487025" y="157984"/>
                  <a:pt x="496198" y="149332"/>
                </a:cubicBezTo>
                <a:close/>
                <a:moveTo>
                  <a:pt x="463151" y="0"/>
                </a:moveTo>
                <a:cubicBezTo>
                  <a:pt x="463151" y="0"/>
                  <a:pt x="463151" y="0"/>
                  <a:pt x="533039" y="0"/>
                </a:cubicBezTo>
                <a:cubicBezTo>
                  <a:pt x="533039" y="0"/>
                  <a:pt x="533039" y="0"/>
                  <a:pt x="554006" y="0"/>
                </a:cubicBezTo>
                <a:cubicBezTo>
                  <a:pt x="558665" y="0"/>
                  <a:pt x="563324" y="2563"/>
                  <a:pt x="567983" y="5127"/>
                </a:cubicBezTo>
                <a:cubicBezTo>
                  <a:pt x="572643" y="10253"/>
                  <a:pt x="574972" y="15380"/>
                  <a:pt x="574972" y="20506"/>
                </a:cubicBezTo>
                <a:lnTo>
                  <a:pt x="574972" y="117913"/>
                </a:lnTo>
                <a:cubicBezTo>
                  <a:pt x="574972" y="128166"/>
                  <a:pt x="565654" y="138419"/>
                  <a:pt x="554006" y="138419"/>
                </a:cubicBezTo>
                <a:cubicBezTo>
                  <a:pt x="542358" y="138419"/>
                  <a:pt x="535369" y="128166"/>
                  <a:pt x="535369" y="117913"/>
                </a:cubicBezTo>
                <a:cubicBezTo>
                  <a:pt x="535369" y="117913"/>
                  <a:pt x="535369" y="117913"/>
                  <a:pt x="535369" y="66646"/>
                </a:cubicBezTo>
                <a:cubicBezTo>
                  <a:pt x="535369" y="66646"/>
                  <a:pt x="535369" y="66646"/>
                  <a:pt x="533039" y="69209"/>
                </a:cubicBezTo>
                <a:cubicBezTo>
                  <a:pt x="533039" y="69209"/>
                  <a:pt x="533039" y="69209"/>
                  <a:pt x="467811" y="130729"/>
                </a:cubicBezTo>
                <a:cubicBezTo>
                  <a:pt x="467811" y="130729"/>
                  <a:pt x="467811" y="130729"/>
                  <a:pt x="437526" y="156362"/>
                </a:cubicBezTo>
                <a:cubicBezTo>
                  <a:pt x="437526" y="156362"/>
                  <a:pt x="437526" y="156362"/>
                  <a:pt x="414230" y="176869"/>
                </a:cubicBezTo>
                <a:cubicBezTo>
                  <a:pt x="414230" y="176869"/>
                  <a:pt x="414230" y="176869"/>
                  <a:pt x="383945" y="202502"/>
                </a:cubicBezTo>
                <a:cubicBezTo>
                  <a:pt x="383945" y="202502"/>
                  <a:pt x="383945" y="202502"/>
                  <a:pt x="374627" y="210192"/>
                </a:cubicBezTo>
                <a:cubicBezTo>
                  <a:pt x="367638" y="215319"/>
                  <a:pt x="355990" y="215319"/>
                  <a:pt x="349001" y="207629"/>
                </a:cubicBezTo>
                <a:cubicBezTo>
                  <a:pt x="349001" y="207629"/>
                  <a:pt x="349001" y="207629"/>
                  <a:pt x="346671" y="202502"/>
                </a:cubicBezTo>
                <a:cubicBezTo>
                  <a:pt x="346671" y="202502"/>
                  <a:pt x="346671" y="202502"/>
                  <a:pt x="337353" y="194812"/>
                </a:cubicBezTo>
                <a:cubicBezTo>
                  <a:pt x="337353" y="194812"/>
                  <a:pt x="337353" y="194812"/>
                  <a:pt x="314057" y="169179"/>
                </a:cubicBezTo>
                <a:cubicBezTo>
                  <a:pt x="314057" y="169179"/>
                  <a:pt x="314057" y="169179"/>
                  <a:pt x="293091" y="146109"/>
                </a:cubicBezTo>
                <a:cubicBezTo>
                  <a:pt x="293091" y="146109"/>
                  <a:pt x="293091" y="146109"/>
                  <a:pt x="262806" y="171742"/>
                </a:cubicBezTo>
                <a:cubicBezTo>
                  <a:pt x="262806" y="171742"/>
                  <a:pt x="262806" y="171742"/>
                  <a:pt x="239510" y="192249"/>
                </a:cubicBezTo>
                <a:cubicBezTo>
                  <a:pt x="239510" y="192249"/>
                  <a:pt x="239510" y="192249"/>
                  <a:pt x="225532" y="205065"/>
                </a:cubicBezTo>
                <a:cubicBezTo>
                  <a:pt x="225532" y="205065"/>
                  <a:pt x="225532" y="205065"/>
                  <a:pt x="216214" y="210192"/>
                </a:cubicBezTo>
                <a:cubicBezTo>
                  <a:pt x="216214" y="210192"/>
                  <a:pt x="216214" y="210192"/>
                  <a:pt x="141666" y="274275"/>
                </a:cubicBezTo>
                <a:cubicBezTo>
                  <a:pt x="141666" y="274275"/>
                  <a:pt x="141666" y="274275"/>
                  <a:pt x="139337" y="274275"/>
                </a:cubicBezTo>
                <a:cubicBezTo>
                  <a:pt x="139337" y="274275"/>
                  <a:pt x="139337" y="274275"/>
                  <a:pt x="116041" y="292218"/>
                </a:cubicBezTo>
                <a:cubicBezTo>
                  <a:pt x="116041" y="292218"/>
                  <a:pt x="116041" y="292218"/>
                  <a:pt x="32175" y="363992"/>
                </a:cubicBezTo>
                <a:cubicBezTo>
                  <a:pt x="29845" y="366555"/>
                  <a:pt x="25186" y="366555"/>
                  <a:pt x="22856" y="366555"/>
                </a:cubicBezTo>
                <a:cubicBezTo>
                  <a:pt x="15868" y="369118"/>
                  <a:pt x="8879" y="366555"/>
                  <a:pt x="4220" y="358865"/>
                </a:cubicBezTo>
                <a:cubicBezTo>
                  <a:pt x="-2769" y="348612"/>
                  <a:pt x="-440" y="335795"/>
                  <a:pt x="6549" y="328105"/>
                </a:cubicBezTo>
                <a:cubicBezTo>
                  <a:pt x="6549" y="328105"/>
                  <a:pt x="6549" y="328105"/>
                  <a:pt x="18197" y="317851"/>
                </a:cubicBezTo>
                <a:cubicBezTo>
                  <a:pt x="18197" y="317851"/>
                  <a:pt x="18197" y="317851"/>
                  <a:pt x="116041" y="238389"/>
                </a:cubicBezTo>
                <a:cubicBezTo>
                  <a:pt x="116041" y="238389"/>
                  <a:pt x="116041" y="238389"/>
                  <a:pt x="139337" y="220445"/>
                </a:cubicBezTo>
                <a:cubicBezTo>
                  <a:pt x="139337" y="220445"/>
                  <a:pt x="139337" y="220445"/>
                  <a:pt x="141666" y="217882"/>
                </a:cubicBezTo>
                <a:cubicBezTo>
                  <a:pt x="141666" y="217882"/>
                  <a:pt x="141666" y="217882"/>
                  <a:pt x="216214" y="156362"/>
                </a:cubicBezTo>
                <a:cubicBezTo>
                  <a:pt x="216214" y="156362"/>
                  <a:pt x="216214" y="156362"/>
                  <a:pt x="223203" y="148672"/>
                </a:cubicBezTo>
                <a:cubicBezTo>
                  <a:pt x="223203" y="148672"/>
                  <a:pt x="223203" y="148672"/>
                  <a:pt x="239510" y="138419"/>
                </a:cubicBezTo>
                <a:cubicBezTo>
                  <a:pt x="239510" y="138419"/>
                  <a:pt x="239510" y="138419"/>
                  <a:pt x="262806" y="117913"/>
                </a:cubicBezTo>
                <a:cubicBezTo>
                  <a:pt x="262806" y="117913"/>
                  <a:pt x="262806" y="117913"/>
                  <a:pt x="283772" y="99969"/>
                </a:cubicBezTo>
                <a:cubicBezTo>
                  <a:pt x="293091" y="92279"/>
                  <a:pt x="302409" y="94843"/>
                  <a:pt x="309398" y="102533"/>
                </a:cubicBezTo>
                <a:cubicBezTo>
                  <a:pt x="309398" y="102533"/>
                  <a:pt x="309398" y="102533"/>
                  <a:pt x="314057" y="107659"/>
                </a:cubicBezTo>
                <a:cubicBezTo>
                  <a:pt x="314057" y="107659"/>
                  <a:pt x="314057" y="107659"/>
                  <a:pt x="337353" y="133292"/>
                </a:cubicBezTo>
                <a:cubicBezTo>
                  <a:pt x="337353" y="133292"/>
                  <a:pt x="337353" y="133292"/>
                  <a:pt x="346671" y="140982"/>
                </a:cubicBezTo>
                <a:cubicBezTo>
                  <a:pt x="346671" y="140982"/>
                  <a:pt x="346671" y="140982"/>
                  <a:pt x="365308" y="161489"/>
                </a:cubicBezTo>
                <a:cubicBezTo>
                  <a:pt x="365308" y="161489"/>
                  <a:pt x="365308" y="161489"/>
                  <a:pt x="383945" y="146109"/>
                </a:cubicBezTo>
                <a:cubicBezTo>
                  <a:pt x="383945" y="146109"/>
                  <a:pt x="383945" y="146109"/>
                  <a:pt x="414230" y="120476"/>
                </a:cubicBezTo>
                <a:cubicBezTo>
                  <a:pt x="414230" y="120476"/>
                  <a:pt x="414230" y="120476"/>
                  <a:pt x="437526" y="99969"/>
                </a:cubicBezTo>
                <a:cubicBezTo>
                  <a:pt x="437526" y="99969"/>
                  <a:pt x="437526" y="99969"/>
                  <a:pt x="477129" y="61520"/>
                </a:cubicBezTo>
                <a:cubicBezTo>
                  <a:pt x="477129" y="61520"/>
                  <a:pt x="477129" y="61520"/>
                  <a:pt x="498095" y="43576"/>
                </a:cubicBezTo>
                <a:cubicBezTo>
                  <a:pt x="498095" y="43576"/>
                  <a:pt x="498095" y="43576"/>
                  <a:pt x="486447" y="43576"/>
                </a:cubicBezTo>
                <a:cubicBezTo>
                  <a:pt x="486447" y="43576"/>
                  <a:pt x="486447" y="43576"/>
                  <a:pt x="463151" y="43576"/>
                </a:cubicBezTo>
                <a:cubicBezTo>
                  <a:pt x="460822" y="43576"/>
                  <a:pt x="458492" y="43576"/>
                  <a:pt x="456163" y="41013"/>
                </a:cubicBezTo>
                <a:cubicBezTo>
                  <a:pt x="449174" y="38450"/>
                  <a:pt x="442185" y="30760"/>
                  <a:pt x="442185" y="20506"/>
                </a:cubicBezTo>
                <a:cubicBezTo>
                  <a:pt x="442185" y="12816"/>
                  <a:pt x="446844" y="5127"/>
                  <a:pt x="453833" y="2563"/>
                </a:cubicBezTo>
                <a:cubicBezTo>
                  <a:pt x="453833" y="2563"/>
                  <a:pt x="456163" y="2563"/>
                  <a:pt x="456163" y="2563"/>
                </a:cubicBezTo>
                <a:cubicBezTo>
                  <a:pt x="458492" y="0"/>
                  <a:pt x="460822" y="0"/>
                  <a:pt x="463151" y="0"/>
                </a:cubicBezTo>
                <a:close/>
              </a:path>
            </a:pathLst>
          </a:custGeom>
          <a:solidFill>
            <a:srgbClr val="E6E50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627190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6" grpId="0"/>
      <p:bldP spid="17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5"/>
          <p:cNvSpPr txBox="1">
            <a:spLocks noChangeArrowheads="1"/>
          </p:cNvSpPr>
          <p:nvPr/>
        </p:nvSpPr>
        <p:spPr bwMode="auto">
          <a:xfrm>
            <a:off x="867330" y="369333"/>
            <a:ext cx="5161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计划上线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17EBBA-AD34-481B-A4E3-FA2C249786BD}"/>
              </a:ext>
            </a:extLst>
          </p:cNvPr>
          <p:cNvSpPr txBox="1"/>
          <p:nvPr/>
        </p:nvSpPr>
        <p:spPr>
          <a:xfrm>
            <a:off x="1559496" y="1268760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</a:rPr>
              <a:t>计划上线 </a:t>
            </a:r>
            <a:endParaRPr lang="en-US" altLang="zh-CN" sz="320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281EB5-65E0-4E69-AF94-D3C10ADE9D19}"/>
              </a:ext>
            </a:extLst>
          </p:cNvPr>
          <p:cNvSpPr txBox="1"/>
          <p:nvPr/>
        </p:nvSpPr>
        <p:spPr>
          <a:xfrm>
            <a:off x="1343472" y="2416820"/>
            <a:ext cx="9433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结合四月</a:t>
            </a:r>
            <a:r>
              <a:rPr lang="en-US" altLang="zh-CN"/>
              <a:t>《</a:t>
            </a:r>
            <a:r>
              <a:rPr lang="zh-CN" altLang="en-US"/>
              <a:t>平台可能的危机</a:t>
            </a:r>
            <a:r>
              <a:rPr lang="en-US" altLang="zh-CN"/>
              <a:t>》</a:t>
            </a:r>
            <a:r>
              <a:rPr lang="zh-CN" altLang="en-US"/>
              <a:t>文档做好数据库的高可用方案。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将手游平台</a:t>
            </a:r>
            <a:r>
              <a:rPr lang="en-US" altLang="zh-CN"/>
              <a:t> mysql</a:t>
            </a:r>
            <a:r>
              <a:rPr lang="zh-CN" altLang="en-US"/>
              <a:t>数据库和</a:t>
            </a:r>
            <a:r>
              <a:rPr lang="en-US" altLang="zh-CN"/>
              <a:t>web</a:t>
            </a:r>
            <a:r>
              <a:rPr lang="zh-CN" altLang="en-US"/>
              <a:t>程序从两台服务器分离。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40144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5"/>
          <p:cNvSpPr txBox="1">
            <a:spLocks noChangeArrowheads="1"/>
          </p:cNvSpPr>
          <p:nvPr/>
        </p:nvSpPr>
        <p:spPr bwMode="auto">
          <a:xfrm>
            <a:off x="867330" y="369333"/>
            <a:ext cx="5161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计划上线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17EBBA-AD34-481B-A4E3-FA2C249786BD}"/>
              </a:ext>
            </a:extLst>
          </p:cNvPr>
          <p:cNvSpPr txBox="1"/>
          <p:nvPr/>
        </p:nvSpPr>
        <p:spPr>
          <a:xfrm>
            <a:off x="1559496" y="12687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</a:rPr>
              <a:t>所需硬件</a:t>
            </a:r>
            <a:endParaRPr lang="en-US" altLang="zh-CN" sz="320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281EB5-65E0-4E69-AF94-D3C10ADE9D19}"/>
              </a:ext>
            </a:extLst>
          </p:cNvPr>
          <p:cNvSpPr txBox="1"/>
          <p:nvPr/>
        </p:nvSpPr>
        <p:spPr>
          <a:xfrm>
            <a:off x="1343472" y="2416820"/>
            <a:ext cx="9433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北京寄过来的</a:t>
            </a:r>
            <a:r>
              <a:rPr lang="en-US" altLang="zh-CN"/>
              <a:t>2</a:t>
            </a:r>
            <a:r>
              <a:rPr lang="zh-CN" altLang="en-US"/>
              <a:t>台服务器。</a:t>
            </a:r>
            <a:endParaRPr lang="en-US" altLang="zh-CN"/>
          </a:p>
          <a:p>
            <a:r>
              <a:rPr lang="zh-CN" altLang="en-US"/>
              <a:t>加内存至少</a:t>
            </a:r>
            <a:r>
              <a:rPr lang="en-US" altLang="zh-CN"/>
              <a:t>16G</a:t>
            </a:r>
          </a:p>
          <a:p>
            <a:endParaRPr lang="en-US" altLang="zh-CN"/>
          </a:p>
          <a:p>
            <a:r>
              <a:rPr lang="zh-CN" altLang="en-US"/>
              <a:t>交换机一台 </a:t>
            </a:r>
            <a:r>
              <a:rPr lang="en-US" altLang="zh-CN"/>
              <a:t>8</a:t>
            </a:r>
            <a:r>
              <a:rPr lang="zh-CN" altLang="en-US"/>
              <a:t>口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花园城机房：</a:t>
            </a:r>
            <a:endParaRPr lang="en-US" altLang="zh-CN"/>
          </a:p>
          <a:p>
            <a:r>
              <a:rPr lang="zh-CN" altLang="en-US"/>
              <a:t>贵司机柜还能放两台</a:t>
            </a:r>
            <a:r>
              <a:rPr lang="en-US" altLang="zh-CN"/>
              <a:t>2u</a:t>
            </a:r>
            <a:r>
              <a:rPr lang="zh-CN" altLang="en-US"/>
              <a:t>的设备，交换机只有一个端口空闲，烦请知悉，谢谢！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64117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/>
          <p:nvPr/>
        </p:nvSpPr>
        <p:spPr>
          <a:xfrm>
            <a:off x="5718484" y="2181663"/>
            <a:ext cx="7445963" cy="923301"/>
          </a:xfrm>
          <a:prstGeom prst="rect">
            <a:avLst/>
          </a:prstGeom>
          <a:noFill/>
        </p:spPr>
        <p:txBody>
          <a:bodyPr wrap="square" lIns="91412" tIns="45706" rIns="91412" bIns="45706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zh-CN" alt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一起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努力！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0" name="Group 62"/>
          <p:cNvGrpSpPr>
            <a:grpSpLocks/>
          </p:cNvGrpSpPr>
          <p:nvPr/>
        </p:nvGrpSpPr>
        <p:grpSpPr bwMode="auto">
          <a:xfrm>
            <a:off x="-1032792" y="2204864"/>
            <a:ext cx="5975095" cy="4780916"/>
            <a:chOff x="1805736" y="3382152"/>
            <a:chExt cx="5977370" cy="4779624"/>
          </a:xfrm>
        </p:grpSpPr>
        <p:grpSp>
          <p:nvGrpSpPr>
            <p:cNvPr id="21" name="Group 63"/>
            <p:cNvGrpSpPr>
              <a:grpSpLocks/>
            </p:cNvGrpSpPr>
            <p:nvPr/>
          </p:nvGrpSpPr>
          <p:grpSpPr bwMode="auto">
            <a:xfrm>
              <a:off x="1805736" y="3979465"/>
              <a:ext cx="3087581" cy="4182311"/>
              <a:chOff x="369691" y="2275682"/>
              <a:chExt cx="1838305" cy="2490093"/>
            </a:xfrm>
          </p:grpSpPr>
          <p:sp>
            <p:nvSpPr>
              <p:cNvPr id="33" name="Freeform 5"/>
              <p:cNvSpPr>
                <a:spLocks/>
              </p:cNvSpPr>
              <p:nvPr/>
            </p:nvSpPr>
            <p:spPr bwMode="auto">
              <a:xfrm>
                <a:off x="1029914" y="3007142"/>
                <a:ext cx="675960" cy="695325"/>
              </a:xfrm>
              <a:custGeom>
                <a:avLst/>
                <a:gdLst>
                  <a:gd name="T0" fmla="*/ 531975 w 615"/>
                  <a:gd name="T1" fmla="*/ 538525 h 643"/>
                  <a:gd name="T2" fmla="*/ 158274 w 615"/>
                  <a:gd name="T3" fmla="*/ 116789 h 643"/>
                  <a:gd name="T4" fmla="*/ 531975 w 615"/>
                  <a:gd name="T5" fmla="*/ 538525 h 64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15" h="643">
                    <a:moveTo>
                      <a:pt x="484" y="498"/>
                    </a:moveTo>
                    <a:cubicBezTo>
                      <a:pt x="615" y="363"/>
                      <a:pt x="250" y="0"/>
                      <a:pt x="144" y="108"/>
                    </a:cubicBezTo>
                    <a:cubicBezTo>
                      <a:pt x="0" y="257"/>
                      <a:pt x="342" y="643"/>
                      <a:pt x="484" y="498"/>
                    </a:cubicBezTo>
                    <a:close/>
                  </a:path>
                </a:pathLst>
              </a:custGeom>
              <a:solidFill>
                <a:srgbClr val="4444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1096169" y="2990850"/>
                <a:ext cx="617538" cy="644525"/>
              </a:xfrm>
              <a:custGeom>
                <a:avLst/>
                <a:gdLst>
                  <a:gd name="T0" fmla="*/ 485595 w 571"/>
                  <a:gd name="T1" fmla="*/ 499858 h 597"/>
                  <a:gd name="T2" fmla="*/ 144921 w 571"/>
                  <a:gd name="T3" fmla="*/ 109040 h 597"/>
                  <a:gd name="T4" fmla="*/ 485595 w 571"/>
                  <a:gd name="T5" fmla="*/ 499858 h 5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1" h="597">
                    <a:moveTo>
                      <a:pt x="449" y="463"/>
                    </a:moveTo>
                    <a:cubicBezTo>
                      <a:pt x="571" y="337"/>
                      <a:pt x="232" y="0"/>
                      <a:pt x="134" y="101"/>
                    </a:cubicBezTo>
                    <a:cubicBezTo>
                      <a:pt x="0" y="238"/>
                      <a:pt x="318" y="597"/>
                      <a:pt x="449" y="463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1059657" y="2942431"/>
                <a:ext cx="690563" cy="808038"/>
              </a:xfrm>
              <a:custGeom>
                <a:avLst/>
                <a:gdLst>
                  <a:gd name="T0" fmla="*/ 395288 w 435"/>
                  <a:gd name="T1" fmla="*/ 0 h 509"/>
                  <a:gd name="T2" fmla="*/ 0 w 435"/>
                  <a:gd name="T3" fmla="*/ 465138 h 509"/>
                  <a:gd name="T4" fmla="*/ 0 w 435"/>
                  <a:gd name="T5" fmla="*/ 808038 h 509"/>
                  <a:gd name="T6" fmla="*/ 233363 w 435"/>
                  <a:gd name="T7" fmla="*/ 808038 h 509"/>
                  <a:gd name="T8" fmla="*/ 690563 w 435"/>
                  <a:gd name="T9" fmla="*/ 338138 h 509"/>
                  <a:gd name="T10" fmla="*/ 395288 w 435"/>
                  <a:gd name="T11" fmla="*/ 0 h 5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35" h="509">
                    <a:moveTo>
                      <a:pt x="249" y="0"/>
                    </a:moveTo>
                    <a:lnTo>
                      <a:pt x="0" y="293"/>
                    </a:lnTo>
                    <a:lnTo>
                      <a:pt x="0" y="509"/>
                    </a:lnTo>
                    <a:lnTo>
                      <a:pt x="147" y="509"/>
                    </a:lnTo>
                    <a:lnTo>
                      <a:pt x="435" y="21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E7D1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1005786" y="2994025"/>
                <a:ext cx="700088" cy="525463"/>
              </a:xfrm>
              <a:custGeom>
                <a:avLst/>
                <a:gdLst>
                  <a:gd name="T0" fmla="*/ 303120 w 649"/>
                  <a:gd name="T1" fmla="*/ 96227 h 486"/>
                  <a:gd name="T2" fmla="*/ 0 w 649"/>
                  <a:gd name="T3" fmla="*/ 418424 h 486"/>
                  <a:gd name="T4" fmla="*/ 0 w 649"/>
                  <a:gd name="T5" fmla="*/ 507083 h 486"/>
                  <a:gd name="T6" fmla="*/ 220058 w 649"/>
                  <a:gd name="T7" fmla="*/ 270300 h 486"/>
                  <a:gd name="T8" fmla="*/ 509155 w 649"/>
                  <a:gd name="T9" fmla="*/ 525463 h 486"/>
                  <a:gd name="T10" fmla="*/ 563091 w 649"/>
                  <a:gd name="T11" fmla="*/ 470322 h 486"/>
                  <a:gd name="T12" fmla="*/ 322537 w 649"/>
                  <a:gd name="T13" fmla="*/ 243270 h 486"/>
                  <a:gd name="T14" fmla="*/ 373236 w 649"/>
                  <a:gd name="T15" fmla="*/ 207590 h 486"/>
                  <a:gd name="T16" fmla="*/ 666648 w 649"/>
                  <a:gd name="T17" fmla="*/ 363283 h 486"/>
                  <a:gd name="T18" fmla="*/ 700088 w 649"/>
                  <a:gd name="T19" fmla="*/ 329766 h 486"/>
                  <a:gd name="T20" fmla="*/ 395890 w 649"/>
                  <a:gd name="T21" fmla="*/ 0 h 486"/>
                  <a:gd name="T22" fmla="*/ 303120 w 649"/>
                  <a:gd name="T23" fmla="*/ 96227 h 4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49" h="486">
                    <a:moveTo>
                      <a:pt x="281" y="89"/>
                    </a:moveTo>
                    <a:cubicBezTo>
                      <a:pt x="0" y="387"/>
                      <a:pt x="0" y="387"/>
                      <a:pt x="0" y="387"/>
                    </a:cubicBezTo>
                    <a:cubicBezTo>
                      <a:pt x="0" y="469"/>
                      <a:pt x="0" y="469"/>
                      <a:pt x="0" y="469"/>
                    </a:cubicBezTo>
                    <a:cubicBezTo>
                      <a:pt x="204" y="250"/>
                      <a:pt x="204" y="250"/>
                      <a:pt x="204" y="250"/>
                    </a:cubicBezTo>
                    <a:cubicBezTo>
                      <a:pt x="472" y="486"/>
                      <a:pt x="472" y="486"/>
                      <a:pt x="472" y="486"/>
                    </a:cubicBezTo>
                    <a:cubicBezTo>
                      <a:pt x="522" y="435"/>
                      <a:pt x="522" y="435"/>
                      <a:pt x="522" y="435"/>
                    </a:cubicBezTo>
                    <a:cubicBezTo>
                      <a:pt x="425" y="396"/>
                      <a:pt x="328" y="304"/>
                      <a:pt x="299" y="225"/>
                    </a:cubicBezTo>
                    <a:cubicBezTo>
                      <a:pt x="281" y="172"/>
                      <a:pt x="311" y="151"/>
                      <a:pt x="346" y="192"/>
                    </a:cubicBezTo>
                    <a:cubicBezTo>
                      <a:pt x="424" y="282"/>
                      <a:pt x="496" y="325"/>
                      <a:pt x="618" y="336"/>
                    </a:cubicBezTo>
                    <a:cubicBezTo>
                      <a:pt x="649" y="305"/>
                      <a:pt x="649" y="305"/>
                      <a:pt x="649" y="305"/>
                    </a:cubicBezTo>
                    <a:cubicBezTo>
                      <a:pt x="367" y="0"/>
                      <a:pt x="367" y="0"/>
                      <a:pt x="367" y="0"/>
                    </a:cubicBezTo>
                    <a:lnTo>
                      <a:pt x="281" y="89"/>
                    </a:lnTo>
                    <a:close/>
                  </a:path>
                </a:pathLst>
              </a:custGeom>
              <a:solidFill>
                <a:srgbClr val="D5B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990600" y="3105150"/>
                <a:ext cx="588963" cy="712788"/>
              </a:xfrm>
              <a:custGeom>
                <a:avLst/>
                <a:gdLst>
                  <a:gd name="T0" fmla="*/ 249177 w 546"/>
                  <a:gd name="T1" fmla="*/ 0 h 660"/>
                  <a:gd name="T2" fmla="*/ 0 w 546"/>
                  <a:gd name="T3" fmla="*/ 282955 h 660"/>
                  <a:gd name="T4" fmla="*/ 0 w 546"/>
                  <a:gd name="T5" fmla="*/ 712788 h 660"/>
                  <a:gd name="T6" fmla="*/ 275065 w 546"/>
                  <a:gd name="T7" fmla="*/ 712788 h 660"/>
                  <a:gd name="T8" fmla="*/ 588963 w 546"/>
                  <a:gd name="T9" fmla="*/ 389873 h 660"/>
                  <a:gd name="T10" fmla="*/ 351652 w 546"/>
                  <a:gd name="T11" fmla="*/ 238676 h 660"/>
                  <a:gd name="T12" fmla="*/ 249177 w 546"/>
                  <a:gd name="T13" fmla="*/ 0 h 6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46" h="660">
                    <a:moveTo>
                      <a:pt x="231" y="0"/>
                    </a:moveTo>
                    <a:cubicBezTo>
                      <a:pt x="0" y="262"/>
                      <a:pt x="0" y="262"/>
                      <a:pt x="0" y="262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255" y="660"/>
                      <a:pt x="255" y="660"/>
                      <a:pt x="255" y="660"/>
                    </a:cubicBezTo>
                    <a:cubicBezTo>
                      <a:pt x="546" y="361"/>
                      <a:pt x="546" y="361"/>
                      <a:pt x="546" y="361"/>
                    </a:cubicBezTo>
                    <a:cubicBezTo>
                      <a:pt x="451" y="329"/>
                      <a:pt x="378" y="282"/>
                      <a:pt x="326" y="221"/>
                    </a:cubicBezTo>
                    <a:cubicBezTo>
                      <a:pt x="275" y="160"/>
                      <a:pt x="243" y="86"/>
                      <a:pt x="231" y="0"/>
                    </a:cubicBezTo>
                    <a:close/>
                  </a:path>
                </a:pathLst>
              </a:custGeom>
              <a:solidFill>
                <a:srgbClr val="CFD0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369691" y="3146426"/>
                <a:ext cx="1165421" cy="1619349"/>
              </a:xfrm>
              <a:custGeom>
                <a:avLst/>
                <a:gdLst>
                  <a:gd name="T0" fmla="*/ 798093 w 21403"/>
                  <a:gd name="T1" fmla="*/ 0 h 10000"/>
                  <a:gd name="T2" fmla="*/ 0 w 21403"/>
                  <a:gd name="T3" fmla="*/ 880579 h 10000"/>
                  <a:gd name="T4" fmla="*/ 620908 w 21403"/>
                  <a:gd name="T5" fmla="*/ 887412 h 10000"/>
                  <a:gd name="T6" fmla="*/ 713802 w 21403"/>
                  <a:gd name="T7" fmla="*/ 887412 h 10000"/>
                  <a:gd name="T8" fmla="*/ 1165421 w 21403"/>
                  <a:gd name="T9" fmla="*/ 421521 h 10000"/>
                  <a:gd name="T10" fmla="*/ 909391 w 21403"/>
                  <a:gd name="T11" fmla="*/ 257261 h 10000"/>
                  <a:gd name="T12" fmla="*/ 798093 w 21403"/>
                  <a:gd name="T13" fmla="*/ 0 h 100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connsiteX0" fmla="*/ 14657 w 21403"/>
                  <a:gd name="connsiteY0" fmla="*/ 0 h 18248"/>
                  <a:gd name="connsiteX1" fmla="*/ 0 w 21403"/>
                  <a:gd name="connsiteY1" fmla="*/ 9923 h 18248"/>
                  <a:gd name="connsiteX2" fmla="*/ 4160 w 21403"/>
                  <a:gd name="connsiteY2" fmla="*/ 18248 h 18248"/>
                  <a:gd name="connsiteX3" fmla="*/ 13109 w 21403"/>
                  <a:gd name="connsiteY3" fmla="*/ 10000 h 18248"/>
                  <a:gd name="connsiteX4" fmla="*/ 21403 w 21403"/>
                  <a:gd name="connsiteY4" fmla="*/ 4750 h 18248"/>
                  <a:gd name="connsiteX5" fmla="*/ 16701 w 21403"/>
                  <a:gd name="connsiteY5" fmla="*/ 2899 h 18248"/>
                  <a:gd name="connsiteX6" fmla="*/ 14657 w 21403"/>
                  <a:gd name="connsiteY6" fmla="*/ 0 h 18248"/>
                  <a:gd name="connsiteX0" fmla="*/ 14657 w 21403"/>
                  <a:gd name="connsiteY0" fmla="*/ 0 h 18248"/>
                  <a:gd name="connsiteX1" fmla="*/ 0 w 21403"/>
                  <a:gd name="connsiteY1" fmla="*/ 9923 h 18248"/>
                  <a:gd name="connsiteX2" fmla="*/ 4160 w 21403"/>
                  <a:gd name="connsiteY2" fmla="*/ 18248 h 18248"/>
                  <a:gd name="connsiteX3" fmla="*/ 13799 w 21403"/>
                  <a:gd name="connsiteY3" fmla="*/ 10211 h 18248"/>
                  <a:gd name="connsiteX4" fmla="*/ 21403 w 21403"/>
                  <a:gd name="connsiteY4" fmla="*/ 4750 h 18248"/>
                  <a:gd name="connsiteX5" fmla="*/ 16701 w 21403"/>
                  <a:gd name="connsiteY5" fmla="*/ 2899 h 18248"/>
                  <a:gd name="connsiteX6" fmla="*/ 14657 w 21403"/>
                  <a:gd name="connsiteY6" fmla="*/ 0 h 1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403" h="18248">
                    <a:moveTo>
                      <a:pt x="14657" y="0"/>
                    </a:moveTo>
                    <a:cubicBezTo>
                      <a:pt x="11403" y="2058"/>
                      <a:pt x="0" y="9923"/>
                      <a:pt x="0" y="9923"/>
                    </a:cubicBezTo>
                    <a:lnTo>
                      <a:pt x="4160" y="18248"/>
                    </a:lnTo>
                    <a:lnTo>
                      <a:pt x="13799" y="10211"/>
                    </a:lnTo>
                    <a:lnTo>
                      <a:pt x="21403" y="4750"/>
                    </a:lnTo>
                    <a:cubicBezTo>
                      <a:pt x="19379" y="4336"/>
                      <a:pt x="17812" y="3715"/>
                      <a:pt x="16701" y="2899"/>
                    </a:cubicBezTo>
                    <a:cubicBezTo>
                      <a:pt x="15609" y="2107"/>
                      <a:pt x="14935" y="1145"/>
                      <a:pt x="14657" y="0"/>
                    </a:cubicBezTo>
                    <a:close/>
                  </a:path>
                </a:pathLst>
              </a:custGeom>
              <a:solidFill>
                <a:srgbClr val="5454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3" name="Oval 11"/>
              <p:cNvSpPr>
                <a:spLocks noChangeArrowheads="1"/>
              </p:cNvSpPr>
              <p:nvPr/>
            </p:nvSpPr>
            <p:spPr bwMode="auto">
              <a:xfrm>
                <a:off x="1380908" y="2548732"/>
                <a:ext cx="827088" cy="827088"/>
              </a:xfrm>
              <a:prstGeom prst="ellipse">
                <a:avLst/>
              </a:prstGeom>
              <a:solidFill>
                <a:srgbClr val="E7D1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endParaRPr lang="zh-CN" altLang="zh-CN" sz="2487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</a:endParaRPr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1724311" y="2275682"/>
                <a:ext cx="292100" cy="655638"/>
              </a:xfrm>
              <a:custGeom>
                <a:avLst/>
                <a:gdLst>
                  <a:gd name="T0" fmla="*/ 233680 w 270"/>
                  <a:gd name="T1" fmla="*/ 25966 h 606"/>
                  <a:gd name="T2" fmla="*/ 138477 w 270"/>
                  <a:gd name="T3" fmla="*/ 27048 h 606"/>
                  <a:gd name="T4" fmla="*/ 14064 w 270"/>
                  <a:gd name="T5" fmla="*/ 154713 h 606"/>
                  <a:gd name="T6" fmla="*/ 0 w 270"/>
                  <a:gd name="T7" fmla="*/ 470631 h 606"/>
                  <a:gd name="T8" fmla="*/ 45438 w 270"/>
                  <a:gd name="T9" fmla="*/ 510662 h 606"/>
                  <a:gd name="T10" fmla="*/ 187160 w 270"/>
                  <a:gd name="T11" fmla="*/ 655638 h 606"/>
                  <a:gd name="T12" fmla="*/ 129822 w 270"/>
                  <a:gd name="T13" fmla="*/ 427355 h 606"/>
                  <a:gd name="T14" fmla="*/ 218534 w 270"/>
                  <a:gd name="T15" fmla="*/ 279133 h 606"/>
                  <a:gd name="T16" fmla="*/ 233680 w 270"/>
                  <a:gd name="T17" fmla="*/ 25966 h 6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70" h="606">
                    <a:moveTo>
                      <a:pt x="216" y="24"/>
                    </a:moveTo>
                    <a:cubicBezTo>
                      <a:pt x="191" y="0"/>
                      <a:pt x="152" y="1"/>
                      <a:pt x="128" y="25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0" y="435"/>
                      <a:pt x="0" y="435"/>
                      <a:pt x="0" y="435"/>
                    </a:cubicBezTo>
                    <a:cubicBezTo>
                      <a:pt x="0" y="437"/>
                      <a:pt x="41" y="471"/>
                      <a:pt x="42" y="472"/>
                    </a:cubicBezTo>
                    <a:cubicBezTo>
                      <a:pt x="173" y="606"/>
                      <a:pt x="173" y="606"/>
                      <a:pt x="173" y="606"/>
                    </a:cubicBezTo>
                    <a:cubicBezTo>
                      <a:pt x="192" y="465"/>
                      <a:pt x="151" y="414"/>
                      <a:pt x="120" y="395"/>
                    </a:cubicBezTo>
                    <a:cubicBezTo>
                      <a:pt x="202" y="258"/>
                      <a:pt x="202" y="258"/>
                      <a:pt x="202" y="258"/>
                    </a:cubicBezTo>
                    <a:cubicBezTo>
                      <a:pt x="270" y="189"/>
                      <a:pt x="268" y="76"/>
                      <a:pt x="216" y="24"/>
                    </a:cubicBezTo>
                    <a:close/>
                  </a:path>
                </a:pathLst>
              </a:custGeom>
              <a:solidFill>
                <a:srgbClr val="D5B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5" name="Freeform 19"/>
              <p:cNvSpPr>
                <a:spLocks/>
              </p:cNvSpPr>
              <p:nvPr/>
            </p:nvSpPr>
            <p:spPr bwMode="auto">
              <a:xfrm>
                <a:off x="1544203" y="2676525"/>
                <a:ext cx="452438" cy="466725"/>
              </a:xfrm>
              <a:custGeom>
                <a:avLst/>
                <a:gdLst>
                  <a:gd name="T0" fmla="*/ 142534 w 419"/>
                  <a:gd name="T1" fmla="*/ 32411 h 432"/>
                  <a:gd name="T2" fmla="*/ 46432 w 419"/>
                  <a:gd name="T3" fmla="*/ 292784 h 432"/>
                  <a:gd name="T4" fmla="*/ 309904 w 419"/>
                  <a:gd name="T5" fmla="*/ 434314 h 432"/>
                  <a:gd name="T6" fmla="*/ 406006 w 419"/>
                  <a:gd name="T7" fmla="*/ 173941 h 432"/>
                  <a:gd name="T8" fmla="*/ 142534 w 419"/>
                  <a:gd name="T9" fmla="*/ 32411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9" h="432">
                    <a:moveTo>
                      <a:pt x="132" y="30"/>
                    </a:moveTo>
                    <a:cubicBezTo>
                      <a:pt x="40" y="60"/>
                      <a:pt x="0" y="168"/>
                      <a:pt x="43" y="271"/>
                    </a:cubicBezTo>
                    <a:cubicBezTo>
                      <a:pt x="85" y="373"/>
                      <a:pt x="195" y="432"/>
                      <a:pt x="287" y="402"/>
                    </a:cubicBezTo>
                    <a:cubicBezTo>
                      <a:pt x="379" y="372"/>
                      <a:pt x="419" y="264"/>
                      <a:pt x="376" y="161"/>
                    </a:cubicBezTo>
                    <a:cubicBezTo>
                      <a:pt x="333" y="59"/>
                      <a:pt x="224" y="0"/>
                      <a:pt x="132" y="30"/>
                    </a:cubicBezTo>
                    <a:close/>
                  </a:path>
                </a:pathLst>
              </a:custGeom>
              <a:solidFill>
                <a:srgbClr val="D5B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2" name="Group 64"/>
            <p:cNvGrpSpPr>
              <a:grpSpLocks/>
            </p:cNvGrpSpPr>
            <p:nvPr/>
          </p:nvGrpSpPr>
          <p:grpSpPr bwMode="auto">
            <a:xfrm>
              <a:off x="4428858" y="3382152"/>
              <a:ext cx="3354248" cy="2263718"/>
              <a:chOff x="3041166" y="2185411"/>
              <a:chExt cx="1997075" cy="1347788"/>
            </a:xfrm>
          </p:grpSpPr>
          <p:sp>
            <p:nvSpPr>
              <p:cNvPr id="28" name="Freeform 13"/>
              <p:cNvSpPr>
                <a:spLocks/>
              </p:cNvSpPr>
              <p:nvPr/>
            </p:nvSpPr>
            <p:spPr bwMode="auto">
              <a:xfrm>
                <a:off x="3041166" y="2185411"/>
                <a:ext cx="1997075" cy="1347788"/>
              </a:xfrm>
              <a:custGeom>
                <a:avLst/>
                <a:gdLst>
                  <a:gd name="T0" fmla="*/ 1997075 w 1849"/>
                  <a:gd name="T1" fmla="*/ 1159875 h 1248"/>
                  <a:gd name="T2" fmla="*/ 1997075 w 1849"/>
                  <a:gd name="T3" fmla="*/ 187913 h 1248"/>
                  <a:gd name="T4" fmla="*/ 1809140 w 1849"/>
                  <a:gd name="T5" fmla="*/ 0 h 1248"/>
                  <a:gd name="T6" fmla="*/ 187935 w 1849"/>
                  <a:gd name="T7" fmla="*/ 0 h 1248"/>
                  <a:gd name="T8" fmla="*/ 0 w 1849"/>
                  <a:gd name="T9" fmla="*/ 187913 h 1248"/>
                  <a:gd name="T10" fmla="*/ 0 w 1849"/>
                  <a:gd name="T11" fmla="*/ 1159875 h 1248"/>
                  <a:gd name="T12" fmla="*/ 187935 w 1849"/>
                  <a:gd name="T13" fmla="*/ 1347788 h 1248"/>
                  <a:gd name="T14" fmla="*/ 1809140 w 1849"/>
                  <a:gd name="T15" fmla="*/ 1347788 h 1248"/>
                  <a:gd name="T16" fmla="*/ 1997075 w 1849"/>
                  <a:gd name="T17" fmla="*/ 1159875 h 12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49" h="1248">
                    <a:moveTo>
                      <a:pt x="1849" y="1074"/>
                    </a:moveTo>
                    <a:cubicBezTo>
                      <a:pt x="1849" y="174"/>
                      <a:pt x="1849" y="174"/>
                      <a:pt x="1849" y="174"/>
                    </a:cubicBezTo>
                    <a:cubicBezTo>
                      <a:pt x="1849" y="78"/>
                      <a:pt x="1771" y="0"/>
                      <a:pt x="1675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79" y="0"/>
                      <a:pt x="0" y="78"/>
                      <a:pt x="0" y="174"/>
                    </a:cubicBezTo>
                    <a:cubicBezTo>
                      <a:pt x="0" y="1074"/>
                      <a:pt x="0" y="1074"/>
                      <a:pt x="0" y="1074"/>
                    </a:cubicBezTo>
                    <a:cubicBezTo>
                      <a:pt x="0" y="1170"/>
                      <a:pt x="79" y="1248"/>
                      <a:pt x="174" y="1248"/>
                    </a:cubicBezTo>
                    <a:cubicBezTo>
                      <a:pt x="1675" y="1248"/>
                      <a:pt x="1675" y="1248"/>
                      <a:pt x="1675" y="1248"/>
                    </a:cubicBezTo>
                    <a:cubicBezTo>
                      <a:pt x="1771" y="1248"/>
                      <a:pt x="1849" y="1170"/>
                      <a:pt x="1849" y="1074"/>
                    </a:cubicBezTo>
                    <a:close/>
                  </a:path>
                </a:pathLst>
              </a:custGeom>
              <a:solidFill>
                <a:srgbClr val="000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Freeform 14"/>
              <p:cNvSpPr>
                <a:spLocks/>
              </p:cNvSpPr>
              <p:nvPr/>
            </p:nvSpPr>
            <p:spPr bwMode="auto">
              <a:xfrm>
                <a:off x="3388828" y="2185411"/>
                <a:ext cx="1649413" cy="915988"/>
              </a:xfrm>
              <a:custGeom>
                <a:avLst/>
                <a:gdLst>
                  <a:gd name="T0" fmla="*/ 1649413 w 1527"/>
                  <a:gd name="T1" fmla="*/ 915988 h 848"/>
                  <a:gd name="T2" fmla="*/ 0 w 1527"/>
                  <a:gd name="T3" fmla="*/ 0 h 848"/>
                  <a:gd name="T4" fmla="*/ 1460384 w 1527"/>
                  <a:gd name="T5" fmla="*/ 0 h 848"/>
                  <a:gd name="T6" fmla="*/ 1649413 w 1527"/>
                  <a:gd name="T7" fmla="*/ 187950 h 848"/>
                  <a:gd name="T8" fmla="*/ 1649413 w 1527"/>
                  <a:gd name="T9" fmla="*/ 915988 h 8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7" h="848">
                    <a:moveTo>
                      <a:pt x="1527" y="84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52" y="0"/>
                      <a:pt x="1352" y="0"/>
                      <a:pt x="1352" y="0"/>
                    </a:cubicBezTo>
                    <a:cubicBezTo>
                      <a:pt x="1448" y="0"/>
                      <a:pt x="1527" y="78"/>
                      <a:pt x="1527" y="174"/>
                    </a:cubicBezTo>
                    <a:lnTo>
                      <a:pt x="1527" y="848"/>
                    </a:lnTo>
                    <a:close/>
                  </a:path>
                </a:pathLst>
              </a:custGeom>
              <a:solidFill>
                <a:srgbClr val="5E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Freeform 15"/>
              <p:cNvSpPr>
                <a:spLocks/>
              </p:cNvSpPr>
              <p:nvPr/>
            </p:nvSpPr>
            <p:spPr bwMode="auto">
              <a:xfrm>
                <a:off x="3352800" y="2192487"/>
                <a:ext cx="1457325" cy="1236663"/>
              </a:xfrm>
              <a:custGeom>
                <a:avLst/>
                <a:gdLst>
                  <a:gd name="T0" fmla="*/ 1457325 w 918"/>
                  <a:gd name="T1" fmla="*/ 0 h 779"/>
                  <a:gd name="T2" fmla="*/ 1130300 w 918"/>
                  <a:gd name="T3" fmla="*/ 550863 h 779"/>
                  <a:gd name="T4" fmla="*/ 633413 w 918"/>
                  <a:gd name="T5" fmla="*/ 617538 h 779"/>
                  <a:gd name="T6" fmla="*/ 306388 w 918"/>
                  <a:gd name="T7" fmla="*/ 1236663 h 779"/>
                  <a:gd name="T8" fmla="*/ 0 w 918"/>
                  <a:gd name="T9" fmla="*/ 1236663 h 779"/>
                  <a:gd name="T10" fmla="*/ 0 w 918"/>
                  <a:gd name="T11" fmla="*/ 1150938 h 779"/>
                  <a:gd name="T12" fmla="*/ 457200 w 918"/>
                  <a:gd name="T13" fmla="*/ 481013 h 779"/>
                  <a:gd name="T14" fmla="*/ 1012825 w 918"/>
                  <a:gd name="T15" fmla="*/ 419100 h 779"/>
                  <a:gd name="T16" fmla="*/ 1290638 w 918"/>
                  <a:gd name="T17" fmla="*/ 0 h 779"/>
                  <a:gd name="T18" fmla="*/ 1457325 w 918"/>
                  <a:gd name="T19" fmla="*/ 0 h 7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18" h="779">
                    <a:moveTo>
                      <a:pt x="918" y="0"/>
                    </a:moveTo>
                    <a:lnTo>
                      <a:pt x="712" y="347"/>
                    </a:lnTo>
                    <a:lnTo>
                      <a:pt x="399" y="389"/>
                    </a:lnTo>
                    <a:lnTo>
                      <a:pt x="193" y="779"/>
                    </a:lnTo>
                    <a:lnTo>
                      <a:pt x="0" y="779"/>
                    </a:lnTo>
                    <a:lnTo>
                      <a:pt x="0" y="725"/>
                    </a:lnTo>
                    <a:lnTo>
                      <a:pt x="288" y="303"/>
                    </a:lnTo>
                    <a:lnTo>
                      <a:pt x="638" y="264"/>
                    </a:lnTo>
                    <a:lnTo>
                      <a:pt x="813" y="0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rgbClr val="000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3371431" y="2289460"/>
                <a:ext cx="1547813" cy="1139690"/>
              </a:xfrm>
              <a:custGeom>
                <a:avLst/>
                <a:gdLst>
                  <a:gd name="T0" fmla="*/ 1547813 w 1432"/>
                  <a:gd name="T1" fmla="*/ 1135315 h 1042"/>
                  <a:gd name="T2" fmla="*/ 1547813 w 1432"/>
                  <a:gd name="T3" fmla="*/ 4375 h 1042"/>
                  <a:gd name="T4" fmla="*/ 1544570 w 1432"/>
                  <a:gd name="T5" fmla="*/ 0 h 1042"/>
                  <a:gd name="T6" fmla="*/ 4324 w 1432"/>
                  <a:gd name="T7" fmla="*/ 0 h 1042"/>
                  <a:gd name="T8" fmla="*/ 0 w 1432"/>
                  <a:gd name="T9" fmla="*/ 4375 h 1042"/>
                  <a:gd name="T10" fmla="*/ 0 w 1432"/>
                  <a:gd name="T11" fmla="*/ 1135315 h 1042"/>
                  <a:gd name="T12" fmla="*/ 4324 w 1432"/>
                  <a:gd name="T13" fmla="*/ 1139690 h 1042"/>
                  <a:gd name="T14" fmla="*/ 1544570 w 1432"/>
                  <a:gd name="T15" fmla="*/ 1139690 h 1042"/>
                  <a:gd name="T16" fmla="*/ 1547813 w 1432"/>
                  <a:gd name="T17" fmla="*/ 1135315 h 10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432" h="1042">
                    <a:moveTo>
                      <a:pt x="1432" y="1038"/>
                    </a:moveTo>
                    <a:cubicBezTo>
                      <a:pt x="1432" y="4"/>
                      <a:pt x="1432" y="4"/>
                      <a:pt x="1432" y="4"/>
                    </a:cubicBezTo>
                    <a:cubicBezTo>
                      <a:pt x="1432" y="2"/>
                      <a:pt x="1431" y="0"/>
                      <a:pt x="142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038"/>
                      <a:pt x="0" y="1038"/>
                      <a:pt x="0" y="1038"/>
                    </a:cubicBezTo>
                    <a:cubicBezTo>
                      <a:pt x="0" y="1040"/>
                      <a:pt x="2" y="1042"/>
                      <a:pt x="4" y="1042"/>
                    </a:cubicBezTo>
                    <a:cubicBezTo>
                      <a:pt x="1429" y="1042"/>
                      <a:pt x="1429" y="1042"/>
                      <a:pt x="1429" y="1042"/>
                    </a:cubicBezTo>
                    <a:cubicBezTo>
                      <a:pt x="1431" y="1042"/>
                      <a:pt x="1432" y="1040"/>
                      <a:pt x="1432" y="10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Oval 18"/>
              <p:cNvSpPr>
                <a:spLocks noChangeArrowheads="1"/>
              </p:cNvSpPr>
              <p:nvPr/>
            </p:nvSpPr>
            <p:spPr bwMode="auto">
              <a:xfrm>
                <a:off x="3124200" y="2810093"/>
                <a:ext cx="96838" cy="98425"/>
              </a:xfrm>
              <a:prstGeom prst="ellipse">
                <a:avLst/>
              </a:prstGeom>
              <a:solidFill>
                <a:srgbClr val="5E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endParaRPr lang="zh-CN" altLang="zh-CN" sz="2487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3" name="Group 65"/>
            <p:cNvGrpSpPr>
              <a:grpSpLocks/>
            </p:cNvGrpSpPr>
            <p:nvPr/>
          </p:nvGrpSpPr>
          <p:grpSpPr bwMode="auto">
            <a:xfrm>
              <a:off x="3663004" y="3957760"/>
              <a:ext cx="922882" cy="1493147"/>
              <a:chOff x="1463764" y="2275682"/>
              <a:chExt cx="549472" cy="889000"/>
            </a:xfrm>
          </p:grpSpPr>
          <p:sp>
            <p:nvSpPr>
              <p:cNvPr id="24" name="Freeform 66"/>
              <p:cNvSpPr>
                <a:spLocks/>
              </p:cNvSpPr>
              <p:nvPr/>
            </p:nvSpPr>
            <p:spPr bwMode="auto">
              <a:xfrm>
                <a:off x="1470311" y="2275682"/>
                <a:ext cx="542925" cy="592138"/>
              </a:xfrm>
              <a:custGeom>
                <a:avLst/>
                <a:gdLst>
                  <a:gd name="T0" fmla="*/ 484639 w 503"/>
                  <a:gd name="T1" fmla="*/ 25933 h 548"/>
                  <a:gd name="T2" fmla="*/ 389654 w 503"/>
                  <a:gd name="T3" fmla="*/ 27014 h 548"/>
                  <a:gd name="T4" fmla="*/ 74477 w 503"/>
                  <a:gd name="T5" fmla="*/ 350096 h 548"/>
                  <a:gd name="T6" fmla="*/ 46413 w 503"/>
                  <a:gd name="T7" fmla="*/ 546755 h 548"/>
                  <a:gd name="T8" fmla="*/ 46413 w 503"/>
                  <a:gd name="T9" fmla="*/ 546755 h 548"/>
                  <a:gd name="T10" fmla="*/ 211557 w 503"/>
                  <a:gd name="T11" fmla="*/ 545675 h 548"/>
                  <a:gd name="T12" fmla="*/ 470607 w 503"/>
                  <a:gd name="T13" fmla="*/ 278780 h 548"/>
                  <a:gd name="T14" fmla="*/ 484639 w 503"/>
                  <a:gd name="T15" fmla="*/ 25933 h 5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03" h="548">
                    <a:moveTo>
                      <a:pt x="449" y="24"/>
                    </a:moveTo>
                    <a:cubicBezTo>
                      <a:pt x="425" y="0"/>
                      <a:pt x="385" y="0"/>
                      <a:pt x="361" y="25"/>
                    </a:cubicBezTo>
                    <a:cubicBezTo>
                      <a:pt x="69" y="324"/>
                      <a:pt x="69" y="324"/>
                      <a:pt x="69" y="324"/>
                    </a:cubicBezTo>
                    <a:cubicBezTo>
                      <a:pt x="28" y="367"/>
                      <a:pt x="0" y="464"/>
                      <a:pt x="43" y="506"/>
                    </a:cubicBezTo>
                    <a:cubicBezTo>
                      <a:pt x="43" y="506"/>
                      <a:pt x="43" y="506"/>
                      <a:pt x="43" y="506"/>
                    </a:cubicBezTo>
                    <a:cubicBezTo>
                      <a:pt x="85" y="548"/>
                      <a:pt x="154" y="547"/>
                      <a:pt x="196" y="505"/>
                    </a:cubicBezTo>
                    <a:cubicBezTo>
                      <a:pt x="436" y="258"/>
                      <a:pt x="436" y="258"/>
                      <a:pt x="436" y="258"/>
                    </a:cubicBezTo>
                    <a:cubicBezTo>
                      <a:pt x="503" y="189"/>
                      <a:pt x="502" y="75"/>
                      <a:pt x="449" y="24"/>
                    </a:cubicBezTo>
                    <a:close/>
                  </a:path>
                </a:pathLst>
              </a:custGeom>
              <a:solidFill>
                <a:srgbClr val="E7D1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Freeform 67"/>
              <p:cNvSpPr>
                <a:spLocks/>
              </p:cNvSpPr>
              <p:nvPr/>
            </p:nvSpPr>
            <p:spPr bwMode="auto">
              <a:xfrm>
                <a:off x="1463764" y="2655094"/>
                <a:ext cx="460375" cy="509588"/>
              </a:xfrm>
              <a:custGeom>
                <a:avLst/>
                <a:gdLst>
                  <a:gd name="T0" fmla="*/ 131844 w 426"/>
                  <a:gd name="T1" fmla="*/ 35628 h 472"/>
                  <a:gd name="T2" fmla="*/ 54035 w 426"/>
                  <a:gd name="T3" fmla="*/ 318493 h 472"/>
                  <a:gd name="T4" fmla="*/ 327450 w 426"/>
                  <a:gd name="T5" fmla="*/ 473960 h 472"/>
                  <a:gd name="T6" fmla="*/ 406340 w 426"/>
                  <a:gd name="T7" fmla="*/ 190016 h 472"/>
                  <a:gd name="T8" fmla="*/ 131844 w 426"/>
                  <a:gd name="T9" fmla="*/ 35628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26" h="472">
                    <a:moveTo>
                      <a:pt x="122" y="33"/>
                    </a:moveTo>
                    <a:cubicBezTo>
                      <a:pt x="32" y="66"/>
                      <a:pt x="0" y="183"/>
                      <a:pt x="50" y="295"/>
                    </a:cubicBezTo>
                    <a:cubicBezTo>
                      <a:pt x="100" y="407"/>
                      <a:pt x="213" y="472"/>
                      <a:pt x="303" y="439"/>
                    </a:cubicBezTo>
                    <a:cubicBezTo>
                      <a:pt x="393" y="406"/>
                      <a:pt x="426" y="288"/>
                      <a:pt x="376" y="176"/>
                    </a:cubicBezTo>
                    <a:cubicBezTo>
                      <a:pt x="326" y="64"/>
                      <a:pt x="212" y="0"/>
                      <a:pt x="122" y="33"/>
                    </a:cubicBezTo>
                    <a:close/>
                  </a:path>
                </a:pathLst>
              </a:custGeom>
              <a:solidFill>
                <a:srgbClr val="E7D1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Freeform 68"/>
              <p:cNvSpPr>
                <a:spLocks/>
              </p:cNvSpPr>
              <p:nvPr/>
            </p:nvSpPr>
            <p:spPr bwMode="auto">
              <a:xfrm>
                <a:off x="1792573" y="2279651"/>
                <a:ext cx="144463" cy="146050"/>
              </a:xfrm>
              <a:custGeom>
                <a:avLst/>
                <a:gdLst>
                  <a:gd name="T0" fmla="*/ 0 w 134"/>
                  <a:gd name="T1" fmla="*/ 101363 h 134"/>
                  <a:gd name="T2" fmla="*/ 102418 w 134"/>
                  <a:gd name="T3" fmla="*/ 146050 h 134"/>
                  <a:gd name="T4" fmla="*/ 99184 w 134"/>
                  <a:gd name="T5" fmla="*/ 0 h 134"/>
                  <a:gd name="T6" fmla="*/ 0 w 134"/>
                  <a:gd name="T7" fmla="*/ 101363 h 1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4" h="134">
                    <a:moveTo>
                      <a:pt x="0" y="93"/>
                    </a:moveTo>
                    <a:cubicBezTo>
                      <a:pt x="41" y="117"/>
                      <a:pt x="60" y="126"/>
                      <a:pt x="95" y="134"/>
                    </a:cubicBezTo>
                    <a:cubicBezTo>
                      <a:pt x="134" y="94"/>
                      <a:pt x="129" y="18"/>
                      <a:pt x="92" y="0"/>
                    </a:cubicBezTo>
                    <a:cubicBezTo>
                      <a:pt x="70" y="8"/>
                      <a:pt x="18" y="72"/>
                      <a:pt x="0" y="93"/>
                    </a:cubicBezTo>
                    <a:close/>
                  </a:path>
                </a:pathLst>
              </a:custGeom>
              <a:solidFill>
                <a:srgbClr val="F7EC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87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56" name="Group 83"/>
          <p:cNvGrpSpPr>
            <a:grpSpLocks/>
          </p:cNvGrpSpPr>
          <p:nvPr/>
        </p:nvGrpSpPr>
        <p:grpSpPr bwMode="auto">
          <a:xfrm>
            <a:off x="2151022" y="713882"/>
            <a:ext cx="3026429" cy="3581400"/>
            <a:chOff x="4975756" y="1890224"/>
            <a:chExt cx="3026290" cy="3580889"/>
          </a:xfrm>
          <a:solidFill>
            <a:srgbClr val="3E8853"/>
          </a:solidFill>
        </p:grpSpPr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975756" y="3556912"/>
              <a:ext cx="2333043" cy="1914201"/>
            </a:xfrm>
            <a:custGeom>
              <a:avLst/>
              <a:gdLst>
                <a:gd name="T0" fmla="*/ 2333043 w 1287"/>
                <a:gd name="T1" fmla="*/ 0 h 1042"/>
                <a:gd name="T2" fmla="*/ 2041186 w 1287"/>
                <a:gd name="T3" fmla="*/ 0 h 1042"/>
                <a:gd name="T4" fmla="*/ 1698571 w 1287"/>
                <a:gd name="T5" fmla="*/ 525395 h 1042"/>
                <a:gd name="T6" fmla="*/ 766804 w 1287"/>
                <a:gd name="T7" fmla="*/ 630106 h 1042"/>
                <a:gd name="T8" fmla="*/ 0 w 1287"/>
                <a:gd name="T9" fmla="*/ 1769074 h 1042"/>
                <a:gd name="T10" fmla="*/ 0 w 1287"/>
                <a:gd name="T11" fmla="*/ 1906853 h 1042"/>
                <a:gd name="T12" fmla="*/ 5438 w 1287"/>
                <a:gd name="T13" fmla="*/ 1914201 h 1042"/>
                <a:gd name="T14" fmla="*/ 513016 w 1287"/>
                <a:gd name="T15" fmla="*/ 1914201 h 1042"/>
                <a:gd name="T16" fmla="*/ 1062287 w 1287"/>
                <a:gd name="T17" fmla="*/ 861574 h 1042"/>
                <a:gd name="T18" fmla="*/ 1896164 w 1287"/>
                <a:gd name="T19" fmla="*/ 749514 h 1042"/>
                <a:gd name="T20" fmla="*/ 2333043 w 1287"/>
                <a:gd name="T21" fmla="*/ 0 h 10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87" h="1042">
                  <a:moveTo>
                    <a:pt x="1287" y="0"/>
                  </a:moveTo>
                  <a:cubicBezTo>
                    <a:pt x="1126" y="0"/>
                    <a:pt x="1126" y="0"/>
                    <a:pt x="1126" y="0"/>
                  </a:cubicBezTo>
                  <a:cubicBezTo>
                    <a:pt x="937" y="286"/>
                    <a:pt x="937" y="286"/>
                    <a:pt x="937" y="286"/>
                  </a:cubicBezTo>
                  <a:cubicBezTo>
                    <a:pt x="423" y="343"/>
                    <a:pt x="423" y="343"/>
                    <a:pt x="423" y="343"/>
                  </a:cubicBezTo>
                  <a:cubicBezTo>
                    <a:pt x="0" y="963"/>
                    <a:pt x="0" y="963"/>
                    <a:pt x="0" y="963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0" y="1040"/>
                    <a:pt x="1" y="1042"/>
                    <a:pt x="3" y="1042"/>
                  </a:cubicBezTo>
                  <a:cubicBezTo>
                    <a:pt x="283" y="1042"/>
                    <a:pt x="283" y="1042"/>
                    <a:pt x="283" y="1042"/>
                  </a:cubicBezTo>
                  <a:cubicBezTo>
                    <a:pt x="586" y="469"/>
                    <a:pt x="586" y="469"/>
                    <a:pt x="586" y="469"/>
                  </a:cubicBezTo>
                  <a:cubicBezTo>
                    <a:pt x="1046" y="408"/>
                    <a:pt x="1046" y="408"/>
                    <a:pt x="1046" y="408"/>
                  </a:cubicBezTo>
                  <a:lnTo>
                    <a:pt x="12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4975756" y="1890224"/>
              <a:ext cx="3026290" cy="3580889"/>
            </a:xfrm>
            <a:custGeom>
              <a:avLst/>
              <a:gdLst>
                <a:gd name="T0" fmla="*/ 1135 w 1135"/>
                <a:gd name="T1" fmla="*/ 185 h 1343"/>
                <a:gd name="T2" fmla="*/ 1133 w 1135"/>
                <a:gd name="T3" fmla="*/ 296 h 1343"/>
                <a:gd name="T4" fmla="*/ 1034 w 1135"/>
                <a:gd name="T5" fmla="*/ 242 h 1343"/>
                <a:gd name="T6" fmla="*/ 712 w 1135"/>
                <a:gd name="T7" fmla="*/ 857 h 1343"/>
                <a:gd name="T8" fmla="*/ 399 w 1135"/>
                <a:gd name="T9" fmla="*/ 903 h 1343"/>
                <a:gd name="T10" fmla="*/ 192 w 1135"/>
                <a:gd name="T11" fmla="*/ 1343 h 1343"/>
                <a:gd name="T12" fmla="*/ 0 w 1135"/>
                <a:gd name="T13" fmla="*/ 1343 h 1343"/>
                <a:gd name="T14" fmla="*/ 0 w 1135"/>
                <a:gd name="T15" fmla="*/ 1283 h 1343"/>
                <a:gd name="T16" fmla="*/ 287 w 1135"/>
                <a:gd name="T17" fmla="*/ 807 h 1343"/>
                <a:gd name="T18" fmla="*/ 637 w 1135"/>
                <a:gd name="T19" fmla="*/ 763 h 1343"/>
                <a:gd name="T20" fmla="*/ 965 w 1135"/>
                <a:gd name="T21" fmla="*/ 205 h 1343"/>
                <a:gd name="T22" fmla="*/ 867 w 1135"/>
                <a:gd name="T23" fmla="*/ 152 h 1343"/>
                <a:gd name="T24" fmla="*/ 1135 w 1135"/>
                <a:gd name="T25" fmla="*/ 0 h 1343"/>
                <a:gd name="T26" fmla="*/ 1135 w 1135"/>
                <a:gd name="T27" fmla="*/ 117 h 1343"/>
                <a:gd name="T28" fmla="*/ 1135 w 1135"/>
                <a:gd name="T29" fmla="*/ 185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5" h="1343">
                  <a:moveTo>
                    <a:pt x="1135" y="185"/>
                  </a:moveTo>
                  <a:lnTo>
                    <a:pt x="1133" y="296"/>
                  </a:lnTo>
                  <a:lnTo>
                    <a:pt x="1034" y="242"/>
                  </a:lnTo>
                  <a:lnTo>
                    <a:pt x="712" y="857"/>
                  </a:lnTo>
                  <a:lnTo>
                    <a:pt x="399" y="903"/>
                  </a:lnTo>
                  <a:lnTo>
                    <a:pt x="192" y="1343"/>
                  </a:lnTo>
                  <a:lnTo>
                    <a:pt x="0" y="1343"/>
                  </a:lnTo>
                  <a:lnTo>
                    <a:pt x="0" y="1283"/>
                  </a:lnTo>
                  <a:lnTo>
                    <a:pt x="287" y="807"/>
                  </a:lnTo>
                  <a:lnTo>
                    <a:pt x="637" y="763"/>
                  </a:lnTo>
                  <a:lnTo>
                    <a:pt x="965" y="205"/>
                  </a:lnTo>
                  <a:lnTo>
                    <a:pt x="867" y="152"/>
                  </a:lnTo>
                  <a:lnTo>
                    <a:pt x="1135" y="0"/>
                  </a:lnTo>
                  <a:lnTo>
                    <a:pt x="1135" y="117"/>
                  </a:lnTo>
                  <a:lnTo>
                    <a:pt x="1135" y="1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87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59" name="Group 86"/>
          <p:cNvGrpSpPr>
            <a:grpSpLocks/>
          </p:cNvGrpSpPr>
          <p:nvPr/>
        </p:nvGrpSpPr>
        <p:grpSpPr bwMode="auto">
          <a:xfrm>
            <a:off x="3594935" y="2693814"/>
            <a:ext cx="3695030" cy="4478375"/>
            <a:chOff x="6861248" y="2767807"/>
            <a:chExt cx="2200671" cy="2666327"/>
          </a:xfrm>
        </p:grpSpPr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7571506" y="3771292"/>
              <a:ext cx="576902" cy="489668"/>
            </a:xfrm>
            <a:custGeom>
              <a:avLst/>
              <a:gdLst>
                <a:gd name="T0" fmla="*/ 19262 w 6709"/>
                <a:gd name="T1" fmla="*/ 423205 h 6535"/>
                <a:gd name="T2" fmla="*/ 553255 w 6709"/>
                <a:gd name="T3" fmla="*/ 43984 h 6535"/>
                <a:gd name="T4" fmla="*/ 19262 w 6709"/>
                <a:gd name="T5" fmla="*/ 423205 h 6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09" h="6535">
                  <a:moveTo>
                    <a:pt x="224" y="5648"/>
                  </a:moveTo>
                  <a:cubicBezTo>
                    <a:pt x="-1276" y="2910"/>
                    <a:pt x="5226" y="-1618"/>
                    <a:pt x="6434" y="587"/>
                  </a:cubicBezTo>
                  <a:cubicBezTo>
                    <a:pt x="8087" y="3584"/>
                    <a:pt x="1835" y="8573"/>
                    <a:pt x="224" y="5648"/>
                  </a:cubicBezTo>
                  <a:close/>
                </a:path>
              </a:pathLst>
            </a:custGeom>
            <a:solidFill>
              <a:srgbClr val="4444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7572194" y="3747066"/>
              <a:ext cx="539522" cy="433666"/>
            </a:xfrm>
            <a:custGeom>
              <a:avLst/>
              <a:gdLst>
                <a:gd name="T0" fmla="*/ 14529 w 10435"/>
                <a:gd name="T1" fmla="*/ 368593 h 9430"/>
                <a:gd name="T2" fmla="*/ 521684 w 10435"/>
                <a:gd name="T3" fmla="*/ 42815 h 9430"/>
                <a:gd name="T4" fmla="*/ 14529 w 10435"/>
                <a:gd name="T5" fmla="*/ 368593 h 9430"/>
                <a:gd name="T6" fmla="*/ 0 60000 65536"/>
                <a:gd name="T7" fmla="*/ 0 60000 65536"/>
                <a:gd name="T8" fmla="*/ 0 60000 65536"/>
                <a:gd name="T9" fmla="*/ 0 w 10435"/>
                <a:gd name="T10" fmla="*/ 0 h 9430"/>
                <a:gd name="T11" fmla="*/ 10435 w 10435"/>
                <a:gd name="T12" fmla="*/ 9430 h 9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5" h="9430">
                  <a:moveTo>
                    <a:pt x="281" y="8015"/>
                  </a:moveTo>
                  <a:cubicBezTo>
                    <a:pt x="-1810" y="3885"/>
                    <a:pt x="8418" y="-2377"/>
                    <a:pt x="10090" y="931"/>
                  </a:cubicBezTo>
                  <a:cubicBezTo>
                    <a:pt x="12391" y="5458"/>
                    <a:pt x="2540" y="12449"/>
                    <a:pt x="281" y="8015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CN" sz="2487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</a:rPr>
                <a:t>z</a:t>
              </a:r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7501732" y="3550959"/>
              <a:ext cx="800100" cy="804863"/>
            </a:xfrm>
            <a:custGeom>
              <a:avLst/>
              <a:gdLst>
                <a:gd name="T0" fmla="*/ 428625 w 504"/>
                <a:gd name="T1" fmla="*/ 0 h 507"/>
                <a:gd name="T2" fmla="*/ 800100 w 504"/>
                <a:gd name="T3" fmla="*/ 652463 h 507"/>
                <a:gd name="T4" fmla="*/ 760413 w 504"/>
                <a:gd name="T5" fmla="*/ 804863 h 507"/>
                <a:gd name="T6" fmla="*/ 215900 w 504"/>
                <a:gd name="T7" fmla="*/ 673100 h 507"/>
                <a:gd name="T8" fmla="*/ 0 w 504"/>
                <a:gd name="T9" fmla="*/ 292100 h 507"/>
                <a:gd name="T10" fmla="*/ 428625 w 504"/>
                <a:gd name="T11" fmla="*/ 0 h 5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4" h="507">
                  <a:moveTo>
                    <a:pt x="270" y="0"/>
                  </a:moveTo>
                  <a:lnTo>
                    <a:pt x="504" y="411"/>
                  </a:lnTo>
                  <a:lnTo>
                    <a:pt x="479" y="507"/>
                  </a:lnTo>
                  <a:lnTo>
                    <a:pt x="136" y="424"/>
                  </a:lnTo>
                  <a:lnTo>
                    <a:pt x="0" y="18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7604126" y="3687763"/>
              <a:ext cx="717550" cy="655638"/>
            </a:xfrm>
            <a:custGeom>
              <a:avLst/>
              <a:gdLst>
                <a:gd name="T0" fmla="*/ 403082 w 664"/>
                <a:gd name="T1" fmla="*/ 0 h 607"/>
                <a:gd name="T2" fmla="*/ 717550 w 664"/>
                <a:gd name="T3" fmla="*/ 556266 h 607"/>
                <a:gd name="T4" fmla="*/ 691614 w 664"/>
                <a:gd name="T5" fmla="*/ 655638 h 607"/>
                <a:gd name="T6" fmla="*/ 464678 w 664"/>
                <a:gd name="T7" fmla="*/ 257071 h 607"/>
                <a:gd name="T8" fmla="*/ 67000 w 664"/>
                <a:gd name="T9" fmla="*/ 457974 h 607"/>
                <a:gd name="T10" fmla="*/ 0 w 664"/>
                <a:gd name="T11" fmla="*/ 348882 h 607"/>
                <a:gd name="T12" fmla="*/ 358775 w 664"/>
                <a:gd name="T13" fmla="*/ 170660 h 607"/>
                <a:gd name="T14" fmla="*/ 403082 w 664"/>
                <a:gd name="T15" fmla="*/ 0 h 6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64" h="607">
                  <a:moveTo>
                    <a:pt x="373" y="0"/>
                  </a:moveTo>
                  <a:cubicBezTo>
                    <a:pt x="664" y="515"/>
                    <a:pt x="664" y="515"/>
                    <a:pt x="664" y="515"/>
                  </a:cubicBezTo>
                  <a:cubicBezTo>
                    <a:pt x="640" y="607"/>
                    <a:pt x="640" y="607"/>
                    <a:pt x="640" y="607"/>
                  </a:cubicBezTo>
                  <a:cubicBezTo>
                    <a:pt x="430" y="238"/>
                    <a:pt x="430" y="238"/>
                    <a:pt x="430" y="238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128" y="320"/>
                    <a:pt x="244" y="290"/>
                    <a:pt x="332" y="158"/>
                  </a:cubicBezTo>
                  <a:cubicBezTo>
                    <a:pt x="368" y="105"/>
                    <a:pt x="375" y="55"/>
                    <a:pt x="373" y="0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29"/>
            <p:cNvSpPr>
              <a:spLocks/>
            </p:cNvSpPr>
            <p:nvPr/>
          </p:nvSpPr>
          <p:spPr bwMode="auto">
            <a:xfrm>
              <a:off x="7594600" y="3787775"/>
              <a:ext cx="746125" cy="677863"/>
            </a:xfrm>
            <a:custGeom>
              <a:avLst/>
              <a:gdLst>
                <a:gd name="T0" fmla="*/ 495254 w 690"/>
                <a:gd name="T1" fmla="*/ 0 h 628"/>
                <a:gd name="T2" fmla="*/ 746125 w 690"/>
                <a:gd name="T3" fmla="*/ 440395 h 628"/>
                <a:gd name="T4" fmla="*/ 684489 w 690"/>
                <a:gd name="T5" fmla="*/ 677863 h 628"/>
                <a:gd name="T6" fmla="*/ 115703 w 690"/>
                <a:gd name="T7" fmla="*/ 540779 h 628"/>
                <a:gd name="T8" fmla="*/ 0 w 690"/>
                <a:gd name="T9" fmla="*/ 337852 h 628"/>
                <a:gd name="T10" fmla="*/ 310345 w 690"/>
                <a:gd name="T11" fmla="*/ 236389 h 628"/>
                <a:gd name="T12" fmla="*/ 495254 w 690"/>
                <a:gd name="T13" fmla="*/ 0 h 6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0" h="628">
                  <a:moveTo>
                    <a:pt x="458" y="0"/>
                  </a:moveTo>
                  <a:cubicBezTo>
                    <a:pt x="690" y="408"/>
                    <a:pt x="690" y="408"/>
                    <a:pt x="690" y="408"/>
                  </a:cubicBezTo>
                  <a:cubicBezTo>
                    <a:pt x="633" y="628"/>
                    <a:pt x="633" y="628"/>
                    <a:pt x="633" y="628"/>
                  </a:cubicBezTo>
                  <a:cubicBezTo>
                    <a:pt x="107" y="501"/>
                    <a:pt x="107" y="501"/>
                    <a:pt x="107" y="501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115" y="305"/>
                    <a:pt x="211" y="273"/>
                    <a:pt x="287" y="219"/>
                  </a:cubicBezTo>
                  <a:cubicBezTo>
                    <a:pt x="362" y="167"/>
                    <a:pt x="418" y="93"/>
                    <a:pt x="458" y="0"/>
                  </a:cubicBezTo>
                  <a:close/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30"/>
            <p:cNvSpPr>
              <a:spLocks/>
            </p:cNvSpPr>
            <p:nvPr/>
          </p:nvSpPr>
          <p:spPr bwMode="auto">
            <a:xfrm>
              <a:off x="7594600" y="3829050"/>
              <a:ext cx="1467319" cy="1605084"/>
            </a:xfrm>
            <a:custGeom>
              <a:avLst/>
              <a:gdLst>
                <a:gd name="T0" fmla="*/ 533850 w 12795"/>
                <a:gd name="T1" fmla="*/ 0 h 10203"/>
                <a:gd name="T2" fmla="*/ 983104 w 12795"/>
                <a:gd name="T3" fmla="*/ 764125 h 10203"/>
                <a:gd name="T4" fmla="*/ 768350 w 12795"/>
                <a:gd name="T5" fmla="*/ 1052514 h 10203"/>
                <a:gd name="T6" fmla="*/ 494971 w 12795"/>
                <a:gd name="T7" fmla="*/ 1052514 h 10203"/>
                <a:gd name="T8" fmla="*/ 0 w 12795"/>
                <a:gd name="T9" fmla="*/ 364907 h 10203"/>
                <a:gd name="T10" fmla="*/ 335001 w 12795"/>
                <a:gd name="T11" fmla="*/ 255866 h 10203"/>
                <a:gd name="T12" fmla="*/ 533850 w 12795"/>
                <a:gd name="T13" fmla="*/ 0 h 102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connsiteX0" fmla="*/ 6948 w 12795"/>
                <a:gd name="connsiteY0" fmla="*/ 0 h 13924"/>
                <a:gd name="connsiteX1" fmla="*/ 12795 w 12795"/>
                <a:gd name="connsiteY1" fmla="*/ 7260 h 13924"/>
                <a:gd name="connsiteX2" fmla="*/ 10000 w 12795"/>
                <a:gd name="connsiteY2" fmla="*/ 10000 h 13924"/>
                <a:gd name="connsiteX3" fmla="*/ 9986 w 12795"/>
                <a:gd name="connsiteY3" fmla="*/ 13924 h 13924"/>
                <a:gd name="connsiteX4" fmla="*/ 0 w 12795"/>
                <a:gd name="connsiteY4" fmla="*/ 3467 h 13924"/>
                <a:gd name="connsiteX5" fmla="*/ 4360 w 12795"/>
                <a:gd name="connsiteY5" fmla="*/ 2431 h 13924"/>
                <a:gd name="connsiteX6" fmla="*/ 6948 w 12795"/>
                <a:gd name="connsiteY6" fmla="*/ 0 h 13924"/>
                <a:gd name="connsiteX0" fmla="*/ 6948 w 18783"/>
                <a:gd name="connsiteY0" fmla="*/ 0 h 13924"/>
                <a:gd name="connsiteX1" fmla="*/ 18783 w 18783"/>
                <a:gd name="connsiteY1" fmla="*/ 13057 h 13924"/>
                <a:gd name="connsiteX2" fmla="*/ 10000 w 18783"/>
                <a:gd name="connsiteY2" fmla="*/ 10000 h 13924"/>
                <a:gd name="connsiteX3" fmla="*/ 9986 w 18783"/>
                <a:gd name="connsiteY3" fmla="*/ 13924 h 13924"/>
                <a:gd name="connsiteX4" fmla="*/ 0 w 18783"/>
                <a:gd name="connsiteY4" fmla="*/ 3467 h 13924"/>
                <a:gd name="connsiteX5" fmla="*/ 4360 w 18783"/>
                <a:gd name="connsiteY5" fmla="*/ 2431 h 13924"/>
                <a:gd name="connsiteX6" fmla="*/ 6948 w 18783"/>
                <a:gd name="connsiteY6" fmla="*/ 0 h 13924"/>
                <a:gd name="connsiteX0" fmla="*/ 6948 w 19074"/>
                <a:gd name="connsiteY0" fmla="*/ 0 h 15183"/>
                <a:gd name="connsiteX1" fmla="*/ 18783 w 19074"/>
                <a:gd name="connsiteY1" fmla="*/ 13057 h 15183"/>
                <a:gd name="connsiteX2" fmla="*/ 15010 w 19074"/>
                <a:gd name="connsiteY2" fmla="*/ 15173 h 15183"/>
                <a:gd name="connsiteX3" fmla="*/ 9986 w 19074"/>
                <a:gd name="connsiteY3" fmla="*/ 13924 h 15183"/>
                <a:gd name="connsiteX4" fmla="*/ 0 w 19074"/>
                <a:gd name="connsiteY4" fmla="*/ 3467 h 15183"/>
                <a:gd name="connsiteX5" fmla="*/ 4360 w 19074"/>
                <a:gd name="connsiteY5" fmla="*/ 2431 h 15183"/>
                <a:gd name="connsiteX6" fmla="*/ 6948 w 19074"/>
                <a:gd name="connsiteY6" fmla="*/ 0 h 15183"/>
                <a:gd name="connsiteX0" fmla="*/ 6948 w 19097"/>
                <a:gd name="connsiteY0" fmla="*/ 0 h 15250"/>
                <a:gd name="connsiteX1" fmla="*/ 18783 w 19097"/>
                <a:gd name="connsiteY1" fmla="*/ 13057 h 15250"/>
                <a:gd name="connsiteX2" fmla="*/ 15010 w 19097"/>
                <a:gd name="connsiteY2" fmla="*/ 15173 h 15250"/>
                <a:gd name="connsiteX3" fmla="*/ 9986 w 19097"/>
                <a:gd name="connsiteY3" fmla="*/ 13924 h 15250"/>
                <a:gd name="connsiteX4" fmla="*/ 0 w 19097"/>
                <a:gd name="connsiteY4" fmla="*/ 3467 h 15250"/>
                <a:gd name="connsiteX5" fmla="*/ 4360 w 19097"/>
                <a:gd name="connsiteY5" fmla="*/ 2431 h 15250"/>
                <a:gd name="connsiteX6" fmla="*/ 6948 w 19097"/>
                <a:gd name="connsiteY6" fmla="*/ 0 h 1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97" h="15250">
                  <a:moveTo>
                    <a:pt x="6948" y="0"/>
                  </a:moveTo>
                  <a:cubicBezTo>
                    <a:pt x="10000" y="3867"/>
                    <a:pt x="17439" y="10528"/>
                    <a:pt x="18783" y="13057"/>
                  </a:cubicBezTo>
                  <a:cubicBezTo>
                    <a:pt x="20127" y="15586"/>
                    <a:pt x="16843" y="15297"/>
                    <a:pt x="15010" y="15173"/>
                  </a:cubicBezTo>
                  <a:cubicBezTo>
                    <a:pt x="13177" y="15049"/>
                    <a:pt x="9986" y="13924"/>
                    <a:pt x="9986" y="13924"/>
                  </a:cubicBezTo>
                  <a:cubicBezTo>
                    <a:pt x="7839" y="11746"/>
                    <a:pt x="2147" y="5645"/>
                    <a:pt x="0" y="3467"/>
                  </a:cubicBezTo>
                  <a:cubicBezTo>
                    <a:pt x="1758" y="3374"/>
                    <a:pt x="3207" y="3026"/>
                    <a:pt x="4360" y="2431"/>
                  </a:cubicBezTo>
                  <a:cubicBezTo>
                    <a:pt x="5485" y="1846"/>
                    <a:pt x="6343" y="1036"/>
                    <a:pt x="6948" y="0"/>
                  </a:cubicBezTo>
                  <a:close/>
                </a:path>
              </a:pathLst>
            </a:custGeom>
            <a:solidFill>
              <a:srgbClr val="545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31"/>
            <p:cNvSpPr>
              <a:spLocks/>
            </p:cNvSpPr>
            <p:nvPr/>
          </p:nvSpPr>
          <p:spPr bwMode="auto">
            <a:xfrm>
              <a:off x="6951735" y="3330068"/>
              <a:ext cx="530225" cy="563563"/>
            </a:xfrm>
            <a:custGeom>
              <a:avLst/>
              <a:gdLst>
                <a:gd name="T0" fmla="*/ 35636 w 491"/>
                <a:gd name="T1" fmla="*/ 37787 h 522"/>
                <a:gd name="T2" fmla="*/ 19438 w 491"/>
                <a:gd name="T3" fmla="*/ 118758 h 522"/>
                <a:gd name="T4" fmla="*/ 230016 w 491"/>
                <a:gd name="T5" fmla="*/ 386505 h 522"/>
                <a:gd name="T6" fmla="*/ 483790 w 491"/>
                <a:gd name="T7" fmla="*/ 532254 h 522"/>
                <a:gd name="T8" fmla="*/ 420076 w 491"/>
                <a:gd name="T9" fmla="*/ 306613 h 522"/>
                <a:gd name="T10" fmla="*/ 247294 w 491"/>
                <a:gd name="T11" fmla="*/ 97166 h 522"/>
                <a:gd name="T12" fmla="*/ 35636 w 491"/>
                <a:gd name="T13" fmla="*/ 37787 h 5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1" h="522">
                  <a:moveTo>
                    <a:pt x="33" y="35"/>
                  </a:moveTo>
                  <a:cubicBezTo>
                    <a:pt x="8" y="52"/>
                    <a:pt x="0" y="87"/>
                    <a:pt x="18" y="110"/>
                  </a:cubicBezTo>
                  <a:cubicBezTo>
                    <a:pt x="213" y="358"/>
                    <a:pt x="213" y="358"/>
                    <a:pt x="213" y="358"/>
                  </a:cubicBezTo>
                  <a:cubicBezTo>
                    <a:pt x="245" y="399"/>
                    <a:pt x="405" y="522"/>
                    <a:pt x="448" y="493"/>
                  </a:cubicBezTo>
                  <a:cubicBezTo>
                    <a:pt x="491" y="465"/>
                    <a:pt x="421" y="324"/>
                    <a:pt x="389" y="284"/>
                  </a:cubicBezTo>
                  <a:cubicBezTo>
                    <a:pt x="229" y="90"/>
                    <a:pt x="229" y="90"/>
                    <a:pt x="229" y="90"/>
                  </a:cubicBezTo>
                  <a:cubicBezTo>
                    <a:pt x="175" y="25"/>
                    <a:pt x="86" y="0"/>
                    <a:pt x="33" y="35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6955711" y="3391694"/>
              <a:ext cx="123825" cy="127000"/>
            </a:xfrm>
            <a:custGeom>
              <a:avLst/>
              <a:gdLst>
                <a:gd name="T0" fmla="*/ 74947 w 114"/>
                <a:gd name="T1" fmla="*/ 127000 h 117"/>
                <a:gd name="T2" fmla="*/ 123825 w 114"/>
                <a:gd name="T3" fmla="*/ 53188 h 117"/>
                <a:gd name="T4" fmla="*/ 0 w 114"/>
                <a:gd name="T5" fmla="*/ 29308 h 117"/>
                <a:gd name="T6" fmla="*/ 74947 w 114"/>
                <a:gd name="T7" fmla="*/ 127000 h 1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" h="117">
                  <a:moveTo>
                    <a:pt x="69" y="117"/>
                  </a:moveTo>
                  <a:cubicBezTo>
                    <a:pt x="97" y="87"/>
                    <a:pt x="101" y="77"/>
                    <a:pt x="114" y="49"/>
                  </a:cubicBezTo>
                  <a:cubicBezTo>
                    <a:pt x="87" y="9"/>
                    <a:pt x="22" y="0"/>
                    <a:pt x="0" y="27"/>
                  </a:cubicBezTo>
                  <a:cubicBezTo>
                    <a:pt x="5" y="48"/>
                    <a:pt x="54" y="104"/>
                    <a:pt x="69" y="117"/>
                  </a:cubicBezTo>
                  <a:close/>
                </a:path>
              </a:pathLst>
            </a:custGeom>
            <a:solidFill>
              <a:srgbClr val="E0B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6861248" y="2767807"/>
              <a:ext cx="1160463" cy="1247775"/>
            </a:xfrm>
            <a:custGeom>
              <a:avLst/>
              <a:gdLst>
                <a:gd name="T0" fmla="*/ 248285 w 1075"/>
                <a:gd name="T1" fmla="*/ 110193 h 1155"/>
                <a:gd name="T2" fmla="*/ 368110 w 1075"/>
                <a:gd name="T3" fmla="*/ 356507 h 1155"/>
                <a:gd name="T4" fmla="*/ 554863 w 1075"/>
                <a:gd name="T5" fmla="*/ 330579 h 1155"/>
                <a:gd name="T6" fmla="*/ 730822 w 1075"/>
                <a:gd name="T7" fmla="*/ 275483 h 1155"/>
                <a:gd name="T8" fmla="*/ 912178 w 1075"/>
                <a:gd name="T9" fmla="*/ 263599 h 1155"/>
                <a:gd name="T10" fmla="*/ 1102170 w 1075"/>
                <a:gd name="T11" fmla="*/ 643874 h 1155"/>
                <a:gd name="T12" fmla="*/ 1110806 w 1075"/>
                <a:gd name="T13" fmla="*/ 1071682 h 1155"/>
                <a:gd name="T14" fmla="*/ 927291 w 1075"/>
                <a:gd name="T15" fmla="*/ 1109493 h 1155"/>
                <a:gd name="T16" fmla="*/ 688721 w 1075"/>
                <a:gd name="T17" fmla="*/ 1179715 h 1155"/>
                <a:gd name="T18" fmla="*/ 509524 w 1075"/>
                <a:gd name="T19" fmla="*/ 1046835 h 1155"/>
                <a:gd name="T20" fmla="*/ 69088 w 1075"/>
                <a:gd name="T21" fmla="*/ 197699 h 1155"/>
                <a:gd name="T22" fmla="*/ 248285 w 1075"/>
                <a:gd name="T23" fmla="*/ 110193 h 11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75" h="1155">
                  <a:moveTo>
                    <a:pt x="230" y="102"/>
                  </a:moveTo>
                  <a:cubicBezTo>
                    <a:pt x="341" y="330"/>
                    <a:pt x="341" y="330"/>
                    <a:pt x="341" y="330"/>
                  </a:cubicBezTo>
                  <a:cubicBezTo>
                    <a:pt x="352" y="253"/>
                    <a:pt x="468" y="235"/>
                    <a:pt x="514" y="306"/>
                  </a:cubicBezTo>
                  <a:cubicBezTo>
                    <a:pt x="514" y="225"/>
                    <a:pt x="623" y="199"/>
                    <a:pt x="677" y="255"/>
                  </a:cubicBezTo>
                  <a:cubicBezTo>
                    <a:pt x="689" y="180"/>
                    <a:pt x="806" y="168"/>
                    <a:pt x="845" y="244"/>
                  </a:cubicBezTo>
                  <a:cubicBezTo>
                    <a:pt x="1021" y="596"/>
                    <a:pt x="1021" y="596"/>
                    <a:pt x="1021" y="596"/>
                  </a:cubicBezTo>
                  <a:cubicBezTo>
                    <a:pt x="1075" y="704"/>
                    <a:pt x="1058" y="918"/>
                    <a:pt x="1029" y="992"/>
                  </a:cubicBezTo>
                  <a:cubicBezTo>
                    <a:pt x="1001" y="1061"/>
                    <a:pt x="904" y="994"/>
                    <a:pt x="859" y="1027"/>
                  </a:cubicBezTo>
                  <a:cubicBezTo>
                    <a:pt x="783" y="1081"/>
                    <a:pt x="745" y="1155"/>
                    <a:pt x="638" y="1092"/>
                  </a:cubicBezTo>
                  <a:cubicBezTo>
                    <a:pt x="560" y="1046"/>
                    <a:pt x="499" y="1021"/>
                    <a:pt x="472" y="969"/>
                  </a:cubicBezTo>
                  <a:cubicBezTo>
                    <a:pt x="64" y="183"/>
                    <a:pt x="64" y="183"/>
                    <a:pt x="64" y="183"/>
                  </a:cubicBezTo>
                  <a:cubicBezTo>
                    <a:pt x="0" y="60"/>
                    <a:pt x="180" y="0"/>
                    <a:pt x="230" y="102"/>
                  </a:cubicBezTo>
                  <a:close/>
                </a:path>
              </a:pathLst>
            </a:custGeom>
            <a:solidFill>
              <a:srgbClr val="E7D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34"/>
            <p:cNvSpPr>
              <a:spLocks/>
            </p:cNvSpPr>
            <p:nvPr/>
          </p:nvSpPr>
          <p:spPr bwMode="auto">
            <a:xfrm>
              <a:off x="6902523" y="2804097"/>
              <a:ext cx="204788" cy="190500"/>
            </a:xfrm>
            <a:custGeom>
              <a:avLst/>
              <a:gdLst>
                <a:gd name="T0" fmla="*/ 184309 w 190"/>
                <a:gd name="T1" fmla="*/ 80720 h 177"/>
                <a:gd name="T2" fmla="*/ 204788 w 190"/>
                <a:gd name="T3" fmla="*/ 123771 h 177"/>
                <a:gd name="T4" fmla="*/ 67903 w 190"/>
                <a:gd name="T5" fmla="*/ 190500 h 177"/>
                <a:gd name="T6" fmla="*/ 48502 w 190"/>
                <a:gd name="T7" fmla="*/ 150678 h 177"/>
                <a:gd name="T8" fmla="*/ 184309 w 190"/>
                <a:gd name="T9" fmla="*/ 80720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0" h="177">
                  <a:moveTo>
                    <a:pt x="171" y="75"/>
                  </a:moveTo>
                  <a:cubicBezTo>
                    <a:pt x="190" y="115"/>
                    <a:pt x="190" y="115"/>
                    <a:pt x="190" y="115"/>
                  </a:cubicBezTo>
                  <a:cubicBezTo>
                    <a:pt x="161" y="144"/>
                    <a:pt x="115" y="169"/>
                    <a:pt x="63" y="177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0" y="49"/>
                    <a:pt x="133" y="0"/>
                    <a:pt x="171" y="75"/>
                  </a:cubicBezTo>
                  <a:close/>
                </a:path>
              </a:pathLst>
            </a:custGeom>
            <a:solidFill>
              <a:srgbClr val="F7E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35"/>
            <p:cNvSpPr>
              <a:spLocks/>
            </p:cNvSpPr>
            <p:nvPr/>
          </p:nvSpPr>
          <p:spPr bwMode="auto">
            <a:xfrm>
              <a:off x="7574493" y="3028173"/>
              <a:ext cx="88900" cy="144463"/>
            </a:xfrm>
            <a:custGeom>
              <a:avLst/>
              <a:gdLst>
                <a:gd name="T0" fmla="*/ 88900 w 83"/>
                <a:gd name="T1" fmla="*/ 144463 h 133"/>
                <a:gd name="T2" fmla="*/ 20351 w 83"/>
                <a:gd name="T3" fmla="*/ 0 h 133"/>
                <a:gd name="T4" fmla="*/ 17137 w 83"/>
                <a:gd name="T5" fmla="*/ 13034 h 133"/>
                <a:gd name="T6" fmla="*/ 0 w 83"/>
                <a:gd name="T7" fmla="*/ 0 h 133"/>
                <a:gd name="T8" fmla="*/ 88900 w 83"/>
                <a:gd name="T9" fmla="*/ 144463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133">
                  <a:moveTo>
                    <a:pt x="83" y="133"/>
                  </a:moveTo>
                  <a:cubicBezTo>
                    <a:pt x="83" y="133"/>
                    <a:pt x="49" y="62"/>
                    <a:pt x="19" y="0"/>
                  </a:cubicBezTo>
                  <a:cubicBezTo>
                    <a:pt x="17" y="4"/>
                    <a:pt x="16" y="8"/>
                    <a:pt x="16" y="12"/>
                  </a:cubicBezTo>
                  <a:cubicBezTo>
                    <a:pt x="11" y="8"/>
                    <a:pt x="6" y="3"/>
                    <a:pt x="0" y="0"/>
                  </a:cubicBezTo>
                  <a:cubicBezTo>
                    <a:pt x="37" y="60"/>
                    <a:pt x="83" y="133"/>
                    <a:pt x="83" y="133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36"/>
            <p:cNvSpPr>
              <a:spLocks/>
            </p:cNvSpPr>
            <p:nvPr/>
          </p:nvSpPr>
          <p:spPr bwMode="auto">
            <a:xfrm>
              <a:off x="7224353" y="3111285"/>
              <a:ext cx="101600" cy="206375"/>
            </a:xfrm>
            <a:custGeom>
              <a:avLst/>
              <a:gdLst>
                <a:gd name="T0" fmla="*/ 0 w 94"/>
                <a:gd name="T1" fmla="*/ 21610 h 191"/>
                <a:gd name="T2" fmla="*/ 6485 w 94"/>
                <a:gd name="T3" fmla="*/ 0 h 191"/>
                <a:gd name="T4" fmla="*/ 101600 w 94"/>
                <a:gd name="T5" fmla="*/ 206375 h 191"/>
                <a:gd name="T6" fmla="*/ 0 w 94"/>
                <a:gd name="T7" fmla="*/ 23771 h 191"/>
                <a:gd name="T8" fmla="*/ 0 w 94"/>
                <a:gd name="T9" fmla="*/ 2161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191">
                  <a:moveTo>
                    <a:pt x="0" y="20"/>
                  </a:moveTo>
                  <a:cubicBezTo>
                    <a:pt x="1" y="13"/>
                    <a:pt x="3" y="6"/>
                    <a:pt x="6" y="0"/>
                  </a:cubicBezTo>
                  <a:cubicBezTo>
                    <a:pt x="39" y="71"/>
                    <a:pt x="94" y="191"/>
                    <a:pt x="94" y="191"/>
                  </a:cubicBezTo>
                  <a:cubicBezTo>
                    <a:pt x="94" y="191"/>
                    <a:pt x="26" y="73"/>
                    <a:pt x="0" y="22"/>
                  </a:cubicBezTo>
                  <a:cubicBezTo>
                    <a:pt x="0" y="23"/>
                    <a:pt x="0" y="22"/>
                    <a:pt x="0" y="20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37"/>
            <p:cNvSpPr>
              <a:spLocks/>
            </p:cNvSpPr>
            <p:nvPr/>
          </p:nvSpPr>
          <p:spPr bwMode="auto">
            <a:xfrm>
              <a:off x="7391139" y="3074194"/>
              <a:ext cx="109538" cy="177800"/>
            </a:xfrm>
            <a:custGeom>
              <a:avLst/>
              <a:gdLst>
                <a:gd name="T0" fmla="*/ 0 w 101"/>
                <a:gd name="T1" fmla="*/ 0 h 164"/>
                <a:gd name="T2" fmla="*/ 26029 w 101"/>
                <a:gd name="T3" fmla="*/ 27104 h 164"/>
                <a:gd name="T4" fmla="*/ 27113 w 101"/>
                <a:gd name="T5" fmla="*/ 10841 h 164"/>
                <a:gd name="T6" fmla="*/ 109538 w 101"/>
                <a:gd name="T7" fmla="*/ 177800 h 164"/>
                <a:gd name="T8" fmla="*/ 0 w 101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64">
                  <a:moveTo>
                    <a:pt x="0" y="0"/>
                  </a:moveTo>
                  <a:cubicBezTo>
                    <a:pt x="9" y="7"/>
                    <a:pt x="17" y="15"/>
                    <a:pt x="24" y="25"/>
                  </a:cubicBezTo>
                  <a:cubicBezTo>
                    <a:pt x="24" y="20"/>
                    <a:pt x="25" y="15"/>
                    <a:pt x="25" y="10"/>
                  </a:cubicBezTo>
                  <a:cubicBezTo>
                    <a:pt x="59" y="79"/>
                    <a:pt x="101" y="164"/>
                    <a:pt x="101" y="164"/>
                  </a:cubicBezTo>
                  <a:cubicBezTo>
                    <a:pt x="101" y="164"/>
                    <a:pt x="38" y="63"/>
                    <a:pt x="0" y="0"/>
                  </a:cubicBezTo>
                  <a:close/>
                </a:path>
              </a:pathLst>
            </a:custGeom>
            <a:solidFill>
              <a:srgbClr val="D5B2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8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5787121" y="3170368"/>
            <a:ext cx="4856270" cy="40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汇报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人：刘星星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743308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4"/>
          <p:cNvSpPr>
            <a:spLocks/>
          </p:cNvSpPr>
          <p:nvPr/>
        </p:nvSpPr>
        <p:spPr bwMode="auto">
          <a:xfrm>
            <a:off x="0" y="2420888"/>
            <a:ext cx="12192000" cy="2214551"/>
          </a:xfrm>
          <a:prstGeom prst="rect">
            <a:avLst/>
          </a:prstGeom>
          <a:solidFill>
            <a:srgbClr val="00823B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lIns="0" tIns="0" rIns="0" bIns="0" anchor="ctr"/>
          <a:lstStyle/>
          <a:p>
            <a:pPr algn="ctr"/>
            <a:endParaRPr lang="zh-CN" altLang="zh-CN" sz="162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cs typeface="Helvetica Light" charset="0"/>
            </a:endParaRPr>
          </a:p>
        </p:txBody>
      </p:sp>
      <p:sp>
        <p:nvSpPr>
          <p:cNvPr id="95" name="TextBox 59"/>
          <p:cNvSpPr txBox="1">
            <a:spLocks noChangeArrowheads="1"/>
          </p:cNvSpPr>
          <p:nvPr/>
        </p:nvSpPr>
        <p:spPr bwMode="auto">
          <a:xfrm>
            <a:off x="4439816" y="712754"/>
            <a:ext cx="33123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4000" dirty="0"/>
              <a:t>目  录 </a:t>
            </a:r>
            <a:endParaRPr lang="en-US" altLang="zh-CN" sz="4000" dirty="0"/>
          </a:p>
          <a:p>
            <a:r>
              <a:rPr lang="en-US" altLang="zh-CN" sz="4000" dirty="0"/>
              <a:t>Contents</a:t>
            </a:r>
            <a:endParaRPr lang="en-US" altLang="ko-KR" sz="4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635898" y="3546418"/>
            <a:ext cx="2236510" cy="813130"/>
            <a:chOff x="988734" y="3546418"/>
            <a:chExt cx="2236510" cy="813130"/>
          </a:xfrm>
        </p:grpSpPr>
        <p:sp>
          <p:nvSpPr>
            <p:cNvPr id="96" name="TextBox 64"/>
            <p:cNvSpPr txBox="1"/>
            <p:nvPr/>
          </p:nvSpPr>
          <p:spPr>
            <a:xfrm>
              <a:off x="1512305" y="3546418"/>
              <a:ext cx="1189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PART ONE</a:t>
              </a:r>
            </a:p>
          </p:txBody>
        </p:sp>
        <p:sp>
          <p:nvSpPr>
            <p:cNvPr id="97" name="TextBox 65"/>
            <p:cNvSpPr txBox="1"/>
            <p:nvPr/>
          </p:nvSpPr>
          <p:spPr>
            <a:xfrm>
              <a:off x="988734" y="3774773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高可用方案</a:t>
              </a:r>
              <a:endParaRPr lang="zh-CN" altLang="en-US" sz="3200" b="1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01" name="任意多边形 100"/>
          <p:cNvSpPr>
            <a:spLocks/>
          </p:cNvSpPr>
          <p:nvPr/>
        </p:nvSpPr>
        <p:spPr bwMode="auto">
          <a:xfrm>
            <a:off x="8461882" y="2755076"/>
            <a:ext cx="826394" cy="619100"/>
          </a:xfrm>
          <a:custGeom>
            <a:avLst/>
            <a:gdLst>
              <a:gd name="connsiteX0" fmla="*/ 152941 w 574972"/>
              <a:gd name="connsiteY0" fmla="*/ 323694 h 399845"/>
              <a:gd name="connsiteX1" fmla="*/ 152941 w 574972"/>
              <a:gd name="connsiteY1" fmla="*/ 399844 h 399845"/>
              <a:gd name="connsiteX2" fmla="*/ 61228 w 574972"/>
              <a:gd name="connsiteY2" fmla="*/ 399844 h 399845"/>
              <a:gd name="connsiteX3" fmla="*/ 61228 w 574972"/>
              <a:gd name="connsiteY3" fmla="*/ 398217 h 399845"/>
              <a:gd name="connsiteX4" fmla="*/ 65606 w 574972"/>
              <a:gd name="connsiteY4" fmla="*/ 394470 h 399845"/>
              <a:gd name="connsiteX5" fmla="*/ 121790 w 574972"/>
              <a:gd name="connsiteY5" fmla="*/ 346388 h 399845"/>
              <a:gd name="connsiteX6" fmla="*/ 145086 w 574972"/>
              <a:gd name="connsiteY6" fmla="*/ 328444 h 399845"/>
              <a:gd name="connsiteX7" fmla="*/ 147415 w 574972"/>
              <a:gd name="connsiteY7" fmla="*/ 328444 h 399845"/>
              <a:gd name="connsiteX8" fmla="*/ 270881 w 574972"/>
              <a:gd name="connsiteY8" fmla="*/ 219691 h 399845"/>
              <a:gd name="connsiteX9" fmla="*/ 270881 w 574972"/>
              <a:gd name="connsiteY9" fmla="*/ 399845 h 399845"/>
              <a:gd name="connsiteX10" fmla="*/ 179168 w 574972"/>
              <a:gd name="connsiteY10" fmla="*/ 399845 h 399845"/>
              <a:gd name="connsiteX11" fmla="*/ 179168 w 574972"/>
              <a:gd name="connsiteY11" fmla="*/ 296830 h 399845"/>
              <a:gd name="connsiteX12" fmla="*/ 185489 w 574972"/>
              <a:gd name="connsiteY12" fmla="*/ 291396 h 399845"/>
              <a:gd name="connsiteX13" fmla="*/ 216939 w 574972"/>
              <a:gd name="connsiteY13" fmla="*/ 264361 h 399845"/>
              <a:gd name="connsiteX14" fmla="*/ 226257 w 574972"/>
              <a:gd name="connsiteY14" fmla="*/ 259235 h 399845"/>
              <a:gd name="connsiteX15" fmla="*/ 240235 w 574972"/>
              <a:gd name="connsiteY15" fmla="*/ 246418 h 399845"/>
              <a:gd name="connsiteX16" fmla="*/ 263531 w 574972"/>
              <a:gd name="connsiteY16" fmla="*/ 225912 h 399845"/>
              <a:gd name="connsiteX17" fmla="*/ 297108 w 574972"/>
              <a:gd name="connsiteY17" fmla="*/ 209429 h 399845"/>
              <a:gd name="connsiteX18" fmla="*/ 300913 w 574972"/>
              <a:gd name="connsiteY18" fmla="*/ 213616 h 399845"/>
              <a:gd name="connsiteX19" fmla="*/ 309758 w 574972"/>
              <a:gd name="connsiteY19" fmla="*/ 223349 h 399845"/>
              <a:gd name="connsiteX20" fmla="*/ 333054 w 574972"/>
              <a:gd name="connsiteY20" fmla="*/ 248982 h 399845"/>
              <a:gd name="connsiteX21" fmla="*/ 342372 w 574972"/>
              <a:gd name="connsiteY21" fmla="*/ 256672 h 399845"/>
              <a:gd name="connsiteX22" fmla="*/ 344702 w 574972"/>
              <a:gd name="connsiteY22" fmla="*/ 261799 h 399845"/>
              <a:gd name="connsiteX23" fmla="*/ 370328 w 574972"/>
              <a:gd name="connsiteY23" fmla="*/ 264362 h 399845"/>
              <a:gd name="connsiteX24" fmla="*/ 379646 w 574972"/>
              <a:gd name="connsiteY24" fmla="*/ 256672 h 399845"/>
              <a:gd name="connsiteX25" fmla="*/ 388821 w 574972"/>
              <a:gd name="connsiteY25" fmla="*/ 248907 h 399845"/>
              <a:gd name="connsiteX26" fmla="*/ 388821 w 574972"/>
              <a:gd name="connsiteY26" fmla="*/ 399844 h 399845"/>
              <a:gd name="connsiteX27" fmla="*/ 297108 w 574972"/>
              <a:gd name="connsiteY27" fmla="*/ 399844 h 399845"/>
              <a:gd name="connsiteX28" fmla="*/ 506761 w 574972"/>
              <a:gd name="connsiteY28" fmla="*/ 139370 h 399845"/>
              <a:gd name="connsiteX29" fmla="*/ 506761 w 574972"/>
              <a:gd name="connsiteY29" fmla="*/ 399844 h 399845"/>
              <a:gd name="connsiteX30" fmla="*/ 415048 w 574972"/>
              <a:gd name="connsiteY30" fmla="*/ 399844 h 399845"/>
              <a:gd name="connsiteX31" fmla="*/ 415048 w 574972"/>
              <a:gd name="connsiteY31" fmla="*/ 222112 h 399845"/>
              <a:gd name="connsiteX32" fmla="*/ 418375 w 574972"/>
              <a:gd name="connsiteY32" fmla="*/ 219183 h 399845"/>
              <a:gd name="connsiteX33" fmla="*/ 428203 w 574972"/>
              <a:gd name="connsiteY33" fmla="*/ 210532 h 399845"/>
              <a:gd name="connsiteX34" fmla="*/ 458488 w 574972"/>
              <a:gd name="connsiteY34" fmla="*/ 184898 h 399845"/>
              <a:gd name="connsiteX35" fmla="*/ 496198 w 574972"/>
              <a:gd name="connsiteY35" fmla="*/ 149332 h 399845"/>
              <a:gd name="connsiteX36" fmla="*/ 463151 w 574972"/>
              <a:gd name="connsiteY36" fmla="*/ 0 h 399845"/>
              <a:gd name="connsiteX37" fmla="*/ 533039 w 574972"/>
              <a:gd name="connsiteY37" fmla="*/ 0 h 399845"/>
              <a:gd name="connsiteX38" fmla="*/ 554006 w 574972"/>
              <a:gd name="connsiteY38" fmla="*/ 0 h 399845"/>
              <a:gd name="connsiteX39" fmla="*/ 567983 w 574972"/>
              <a:gd name="connsiteY39" fmla="*/ 5127 h 399845"/>
              <a:gd name="connsiteX40" fmla="*/ 574972 w 574972"/>
              <a:gd name="connsiteY40" fmla="*/ 20506 h 399845"/>
              <a:gd name="connsiteX41" fmla="*/ 574972 w 574972"/>
              <a:gd name="connsiteY41" fmla="*/ 117913 h 399845"/>
              <a:gd name="connsiteX42" fmla="*/ 554006 w 574972"/>
              <a:gd name="connsiteY42" fmla="*/ 138419 h 399845"/>
              <a:gd name="connsiteX43" fmla="*/ 535369 w 574972"/>
              <a:gd name="connsiteY43" fmla="*/ 117913 h 399845"/>
              <a:gd name="connsiteX44" fmla="*/ 535369 w 574972"/>
              <a:gd name="connsiteY44" fmla="*/ 66646 h 399845"/>
              <a:gd name="connsiteX45" fmla="*/ 533039 w 574972"/>
              <a:gd name="connsiteY45" fmla="*/ 69209 h 399845"/>
              <a:gd name="connsiteX46" fmla="*/ 467811 w 574972"/>
              <a:gd name="connsiteY46" fmla="*/ 130729 h 399845"/>
              <a:gd name="connsiteX47" fmla="*/ 437526 w 574972"/>
              <a:gd name="connsiteY47" fmla="*/ 156362 h 399845"/>
              <a:gd name="connsiteX48" fmla="*/ 414230 w 574972"/>
              <a:gd name="connsiteY48" fmla="*/ 176869 h 399845"/>
              <a:gd name="connsiteX49" fmla="*/ 383945 w 574972"/>
              <a:gd name="connsiteY49" fmla="*/ 202502 h 399845"/>
              <a:gd name="connsiteX50" fmla="*/ 374627 w 574972"/>
              <a:gd name="connsiteY50" fmla="*/ 210192 h 399845"/>
              <a:gd name="connsiteX51" fmla="*/ 349001 w 574972"/>
              <a:gd name="connsiteY51" fmla="*/ 207629 h 399845"/>
              <a:gd name="connsiteX52" fmla="*/ 346671 w 574972"/>
              <a:gd name="connsiteY52" fmla="*/ 202502 h 399845"/>
              <a:gd name="connsiteX53" fmla="*/ 337353 w 574972"/>
              <a:gd name="connsiteY53" fmla="*/ 194812 h 399845"/>
              <a:gd name="connsiteX54" fmla="*/ 314057 w 574972"/>
              <a:gd name="connsiteY54" fmla="*/ 169179 h 399845"/>
              <a:gd name="connsiteX55" fmla="*/ 293091 w 574972"/>
              <a:gd name="connsiteY55" fmla="*/ 146109 h 399845"/>
              <a:gd name="connsiteX56" fmla="*/ 262806 w 574972"/>
              <a:gd name="connsiteY56" fmla="*/ 171742 h 399845"/>
              <a:gd name="connsiteX57" fmla="*/ 239510 w 574972"/>
              <a:gd name="connsiteY57" fmla="*/ 192249 h 399845"/>
              <a:gd name="connsiteX58" fmla="*/ 225532 w 574972"/>
              <a:gd name="connsiteY58" fmla="*/ 205065 h 399845"/>
              <a:gd name="connsiteX59" fmla="*/ 216214 w 574972"/>
              <a:gd name="connsiteY59" fmla="*/ 210192 h 399845"/>
              <a:gd name="connsiteX60" fmla="*/ 141666 w 574972"/>
              <a:gd name="connsiteY60" fmla="*/ 274275 h 399845"/>
              <a:gd name="connsiteX61" fmla="*/ 139337 w 574972"/>
              <a:gd name="connsiteY61" fmla="*/ 274275 h 399845"/>
              <a:gd name="connsiteX62" fmla="*/ 116041 w 574972"/>
              <a:gd name="connsiteY62" fmla="*/ 292218 h 399845"/>
              <a:gd name="connsiteX63" fmla="*/ 32175 w 574972"/>
              <a:gd name="connsiteY63" fmla="*/ 363992 h 399845"/>
              <a:gd name="connsiteX64" fmla="*/ 22856 w 574972"/>
              <a:gd name="connsiteY64" fmla="*/ 366555 h 399845"/>
              <a:gd name="connsiteX65" fmla="*/ 4220 w 574972"/>
              <a:gd name="connsiteY65" fmla="*/ 358865 h 399845"/>
              <a:gd name="connsiteX66" fmla="*/ 6549 w 574972"/>
              <a:gd name="connsiteY66" fmla="*/ 328105 h 399845"/>
              <a:gd name="connsiteX67" fmla="*/ 18197 w 574972"/>
              <a:gd name="connsiteY67" fmla="*/ 317851 h 399845"/>
              <a:gd name="connsiteX68" fmla="*/ 116041 w 574972"/>
              <a:gd name="connsiteY68" fmla="*/ 238389 h 399845"/>
              <a:gd name="connsiteX69" fmla="*/ 139337 w 574972"/>
              <a:gd name="connsiteY69" fmla="*/ 220445 h 399845"/>
              <a:gd name="connsiteX70" fmla="*/ 141666 w 574972"/>
              <a:gd name="connsiteY70" fmla="*/ 217882 h 399845"/>
              <a:gd name="connsiteX71" fmla="*/ 216214 w 574972"/>
              <a:gd name="connsiteY71" fmla="*/ 156362 h 399845"/>
              <a:gd name="connsiteX72" fmla="*/ 223203 w 574972"/>
              <a:gd name="connsiteY72" fmla="*/ 148672 h 399845"/>
              <a:gd name="connsiteX73" fmla="*/ 239510 w 574972"/>
              <a:gd name="connsiteY73" fmla="*/ 138419 h 399845"/>
              <a:gd name="connsiteX74" fmla="*/ 262806 w 574972"/>
              <a:gd name="connsiteY74" fmla="*/ 117913 h 399845"/>
              <a:gd name="connsiteX75" fmla="*/ 283772 w 574972"/>
              <a:gd name="connsiteY75" fmla="*/ 99969 h 399845"/>
              <a:gd name="connsiteX76" fmla="*/ 309398 w 574972"/>
              <a:gd name="connsiteY76" fmla="*/ 102533 h 399845"/>
              <a:gd name="connsiteX77" fmla="*/ 314057 w 574972"/>
              <a:gd name="connsiteY77" fmla="*/ 107659 h 399845"/>
              <a:gd name="connsiteX78" fmla="*/ 337353 w 574972"/>
              <a:gd name="connsiteY78" fmla="*/ 133292 h 399845"/>
              <a:gd name="connsiteX79" fmla="*/ 346671 w 574972"/>
              <a:gd name="connsiteY79" fmla="*/ 140982 h 399845"/>
              <a:gd name="connsiteX80" fmla="*/ 365308 w 574972"/>
              <a:gd name="connsiteY80" fmla="*/ 161489 h 399845"/>
              <a:gd name="connsiteX81" fmla="*/ 383945 w 574972"/>
              <a:gd name="connsiteY81" fmla="*/ 146109 h 399845"/>
              <a:gd name="connsiteX82" fmla="*/ 414230 w 574972"/>
              <a:gd name="connsiteY82" fmla="*/ 120476 h 399845"/>
              <a:gd name="connsiteX83" fmla="*/ 437526 w 574972"/>
              <a:gd name="connsiteY83" fmla="*/ 99969 h 399845"/>
              <a:gd name="connsiteX84" fmla="*/ 477129 w 574972"/>
              <a:gd name="connsiteY84" fmla="*/ 61520 h 399845"/>
              <a:gd name="connsiteX85" fmla="*/ 498095 w 574972"/>
              <a:gd name="connsiteY85" fmla="*/ 43576 h 399845"/>
              <a:gd name="connsiteX86" fmla="*/ 486447 w 574972"/>
              <a:gd name="connsiteY86" fmla="*/ 43576 h 399845"/>
              <a:gd name="connsiteX87" fmla="*/ 463151 w 574972"/>
              <a:gd name="connsiteY87" fmla="*/ 43576 h 399845"/>
              <a:gd name="connsiteX88" fmla="*/ 456163 w 574972"/>
              <a:gd name="connsiteY88" fmla="*/ 41013 h 399845"/>
              <a:gd name="connsiteX89" fmla="*/ 442185 w 574972"/>
              <a:gd name="connsiteY89" fmla="*/ 20506 h 399845"/>
              <a:gd name="connsiteX90" fmla="*/ 453833 w 574972"/>
              <a:gd name="connsiteY90" fmla="*/ 2563 h 399845"/>
              <a:gd name="connsiteX91" fmla="*/ 456163 w 574972"/>
              <a:gd name="connsiteY91" fmla="*/ 2563 h 399845"/>
              <a:gd name="connsiteX92" fmla="*/ 463151 w 574972"/>
              <a:gd name="connsiteY92" fmla="*/ 0 h 39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74972" h="399845">
                <a:moveTo>
                  <a:pt x="152941" y="323694"/>
                </a:moveTo>
                <a:lnTo>
                  <a:pt x="152941" y="399844"/>
                </a:lnTo>
                <a:lnTo>
                  <a:pt x="61228" y="399844"/>
                </a:lnTo>
                <a:lnTo>
                  <a:pt x="61228" y="398217"/>
                </a:lnTo>
                <a:lnTo>
                  <a:pt x="65606" y="394470"/>
                </a:lnTo>
                <a:cubicBezTo>
                  <a:pt x="121790" y="346388"/>
                  <a:pt x="121790" y="346388"/>
                  <a:pt x="121790" y="346388"/>
                </a:cubicBezTo>
                <a:cubicBezTo>
                  <a:pt x="145086" y="328444"/>
                  <a:pt x="145086" y="328444"/>
                  <a:pt x="145086" y="328444"/>
                </a:cubicBezTo>
                <a:cubicBezTo>
                  <a:pt x="147415" y="328444"/>
                  <a:pt x="147415" y="328444"/>
                  <a:pt x="147415" y="328444"/>
                </a:cubicBezTo>
                <a:close/>
                <a:moveTo>
                  <a:pt x="270881" y="219691"/>
                </a:moveTo>
                <a:lnTo>
                  <a:pt x="270881" y="399845"/>
                </a:lnTo>
                <a:lnTo>
                  <a:pt x="179168" y="399845"/>
                </a:lnTo>
                <a:lnTo>
                  <a:pt x="179168" y="296830"/>
                </a:lnTo>
                <a:lnTo>
                  <a:pt x="185489" y="291396"/>
                </a:lnTo>
                <a:cubicBezTo>
                  <a:pt x="216939" y="264361"/>
                  <a:pt x="216939" y="264361"/>
                  <a:pt x="216939" y="264361"/>
                </a:cubicBezTo>
                <a:cubicBezTo>
                  <a:pt x="226257" y="259235"/>
                  <a:pt x="226257" y="259235"/>
                  <a:pt x="226257" y="259235"/>
                </a:cubicBezTo>
                <a:cubicBezTo>
                  <a:pt x="240235" y="246418"/>
                  <a:pt x="240235" y="246418"/>
                  <a:pt x="240235" y="246418"/>
                </a:cubicBezTo>
                <a:cubicBezTo>
                  <a:pt x="263531" y="225912"/>
                  <a:pt x="263531" y="225912"/>
                  <a:pt x="263531" y="225912"/>
                </a:cubicBezTo>
                <a:close/>
                <a:moveTo>
                  <a:pt x="297108" y="209429"/>
                </a:moveTo>
                <a:lnTo>
                  <a:pt x="300913" y="213616"/>
                </a:lnTo>
                <a:cubicBezTo>
                  <a:pt x="309758" y="223349"/>
                  <a:pt x="309758" y="223349"/>
                  <a:pt x="309758" y="223349"/>
                </a:cubicBezTo>
                <a:cubicBezTo>
                  <a:pt x="333054" y="248982"/>
                  <a:pt x="333054" y="248982"/>
                  <a:pt x="333054" y="248982"/>
                </a:cubicBezTo>
                <a:cubicBezTo>
                  <a:pt x="342372" y="256672"/>
                  <a:pt x="342372" y="256672"/>
                  <a:pt x="342372" y="256672"/>
                </a:cubicBezTo>
                <a:cubicBezTo>
                  <a:pt x="344702" y="261799"/>
                  <a:pt x="344702" y="261799"/>
                  <a:pt x="344702" y="261799"/>
                </a:cubicBezTo>
                <a:cubicBezTo>
                  <a:pt x="351691" y="269489"/>
                  <a:pt x="363339" y="269489"/>
                  <a:pt x="370328" y="264362"/>
                </a:cubicBezTo>
                <a:cubicBezTo>
                  <a:pt x="379646" y="256672"/>
                  <a:pt x="379646" y="256672"/>
                  <a:pt x="379646" y="256672"/>
                </a:cubicBezTo>
                <a:lnTo>
                  <a:pt x="388821" y="248907"/>
                </a:lnTo>
                <a:lnTo>
                  <a:pt x="388821" y="399844"/>
                </a:lnTo>
                <a:lnTo>
                  <a:pt x="297108" y="399844"/>
                </a:lnTo>
                <a:close/>
                <a:moveTo>
                  <a:pt x="506761" y="139370"/>
                </a:moveTo>
                <a:lnTo>
                  <a:pt x="506761" y="399844"/>
                </a:lnTo>
                <a:lnTo>
                  <a:pt x="415048" y="399844"/>
                </a:lnTo>
                <a:lnTo>
                  <a:pt x="415048" y="222112"/>
                </a:lnTo>
                <a:lnTo>
                  <a:pt x="418375" y="219183"/>
                </a:lnTo>
                <a:cubicBezTo>
                  <a:pt x="428203" y="210532"/>
                  <a:pt x="428203" y="210532"/>
                  <a:pt x="428203" y="210532"/>
                </a:cubicBezTo>
                <a:cubicBezTo>
                  <a:pt x="458488" y="184898"/>
                  <a:pt x="458488" y="184898"/>
                  <a:pt x="458488" y="184898"/>
                </a:cubicBezTo>
                <a:cubicBezTo>
                  <a:pt x="474795" y="169518"/>
                  <a:pt x="487025" y="157984"/>
                  <a:pt x="496198" y="149332"/>
                </a:cubicBezTo>
                <a:close/>
                <a:moveTo>
                  <a:pt x="463151" y="0"/>
                </a:moveTo>
                <a:cubicBezTo>
                  <a:pt x="463151" y="0"/>
                  <a:pt x="463151" y="0"/>
                  <a:pt x="533039" y="0"/>
                </a:cubicBezTo>
                <a:cubicBezTo>
                  <a:pt x="533039" y="0"/>
                  <a:pt x="533039" y="0"/>
                  <a:pt x="554006" y="0"/>
                </a:cubicBezTo>
                <a:cubicBezTo>
                  <a:pt x="558665" y="0"/>
                  <a:pt x="563324" y="2563"/>
                  <a:pt x="567983" y="5127"/>
                </a:cubicBezTo>
                <a:cubicBezTo>
                  <a:pt x="572643" y="10253"/>
                  <a:pt x="574972" y="15380"/>
                  <a:pt x="574972" y="20506"/>
                </a:cubicBezTo>
                <a:lnTo>
                  <a:pt x="574972" y="117913"/>
                </a:lnTo>
                <a:cubicBezTo>
                  <a:pt x="574972" y="128166"/>
                  <a:pt x="565654" y="138419"/>
                  <a:pt x="554006" y="138419"/>
                </a:cubicBezTo>
                <a:cubicBezTo>
                  <a:pt x="542358" y="138419"/>
                  <a:pt x="535369" y="128166"/>
                  <a:pt x="535369" y="117913"/>
                </a:cubicBezTo>
                <a:cubicBezTo>
                  <a:pt x="535369" y="117913"/>
                  <a:pt x="535369" y="117913"/>
                  <a:pt x="535369" y="66646"/>
                </a:cubicBezTo>
                <a:cubicBezTo>
                  <a:pt x="535369" y="66646"/>
                  <a:pt x="535369" y="66646"/>
                  <a:pt x="533039" y="69209"/>
                </a:cubicBezTo>
                <a:cubicBezTo>
                  <a:pt x="533039" y="69209"/>
                  <a:pt x="533039" y="69209"/>
                  <a:pt x="467811" y="130729"/>
                </a:cubicBezTo>
                <a:cubicBezTo>
                  <a:pt x="467811" y="130729"/>
                  <a:pt x="467811" y="130729"/>
                  <a:pt x="437526" y="156362"/>
                </a:cubicBezTo>
                <a:cubicBezTo>
                  <a:pt x="437526" y="156362"/>
                  <a:pt x="437526" y="156362"/>
                  <a:pt x="414230" y="176869"/>
                </a:cubicBezTo>
                <a:cubicBezTo>
                  <a:pt x="414230" y="176869"/>
                  <a:pt x="414230" y="176869"/>
                  <a:pt x="383945" y="202502"/>
                </a:cubicBezTo>
                <a:cubicBezTo>
                  <a:pt x="383945" y="202502"/>
                  <a:pt x="383945" y="202502"/>
                  <a:pt x="374627" y="210192"/>
                </a:cubicBezTo>
                <a:cubicBezTo>
                  <a:pt x="367638" y="215319"/>
                  <a:pt x="355990" y="215319"/>
                  <a:pt x="349001" y="207629"/>
                </a:cubicBezTo>
                <a:cubicBezTo>
                  <a:pt x="349001" y="207629"/>
                  <a:pt x="349001" y="207629"/>
                  <a:pt x="346671" y="202502"/>
                </a:cubicBezTo>
                <a:cubicBezTo>
                  <a:pt x="346671" y="202502"/>
                  <a:pt x="346671" y="202502"/>
                  <a:pt x="337353" y="194812"/>
                </a:cubicBezTo>
                <a:cubicBezTo>
                  <a:pt x="337353" y="194812"/>
                  <a:pt x="337353" y="194812"/>
                  <a:pt x="314057" y="169179"/>
                </a:cubicBezTo>
                <a:cubicBezTo>
                  <a:pt x="314057" y="169179"/>
                  <a:pt x="314057" y="169179"/>
                  <a:pt x="293091" y="146109"/>
                </a:cubicBezTo>
                <a:cubicBezTo>
                  <a:pt x="293091" y="146109"/>
                  <a:pt x="293091" y="146109"/>
                  <a:pt x="262806" y="171742"/>
                </a:cubicBezTo>
                <a:cubicBezTo>
                  <a:pt x="262806" y="171742"/>
                  <a:pt x="262806" y="171742"/>
                  <a:pt x="239510" y="192249"/>
                </a:cubicBezTo>
                <a:cubicBezTo>
                  <a:pt x="239510" y="192249"/>
                  <a:pt x="239510" y="192249"/>
                  <a:pt x="225532" y="205065"/>
                </a:cubicBezTo>
                <a:cubicBezTo>
                  <a:pt x="225532" y="205065"/>
                  <a:pt x="225532" y="205065"/>
                  <a:pt x="216214" y="210192"/>
                </a:cubicBezTo>
                <a:cubicBezTo>
                  <a:pt x="216214" y="210192"/>
                  <a:pt x="216214" y="210192"/>
                  <a:pt x="141666" y="274275"/>
                </a:cubicBezTo>
                <a:cubicBezTo>
                  <a:pt x="141666" y="274275"/>
                  <a:pt x="141666" y="274275"/>
                  <a:pt x="139337" y="274275"/>
                </a:cubicBezTo>
                <a:cubicBezTo>
                  <a:pt x="139337" y="274275"/>
                  <a:pt x="139337" y="274275"/>
                  <a:pt x="116041" y="292218"/>
                </a:cubicBezTo>
                <a:cubicBezTo>
                  <a:pt x="116041" y="292218"/>
                  <a:pt x="116041" y="292218"/>
                  <a:pt x="32175" y="363992"/>
                </a:cubicBezTo>
                <a:cubicBezTo>
                  <a:pt x="29845" y="366555"/>
                  <a:pt x="25186" y="366555"/>
                  <a:pt x="22856" y="366555"/>
                </a:cubicBezTo>
                <a:cubicBezTo>
                  <a:pt x="15868" y="369118"/>
                  <a:pt x="8879" y="366555"/>
                  <a:pt x="4220" y="358865"/>
                </a:cubicBezTo>
                <a:cubicBezTo>
                  <a:pt x="-2769" y="348612"/>
                  <a:pt x="-440" y="335795"/>
                  <a:pt x="6549" y="328105"/>
                </a:cubicBezTo>
                <a:cubicBezTo>
                  <a:pt x="6549" y="328105"/>
                  <a:pt x="6549" y="328105"/>
                  <a:pt x="18197" y="317851"/>
                </a:cubicBezTo>
                <a:cubicBezTo>
                  <a:pt x="18197" y="317851"/>
                  <a:pt x="18197" y="317851"/>
                  <a:pt x="116041" y="238389"/>
                </a:cubicBezTo>
                <a:cubicBezTo>
                  <a:pt x="116041" y="238389"/>
                  <a:pt x="116041" y="238389"/>
                  <a:pt x="139337" y="220445"/>
                </a:cubicBezTo>
                <a:cubicBezTo>
                  <a:pt x="139337" y="220445"/>
                  <a:pt x="139337" y="220445"/>
                  <a:pt x="141666" y="217882"/>
                </a:cubicBezTo>
                <a:cubicBezTo>
                  <a:pt x="141666" y="217882"/>
                  <a:pt x="141666" y="217882"/>
                  <a:pt x="216214" y="156362"/>
                </a:cubicBezTo>
                <a:cubicBezTo>
                  <a:pt x="216214" y="156362"/>
                  <a:pt x="216214" y="156362"/>
                  <a:pt x="223203" y="148672"/>
                </a:cubicBezTo>
                <a:cubicBezTo>
                  <a:pt x="223203" y="148672"/>
                  <a:pt x="223203" y="148672"/>
                  <a:pt x="239510" y="138419"/>
                </a:cubicBezTo>
                <a:cubicBezTo>
                  <a:pt x="239510" y="138419"/>
                  <a:pt x="239510" y="138419"/>
                  <a:pt x="262806" y="117913"/>
                </a:cubicBezTo>
                <a:cubicBezTo>
                  <a:pt x="262806" y="117913"/>
                  <a:pt x="262806" y="117913"/>
                  <a:pt x="283772" y="99969"/>
                </a:cubicBezTo>
                <a:cubicBezTo>
                  <a:pt x="293091" y="92279"/>
                  <a:pt x="302409" y="94843"/>
                  <a:pt x="309398" y="102533"/>
                </a:cubicBezTo>
                <a:cubicBezTo>
                  <a:pt x="309398" y="102533"/>
                  <a:pt x="309398" y="102533"/>
                  <a:pt x="314057" y="107659"/>
                </a:cubicBezTo>
                <a:cubicBezTo>
                  <a:pt x="314057" y="107659"/>
                  <a:pt x="314057" y="107659"/>
                  <a:pt x="337353" y="133292"/>
                </a:cubicBezTo>
                <a:cubicBezTo>
                  <a:pt x="337353" y="133292"/>
                  <a:pt x="337353" y="133292"/>
                  <a:pt x="346671" y="140982"/>
                </a:cubicBezTo>
                <a:cubicBezTo>
                  <a:pt x="346671" y="140982"/>
                  <a:pt x="346671" y="140982"/>
                  <a:pt x="365308" y="161489"/>
                </a:cubicBezTo>
                <a:cubicBezTo>
                  <a:pt x="365308" y="161489"/>
                  <a:pt x="365308" y="161489"/>
                  <a:pt x="383945" y="146109"/>
                </a:cubicBezTo>
                <a:cubicBezTo>
                  <a:pt x="383945" y="146109"/>
                  <a:pt x="383945" y="146109"/>
                  <a:pt x="414230" y="120476"/>
                </a:cubicBezTo>
                <a:cubicBezTo>
                  <a:pt x="414230" y="120476"/>
                  <a:pt x="414230" y="120476"/>
                  <a:pt x="437526" y="99969"/>
                </a:cubicBezTo>
                <a:cubicBezTo>
                  <a:pt x="437526" y="99969"/>
                  <a:pt x="437526" y="99969"/>
                  <a:pt x="477129" y="61520"/>
                </a:cubicBezTo>
                <a:cubicBezTo>
                  <a:pt x="477129" y="61520"/>
                  <a:pt x="477129" y="61520"/>
                  <a:pt x="498095" y="43576"/>
                </a:cubicBezTo>
                <a:cubicBezTo>
                  <a:pt x="498095" y="43576"/>
                  <a:pt x="498095" y="43576"/>
                  <a:pt x="486447" y="43576"/>
                </a:cubicBezTo>
                <a:cubicBezTo>
                  <a:pt x="486447" y="43576"/>
                  <a:pt x="486447" y="43576"/>
                  <a:pt x="463151" y="43576"/>
                </a:cubicBezTo>
                <a:cubicBezTo>
                  <a:pt x="460822" y="43576"/>
                  <a:pt x="458492" y="43576"/>
                  <a:pt x="456163" y="41013"/>
                </a:cubicBezTo>
                <a:cubicBezTo>
                  <a:pt x="449174" y="38450"/>
                  <a:pt x="442185" y="30760"/>
                  <a:pt x="442185" y="20506"/>
                </a:cubicBezTo>
                <a:cubicBezTo>
                  <a:pt x="442185" y="12816"/>
                  <a:pt x="446844" y="5127"/>
                  <a:pt x="453833" y="2563"/>
                </a:cubicBezTo>
                <a:cubicBezTo>
                  <a:pt x="453833" y="2563"/>
                  <a:pt x="456163" y="2563"/>
                  <a:pt x="456163" y="2563"/>
                </a:cubicBezTo>
                <a:cubicBezTo>
                  <a:pt x="458492" y="0"/>
                  <a:pt x="460822" y="0"/>
                  <a:pt x="463151" y="0"/>
                </a:cubicBezTo>
                <a:close/>
              </a:path>
            </a:pathLst>
          </a:custGeom>
          <a:solidFill>
            <a:srgbClr val="E6E50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3" name="任意多边形 102"/>
          <p:cNvSpPr>
            <a:spLocks/>
          </p:cNvSpPr>
          <p:nvPr/>
        </p:nvSpPr>
        <p:spPr bwMode="auto">
          <a:xfrm>
            <a:off x="3393876" y="2731034"/>
            <a:ext cx="687730" cy="667184"/>
          </a:xfrm>
          <a:custGeom>
            <a:avLst/>
            <a:gdLst>
              <a:gd name="connsiteX0" fmla="*/ 262805 w 519288"/>
              <a:gd name="connsiteY0" fmla="*/ 111558 h 503774"/>
              <a:gd name="connsiteX1" fmla="*/ 439744 w 519288"/>
              <a:gd name="connsiteY1" fmla="*/ 276036 h 503774"/>
              <a:gd name="connsiteX2" fmla="*/ 439744 w 519288"/>
              <a:gd name="connsiteY2" fmla="*/ 484796 h 503774"/>
              <a:gd name="connsiteX3" fmla="*/ 433425 w 519288"/>
              <a:gd name="connsiteY3" fmla="*/ 503774 h 503774"/>
              <a:gd name="connsiteX4" fmla="*/ 414467 w 519288"/>
              <a:gd name="connsiteY4" fmla="*/ 503774 h 503774"/>
              <a:gd name="connsiteX5" fmla="*/ 319678 w 519288"/>
              <a:gd name="connsiteY5" fmla="*/ 503774 h 503774"/>
              <a:gd name="connsiteX6" fmla="*/ 313359 w 519288"/>
              <a:gd name="connsiteY6" fmla="*/ 503774 h 503774"/>
              <a:gd name="connsiteX7" fmla="*/ 307040 w 519288"/>
              <a:gd name="connsiteY7" fmla="*/ 497448 h 503774"/>
              <a:gd name="connsiteX8" fmla="*/ 307040 w 519288"/>
              <a:gd name="connsiteY8" fmla="*/ 396231 h 503774"/>
              <a:gd name="connsiteX9" fmla="*/ 212251 w 519288"/>
              <a:gd name="connsiteY9" fmla="*/ 396231 h 503774"/>
              <a:gd name="connsiteX10" fmla="*/ 212251 w 519288"/>
              <a:gd name="connsiteY10" fmla="*/ 497448 h 503774"/>
              <a:gd name="connsiteX11" fmla="*/ 212251 w 519288"/>
              <a:gd name="connsiteY11" fmla="*/ 503774 h 503774"/>
              <a:gd name="connsiteX12" fmla="*/ 199612 w 519288"/>
              <a:gd name="connsiteY12" fmla="*/ 503774 h 503774"/>
              <a:gd name="connsiteX13" fmla="*/ 104823 w 519288"/>
              <a:gd name="connsiteY13" fmla="*/ 503774 h 503774"/>
              <a:gd name="connsiteX14" fmla="*/ 92185 w 519288"/>
              <a:gd name="connsiteY14" fmla="*/ 503774 h 503774"/>
              <a:gd name="connsiteX15" fmla="*/ 79546 w 519288"/>
              <a:gd name="connsiteY15" fmla="*/ 484796 h 503774"/>
              <a:gd name="connsiteX16" fmla="*/ 79546 w 519288"/>
              <a:gd name="connsiteY16" fmla="*/ 276036 h 503774"/>
              <a:gd name="connsiteX17" fmla="*/ 259644 w 519288"/>
              <a:gd name="connsiteY17" fmla="*/ 0 h 503774"/>
              <a:gd name="connsiteX18" fmla="*/ 281809 w 519288"/>
              <a:gd name="connsiteY18" fmla="*/ 9516 h 503774"/>
              <a:gd name="connsiteX19" fmla="*/ 370468 w 519288"/>
              <a:gd name="connsiteY19" fmla="*/ 91992 h 503774"/>
              <a:gd name="connsiteX20" fmla="*/ 370468 w 519288"/>
              <a:gd name="connsiteY20" fmla="*/ 22205 h 503774"/>
              <a:gd name="connsiteX21" fmla="*/ 383134 w 519288"/>
              <a:gd name="connsiteY21" fmla="*/ 9516 h 503774"/>
              <a:gd name="connsiteX22" fmla="*/ 414798 w 519288"/>
              <a:gd name="connsiteY22" fmla="*/ 9516 h 503774"/>
              <a:gd name="connsiteX23" fmla="*/ 427463 w 519288"/>
              <a:gd name="connsiteY23" fmla="*/ 22205 h 503774"/>
              <a:gd name="connsiteX24" fmla="*/ 427463 w 519288"/>
              <a:gd name="connsiteY24" fmla="*/ 142746 h 503774"/>
              <a:gd name="connsiteX25" fmla="*/ 509789 w 519288"/>
              <a:gd name="connsiteY25" fmla="*/ 218877 h 503774"/>
              <a:gd name="connsiteX26" fmla="*/ 509789 w 519288"/>
              <a:gd name="connsiteY26" fmla="*/ 269631 h 503774"/>
              <a:gd name="connsiteX27" fmla="*/ 465460 w 519288"/>
              <a:gd name="connsiteY27" fmla="*/ 269631 h 503774"/>
              <a:gd name="connsiteX28" fmla="*/ 262810 w 519288"/>
              <a:gd name="connsiteY28" fmla="*/ 79303 h 503774"/>
              <a:gd name="connsiteX29" fmla="*/ 60161 w 519288"/>
              <a:gd name="connsiteY29" fmla="*/ 269631 h 503774"/>
              <a:gd name="connsiteX30" fmla="*/ 34830 w 519288"/>
              <a:gd name="connsiteY30" fmla="*/ 275975 h 503774"/>
              <a:gd name="connsiteX31" fmla="*/ 9499 w 519288"/>
              <a:gd name="connsiteY31" fmla="*/ 269631 h 503774"/>
              <a:gd name="connsiteX32" fmla="*/ 9499 w 519288"/>
              <a:gd name="connsiteY32" fmla="*/ 218877 h 503774"/>
              <a:gd name="connsiteX33" fmla="*/ 237479 w 519288"/>
              <a:gd name="connsiteY33" fmla="*/ 9516 h 503774"/>
              <a:gd name="connsiteX34" fmla="*/ 259644 w 519288"/>
              <a:gd name="connsiteY34" fmla="*/ 0 h 5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288" h="503774">
                <a:moveTo>
                  <a:pt x="262805" y="111558"/>
                </a:moveTo>
                <a:cubicBezTo>
                  <a:pt x="262805" y="111558"/>
                  <a:pt x="262805" y="111558"/>
                  <a:pt x="439744" y="276036"/>
                </a:cubicBezTo>
                <a:cubicBezTo>
                  <a:pt x="439744" y="276036"/>
                  <a:pt x="439744" y="276036"/>
                  <a:pt x="439744" y="484796"/>
                </a:cubicBezTo>
                <a:cubicBezTo>
                  <a:pt x="439744" y="497448"/>
                  <a:pt x="433425" y="503774"/>
                  <a:pt x="433425" y="503774"/>
                </a:cubicBezTo>
                <a:cubicBezTo>
                  <a:pt x="427106" y="503774"/>
                  <a:pt x="420786" y="503774"/>
                  <a:pt x="414467" y="503774"/>
                </a:cubicBezTo>
                <a:cubicBezTo>
                  <a:pt x="414467" y="503774"/>
                  <a:pt x="414467" y="503774"/>
                  <a:pt x="319678" y="503774"/>
                </a:cubicBezTo>
                <a:cubicBezTo>
                  <a:pt x="319678" y="503774"/>
                  <a:pt x="313359" y="503774"/>
                  <a:pt x="313359" y="503774"/>
                </a:cubicBezTo>
                <a:cubicBezTo>
                  <a:pt x="313359" y="503774"/>
                  <a:pt x="307040" y="497448"/>
                  <a:pt x="307040" y="497448"/>
                </a:cubicBezTo>
                <a:cubicBezTo>
                  <a:pt x="307040" y="497448"/>
                  <a:pt x="307040" y="497448"/>
                  <a:pt x="307040" y="396231"/>
                </a:cubicBezTo>
                <a:cubicBezTo>
                  <a:pt x="307040" y="396231"/>
                  <a:pt x="307040" y="396231"/>
                  <a:pt x="212251" y="396231"/>
                </a:cubicBezTo>
                <a:cubicBezTo>
                  <a:pt x="212251" y="396231"/>
                  <a:pt x="212251" y="396231"/>
                  <a:pt x="212251" y="497448"/>
                </a:cubicBezTo>
                <a:cubicBezTo>
                  <a:pt x="212251" y="497448"/>
                  <a:pt x="212251" y="503774"/>
                  <a:pt x="212251" y="503774"/>
                </a:cubicBezTo>
                <a:cubicBezTo>
                  <a:pt x="205931" y="503774"/>
                  <a:pt x="205931" y="503774"/>
                  <a:pt x="199612" y="503774"/>
                </a:cubicBezTo>
                <a:cubicBezTo>
                  <a:pt x="199612" y="503774"/>
                  <a:pt x="199612" y="503774"/>
                  <a:pt x="104823" y="503774"/>
                </a:cubicBezTo>
                <a:cubicBezTo>
                  <a:pt x="98504" y="503774"/>
                  <a:pt x="98504" y="503774"/>
                  <a:pt x="92185" y="503774"/>
                </a:cubicBezTo>
                <a:cubicBezTo>
                  <a:pt x="85865" y="503774"/>
                  <a:pt x="79546" y="497448"/>
                  <a:pt x="79546" y="484796"/>
                </a:cubicBezTo>
                <a:cubicBezTo>
                  <a:pt x="79546" y="484796"/>
                  <a:pt x="79546" y="484796"/>
                  <a:pt x="79546" y="276036"/>
                </a:cubicBezTo>
                <a:close/>
                <a:moveTo>
                  <a:pt x="259644" y="0"/>
                </a:moveTo>
                <a:cubicBezTo>
                  <a:pt x="267560" y="0"/>
                  <a:pt x="275476" y="3172"/>
                  <a:pt x="281809" y="9516"/>
                </a:cubicBezTo>
                <a:cubicBezTo>
                  <a:pt x="281809" y="9516"/>
                  <a:pt x="281809" y="9516"/>
                  <a:pt x="370468" y="91992"/>
                </a:cubicBezTo>
                <a:cubicBezTo>
                  <a:pt x="370468" y="91992"/>
                  <a:pt x="370468" y="91992"/>
                  <a:pt x="370468" y="22205"/>
                </a:cubicBezTo>
                <a:cubicBezTo>
                  <a:pt x="370468" y="15861"/>
                  <a:pt x="376801" y="9516"/>
                  <a:pt x="383134" y="9516"/>
                </a:cubicBezTo>
                <a:cubicBezTo>
                  <a:pt x="383134" y="9516"/>
                  <a:pt x="383134" y="9516"/>
                  <a:pt x="414798" y="9516"/>
                </a:cubicBezTo>
                <a:cubicBezTo>
                  <a:pt x="421130" y="9516"/>
                  <a:pt x="427463" y="15861"/>
                  <a:pt x="427463" y="22205"/>
                </a:cubicBezTo>
                <a:cubicBezTo>
                  <a:pt x="427463" y="22205"/>
                  <a:pt x="427463" y="22205"/>
                  <a:pt x="427463" y="142746"/>
                </a:cubicBezTo>
                <a:cubicBezTo>
                  <a:pt x="427463" y="142746"/>
                  <a:pt x="427463" y="142746"/>
                  <a:pt x="509789" y="218877"/>
                </a:cubicBezTo>
                <a:cubicBezTo>
                  <a:pt x="522455" y="231565"/>
                  <a:pt x="522455" y="250598"/>
                  <a:pt x="509789" y="269631"/>
                </a:cubicBezTo>
                <a:cubicBezTo>
                  <a:pt x="503457" y="282319"/>
                  <a:pt x="478126" y="282319"/>
                  <a:pt x="465460" y="269631"/>
                </a:cubicBezTo>
                <a:cubicBezTo>
                  <a:pt x="465460" y="269631"/>
                  <a:pt x="465460" y="269631"/>
                  <a:pt x="262810" y="79303"/>
                </a:cubicBezTo>
                <a:cubicBezTo>
                  <a:pt x="262810" y="79303"/>
                  <a:pt x="262810" y="79303"/>
                  <a:pt x="60161" y="269631"/>
                </a:cubicBezTo>
                <a:cubicBezTo>
                  <a:pt x="53828" y="275975"/>
                  <a:pt x="41163" y="275975"/>
                  <a:pt x="34830" y="275975"/>
                </a:cubicBezTo>
                <a:cubicBezTo>
                  <a:pt x="28497" y="275975"/>
                  <a:pt x="15831" y="275975"/>
                  <a:pt x="9499" y="269631"/>
                </a:cubicBezTo>
                <a:cubicBezTo>
                  <a:pt x="-3167" y="250598"/>
                  <a:pt x="-3167" y="231565"/>
                  <a:pt x="9499" y="218877"/>
                </a:cubicBezTo>
                <a:cubicBezTo>
                  <a:pt x="9499" y="218877"/>
                  <a:pt x="9499" y="218877"/>
                  <a:pt x="237479" y="9516"/>
                </a:cubicBezTo>
                <a:cubicBezTo>
                  <a:pt x="243812" y="3172"/>
                  <a:pt x="251728" y="0"/>
                  <a:pt x="259644" y="0"/>
                </a:cubicBezTo>
                <a:close/>
              </a:path>
            </a:pathLst>
          </a:custGeom>
          <a:solidFill>
            <a:srgbClr val="E6E506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25">
              <a:solidFill>
                <a:schemeClr val="bg1"/>
              </a:solidFill>
            </a:endParaRPr>
          </a:p>
        </p:txBody>
      </p:sp>
      <p:cxnSp>
        <p:nvCxnSpPr>
          <p:cNvPr id="106" name="直接连接符 105"/>
          <p:cNvCxnSpPr/>
          <p:nvPr/>
        </p:nvCxnSpPr>
        <p:spPr>
          <a:xfrm>
            <a:off x="4905482" y="2877052"/>
            <a:ext cx="0" cy="13457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>
            <a:grpSpLocks noChangeAspect="1"/>
          </p:cNvGrpSpPr>
          <p:nvPr/>
        </p:nvGrpSpPr>
        <p:grpSpPr>
          <a:xfrm>
            <a:off x="5968446" y="2733057"/>
            <a:ext cx="773024" cy="663136"/>
            <a:chOff x="5084763" y="971550"/>
            <a:chExt cx="323850" cy="277813"/>
          </a:xfrm>
          <a:solidFill>
            <a:srgbClr val="E6E506"/>
          </a:solidFill>
        </p:grpSpPr>
        <p:sp>
          <p:nvSpPr>
            <p:cNvPr id="21" name="Freeform 301"/>
            <p:cNvSpPr>
              <a:spLocks noEditPoints="1"/>
            </p:cNvSpPr>
            <p:nvPr/>
          </p:nvSpPr>
          <p:spPr bwMode="auto">
            <a:xfrm>
              <a:off x="5191125" y="1031875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5"/>
            </a:p>
          </p:txBody>
        </p:sp>
        <p:sp>
          <p:nvSpPr>
            <p:cNvPr id="22" name="Freeform 302"/>
            <p:cNvSpPr>
              <a:spLocks noEditPoints="1"/>
            </p:cNvSpPr>
            <p:nvPr/>
          </p:nvSpPr>
          <p:spPr bwMode="auto">
            <a:xfrm>
              <a:off x="5084763" y="971550"/>
              <a:ext cx="139700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5"/>
            </a:p>
          </p:txBody>
        </p:sp>
        <p:sp>
          <p:nvSpPr>
            <p:cNvPr id="23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5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421986" y="3546418"/>
            <a:ext cx="1826142" cy="813130"/>
            <a:chOff x="1193918" y="3546418"/>
            <a:chExt cx="1826142" cy="813130"/>
          </a:xfrm>
        </p:grpSpPr>
        <p:sp>
          <p:nvSpPr>
            <p:cNvPr id="31" name="TextBox 64"/>
            <p:cNvSpPr txBox="1"/>
            <p:nvPr/>
          </p:nvSpPr>
          <p:spPr>
            <a:xfrm>
              <a:off x="1486946" y="3546418"/>
              <a:ext cx="12400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PART TWO</a:t>
              </a:r>
            </a:p>
          </p:txBody>
        </p:sp>
        <p:sp>
          <p:nvSpPr>
            <p:cNvPr id="32" name="TextBox 65"/>
            <p:cNvSpPr txBox="1"/>
            <p:nvPr/>
          </p:nvSpPr>
          <p:spPr>
            <a:xfrm>
              <a:off x="1193918" y="3774773"/>
              <a:ext cx="1826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完成情况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086600" y="3546418"/>
            <a:ext cx="1826142" cy="813130"/>
            <a:chOff x="1193918" y="3546418"/>
            <a:chExt cx="1826142" cy="813130"/>
          </a:xfrm>
        </p:grpSpPr>
        <p:sp>
          <p:nvSpPr>
            <p:cNvPr id="37" name="TextBox 64"/>
            <p:cNvSpPr txBox="1"/>
            <p:nvPr/>
          </p:nvSpPr>
          <p:spPr>
            <a:xfrm>
              <a:off x="1452995" y="3546418"/>
              <a:ext cx="1307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PART FOUR</a:t>
              </a:r>
            </a:p>
          </p:txBody>
        </p:sp>
        <p:sp>
          <p:nvSpPr>
            <p:cNvPr id="38" name="TextBox 65"/>
            <p:cNvSpPr txBox="1"/>
            <p:nvPr/>
          </p:nvSpPr>
          <p:spPr>
            <a:xfrm>
              <a:off x="1193918" y="3774773"/>
              <a:ext cx="1826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上线计划</a:t>
              </a:r>
              <a:endParaRPr lang="zh-CN" altLang="en-US" sz="3200" b="1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>
            <a:off x="7752184" y="2877052"/>
            <a:ext cx="0" cy="13457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2694098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95" grpId="0"/>
      <p:bldP spid="101" grpId="0" animBg="1"/>
      <p:bldP spid="1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"/>
          <p:cNvSpPr>
            <a:spLocks/>
          </p:cNvSpPr>
          <p:nvPr/>
        </p:nvSpPr>
        <p:spPr bwMode="auto">
          <a:xfrm>
            <a:off x="0" y="2204864"/>
            <a:ext cx="12192000" cy="1998527"/>
          </a:xfrm>
          <a:prstGeom prst="rect">
            <a:avLst/>
          </a:prstGeom>
          <a:solidFill>
            <a:srgbClr val="00823B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lIns="0" tIns="0" rIns="0" bIns="0" anchor="ctr"/>
          <a:lstStyle/>
          <a:p>
            <a:pPr algn="ctr"/>
            <a:endParaRPr lang="zh-CN" altLang="zh-CN" sz="162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cs typeface="Helvetica Light" charset="0"/>
            </a:endParaRPr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2783632" y="2778641"/>
            <a:ext cx="853662" cy="828157"/>
          </a:xfrm>
          <a:custGeom>
            <a:avLst/>
            <a:gdLst>
              <a:gd name="connsiteX0" fmla="*/ 432026 w 853662"/>
              <a:gd name="connsiteY0" fmla="*/ 183391 h 828157"/>
              <a:gd name="connsiteX1" fmla="*/ 722898 w 853662"/>
              <a:gd name="connsiteY1" fmla="*/ 453777 h 828157"/>
              <a:gd name="connsiteX2" fmla="*/ 722898 w 853662"/>
              <a:gd name="connsiteY2" fmla="*/ 796959 h 828157"/>
              <a:gd name="connsiteX3" fmla="*/ 712510 w 853662"/>
              <a:gd name="connsiteY3" fmla="*/ 828157 h 828157"/>
              <a:gd name="connsiteX4" fmla="*/ 681345 w 853662"/>
              <a:gd name="connsiteY4" fmla="*/ 828157 h 828157"/>
              <a:gd name="connsiteX5" fmla="*/ 525521 w 853662"/>
              <a:gd name="connsiteY5" fmla="*/ 828157 h 828157"/>
              <a:gd name="connsiteX6" fmla="*/ 515133 w 853662"/>
              <a:gd name="connsiteY6" fmla="*/ 828157 h 828157"/>
              <a:gd name="connsiteX7" fmla="*/ 504744 w 853662"/>
              <a:gd name="connsiteY7" fmla="*/ 817758 h 828157"/>
              <a:gd name="connsiteX8" fmla="*/ 504744 w 853662"/>
              <a:gd name="connsiteY8" fmla="*/ 651366 h 828157"/>
              <a:gd name="connsiteX9" fmla="*/ 348920 w 853662"/>
              <a:gd name="connsiteY9" fmla="*/ 651366 h 828157"/>
              <a:gd name="connsiteX10" fmla="*/ 348920 w 853662"/>
              <a:gd name="connsiteY10" fmla="*/ 817758 h 828157"/>
              <a:gd name="connsiteX11" fmla="*/ 348920 w 853662"/>
              <a:gd name="connsiteY11" fmla="*/ 828157 h 828157"/>
              <a:gd name="connsiteX12" fmla="*/ 328144 w 853662"/>
              <a:gd name="connsiteY12" fmla="*/ 828157 h 828157"/>
              <a:gd name="connsiteX13" fmla="*/ 172319 w 853662"/>
              <a:gd name="connsiteY13" fmla="*/ 828157 h 828157"/>
              <a:gd name="connsiteX14" fmla="*/ 151543 w 853662"/>
              <a:gd name="connsiteY14" fmla="*/ 828157 h 828157"/>
              <a:gd name="connsiteX15" fmla="*/ 130766 w 853662"/>
              <a:gd name="connsiteY15" fmla="*/ 796959 h 828157"/>
              <a:gd name="connsiteX16" fmla="*/ 130766 w 853662"/>
              <a:gd name="connsiteY16" fmla="*/ 453777 h 828157"/>
              <a:gd name="connsiteX17" fmla="*/ 426831 w 853662"/>
              <a:gd name="connsiteY17" fmla="*/ 0 h 828157"/>
              <a:gd name="connsiteX18" fmla="*/ 463268 w 853662"/>
              <a:gd name="connsiteY18" fmla="*/ 15644 h 828157"/>
              <a:gd name="connsiteX19" fmla="*/ 609015 w 853662"/>
              <a:gd name="connsiteY19" fmla="*/ 151225 h 828157"/>
              <a:gd name="connsiteX20" fmla="*/ 609015 w 853662"/>
              <a:gd name="connsiteY20" fmla="*/ 36502 h 828157"/>
              <a:gd name="connsiteX21" fmla="*/ 629837 w 853662"/>
              <a:gd name="connsiteY21" fmla="*/ 15644 h 828157"/>
              <a:gd name="connsiteX22" fmla="*/ 681889 w 853662"/>
              <a:gd name="connsiteY22" fmla="*/ 15644 h 828157"/>
              <a:gd name="connsiteX23" fmla="*/ 702710 w 853662"/>
              <a:gd name="connsiteY23" fmla="*/ 36502 h 828157"/>
              <a:gd name="connsiteX24" fmla="*/ 702710 w 853662"/>
              <a:gd name="connsiteY24" fmla="*/ 234660 h 828157"/>
              <a:gd name="connsiteX25" fmla="*/ 838047 w 853662"/>
              <a:gd name="connsiteY25" fmla="*/ 359812 h 828157"/>
              <a:gd name="connsiteX26" fmla="*/ 838047 w 853662"/>
              <a:gd name="connsiteY26" fmla="*/ 443246 h 828157"/>
              <a:gd name="connsiteX27" fmla="*/ 765173 w 853662"/>
              <a:gd name="connsiteY27" fmla="*/ 443246 h 828157"/>
              <a:gd name="connsiteX28" fmla="*/ 432036 w 853662"/>
              <a:gd name="connsiteY28" fmla="*/ 130366 h 828157"/>
              <a:gd name="connsiteX29" fmla="*/ 98899 w 853662"/>
              <a:gd name="connsiteY29" fmla="*/ 443246 h 828157"/>
              <a:gd name="connsiteX30" fmla="*/ 57257 w 853662"/>
              <a:gd name="connsiteY30" fmla="*/ 453676 h 828157"/>
              <a:gd name="connsiteX31" fmla="*/ 15615 w 853662"/>
              <a:gd name="connsiteY31" fmla="*/ 443246 h 828157"/>
              <a:gd name="connsiteX32" fmla="*/ 15615 w 853662"/>
              <a:gd name="connsiteY32" fmla="*/ 359812 h 828157"/>
              <a:gd name="connsiteX33" fmla="*/ 390394 w 853662"/>
              <a:gd name="connsiteY33" fmla="*/ 15644 h 828157"/>
              <a:gd name="connsiteX34" fmla="*/ 426831 w 853662"/>
              <a:gd name="connsiteY34" fmla="*/ 0 h 82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3662" h="828157">
                <a:moveTo>
                  <a:pt x="432026" y="183391"/>
                </a:moveTo>
                <a:cubicBezTo>
                  <a:pt x="432026" y="183391"/>
                  <a:pt x="432026" y="183391"/>
                  <a:pt x="722898" y="453777"/>
                </a:cubicBezTo>
                <a:cubicBezTo>
                  <a:pt x="722898" y="453777"/>
                  <a:pt x="722898" y="453777"/>
                  <a:pt x="722898" y="796959"/>
                </a:cubicBezTo>
                <a:cubicBezTo>
                  <a:pt x="722898" y="817758"/>
                  <a:pt x="712510" y="828157"/>
                  <a:pt x="712510" y="828157"/>
                </a:cubicBezTo>
                <a:cubicBezTo>
                  <a:pt x="702122" y="828157"/>
                  <a:pt x="691733" y="828157"/>
                  <a:pt x="681345" y="828157"/>
                </a:cubicBezTo>
                <a:cubicBezTo>
                  <a:pt x="681345" y="828157"/>
                  <a:pt x="681345" y="828157"/>
                  <a:pt x="525521" y="828157"/>
                </a:cubicBezTo>
                <a:cubicBezTo>
                  <a:pt x="525521" y="828157"/>
                  <a:pt x="515133" y="828157"/>
                  <a:pt x="515133" y="828157"/>
                </a:cubicBezTo>
                <a:cubicBezTo>
                  <a:pt x="515133" y="828157"/>
                  <a:pt x="504744" y="817758"/>
                  <a:pt x="504744" y="817758"/>
                </a:cubicBezTo>
                <a:cubicBezTo>
                  <a:pt x="504744" y="817758"/>
                  <a:pt x="504744" y="817758"/>
                  <a:pt x="504744" y="651366"/>
                </a:cubicBezTo>
                <a:cubicBezTo>
                  <a:pt x="504744" y="651366"/>
                  <a:pt x="504744" y="651366"/>
                  <a:pt x="348920" y="651366"/>
                </a:cubicBezTo>
                <a:cubicBezTo>
                  <a:pt x="348920" y="651366"/>
                  <a:pt x="348920" y="651366"/>
                  <a:pt x="348920" y="817758"/>
                </a:cubicBezTo>
                <a:cubicBezTo>
                  <a:pt x="348920" y="817758"/>
                  <a:pt x="348920" y="828157"/>
                  <a:pt x="348920" y="828157"/>
                </a:cubicBezTo>
                <a:cubicBezTo>
                  <a:pt x="338532" y="828157"/>
                  <a:pt x="338532" y="828157"/>
                  <a:pt x="328144" y="828157"/>
                </a:cubicBezTo>
                <a:cubicBezTo>
                  <a:pt x="328144" y="828157"/>
                  <a:pt x="328144" y="828157"/>
                  <a:pt x="172319" y="828157"/>
                </a:cubicBezTo>
                <a:cubicBezTo>
                  <a:pt x="161931" y="828157"/>
                  <a:pt x="161931" y="828157"/>
                  <a:pt x="151543" y="828157"/>
                </a:cubicBezTo>
                <a:cubicBezTo>
                  <a:pt x="141155" y="828157"/>
                  <a:pt x="130766" y="817758"/>
                  <a:pt x="130766" y="796959"/>
                </a:cubicBezTo>
                <a:cubicBezTo>
                  <a:pt x="130766" y="796959"/>
                  <a:pt x="130766" y="796959"/>
                  <a:pt x="130766" y="453777"/>
                </a:cubicBezTo>
                <a:close/>
                <a:moveTo>
                  <a:pt x="426831" y="0"/>
                </a:moveTo>
                <a:cubicBezTo>
                  <a:pt x="439845" y="0"/>
                  <a:pt x="452858" y="5214"/>
                  <a:pt x="463268" y="15644"/>
                </a:cubicBezTo>
                <a:cubicBezTo>
                  <a:pt x="463268" y="15644"/>
                  <a:pt x="463268" y="15644"/>
                  <a:pt x="609015" y="151225"/>
                </a:cubicBezTo>
                <a:cubicBezTo>
                  <a:pt x="609015" y="151225"/>
                  <a:pt x="609015" y="151225"/>
                  <a:pt x="609015" y="36502"/>
                </a:cubicBezTo>
                <a:cubicBezTo>
                  <a:pt x="609015" y="26073"/>
                  <a:pt x="619426" y="15644"/>
                  <a:pt x="629837" y="15644"/>
                </a:cubicBezTo>
                <a:cubicBezTo>
                  <a:pt x="629837" y="15644"/>
                  <a:pt x="629837" y="15644"/>
                  <a:pt x="681889" y="15644"/>
                </a:cubicBezTo>
                <a:cubicBezTo>
                  <a:pt x="692300" y="15644"/>
                  <a:pt x="702710" y="26073"/>
                  <a:pt x="702710" y="36502"/>
                </a:cubicBezTo>
                <a:cubicBezTo>
                  <a:pt x="702710" y="36502"/>
                  <a:pt x="702710" y="36502"/>
                  <a:pt x="702710" y="234660"/>
                </a:cubicBezTo>
                <a:cubicBezTo>
                  <a:pt x="702710" y="234660"/>
                  <a:pt x="702710" y="234660"/>
                  <a:pt x="838047" y="359812"/>
                </a:cubicBezTo>
                <a:cubicBezTo>
                  <a:pt x="858868" y="380670"/>
                  <a:pt x="858868" y="411958"/>
                  <a:pt x="838047" y="443246"/>
                </a:cubicBezTo>
                <a:cubicBezTo>
                  <a:pt x="827637" y="464105"/>
                  <a:pt x="785995" y="464105"/>
                  <a:pt x="765173" y="443246"/>
                </a:cubicBezTo>
                <a:cubicBezTo>
                  <a:pt x="765173" y="443246"/>
                  <a:pt x="765173" y="443246"/>
                  <a:pt x="432036" y="130366"/>
                </a:cubicBezTo>
                <a:cubicBezTo>
                  <a:pt x="432036" y="130366"/>
                  <a:pt x="432036" y="130366"/>
                  <a:pt x="98899" y="443246"/>
                </a:cubicBezTo>
                <a:cubicBezTo>
                  <a:pt x="88489" y="453676"/>
                  <a:pt x="67667" y="453676"/>
                  <a:pt x="57257" y="453676"/>
                </a:cubicBezTo>
                <a:cubicBezTo>
                  <a:pt x="46846" y="453676"/>
                  <a:pt x="26025" y="453676"/>
                  <a:pt x="15615" y="443246"/>
                </a:cubicBezTo>
                <a:cubicBezTo>
                  <a:pt x="-5206" y="411958"/>
                  <a:pt x="-5206" y="380670"/>
                  <a:pt x="15615" y="359812"/>
                </a:cubicBezTo>
                <a:cubicBezTo>
                  <a:pt x="15615" y="359812"/>
                  <a:pt x="15615" y="359812"/>
                  <a:pt x="390394" y="15644"/>
                </a:cubicBezTo>
                <a:cubicBezTo>
                  <a:pt x="400805" y="5214"/>
                  <a:pt x="413818" y="0"/>
                  <a:pt x="426831" y="0"/>
                </a:cubicBezTo>
                <a:close/>
              </a:path>
            </a:pathLst>
          </a:custGeom>
          <a:solidFill>
            <a:srgbClr val="E6E506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25">
              <a:solidFill>
                <a:srgbClr val="354F5E"/>
              </a:solidFill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3549697" y="2741414"/>
            <a:ext cx="1337925" cy="954103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PART  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ONE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4727848" y="2709219"/>
            <a:ext cx="6552727" cy="92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sz="5400" b="1">
                <a:solidFill>
                  <a:schemeClr val="bg1"/>
                </a:solidFill>
                <a:latin typeface="+mj-ea"/>
                <a:cs typeface="Arial" panose="020B0604020202020204" pitchFamily="34" charset="0"/>
              </a:rPr>
              <a:t>数据库高可用方案</a:t>
            </a:r>
            <a:endParaRPr lang="zh-CN" altLang="en-US" sz="5400" b="1" dirty="0">
              <a:solidFill>
                <a:schemeClr val="bg1"/>
              </a:solidFill>
              <a:latin typeface="+mj-ea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09611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5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5"/>
          <p:cNvSpPr txBox="1">
            <a:spLocks noChangeArrowheads="1"/>
          </p:cNvSpPr>
          <p:nvPr/>
        </p:nvSpPr>
        <p:spPr bwMode="auto">
          <a:xfrm>
            <a:off x="867330" y="369333"/>
            <a:ext cx="5161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数据库高可用方案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17EBBA-AD34-481B-A4E3-FA2C249786BD}"/>
              </a:ext>
            </a:extLst>
          </p:cNvPr>
          <p:cNvSpPr txBox="1"/>
          <p:nvPr/>
        </p:nvSpPr>
        <p:spPr>
          <a:xfrm>
            <a:off x="1559496" y="1628800"/>
            <a:ext cx="896559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  <a:ea typeface="+mj-ea"/>
              </a:rPr>
              <a:t>一、</a:t>
            </a:r>
            <a:r>
              <a:rPr lang="en-US" altLang="zh-CN" sz="3200">
                <a:latin typeface="+mj-ea"/>
                <a:ea typeface="+mj-ea"/>
              </a:rPr>
              <a:t>LVS(VIP)+keepalived+Mysql</a:t>
            </a:r>
            <a:r>
              <a:rPr lang="zh-CN" altLang="en-US" sz="3200">
                <a:latin typeface="+mj-ea"/>
                <a:ea typeface="+mj-ea"/>
              </a:rPr>
              <a:t>主从（推荐）</a:t>
            </a:r>
          </a:p>
          <a:p>
            <a:r>
              <a:rPr lang="zh-CN" altLang="en-US" sz="3200">
                <a:latin typeface="+mj-ea"/>
                <a:ea typeface="+mj-ea"/>
              </a:rPr>
              <a:t>二、</a:t>
            </a:r>
            <a:r>
              <a:rPr lang="en-US" altLang="zh-CN" sz="3200">
                <a:latin typeface="+mj-ea"/>
                <a:ea typeface="+mj-ea"/>
              </a:rPr>
              <a:t>MHA+Keepalived+Mysql</a:t>
            </a:r>
            <a:r>
              <a:rPr lang="zh-CN" altLang="en-US" sz="3200">
                <a:latin typeface="+mj-ea"/>
              </a:rPr>
              <a:t> （推荐）</a:t>
            </a:r>
            <a:endParaRPr lang="en-US" altLang="zh-CN" sz="3200">
              <a:latin typeface="+mj-ea"/>
              <a:ea typeface="+mj-ea"/>
            </a:endParaRPr>
          </a:p>
          <a:p>
            <a:r>
              <a:rPr lang="zh-CN" altLang="en-US" sz="3200">
                <a:latin typeface="+mj-ea"/>
                <a:ea typeface="+mj-ea"/>
              </a:rPr>
              <a:t>三、</a:t>
            </a:r>
            <a:r>
              <a:rPr lang="en-US" altLang="zh-CN" sz="3200">
                <a:latin typeface="+mj-ea"/>
                <a:ea typeface="+mj-ea"/>
              </a:rPr>
              <a:t>MMM+Mysql</a:t>
            </a:r>
            <a:r>
              <a:rPr lang="zh-CN" altLang="en-US" sz="3200">
                <a:latin typeface="+mj-ea"/>
              </a:rPr>
              <a:t> （推荐）</a:t>
            </a:r>
            <a:endParaRPr lang="en-US" altLang="zh-CN" sz="3200">
              <a:latin typeface="+mj-ea"/>
              <a:ea typeface="+mj-ea"/>
            </a:endParaRPr>
          </a:p>
          <a:p>
            <a:r>
              <a:rPr lang="zh-CN" altLang="en-US" sz="3200">
                <a:latin typeface="+mj-ea"/>
                <a:ea typeface="+mj-ea"/>
              </a:rPr>
              <a:t>四、</a:t>
            </a:r>
            <a:r>
              <a:rPr lang="en-US" altLang="zh-CN" sz="3200">
                <a:latin typeface="+mj-ea"/>
                <a:ea typeface="+mj-ea"/>
              </a:rPr>
              <a:t>MyCat</a:t>
            </a:r>
            <a:r>
              <a:rPr lang="zh-CN" altLang="en-US" sz="3200">
                <a:latin typeface="+mj-ea"/>
                <a:ea typeface="+mj-ea"/>
              </a:rPr>
              <a:t>数据库中间件</a:t>
            </a:r>
            <a:r>
              <a:rPr lang="zh-CN" altLang="en-US" sz="3200">
                <a:latin typeface="+mj-ea"/>
              </a:rPr>
              <a:t>（适度推荐）</a:t>
            </a:r>
            <a:endParaRPr lang="zh-CN" altLang="en-US" sz="3200">
              <a:latin typeface="+mj-ea"/>
              <a:ea typeface="+mj-ea"/>
            </a:endParaRPr>
          </a:p>
          <a:p>
            <a:endParaRPr lang="en-US" altLang="zh-CN" sz="3200">
              <a:latin typeface="+mj-ea"/>
              <a:ea typeface="+mj-ea"/>
            </a:endParaRPr>
          </a:p>
          <a:p>
            <a:r>
              <a:rPr lang="zh-CN" altLang="en-US" sz="3200">
                <a:latin typeface="+mj-ea"/>
                <a:ea typeface="+mj-ea"/>
              </a:rPr>
              <a:t>五、</a:t>
            </a:r>
            <a:r>
              <a:rPr lang="en-US" altLang="zh-CN" sz="3200">
                <a:latin typeface="+mj-ea"/>
                <a:ea typeface="+mj-ea"/>
              </a:rPr>
              <a:t>HAProxy+Keepalived+MySQL</a:t>
            </a:r>
            <a:r>
              <a:rPr lang="zh-CN" altLang="en-US" sz="3200">
                <a:latin typeface="+mj-ea"/>
                <a:ea typeface="+mj-ea"/>
              </a:rPr>
              <a:t>（不推荐）</a:t>
            </a:r>
            <a:endParaRPr lang="en-US" altLang="zh-CN" sz="3200">
              <a:latin typeface="+mj-ea"/>
              <a:ea typeface="+mj-ea"/>
            </a:endParaRPr>
          </a:p>
          <a:p>
            <a:r>
              <a:rPr lang="zh-CN" altLang="en-US" sz="3200">
                <a:latin typeface="+mj-ea"/>
                <a:ea typeface="+mj-ea"/>
              </a:rPr>
              <a:t>六、</a:t>
            </a:r>
            <a:r>
              <a:rPr lang="en-US" altLang="zh-CN" sz="3200">
                <a:latin typeface="+mj-ea"/>
                <a:ea typeface="+mj-ea"/>
              </a:rPr>
              <a:t>MariaDB+Galera+Cluster</a:t>
            </a:r>
            <a:r>
              <a:rPr lang="zh-CN" altLang="en-US" sz="3200">
                <a:latin typeface="+mj-ea"/>
                <a:ea typeface="+mj-ea"/>
              </a:rPr>
              <a:t>（不推荐）</a:t>
            </a:r>
            <a:endParaRPr lang="en-US" altLang="zh-CN" sz="32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350124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5"/>
          <p:cNvSpPr txBox="1">
            <a:spLocks noChangeArrowheads="1"/>
          </p:cNvSpPr>
          <p:nvPr/>
        </p:nvSpPr>
        <p:spPr bwMode="auto">
          <a:xfrm>
            <a:off x="867330" y="369333"/>
            <a:ext cx="5161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数据库高可用方案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17EBBA-AD34-481B-A4E3-FA2C249786BD}"/>
              </a:ext>
            </a:extLst>
          </p:cNvPr>
          <p:cNvSpPr txBox="1"/>
          <p:nvPr/>
        </p:nvSpPr>
        <p:spPr>
          <a:xfrm>
            <a:off x="1559496" y="1628800"/>
            <a:ext cx="6053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  <a:ea typeface="+mj-ea"/>
              </a:rPr>
              <a:t>六、</a:t>
            </a:r>
            <a:r>
              <a:rPr lang="en-US" altLang="zh-CN" sz="3200">
                <a:latin typeface="+mj-ea"/>
              </a:rPr>
              <a:t> MariaDB+Galera+Cluster</a:t>
            </a:r>
            <a:endParaRPr lang="en-US" altLang="zh-CN" sz="320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38A97D-E49B-4CB5-9B2E-73E27620C25F}"/>
              </a:ext>
            </a:extLst>
          </p:cNvPr>
          <p:cNvSpPr txBox="1"/>
          <p:nvPr/>
        </p:nvSpPr>
        <p:spPr>
          <a:xfrm>
            <a:off x="1703512" y="4293096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缺点：</a:t>
            </a:r>
          </a:p>
          <a:p>
            <a:r>
              <a:rPr lang="zh-CN" altLang="en-US">
                <a:latin typeface="+mj-ea"/>
                <a:ea typeface="+mj-ea"/>
              </a:rPr>
              <a:t>需要为原生</a:t>
            </a:r>
            <a:r>
              <a:rPr lang="en-US" altLang="zh-CN">
                <a:latin typeface="+mj-ea"/>
                <a:ea typeface="+mj-ea"/>
              </a:rPr>
              <a:t>MySQL</a:t>
            </a:r>
            <a:r>
              <a:rPr lang="zh-CN" altLang="en-US">
                <a:latin typeface="+mj-ea"/>
                <a:ea typeface="+mj-ea"/>
              </a:rPr>
              <a:t>节点打</a:t>
            </a:r>
            <a:r>
              <a:rPr lang="en-US" altLang="zh-CN">
                <a:latin typeface="+mj-ea"/>
                <a:ea typeface="+mj-ea"/>
              </a:rPr>
              <a:t>wsrep</a:t>
            </a:r>
            <a:r>
              <a:rPr lang="zh-CN" altLang="en-US">
                <a:latin typeface="+mj-ea"/>
                <a:ea typeface="+mj-ea"/>
              </a:rPr>
              <a:t>补丁</a:t>
            </a:r>
          </a:p>
          <a:p>
            <a:r>
              <a:rPr lang="zh-CN" altLang="en-US">
                <a:solidFill>
                  <a:srgbClr val="FF0000"/>
                </a:solidFill>
                <a:latin typeface="+mj-ea"/>
                <a:ea typeface="+mj-ea"/>
              </a:rPr>
              <a:t>只支持</a:t>
            </a:r>
            <a:r>
              <a:rPr lang="en-US" altLang="zh-CN">
                <a:solidFill>
                  <a:srgbClr val="FF0000"/>
                </a:solidFill>
                <a:latin typeface="+mj-ea"/>
                <a:ea typeface="+mj-ea"/>
              </a:rPr>
              <a:t>innodb</a:t>
            </a:r>
            <a:r>
              <a:rPr lang="zh-CN" altLang="en-US">
                <a:solidFill>
                  <a:srgbClr val="FF0000"/>
                </a:solidFill>
                <a:latin typeface="+mj-ea"/>
                <a:ea typeface="+mj-ea"/>
              </a:rPr>
              <a:t>储存引擎，任何写入其他引擎的表，包括</a:t>
            </a:r>
            <a:r>
              <a:rPr lang="en-US" altLang="zh-CN">
                <a:solidFill>
                  <a:srgbClr val="FF0000"/>
                </a:solidFill>
                <a:latin typeface="+mj-ea"/>
                <a:ea typeface="+mj-ea"/>
              </a:rPr>
              <a:t>mysql.*</a:t>
            </a:r>
            <a:r>
              <a:rPr lang="zh-CN" altLang="en-US">
                <a:solidFill>
                  <a:srgbClr val="FF0000"/>
                </a:solidFill>
                <a:latin typeface="+mj-ea"/>
                <a:ea typeface="+mj-ea"/>
              </a:rPr>
              <a:t>表将不会复制</a:t>
            </a:r>
          </a:p>
          <a:p>
            <a:r>
              <a:rPr lang="zh-CN" altLang="en-US">
                <a:latin typeface="+mj-ea"/>
                <a:ea typeface="+mj-ea"/>
              </a:rPr>
              <a:t>至少三节点；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45B781-1563-4BC7-A187-3C9CB3346932}"/>
              </a:ext>
            </a:extLst>
          </p:cNvPr>
          <p:cNvSpPr txBox="1"/>
          <p:nvPr/>
        </p:nvSpPr>
        <p:spPr>
          <a:xfrm>
            <a:off x="1703512" y="2435404"/>
            <a:ext cx="8928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优点：</a:t>
            </a:r>
          </a:p>
          <a:p>
            <a:r>
              <a:rPr lang="zh-CN" altLang="en-US">
                <a:latin typeface="+mj-ea"/>
                <a:ea typeface="+mj-ea"/>
              </a:rPr>
              <a:t>多主写入，无延迟复制，能保证数据强一致性；</a:t>
            </a:r>
          </a:p>
          <a:p>
            <a:r>
              <a:rPr lang="zh-CN" altLang="en-US">
                <a:latin typeface="+mj-ea"/>
                <a:ea typeface="+mj-ea"/>
              </a:rPr>
              <a:t>有成熟的社区，有互联网公司在大规模的使用；</a:t>
            </a:r>
          </a:p>
          <a:p>
            <a:r>
              <a:rPr lang="zh-CN" altLang="en-US">
                <a:latin typeface="+mj-ea"/>
                <a:ea typeface="+mj-ea"/>
              </a:rPr>
              <a:t>自动故障转移，自动添加、剔除节点；</a:t>
            </a:r>
          </a:p>
        </p:txBody>
      </p:sp>
    </p:spTree>
    <p:extLst>
      <p:ext uri="{BB962C8B-B14F-4D97-AF65-F5344CB8AC3E}">
        <p14:creationId xmlns:p14="http://schemas.microsoft.com/office/powerpoint/2010/main" val="386137410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5"/>
          <p:cNvSpPr txBox="1">
            <a:spLocks noChangeArrowheads="1"/>
          </p:cNvSpPr>
          <p:nvPr/>
        </p:nvSpPr>
        <p:spPr bwMode="auto">
          <a:xfrm>
            <a:off x="867330" y="369333"/>
            <a:ext cx="5161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数据库高可用方案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17EBBA-AD34-481B-A4E3-FA2C249786BD}"/>
              </a:ext>
            </a:extLst>
          </p:cNvPr>
          <p:cNvSpPr txBox="1"/>
          <p:nvPr/>
        </p:nvSpPr>
        <p:spPr>
          <a:xfrm>
            <a:off x="1559496" y="1628800"/>
            <a:ext cx="6909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  <a:ea typeface="+mj-ea"/>
              </a:rPr>
              <a:t>五、</a:t>
            </a:r>
            <a:r>
              <a:rPr lang="en-US" altLang="zh-CN" sz="3200">
                <a:latin typeface="+mj-ea"/>
              </a:rPr>
              <a:t>Haproxy+Keepalived+MySQL</a:t>
            </a:r>
            <a:endParaRPr lang="en-US" altLang="zh-CN" sz="3200"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3AFDA0-ABCD-4D90-9467-AD3A42C8A786}"/>
              </a:ext>
            </a:extLst>
          </p:cNvPr>
          <p:cNvSpPr txBox="1"/>
          <p:nvPr/>
        </p:nvSpPr>
        <p:spPr>
          <a:xfrm>
            <a:off x="2279576" y="299695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先看架构图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E936B7-48BC-4A21-BC90-694B6747C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348270"/>
            <a:ext cx="6944694" cy="62206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14475F6-4E1B-423E-BEAA-B7AC662EF97E}"/>
              </a:ext>
            </a:extLst>
          </p:cNvPr>
          <p:cNvSpPr txBox="1"/>
          <p:nvPr/>
        </p:nvSpPr>
        <p:spPr>
          <a:xfrm>
            <a:off x="1608266" y="4365104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从架构上看，并不是高可用，而是读负载均衡。</a:t>
            </a:r>
          </a:p>
        </p:txBody>
      </p:sp>
    </p:spTree>
    <p:extLst>
      <p:ext uri="{BB962C8B-B14F-4D97-AF65-F5344CB8AC3E}">
        <p14:creationId xmlns:p14="http://schemas.microsoft.com/office/powerpoint/2010/main" val="47817349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5"/>
          <p:cNvSpPr txBox="1">
            <a:spLocks noChangeArrowheads="1"/>
          </p:cNvSpPr>
          <p:nvPr/>
        </p:nvSpPr>
        <p:spPr bwMode="auto">
          <a:xfrm>
            <a:off x="867330" y="369333"/>
            <a:ext cx="5161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数据库高可用方案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17EBBA-AD34-481B-A4E3-FA2C249786BD}"/>
              </a:ext>
            </a:extLst>
          </p:cNvPr>
          <p:cNvSpPr txBox="1"/>
          <p:nvPr/>
        </p:nvSpPr>
        <p:spPr>
          <a:xfrm>
            <a:off x="1559496" y="1196752"/>
            <a:ext cx="7734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+mj-ea"/>
              </a:rPr>
              <a:t>LVS(VIP)+keepalived+Mysql</a:t>
            </a:r>
            <a:r>
              <a:rPr lang="zh-CN" altLang="en-US" sz="3200">
                <a:latin typeface="+mj-ea"/>
              </a:rPr>
              <a:t>主从拓扑图</a:t>
            </a:r>
            <a:endParaRPr lang="en-US" altLang="zh-CN" sz="320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A675D-C82C-4668-80C9-9914B6EA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772816"/>
            <a:ext cx="33909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76919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5"/>
          <p:cNvSpPr txBox="1">
            <a:spLocks noChangeArrowheads="1"/>
          </p:cNvSpPr>
          <p:nvPr/>
        </p:nvSpPr>
        <p:spPr bwMode="auto">
          <a:xfrm>
            <a:off x="867330" y="369333"/>
            <a:ext cx="5161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9644"/>
                </a:solidFill>
                <a:effectLst>
                  <a:outerShdw dist="25400" dir="2700000" algn="tl">
                    <a:schemeClr val="bg1">
                      <a:alpha val="81000"/>
                    </a:schemeClr>
                  </a:outerShdw>
                  <a:reflection blurRad="6350" stA="55000" endA="300" endPos="455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数据库高可用方案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17EBBA-AD34-481B-A4E3-FA2C249786BD}"/>
              </a:ext>
            </a:extLst>
          </p:cNvPr>
          <p:cNvSpPr txBox="1"/>
          <p:nvPr/>
        </p:nvSpPr>
        <p:spPr>
          <a:xfrm>
            <a:off x="1559496" y="1628800"/>
            <a:ext cx="732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</a:rPr>
              <a:t>一、</a:t>
            </a:r>
            <a:r>
              <a:rPr lang="en-US" altLang="zh-CN" sz="3200">
                <a:latin typeface="+mj-ea"/>
              </a:rPr>
              <a:t>LVS(VIP)+keepalived+Mysql</a:t>
            </a:r>
            <a:r>
              <a:rPr lang="zh-CN" altLang="en-US" sz="3200">
                <a:latin typeface="+mj-ea"/>
              </a:rPr>
              <a:t>主从</a:t>
            </a:r>
            <a:endParaRPr lang="en-US" altLang="zh-CN" sz="320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38A97D-E49B-4CB5-9B2E-73E27620C25F}"/>
              </a:ext>
            </a:extLst>
          </p:cNvPr>
          <p:cNvSpPr txBox="1"/>
          <p:nvPr/>
        </p:nvSpPr>
        <p:spPr>
          <a:xfrm>
            <a:off x="1703512" y="4293096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缺点：</a:t>
            </a:r>
          </a:p>
          <a:p>
            <a:r>
              <a:rPr lang="zh-CN" altLang="en-US">
                <a:latin typeface="+mj-ea"/>
                <a:ea typeface="+mj-ea"/>
              </a:rPr>
              <a:t>完全依赖于半同步复制；</a:t>
            </a:r>
          </a:p>
          <a:p>
            <a:r>
              <a:rPr lang="zh-CN" altLang="en-US">
                <a:latin typeface="+mj-ea"/>
                <a:ea typeface="+mj-ea"/>
              </a:rPr>
              <a:t>需要额外考虑</a:t>
            </a:r>
            <a:r>
              <a:rPr lang="en-US" altLang="zh-CN">
                <a:latin typeface="+mj-ea"/>
                <a:ea typeface="+mj-ea"/>
              </a:rPr>
              <a:t>keepalived</a:t>
            </a:r>
            <a:r>
              <a:rPr lang="zh-CN" altLang="en-US">
                <a:latin typeface="+mj-ea"/>
                <a:ea typeface="+mj-ea"/>
              </a:rPr>
              <a:t>的高可用机制。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45B781-1563-4BC7-A187-3C9CB3346932}"/>
              </a:ext>
            </a:extLst>
          </p:cNvPr>
          <p:cNvSpPr txBox="1"/>
          <p:nvPr/>
        </p:nvSpPr>
        <p:spPr>
          <a:xfrm>
            <a:off x="1703512" y="2435404"/>
            <a:ext cx="8928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优点：</a:t>
            </a:r>
          </a:p>
          <a:p>
            <a:r>
              <a:rPr lang="zh-CN" altLang="en-US">
                <a:latin typeface="+mj-ea"/>
                <a:ea typeface="+mj-ea"/>
              </a:rPr>
              <a:t>架构比较简单，使用原生半同步复制作为数据同步的依据；</a:t>
            </a:r>
          </a:p>
          <a:p>
            <a:r>
              <a:rPr lang="zh-CN" altLang="en-US">
                <a:latin typeface="+mj-ea"/>
                <a:ea typeface="+mj-ea"/>
              </a:rPr>
              <a:t>双节点，没有主机宕机后的选主问题，直接切换即可；</a:t>
            </a:r>
          </a:p>
          <a:p>
            <a:r>
              <a:rPr lang="zh-CN" altLang="en-US">
                <a:latin typeface="+mj-ea"/>
                <a:ea typeface="+mj-ea"/>
              </a:rPr>
              <a:t>双节点，需求资源少，部署简单；</a:t>
            </a:r>
          </a:p>
        </p:txBody>
      </p:sp>
    </p:spTree>
    <p:extLst>
      <p:ext uri="{BB962C8B-B14F-4D97-AF65-F5344CB8AC3E}">
        <p14:creationId xmlns:p14="http://schemas.microsoft.com/office/powerpoint/2010/main" val="2536803880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08"/>
  <p:tag name="MH_SECTIONID" val="309,310,311,312,313,"/>
  <p:tag name="ISPRING_RESOURCE_PATHS_HASH_PRESENTER" val="f1b2885124f92aa6990499d76a411c1584db58e"/>
  <p:tag name="ISPRING_ULTRA_SCORM_COURSE_ID" val="43D410A1-46C0-499C-A857-5117C3516179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AtngUb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C2eBRjUa0FrOBAAA9BYAACcAAAB1bml2ZXJzYWwvZmxhc2hfcHVibGlzaGluZ19zZXR0aW5ncy54bWzNWNty4jgQfecrVN6axwnkNpOkgBRJTIUaMCw4m5na2qKELbA2suSVZBjmab9mP2y/ZFso3EIgYqcyk8oDsdx9utXqy7HKl19ThsZEKip4xTs8KHmI8EjElI8q3l1Yf3/mIaUxjzETnFQ8Ljx0WS2Us3zAqEp6RGsQVQhguLrIdMVLtM4uisXJZHJAVSbNW8FyDfjqIBJpMZNEEa6JLGYMT+FHTzOivGqhgFDZLrVEnDOCaAwucGq8w6zOsEq8ohUb4OhhJEXO42vBhERyNKh4v5zVzN9cxkLd0JRwszlVhUWzrC9wHFPjD2Y9+o2ghNBRAo4flk48NKGxTirecenI4IB8cRNnhm53gQ3OtYDtcP1oICUax1hj+2gtSjIkEuJKVFXLnADo2tqKpCZf9WLBLsVTjlMahfAGmVhVvJuw3/XrftcPrv3+XbdpXXXWCBth03fS6TUbN34/aId+r38btpp7K4X+53APpX09c4bvdP2eH4R+t3/VaO+p4e7UUsdv1RrNPXXu/ateI9zXUlBr7avSuW0Hbjq3Xzp+t9kIPvXDdrsZNjpLrVkOr2Rrubie+GUoEJHL1fTWSZ4OOKYMusaTHFdEQ99hWI5IKOoUqnGImSIe+jMjo19zzKiemgqF9vRASFZTGYl011RfxTMV5S3hLCA4BiW5qO3T80Vpfzxb23rRWl9u61kvy4uu1UmEFj/Y+8PS6cL985Pd7m9xtDymMREBlnLWsjY38KILR8vueHj84cNuL7ZYK2OtcZRAK9XzTri6MpcaCr6WIOYZDQSLF4El6YDEAU7JyoToPVBeB8lDDw0hlRmEvCYpZh6iGo4gWiirfKA01bOZVF+VRIAFs4+gVm/jSKIES7WWt4vgmSkQVX8PhCbqDxsLu7RN1OcxupF4ArPRRbxDuIvYLZwUM6dFpJMTEqs9JFGNMRfh7rzsXYRbWD4QiUIhmJN8Z57cqMGHwsn3FCrZRfCeDBTVxEX0ijqZvhc5i9FU5IjRB4K0QOB9nsJ/CUGr/AENpUhnq8BxNFIMigeNKZmQ+NLF0BcwkeagCfQqY0RbC3/l9BsakKGQgEvwGJIN1qmy+Ad7AWdYqSUonvv4zk7hRnDjf35nNojjMQZGsx84dACSZvo18DHsnQswwZiAaK5AQGQinENam/OJaTwTc9mms+0Ej2eHbg5yBgrHTcEfiwkvIuhVlOfEFTDCHAnOpghHUF7KpNCYilzBik0WC63+l4NWFVE+c3UELRWMyditQZQOj45PTj98PDu/OCj++/c/73cqPTKNDsPGmqUa1zv5qbPmEy78gt4Wzumm9YR5vqC0lX866+3r5g4u6qz5DCN9QXcHYdzQrQuZmtqPN4L7/LfDI8/YHMTloiEIz/OFGb16i3Sh59e617cIYn3XDHsXLmUWCAQBixKo06H59nXUmXExF9n2XQhH5zvBmhNymthd/zcnQDhsp8blZjZoO234kyOjMVO7szKxncY/ltyR4P100QDowchyESAIjKbAhOIf1vm/pw9vaxWv2cKffnI7K258eP+MjvhdX1C2nb5SRyRYRgkk0asl3pufOK8Z3rcUMfu0uDlauypaXGGs362aNynlNIU4Gq66uJCtnp6UysXnXxUKgLZ+U10t/AdQSwMEFAACAAgAC2eBRp9k43WyAgAATgoAACEAAAB1bml2ZXJzYWwvZmxhc2hfc2tpbl9zZXR0aW5ncy54bWyVVm1P2zAQ/r5fUXXfCXstk0IlKJ2ExAYaiO9Ock2sOnZkX8r672c7NrHbpsl6Qqrvnsd3vreSqi3lyw+zWZoLJuQzIFJeKqPxuhktrudZiyj4RS44AscLLmRN2Hz58af9pIlFjrHEDuRUzobk0LtZ2M8UivPxbWFkiJCLuiF8/yBKcZGRfFtK0fJiNLRq34BklG818vLHYrUedMCownuEOoppfWVkGqWRoBSYkL6vjYyyGMmAeU+X9jOR07s6//oD2o4qipZ288nIEK0hJcRJvroxMozn+va4Kgsj5wkIf1FDv3w2MghlZA8yvvx8rhrRtM3/9EgjRWkSGnPOF/GdwwQp9Phpwt2lkVGCeZBxNFoFl56vd0YCkPsazn1qxlUK9mTyerAQTNEzBkuULaSJP3U2VYm3xxb1fMByQ5jSgFDVg5500E+kVf6aWNfj/sAb5UUAcooe8SpYW8OqizcAxvoev1rd2lURxveuCwKUsHPKIMJe2SN/67QeIQNlj3xmtIBHzvZH8ENLx/ElviWumOezr63AiT76fPmTtxpPD2ZwVeDaKTymFgUslQnnhdZgqpYmVteFlBzFlHKyoyVBKvgvg8v29jEqTQ4MrtNO91WKFBmcajcbo17SYb3sebwbu9+E/m3deYZ6hV/PCSLJq1r/Jqn5zPH0jOhr5slphlmSGg7ynm/ERE5N5BbkixBsqhcuEEKsffYQWHSDNQRPkyAFaXI6x6m75FTyeVtnINe6ZhR808S6DlfRsmL6D18pvEEREwaMHRMrfR0n9L0nA4VrACAyr3zHdofOUrcMKYMd+LkPFPbBQy9Lle7QoWa7wQfYYNhuTjOpH92a6BslxMWGE4RXHZeIF05oGG95JJmyD4uG3u/f/uJoI/tFZjov3GH27BopuljbjxOoleb/yH9QSwMEFAACAAgAC2eBRgoR72qiBAAABRYAACYAAAB1bml2ZXJzYWwvaHRtbF9wdWJsaXNoaW5nX3NldHRpbmdzLnhtbM1YbXPiNhD+nl+hcec+HoS8XZIBMiRxBuaIoeA0d9PpMMIWWI0suZIMx33qr+kP6y/pCoW3EIhoL0knH4jX+zy7Wu2uVi5ffEsZGhGpqOAVr1TY9xDhkYgpH1a8u/Dm46mHlMY8xkxwUvG48NBFda+c5X1GVdIlWoOqQkDD1XmmK16idXZeLI7H4wJVmTRvBcs18KtCJNJiJokiXBNZzBiewI+eZER51b09hMpWdCvinBFEY3CBU+MdZnWdMq9otfo4ehhKkfP4SjAhkRz2K95PpzXzN9OxTNc0JdysTVVBaMT6HMcxNe5g1qXfCUoIHSbgd2n/yENjGuuk4h3uHxge0C+u80zZ7SKw4bkSsBquHw2kROMYa2wfrUVJBkRCWImqapkTIF2RLWlq8k3PBVYUTzhOaRTCG2RCVfGuw17Hv/E7fnDl9+46TeuqMyJshE3fCdNtNq79XtAK/W6vHt42dwaF/pdwB9CunjnTtzt+1w9Cv9O7bLR2RLg7tcD4t7VGc0fMvX/ZbYS7Wgpqt7tC2vVW4Iapf237nWYj+NwLW61m2GgvUNMcXsrWcnE18ctQICKXy+mtkzztc0wZNI0nOa6IhrbDsBySUNxQqMYBZop46PeMDH/OMaN6YioUutMDIVlNZSTSHVN9Fc9UlLegs4TgGJTkvLaPz+al/el0ZelFa32xrGe9LM+bVjsRWryx96X947n7Z0fb3d/gaHlEYyICLOW0Za0v4EUXDhbdsXR4crLdiw3WylhrHCXQSvWsEy5LZloDwVcSxDyjvmDxPLADyFUGMa1JipmHqIYYR/O32uyEvqEMsthgS4UB12tBjhIs1UomzsNh+npU/TUQmqjf7OqsaJOqz2N0LfEYDjsX9TbhLmp1iD0z8SfSyQmJ1Q6aqMaYi3JnVsguyrdYPhCJQiGYk357lq6owQfCyfcUatNF8Z70FdXERfWSOpm+FzmL0UTkiNEHgrRA4H2ewn8JQcsTARpIkU6lDCuNFINyQCNKxiS+cDH0FUykOSBhXsoY0dbCHzn9jvpkICTwEjyCZAM5VZa/sBNxhpVakOKZjx/sudoIrv0vH8wCcTzCMKPsRg41TdJMvwY/hrVzASYYExDNJQqITIRzSGuzPzGNp2ouy3S2neDRdNPNRk5JYbsp+GM54UUEvYbynLgSRpgjwdkE4QjKS5kUGlGRK5DYZLHU6l85aKGI8qmrQ5iiwZiM3RrEfung8Oj45NPp2Xmh+Peff33cCnqcHdoMG2t2eLjaOnE6I59Mty/gNkyRbqgns+QLoI0TpTNuVze3TJfOyGdmzBewW0bANeyNkKmp/XgtuM/fBh4nh/WDuFw0x/bzE8B0YHqbAaDr1zpXdQTRu2uG3XOXwgkEghBECVTewNxPHTHTeclFt3UXwmb4TrQm5k5ncMf/xYkQts+pFbmZDVpOC/7sOKOYc7i9dAY7HehYcseR7d1VAzjwh3a6gCOf0RRmm/jNevl/6aybiv81m/LTa7EzcO1y/B49bvstx3bAH9XjCJZRAmnxaqn0/qfCDw3Y/ykG9mn+BWblk8v8U8DqN8o9kK9+uq3u/QNQSwMEFAACAAgAC2eBRoUwK2GeAQAAKwYAAB8AAAB1bml2ZXJzYWwvaHRtbF9za2luX3NldHRpbmdzLmpzjZRNb8IwDIbv/Ioqu06IfcJ2mzYmTdph0rhNO4RiSkUaR0noYIj/vrp8Na07iC/N26evY1fOuhMVS8QieozW5XO5/wj3pQakebuAy1BXLXpGunAqncAozUClGkQNyfefHuTNkeCMhS5Nx6tPsnUVP4H0ZiqVq+KGsbCM5hgtZ7QfRltyiX+DynZVbSuqtHm88B51N0btQfuuRpvJkhEXr+WqFliDMQd7Ap3KGALTfrnayKPjXZ+iysWYGalX75hgdyzjeWJxoSdt+WcrA7b44fMt0HvoPw8DO5U6/+YhqyceDijaSWPBOdjlvR9SsLCSY1AV3165/kED42ZBNTpPXer39NMVRZU2MoFGlwZPFCGmC69GN/sUTc7D0m+Jm2uKgFByBbZh1azaoFmYM36gsZhQRxpos+cHVKGcpDrZci89Cpajw5JtW/eOhd6+UIhghLA2QjNmIrO2i+OMqffs4Lpa1ndu5hUncnmR0Qz3cc4extdvEdp/RUJ6L+NZVlwOxcVIDQdXPIN901MkIZN2DnaEqIpyvk8dvJa7s/kDUEsDBBQAAgAIAC5rq0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ua6tGlBOzImkAAABuAAAAHAAAAHVuaXZlcnNhbC9sb2NhbF9zZXR0aW5ncy54bWwNzDEOgzAMQNGdU1jeKe3WgcDGVpbSA1jERZEcG5GA4PZk+8PTb/szChy8pWDq8PV4IrDO5oMuDn/TUL8RUib1JKbsUA2h76pWbCb5cs4FJliFLt4mjiUyjxSLHHYRqOFTXv/AHpuuugF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Lmur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C0vEhG18R9qlsrAAA0VwAAFwAAAHVuaXZlcnNhbC91bml2ZXJzYWwucG5n7Xx7WJJ3/79be2rPZofnsCfxxFo962BpSmUKwrY2rbZlVub2pLIeUjoJKXlAObS5J7eF0snQElmzsrRkdhBRhE5ymyB0mMMCxEKkBCQgQbjh5gfWltuz/fH9/b7PdX2/16+uqwvuw+f9ep8+r8/7Lff9+XrtmqSprwW/FhAQMHXVyvfXBQT8ARkQMCnv1cm+M+d64F2+j5dI65LeC2iShT7yHbyCf/fjdwMCmpmvuzf/wXf8x10rPyUFBEy75v//EkA8vSUgYOONVe+/u6Eo06Qm7julp2romFOoPag9e8wX9x+9jfzAsTqFcOnq19v+obgy7WLKn1/Z9sNk5GeHl51Zpfui9Ot/zFRtiFy6JuKL0k03Ts0RN0VIThzM+vASUqTBC8ooI2fMFGb1DryjdahGEZJplI4Sm6rVCVIapefhpJnHaG4tHCsAR9pnmgU22Um4e2BKgP8fHreTdTf6Ap5QQjRKK3vZL/lPylILem7p+px1cM9pwSz/mct8iZAcVwCJvA5vd8j4SNUbd+MwA0qFf8Se9kikfgpt7Br8SNrLP19cmzEubZciCClfC91x0q1z6esyx3F/YLDxXX1/9H+NLYzA6UnyBMd+OR2yiduSHs8Ry9xo6hCCM58r0aVlxB4CPC6FKDOzsAHFMnG459Zz9PuBVpP+db9iwbyYAkgqd0s7ozy3ozpi3/FcjXJf7VyfnJB/pi2hY250wZBjodDGNqN2k/vlunqoXyfkeVQ8nF7uUckz0DwLVFfBZmqdfr2/F58rZ4NX5tXdlXvdcqywm1QSR0rebpSa5bSFUhC3VpVJy2CWoEJX4PPV8xlsv/6ApU8s66patvcMoxYDXsCUkJVd3y4jsAxWqJWAvEwdXs8pNlu7IlYC+WQ6mAs0eqwFic3JlAd/YfFuAD1ZuK4QVjlY61KFs+YuLRja0Q5fCihySsjCU1qbXLGNUm4LJbW70UxAwtXy9TsqlSJrd4Q5wV5UE4SVDOfmkf/OC4HTI7hvN4Ujm0D8VjCIHAmmdfjN2dUfLuE1J+2tC8zQ6mdlL1b5DEJ+OdQWvaacWCcLqASHTLnt6byw+YDJWsBgsnmIb8qVQ7nib+NqV6D7g5YmkwnaFua1Q8FIW3SLKMm5lEOMlCuiWDoTJUHsiUkfEmrbBOzc3SiNpdV5VEfTNgOgNldsThKe6tWmn/QN61NqlChxkdEAwe5B5K88A+Mxc7b3NiMmpew90dX4KGahzhW9P2tDsDiHRE08Ffghbk9wzFpdgVJipe39QZAQTkpnKZkpEcxYwky+BmrO06znKLVP5gAyt7A8bd2QgjLCp2CelKfE5GnSl/WHc1UMAQeQKohuKIkWlecsYgTR1zQA/NW1CppRmqVsjo85O9TM9Tkq8BTfYydP8vupEHWEiJOfvkR9QxN0IWa1SecSuAiBW3ALJQMXw6LKBJgRnrdVqdQvU4IjGvgaKgEE+B8n5xmlK5fTuNYdk4F0NNpLaYJNBhTzsNcEbINYQUBlD3pQMvsbzQfAivtFEbwz4foFfDnkiGaZRJnagmv2NgHHYCtAj7QSaz+sLYmUkNTTT/sTqoYH2BFIRHB52g/lacmEpKuChBEELYxVnub+QNyZy+nCVUjs8ELkTlNSc2ABmDamcwX+ox7Fy1UC91dVsLUmSljMY50nHS2+bGp8cza2TEVTEQQJDKCcck7Ma07Det38rlFfgLK8YDDZaPo+2GljSXypM0+OQylQXNXbcnoJZpwHlLgQJCJUZ7UMtwZuU97ahqRlbbg3bbM29XNttHh/5Z8W8MLgEczovdxcdSoOHz5boS/QeqJH2FaVGPTlTTjS5hyyhc4mRMJx+CYlLcdaMIIUawQJTfs82grgLt0DmBU5DHavOadfTqrxwILlsRywCO0TzpnuV2Bk7yYYEvFO+fFtEZPWTeb6HAvwXgUK3pHmw46I85W5i3DbEk/nqoPOiT3ifD4d3d+KZoo6crbMCWEeUjL1lGFSSXrt9T6+J0GiWG5mHo9iMblX7L5pVeyuHXLq2qKzpymBnr4qBzCgpnocTFLlsGNpU7HxIRSYwyGGl6je5mnQfr4P0Js3itcQFIeCkH5OG9g6gb/wRtQK8Rr/19Y4nB4WU+Cfepd7YON37lmxePw4oOwz4yv+z2lXng4L/aL5L/7P5a/g5o6z5KtPZQzMQD/G0+34meMkW8j+vbueks/lWUH/tzDjAi7HcIWu4c4QoiDX8uMmYsbKdbIvav4YF9KAwInHBSy09HJpow/Yhf3kxbkrbydL7u5HfBePjB+X8tnXIlejqHjxjpW3QQkshR0WNg7y/ZdzehpkFRXjyJ+8dzA7FZ8EPJU2a9WFhgt1uHEdj+w/8Wnv3VvR44p/uPL22WHjw3Fr9vx9zraN+QW7n2r454NLGn8G/OOqo6kvYP4zMMfbbx0jCsmWB/uiMim+pVz45Ph06sMHpb5a4dMbpGB5lHyp/FPg9HOxbDpsKofmepT3GQpPlk2W4zY8R5GJ8BxqS+hfzF+gCtWe5+rfdBZWaM7TMsgj9U9ufxiVUPShfu1zreO9DX+yRPK3weKT+Zxw7HNDH7qVzLLCno+DV+g/NtcDmyYOabl2fyO0T88VWLtLN50zXFJktlMie0kMQ0tYPDEPkwBNROeFBfBk54bjxPn3prMVHZzaj34JsucaPzUBqEqdylbwObXpEy827r28nNegD8pIm8o+bjsz0Q+9M4L0G0dDtQ1txxG70RNcauMGv6xVNdTiNvTsld10/sJB219lkBqLK5rN8SvwDykTgqLHLn1F7Fejr0D9e/IYhJjde2X1z6O/G0pd8VnNJp/du+/83qCa3xtD+Ws8Z6KX0qZ+nktIlVtSfluvpN82H/6v/4rw6Fqq/a7VCmMn/5aTHx2+sl6//heZMWvxeOAeniqt/23Dc2JhqPzfNNzYPjJw5jd1rhuO/z1xjUen1v625m1tv6fc2cbJyb9tkOJM8K+UI2JenhYlHHtQuums+SQrcwEHl87z/FpN5UuPI9tWKX+N58v5jN13xL++OxnjeQJOvt7+ltxzOKZo+BfB07weJVg77evCd2vbR2gTNSyx9cRG1RYPn8n7yD+PySNt4ERSSEm8xqQacbrTRRXW9Kls4Mz/FyxJ4BLpoHKmn1RAVVk/xdYjkS8VbSw33Mkn1k90ujozSvD4aucUzNgVB3n4TH1kZonp0hRePNdaQ6xjHIa7bpZFZlIsnVNYqHS0rAzjvi/h2Zbyt9+U6viZ+tTnurR1iPv4i2Z/ligM/FzflzNtnxwNGjvv+EI60FEmGQB9bJkhVHecv9NHrp0QH2VjMPKOJEpEIZMz1dXEfPlDliQPtLwGuI86ylSEw5sXO2AKU9lVUz45S2d3WT7RuiiqlH65LZi3Sm3rAm7oFzcpfc1KkRI8gRoqMKoxI/ZoQLH9sPzvnDuttMBTdSb937SGM8pzE22GKRt8FXxGpHzGTHIlbvANDswhXjnmtsmxaHErjXGEfGkQQNubJQZx4/tAPuxlG61J4rEVEJDd2sTwKN6NUdzjUHmsKHtJTQKTYhRwsDw4blPtjpH2RdwxKa7CGi2eV62PGUGgs5vgOi3DYFvOJ1AaKbWKogo+jQI5UbvbJ/ogolQZNJ0Xc7mcaJZ1sZQ7sXerLLvSMcGTMrtNwEBVHjl8LkvXzFvxz/BYH9CDInSdahmceNiQdEF/wIBYXpDV10NN1MYRMBqTTVnBnb9iqGiNdselDjSTAw7mOjgfdpPU2FNJ3F+44F6MLGunsluHOxs6qb8ll6MidD2skqyj9VxmpcVlG5WYjYkiE5WkdB/N8wT9bX0knHmsRa6L9xXZI6nluSRBW4y8ELTcLlqDq1LHRkqAbl+DcUierxIVo3sVaczMX6TGcoVvDBnDrVJVFB84vmtJ4jXVMm6NVMsA7mmi8jK6R7Wmw4YWrdbOl9YC+WLZRU/LqAoPkk9YasQ2jV98MHehWrJ2u5GS9wvPXVPu3Noobg0sBt9drGkLg43aSzMThYJukiAmD1z0YL7mNXTmp9UGLrKgQD47o9AoBcK5I1IuKCZ1N77jkNMpa+bLs8BFlvmOG6QuLmyDQ7MRq076pfZrwpAkkYlH0ytMb1YZxBF/Xy+8RGFUwN600QisGLvOrvVYltepiJiC7NCw2Q9Sx4E+0io1PHnJRaqUUXmACedjm5LJGDkeuTV7MEyOYR4wALiseWpazu6SX9izQluw8mz3nk/Ub0/KSBR27eFR/5U1cigtosLAw2VOvhK4R9umIjAq58N3gLTwQuQ72SulOeLG2Hb9ATBHY+7W6nId3PiPlfqLdAjkbibETr7Zlc+Xz4PPlSMUOhJXnJpQ/KKafAHzX4T5mtdfbLhSM2uVOQr//vNbxpsvJu1J3ZQLe+d4LtZMjZv9HMZ5TyEssNiVRExV7JxHD6wfdd1dy4Yh/nsbwN8VcMTlUoholg4z1fzgHK+/7URZiUNdqAHvDRqeYLx670JRRazlZBT10YPp0MD0yNqSEf4+LHgJ2140VI2fFsHR7JfHcUpGl94PetZowsy7bbTHpfB0gWu4UafYPXSI494S91r/TLizKylSNLlXsbdd/qznZNGdrOmnkOzb80vxmTc+nbrHkZKp+5Ra3qp85jiY4clW3SaVyNXLPYLVdGggkyYySQQaSRww3XnpwUjMs+KmoJv58mmhcFNUx5N1cXZ1ofOIfdjQqc56VtGZRi9xqefcwdOTvMwZCd/MxFKa3UdzY2HPSsESnZ6zEavtolMFwc6xrykl9NF8LeEn2fZiwzleNzdX5fC6XPkUXQR2vqhAlfDTAkFIo0aASRjXrbwBbT0lAsx9liNrTEoNZO+M4Ary5hOJ48VXFN10SRGebj1kZ+kVlqBKFY1S4wH6lhEw90SYtuGCyhFtfgfkMpjBYI4L/rZrFOsdlRDNkA4L6XZkhHPGrs+N5O5TjTQYFvDRzE8zYndihiCLFbJr1Rtopx5BOwD1lqcWt24jj6rL0E+O75vui8V0MuTUw1UP5s7+ZyT42FebDBzkXBShRAQ4LopHv/+vmZEaGTdtKQETbMZvURX0mhaoAUOxPw0cS2UzPikvQeD+CllZovRMIVUl8IhDiL5vi+D0wMN0N0B3D9xuS+cAj4LhiGtDsSJnzxQWdFHj9Wjo5jj2Wxjlbu+oduTZLFKdCGTDXkYUZAeGisfixJ2GCjbfU8So95Wl1jZfJ2nvkFiHu91HJTZDqs4VVO6wCazDN2+l8kLgxAj56A+Z1NHeMqHYn0rdm4nZYHef6Xs+HGl7TXZrpmisU3IrRhwUJ76toqXHhs8WVUjyqCcC67XWc5bhnuizFRJb9G0lUeRZyX0slS9T00ytx57lmWLRNW3QUizNqfMpf0LAkSA+OeXTTSluRDlm4/YC6bVY7gIFsFUAV6bVZOa3KwngOSPsq8YUc3wLDr9X4tHhjKF12Xtlucd8xYEl2jSlK/DwfBEhCo7Do8V26znTm20dKA5xhOe1O491yZeFYZEjkU/Z6Hp+CHc4tHRIaOmWMjL0MQUV+iU0aCiVJwFUJYdbNN2QiiSvrOvPZ6SQBN/kUfaNFRhVwoYLxR/oijp1eAx4tyySU86GrbXZfwyKtuVYcO+HcQN6RpnWb2TnBA8KQfzh9mf0lqsWP/xkauU25MbEfGVjZDLTpzV3eRjc3KBMDb/kS940obUyT9reFL09e1DaGgQL5uHwjAagdfsPNeXsVGertgCGhgNyIwNVNixfUFj2lEIftKk7mxG+5gHeTikJ5PSaxKT+4h+s54xM6yJjc9hSW7f0MDGV/mcc3tEt85hsw7dMj6sldl77mcDOXk7ayOSfHYG7D2Fch6zQGLmWjMRt7keXNZPcZ29ZFpnS1CMtoIVJp1h2iOw7dPsLM5QpCDPz3VzKppJIeURCUm/X8nBtId1RCG+jLCsgYDv5LOUgDQSkM47ZvaNj67fMa4IEebHPZifhdlCgDfuR5oiD5Cy4HrriQZDydmvG0nR0UzOiHKjygSmZn8degiOBGXHBLCZHUh29RKtvpQtPosqJdDgLqGOwnYJEJRDGRfdwGk2m5APHi7z4yvZrzzx9KGZPedoutOfJHdakLFoPyKcgd1ZYYqx2u2dYeR2Pw//dsUrruQV5ltTi89u7i4xJj1Kw91vhSJygOKZcglhOwI5Wgzn0qAZOXVwIkrtdJQSLmPHWaVjXbVY35kIN5pnTPpbwzhDLJNGBI6JLCaay7sCK3pvVtXTIKQHuVmTP92aNpGfeoN4uol+kY3TazKdY87mnzyYKDMEYDgm8EIPYWZGb60Us4a3Y2j3jU09NT1fAUaBv+nHf1HR3t1JrgaIPHs2b9DBnKttyI5l23o2QOBHPyNFScEyrodpuMWkXf3k6xNtcCy7kGs9Bqrz+Z7Os2G3yat9Jx9L2bh3VH7FlP2NnrRnraaSnTiNLqYOz4fO9EwfoMMb1U8npcj3awbfKI/WSZwXg3DsABrLkdeFkvPOan7g4oVo41hl1ZEW4wlbJpZx02yTkn0j8xhMfax2e7bvyYF/UETotLvmnMXzoLgbE6/YDvlmWkAY5dahny8KTQZef86aR05nELBHyp9X+otm/TLpvve5b1LeTCdKfSoJHDf1kPXsflzbaqHteNaxTYD292Mr/TB3zvqLdLCx5unaXx/a3jmG9BvpLUw6JlE5krciQ8Vz4bo/Z6xFFCb0eM1ZgkyGnRx7YfcJaiKQDtsKOCeVLk8D64W3LMU8G9+f66DtJ33w186kqs3bDkCfBA+MXln8ZiavfjXnq4LKbWcbDI0njUgZmtDHYtz1P/2we+h6reX281/+TYaavx46Y6bVrIKWDAtk4ojFf4WMf+JvtJ9nqH/ucPUSaLSFCAsgXzwk76bXRIXlnPXr0zD49hy58wvWOimi7JOhx63e9msGMKcje4E72PsJkTIuE4WLaBhWCl3M+gP3Lmm5t3P2ltXAhnWvVuyRYyLpiBQ2q0fey+SOvY8euln7IlT1TT+GbyLCliJadkjcPWbI6I1AiSzkxveLc7ZRgOqcpGMHDPTSaa55Z3JQEQ9pIk2zdMiqfAl54BXF1y8WvPfIgaeMdcX5z2M68DAJmBNMkuXzoeL63iIyBg6MKbBQ8uW1Hx+Orr7MmQfY32KAV747njix55rfR01yjtOsglhuMi9mb/T1MiyNwovMOp538oCmEF6bLRQxsMd74qtqCuLamX67TWnykflg52CwGJOAsda9VD8bT93JJyAkuOWWSG1XMWtgsktqO3zpk127S2BqkHt4V/OlQrlj6bbUD8Nj6nMtxqo/IDMvw7fTY/jXaN4i3M3rGXfL9ndHTOHywZmPt5hju2VCuSiXszut680JYVsxKAle+FSGWqehgzjAZyUrNmtFD5XGDe7QZ+SWPIg9jRE6SmhoCjmHeaFlBr/zJaesBWeDXyrSdFWJeVX3gYq2yh9fCVUmrDkli+hjEfcmwQvvsZAK999tDIP4T9ZGU/GUBq/TpEIEhSkp1gtGTb5luYp9WctOOG35oRmhXi29QYZnixRe8R2yBCBgx5uBG7ZamEK5L+uZRkCjJ5/fMYx6SiLUjU46jABPAGvknThpK/zEJFmsrnKf4gMDroHEmKrcPNtt2Tgd7GyeIIQnyEBgmKXBxc9h7JKWKLgheJBoS4qSqaZw6wWpS4Ancw1AmD/4eoM0BOCjFcDTPITGRjt1tHDwxNxX6aMh8O2gpUj2wbYK6pd1BKN4KCVRZozyQjVxwSkVPZ92KnvSw6NJWQruHzN4WeECLJhujjYOm6POnUMzoLyusVaDEWqTU1/hY+LvbcYcx9c4LcYPyPKhip3eaOLW0/rn2a1bpUzL/JQhD8bhV/dnPYP1T1iMeIPtWgv+nidsGf8qFKx7GFKz2FULPkowosIg7HSKvZ4p5Vfw//41rOvyPH2icssJI7OgfQtdDFXpzcdr/uu6vatTXkmHd7XSHORLqFI3NnOkd5LgP7WNSBmdfDmOJJE4k20+06In0qcDSPQ+q8bX8Itej+s9LuzUWd4b5Odp3hjscaHdcRQBw8JcuI6fOVU13tvdP4Pa0pd8EAD/84sRX/3biOhbcQS8vbaRp4lqanjuireHdOTF7qY52je5bNHhXfkRkDt00IQQZvW/+WSzDIQr6kydqkVq6MgjJ7OkjY/KfO+VW6tS3NhtRy3B6z6/Av2y29THYjvUvBL8Q/ELw7wheA0N6QbrXbLb9K4pyv8Ng53GcPRp3j9XaOIjzDHOhYZ0yjSpIprvusBoMTVYpQi5wtCpB7zX62PQoU5RI0vackx42TD6wuCBcOR+H736HvzTx6rFprAMNEu7Bz0mUmkZ0v79K/rA3P+1uPx65i4Dpn88sqfiN4Wdw+HzyTuCq4GUrx1dj0eL+WpH2cUXzYrO+gP9xw+TrqrcV+jaUrJWCQft7ZpLTrmUY8j5tCpFnpaMHhWSVpW8TVwS5OlnCJyclSiO8sKTdpGW3/4qBGGygYBPXGDrpn91c/sLZm7e8I1075jHTvXnzpLzjelP6kT/F6OxK5p9gQV4lHSSyHM59orF9ZcJUmgqtU1Dc0asTg+sG8WhbtYTJAplAMPf9sDxvrsZ0uppHAlGJBESknGpVWaOBLHJ78Dp5yr9HEJnv63C/CBUXVVl3iLuWiEWMf8GmALgNkx5lTu62tOKCepS9fdXNueCFJYh/VKTEzB6E2oLM03EXVaIOT5HWiuIcxgIeB1xf8+8Rb1FCy+y5GeIrjC+1Vkv3jcAqX5P3WgVo1G1S2Bq6Ld/0RC/ciNPbz/dVVKYq9RvVeNBubwZ0ZNF2lV71G/LmLi0g6NoYVbjHoQ7+6kSZIGZJHb6fK5Yxjis5Bn5YBJCT3eK4K6T29pF79YUzd/+miGyG9HJcv5x3EX9ZqtzG+Pra2DJL9GdDm/psDTcFGeVsrXIQaMQgGBXNeW6V3JJjI4dr9XSCbpn2jRO4H6Q6Z1Gv3Ci1weRRipOmgWLZb+ef4xuxz/Qbpm+rohfP1s7jhWhx4i4TuCLTGdf9/fLMPx4F1JBblgumownHbuWp0MxjzOiGvbKutdWA5PtqsALEq6Q6Pq2EXHttrKZFbo58OGGZbAx+/2ofeWc9g62ivqCiF4JfCP4fIHiLcbAVEmvGQnRmJPDjxL9CIOSo9RVvXW4e/EWdn8GBntRLNr+y/MivamBfT+wYXrO81R0m14xOWDOyPZ1Yd2cnERoiHpn9x108nbkAqpD/p36pWe+a7r2P2bXrdsvzu9fMx/UVisCMacMXOB5jqWbbo7nPEXNXj/tlO/a5wPotfrfW21/c9OKm/6U3tawXy1hYmvMBDg72dfqfW/lQjvG6S3f8OHpvB1f9kLyTyMHaaKlo0TF7dwQ3HWqjr0nLoBF+JRiZZaT4Wt4ooI1ReICHoDUtlGvfvjZot8PgGv9DNTwH9XEpnPLYJxVNCCcxTislRFc6Z/fzaVtz0EdGhPgCGqjUCEMDbIYWUxHrQFRpphEbXQ1m5KtbKWCf/xmcEgeMyGyBz20KnmHLzdME1Q3Z7VEdT26vYCLDo3jqCrZSL+zwtPh/TXpwpr622BxtM0BWE7BGQVbN/fTX1mPvVjdHamTCqEmbEzvSObm5YIM8N2OvKN3hfyqy40oMkSkhHZuJpVisaFiIzeJ/xkRRbo3O41AYKjryzYqY8KE2S7rVHjQTMNl29Cfz1WNFzk9wRulnR3kASUoVk1RHJHleFQ2MbmpztzHBOY0/M9qDw/4aubuv+vM8xhew4ZjXfEU4N1017SDsb6Rj7qMgIy3+FOMkDIx5khMlx2Ud/ohPRPfPM9er3naE6CDcO6oj93eBi+x8TdAnPnBDEdRLSnZ+AjJ5HaatYKuCDP42HD+KWyWdV/WnqNLs/v6QSViaOi2jFtxJDyt32HL/eTFsBi+rT1q13FfKJfaaTADADcdRBOm1PIc9B66NJ2IduZwt/x647IVnIdz72k0ix+zBlsASmCuRXCJ4iwQussDm8bhG1bJ+ecQyxPmKlkkPUnXLyLXOKvBKtFlfWcOnKceKQD0tVQl0yJQK6r9H6VgFG/dVKHf/R7AFgPyqlHdSr/zeF9Q2yyIdGZn1ULK4TYTiXg9dMZSK048t16L53qAZPF1zy6RsAotZ2DtQpY/fq6BUKHPzwVCb235ta7d20IoSmYDWYasBPXLo7IRlIcZf32rEtZsjS9P3Xu76JFbcs2SyLJ0Xhl4vBnJFpggEj6W3iOWPVNOrlA5E4pAFwOXAiYeBu2iFCsPSxZUr9QpLqC8aUhTTBEgWt9NrqM57g22WpTC4tkFyJz/csWrjz6vn9fkwJNO0jJZdX5H6gpxe3PT/0U2Hmw9pXVFenQg1xj5CW/fiMaQXMC9gXsC8gHkB8wLmBcwLmBcwL2BewLyAeQHzAuYFzP8wGP/bMsWL8b/aEuF6I1dYbKmDex5eOTtrFWYRfoXsq59hsoT2S9wMgceunD40dVVbK+ovecs24MWM/+zeDz4BlAH/e6t/GD/IwP/3vDgUMO3+iWZbiQbs74R7bsEz3D8SPT92+p/K3oevJQ8ZB8k6p4485NzIGd8JSE9s/yAVeTPjgB5OHyujF9V1LOD1UMWeRkAYYXXD9ZmF2mbbJo3rx84orzWKlWxP1zmHyGlP9wfRG0I0Y+K7wr6RlC3cbv1GqmwTvydD+aBptqhe4XQTh8U4vdnTb65MfqzS+QbJ61xSPJp0po1gZtEesSKF0ChXZLZinIcw/KIRvj5yfLcezSgK7X/xtwQL+rckmp7B81BvmFoUOTrHTtUIUuOUrVCUS7ggWNzLOaAcC7qgpD74C2crRp50yUO/T9DST6yhjtr5KL+KQ9YHl5RjPCXfNTgX8ymtfxP/43zN7C6zKUf0jsWnXUbGQZugUa5P2bLEVc1xVkteOtNGM/t/ntBkwVaTyHsvjfE5IF+CdfC0li4FejZeOCR6/Lrocf9A9bu57szr4xsVxW3Q05xLHT0mcb6TdOClaEU5j+c4t4GeSNDidvMk+qOAnKNLF3Vocsgq7qtyHFa/C8XS+6J3OT1zrdV4QX7EC8UfHCZpGkZIc5wJwp6Z09VFxrO1P2SkUNH13csP35ovykY1EC5UHj8b/J11tdB0+TDQJtNaHlrzNdPKyKm4yTJBB/wVxE69YwER/224CI9bGMaTcMosqzWMMmXaZsgoh3bGVU1L88DiRnGDpCBioU8vFITCNDXbVgnecsdz+9HPVBKWNrkKFbc2cMCN+Zy6G+b8UT7nah/5O4tJqAibiziSM6WxsShLf+iQ5pDHnJF4xd0GP26zF/VmTb4RvSx7SSjva4t+1ooHUOpRsgjs6BiWd52Bzybq5Y+MBbgnqswCZbi+cX4ZhTGMI7IlNl+QvmVxdJ94jhm+apDTG9vktwY1t3mjNmQ5m7k1MLk3fxNZp7JX5lcG7tT2lqJovWZ1ENJxDdvfP31vNAHDAM4SMCF/4boQ1tNwbRvvWIIoKcVDpYQ2MDtS1frc0+hlPgjFIeI2tFX+SNUonLypl1oxTyPLpEKxWUbK+7iihiblPebHm2CteR3HbTcaaOaNFexebVmzzfVURgPN66CLBJ78DfAQ34QzxFnp++vXUae2NIChvXDoPvwItvTY4gL0d9GoVMVU54+DjYRDxxGYiGbXp+WoTOfGJ6bLAk81m0+hNBbvpGfrNxIwwqkosfyONEvbvHcEX1BATwwfxaU7CsQyjn3eCvxTHD4LS+O7C388kIotOzeMTrLX0131OsX9tiPlbLCpRF13Gs1Jymc3I1YMjcE4JbCbYnpQdh9zLSrcGY9/EiKKdXYElWaLr7uFWxjhpU+CMDZD0B94jhvanUnXAxlK0DgFOHeXc2A9OhFK7x/k1yj7nADdDeh06uq1VKMPEWxytcamUHf6/FfsYwBebRd9x33VBuw+vzZHMJOcF9ZSFzVd63N+FRNa/qdHC0DirHAxj2vuCWcqD3HzhR+jxK1xTZLLy5skjfMBndL7zq2g9wBTi6gQVyXVOS+F/NkGZmaE19MYqKGgtVxbetuV0ZRUOpx7cIXJv42I1QylspJGm3kNoLEENPGiaB4FvUNgyk8d908mLRs3Sjxr6Ho9zU5zFNIdHQYbsd+Uz/EY8VE0kEcHqV5I2Z8doXlpeXidi3AZtbHJRxuG7AZupy+zq1EsSoVSIiZJ9QccNvKgZ3WTXBFFJIoqDgA9OqcDtKNL6imL9iY5nWzxmoHmRgi9MW9G9s7QHG6ImYmN6AX6G0YQ/ndR3APnOIG1TKv37Y3jijXq8Es3eoVtTY3BpViog5xKt+Ppy6g1gnlzFUz6hRFvz5j/fQqrNXpO//ujo30+MYh70ypgb/JY5TODU3WuwCvbQOJgIGcbJaHNask7tp7t8k+Hy7g0DzW0zc5TQv84g7b7bFgCYfnu+G7vWnZ80VPsexyvk8PytrR9vWRya1cXv2Mng618KfLaoH+PIbIzaP4de65d/HpWC/eolLoeCuN3+NyJPeSLKKKOQtOebxTLcqlZqrmcQqgcJe73nEYKhWrFyF+dF1KoH8c/88O0DK1rWLH6aWREnje98tRp5uWjyruNzKkBAe+YlkEGwzbMxfK0TUOm7UZGFM2yj8VivrQ4v1RddElb0Bd6bfuoyaTwSfRNIenOEI5tPg7P4GpbPdCOIOYOo5RTPrzjtq8gYGaMOnIfBivSRBvHp2L9Qa8lPv+hjzomBQSsbYQy8tfPr0tP5AXNzs7sOmjg4dLFbX2abNSa3oKBEO7kMC8hFDegdY1c9pk3n7OjdhNaJPizraGZpKF9HzqJeE+4brcht5w9bppM7B2De7UPnHqOyD2puVKSl5EPH/A0iJgrFK1C16V143NCUSkCe3WVExRIWwpp43GMkBVZ3a9WcRR8j6O/FVWn/tGeegw3p4fLJ3bzyEwDscF1dGeqo3oVuV9rk+nJvX18D2o2R2FvbtEIaw08xVSxzKsRGjId8xrk9QdnIeif+Pf22ed/TaljrFwzVl7m7ua6uzs1TiRdb12WmFz1q0CkJ0FJEVNAqLc2rcN1wdXn3+YPDVmY48lwkZqlD3qyN1pcnra14j4RYzx597PYzEdV9LkVxM0a70wJ8btn+mltQRj8EnO95RLMTDSn3Vh7VLxW4CGfvDbm6rf3VWNCehUncEaVc6RQVGJxQP2a9tAltimjC0Q2pIhEPqZa5jgT/vrY18Nm7c1LIrX9mXJSxiRkzhS5+6jDwWM+dR54daZwLaQcfntd7EUTIAvS0IRebjMW/71S+N6TBqJJ2DS843yqGv92uRwHdkt3H2omucsoJKWpq51ukWuDkTZ8neuorzhEknVDUdCDqCOT8H/31S4NwMu071zgJzCv/N7WEnUR3f1sshj6oLR7pNN6jwXz117TeKpe7qUZeLRGt6M3/yRhqy/3LYsebgvcM9/bL8GZysHOog/w90TxT041cAE/Y1ykyu5+nwg2k8C4aTCEbfSG4i1rwQgCbQ7s1DZrcxlsJyKFmpDNYIf46xcdr948padaNMqDfuwUOWO9Qw9EkMLbHWabQn88hYVp8hHFnkZIqHp/1GFZEPdm+yxLg6TO1edbn5p2IIsIjYRN49zbZPe/STbovZy8ZYshEXArl/HuQsaeriKWBHj1KI97vgMrFuU6g15OTqUm+CfUINkkCncW2NPRmZXVBkD/PUs5uOMgz6FpQYfPPdbXupNCheePhVnxs+hv+yxjNJNme+8fdzNknqpqjWp8FpwUdIgg3yedYmFCtzALgCUy7NLHlu+HzZKPN9DhyLgf8lZuVOTj3xuPrup9CDI3EtKeLhV0SE/PhEIMD5/ybB14B+O5Y92RGyYRy95okOMNZkgtKnE2nDftrx4txlTozptyrOfvjXsIJADqteUlqLMuMO8vvRoAOP7UHxHeqN6izkctwy29wGRf/T/ChB4yu+n4sE9H8338SdoicpSI0mhhTZI+vuWH9ckJS/6ZuLSiEyqge7jeUWtBjWi7Sru5V8M6dhpCo6eNczcpLG0q+0wbdbTZV/a01vo3zHLzfkxJxZb617dKr8t1RiNEByFj/Y/iLR352Xh4ma9ySXWQfRWGP4VGKYZNmuITHA1ZseHp0NFyIqXOHaz6splU51pmdzOEnuUtXj5bWO4hNIoTwjd6qPyv51ow65xBPkXix8uud6IwF5pdsYo/pXK8PqfNLnbqWBK595Qvl0SWEFEKNOUbyCPyOsxTceQSOhWa9IFobJ9o7OYesTrlJ385ySG9mhvK3WzOo9xI+SR/CTHXQmwlraWO+GueoWXeRVRfNd8kZIzFc1tct1nC3XFGIyCtFnl4XnunyM3yng+9vZzodWK8esfUEpTR/3YiFvJpC3gWvUo2TqjZBoqt6ou9IlHFW5i68y4BL+/YsDDpgEY7bEP3lgOy9rYGbOEsaIp3AJ7u563Vcds35ilV9cULB+qtpNhwwLtSF020IhJkOrJP2uLCJz7/sTuGu7i7qKFRwW2WPvJM73714OsO/14ELEy7zde7bY0jTPsFzfjbn6RDM4+E5j4WjGTm/3AllnNHW3Trpk+BonQuozh0DflSqljidssoIIGmns72PuFAdyREc0/+Xn8ztQcwROakKHLvdAwL6VBs7u0+MpZy/3Vs69j1uejc8Tyaw9K1DaPHG67g32vAxi5Pp49ds/q3qg3Y0/4WUj+ln+pQW1c/P/Zv/8qasDXrLotX3/tUSkYlFZFRwX7khTTeTf0zxhHSsxShHbEFp3ztapJ/w9g15PEWcA/pQBiiZCi5vXXMG0CTJo3ul5zJ9l9Y9cGa95ve++yL/wNQSwMEFAACAAgAtLxIRpGDGgVNAAAAawAAABsAAAB1bml2ZXJzYWwvdW5pdmVyc2FsLnBuZy54bWyzsa/IzVEoSy0qzszPs1Uy1DNQsrfj5bIpKEoty0wtV6gAihnpGUCAkkKlrZIJErc8M6UkA6jCwNgcIZiRmpmeUWKrZG5uARfUB5oJAFBLAQIAABQAAgAIAAtngUbpbttk5AMAAHQOAAAdAAAAAAAAAAEAAAAAAAAAAAB1bml2ZXJzYWwvY29tbW9uX21lc3NhZ2VzLmxuZ1BLAQIAABQAAgAIAAtngUY1GtBazgQAAPQWAAAnAAAAAAAAAAEAAAAAAB8EAAB1bml2ZXJzYWwvZmxhc2hfcHVibGlzaGluZ19zZXR0aW5ncy54bWxQSwECAAAUAAIACAALZ4FGn2TjdbICAABOCgAAIQAAAAAAAAABAAAAAAAyCQAAdW5pdmVyc2FsL2ZsYXNoX3NraW5fc2V0dGluZ3MueG1sUEsBAgAAFAACAAgAC2eBRgoR72qiBAAABRYAACYAAAAAAAAAAQAAAAAAIwwAAHVuaXZlcnNhbC9odG1sX3B1Ymxpc2hpbmdfc2V0dGluZ3MueG1sUEsBAgAAFAACAAgAC2eBRoUwK2GeAQAAKwYAAB8AAAAAAAAAAQAAAAAACREAAHVuaXZlcnNhbC9odG1sX3NraW5fc2V0dGluZ3MuanNQSwECAAAUAAIACAAua6tGGtrqO6oAAAAfAQAAGgAAAAAAAAABAAAAAADkEgAAdW5pdmVyc2FsL2kxOG5fcHJlc2V0cy54bWxQSwECAAAUAAIACAAua6tGlBOzImkAAABuAAAAHAAAAAAAAAABAAAAAADGEwAAdW5pdmVyc2FsL2xvY2FsX3NldHRpbmdzLnhtbFBLAQIAABQAAgAIAHa4w0TOggk37AIAAIgIAAAUAAAAAAAAAAEAAAAAAGkUAAB1bml2ZXJzYWwvcGxheWVyLnhtbFBLAQIAABQAAgAIAC5rq0Y129mtaAEAAPMCAAApAAAAAAAAAAEAAAAAAIcXAAB1bml2ZXJzYWwvc2tpbl9jdXN0b21pemF0aW9uX3NldHRpbmdzLnhtbFBLAQIAABQAAgAIALS8SEbXxH2qWysAADRXAAAXAAAAAAAAAAAAAAAAADYZAAB1bml2ZXJzYWwvdW5pdmVyc2FsLnBuZ1BLAQIAABQAAgAIALS8SEaRgxoFTQAAAGsAAAAbAAAAAAAAAAEAAAAAAMZEAAB1bml2ZXJzYWwvdW5pdmVyc2FsLnBuZy54bWxQSwUGAAAAAAsACwBJAwAATEUAAAAA"/>
  <p:tag name="ISPRING_PRESENTATION_TITLE" val="结构完整严谨的创业融资计划书PP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9201039"/>
  <p:tag name="MH_LIBRARY" val="CONTENTS"/>
  <p:tag name="MH_AUTOCOLOR" val="TRUE"/>
  <p:tag name="ID" val="547129"/>
  <p:tag name="MH_TYPE" val="CONTENTS_SEC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9201039"/>
  <p:tag name="MH_LIBRARY" val="CONTENTS"/>
  <p:tag name="MH_AUTOCOLOR" val="TRUE"/>
  <p:tag name="ID" val="547129"/>
  <p:tag name="MH_TYPE" val="CONTENTS_SECTI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9201039"/>
  <p:tag name="MH_LIBRARY" val="CONTENTS"/>
  <p:tag name="MH_AUTOCOLOR" val="TRUE"/>
  <p:tag name="ID" val="547129"/>
  <p:tag name="MH_TYPE" val="CONTENTS_SECTI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9201039"/>
  <p:tag name="MH_LIBRARY" val="CONTENTS"/>
  <p:tag name="MH_AUTOCOLOR" val="TRUE"/>
  <p:tag name="ID" val="547129"/>
  <p:tag name="MH_TYPE" val="CONTENTS_SECTI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9201039"/>
  <p:tag name="MH_LIBRARY" val="CONTENTS"/>
  <p:tag name="MH_AUTOCOLOR" val="TRUE"/>
  <p:tag name="ID" val="547129"/>
  <p:tag name="MH_TYPE" val="CONTENTS_SECTI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9201039"/>
  <p:tag name="MH_LIBRARY" val="CONTENTS"/>
  <p:tag name="MH_AUTOCOLOR" val="TRUE"/>
  <p:tag name="ID" val="547129"/>
  <p:tag name="MH_TYPE" val="CONTENTS_SEC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19201039"/>
  <p:tag name="MH_LIBRARY" val="CONTENTS"/>
  <p:tag name="MH_AUTOCOLOR" val="TRUE"/>
  <p:tag name="ID" val="547129"/>
  <p:tag name="MH_TYPE" val="CONTENTS_SECTION"/>
</p:tagLst>
</file>

<file path=ppt/theme/theme1.xml><?xml version="1.0" encoding="utf-8"?>
<a:theme xmlns:a="http://schemas.openxmlformats.org/drawingml/2006/main" name="第一PPT，www.1ppt.com">
  <a:themeElements>
    <a:clrScheme name="绿色系">
      <a:dk1>
        <a:sysClr val="windowText" lastClr="000000"/>
      </a:dk1>
      <a:lt1>
        <a:sysClr val="window" lastClr="FFFFFF"/>
      </a:lt1>
      <a:dk2>
        <a:srgbClr val="00823B"/>
      </a:dk2>
      <a:lt2>
        <a:srgbClr val="CAF278"/>
      </a:lt2>
      <a:accent1>
        <a:srgbClr val="A9EA25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绿色系">
    <a:dk1>
      <a:sysClr val="windowText" lastClr="000000"/>
    </a:dk1>
    <a:lt1>
      <a:sysClr val="window" lastClr="FFFFFF"/>
    </a:lt1>
    <a:dk2>
      <a:srgbClr val="00823B"/>
    </a:dk2>
    <a:lt2>
      <a:srgbClr val="CAF278"/>
    </a:lt2>
    <a:accent1>
      <a:srgbClr val="A9EA25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ppt/theme/themeOverride2.xml><?xml version="1.0" encoding="utf-8"?>
<a:themeOverride xmlns:a="http://schemas.openxmlformats.org/drawingml/2006/main">
  <a:clrScheme name="绿色系">
    <a:dk1>
      <a:sysClr val="windowText" lastClr="000000"/>
    </a:dk1>
    <a:lt1>
      <a:sysClr val="window" lastClr="FFFFFF"/>
    </a:lt1>
    <a:dk2>
      <a:srgbClr val="00823B"/>
    </a:dk2>
    <a:lt2>
      <a:srgbClr val="CAF278"/>
    </a:lt2>
    <a:accent1>
      <a:srgbClr val="A9EA25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1336</Words>
  <Application>Microsoft Office PowerPoint</Application>
  <PresentationFormat>宽屏</PresentationFormat>
  <Paragraphs>176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Dotum</vt:lpstr>
      <vt:lpstr>Helvetica Light</vt:lpstr>
      <vt:lpstr>MS PGothic</vt:lpstr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MySQL数据库高可用方案</dc:title>
  <dc:creator>star</dc:creator>
  <cp:keywords>star</cp:keywords>
  <cp:lastModifiedBy>刘 星星</cp:lastModifiedBy>
  <cp:revision>168</cp:revision>
  <dcterms:created xsi:type="dcterms:W3CDTF">2015-06-19T06:54:30Z</dcterms:created>
  <dcterms:modified xsi:type="dcterms:W3CDTF">2018-06-01T06:26:04Z</dcterms:modified>
</cp:coreProperties>
</file>