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341" r:id="rId3"/>
    <p:sldId id="351" r:id="rId4"/>
    <p:sldId id="349" r:id="rId5"/>
    <p:sldId id="358" r:id="rId6"/>
    <p:sldId id="359" r:id="rId7"/>
    <p:sldId id="348" r:id="rId8"/>
    <p:sldId id="360" r:id="rId9"/>
    <p:sldId id="352" r:id="rId10"/>
    <p:sldId id="357" r:id="rId11"/>
    <p:sldId id="361" r:id="rId12"/>
    <p:sldId id="34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>
        <p:scale>
          <a:sx n="50" d="100"/>
          <a:sy n="50" d="100"/>
        </p:scale>
        <p:origin x="12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12" y="644892"/>
            <a:ext cx="9939688" cy="1443790"/>
          </a:xfrm>
        </p:spPr>
        <p:txBody>
          <a:bodyPr>
            <a:noAutofit/>
          </a:bodyPr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smtClean="0"/>
              <a:t>11: </a:t>
            </a:r>
            <a:r>
              <a:rPr lang="en-US" sz="4000" smtClean="0"/>
              <a:t>Chỉ số </a:t>
            </a:r>
            <a:r>
              <a:rPr lang="en-US" sz="4000" smtClean="0"/>
              <a:t>MACD </a:t>
            </a:r>
            <a:br>
              <a:rPr lang="en-US" sz="4000" smtClean="0"/>
            </a:br>
            <a:r>
              <a:rPr lang="en-US" sz="4000" smtClean="0"/>
              <a:t>Trung bình Động Phân Kỳ Hội tụ</a:t>
            </a:r>
            <a:endParaRPr lang="en-US" sz="4000"/>
          </a:p>
        </p:txBody>
      </p:sp>
      <p:pic>
        <p:nvPicPr>
          <p:cNvPr id="1028" name="Picture 4" descr="https://upload.wikimedia.org/wikipedia/commons/f/f9/MACDpicwik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75" y="2172903"/>
            <a:ext cx="8816741" cy="443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18" y="281857"/>
            <a:ext cx="11251931" cy="1325563"/>
          </a:xfrm>
        </p:spPr>
        <p:txBody>
          <a:bodyPr>
            <a:normAutofit/>
          </a:bodyPr>
          <a:lstStyle/>
          <a:p>
            <a:r>
              <a:rPr lang="en-US" sz="4000" smtClean="0"/>
              <a:t>MACD Histogram phân kỳ</a:t>
            </a:r>
            <a:r>
              <a:rPr lang="en-US" sz="4000" smtClean="0"/>
              <a:t> </a:t>
            </a:r>
            <a:r>
              <a:rPr lang="en-US" sz="4000"/>
              <a:t>- </a:t>
            </a:r>
            <a:r>
              <a:rPr lang="en-US" sz="4000" smtClean="0"/>
              <a:t>Histogram </a:t>
            </a:r>
            <a:r>
              <a:rPr lang="en-US" sz="4000" smtClean="0"/>
              <a:t>divergence </a:t>
            </a:r>
            <a:endParaRPr lang="en-US" sz="4000"/>
          </a:p>
        </p:txBody>
      </p:sp>
      <p:pic>
        <p:nvPicPr>
          <p:cNvPr id="5" name="Picture 2" descr="Image result for macd diverg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435208"/>
            <a:ext cx="9652000" cy="474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5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MACD Histogram phân kỳ - Histogram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MACD histogram with bullish diverge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90688"/>
            <a:ext cx="10083799" cy="47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MACD</a:t>
            </a:r>
            <a:r>
              <a:rPr lang="en-US" smtClean="0"/>
              <a:t> </a:t>
            </a:r>
            <a:r>
              <a:rPr lang="en-US" smtClean="0"/>
              <a:t>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0377"/>
            <a:ext cx="6054965" cy="3680026"/>
          </a:xfrm>
        </p:spPr>
        <p:txBody>
          <a:bodyPr/>
          <a:lstStyle/>
          <a:p>
            <a:r>
              <a:rPr lang="en-US"/>
              <a:t>M</a:t>
            </a:r>
            <a:r>
              <a:rPr lang="en-US" smtClean="0"/>
              <a:t>oving </a:t>
            </a:r>
            <a:r>
              <a:rPr lang="en-US"/>
              <a:t>A</a:t>
            </a:r>
            <a:r>
              <a:rPr lang="en-US" smtClean="0"/>
              <a:t>verage Convergence/Divergence</a:t>
            </a:r>
          </a:p>
          <a:p>
            <a:r>
              <a:rPr lang="en-US"/>
              <a:t>T</a:t>
            </a:r>
            <a:r>
              <a:rPr lang="en-US" smtClean="0"/>
              <a:t>ạo ra bởi </a:t>
            </a:r>
            <a:r>
              <a:rPr lang="en-US"/>
              <a:t>Gerald </a:t>
            </a:r>
            <a:r>
              <a:rPr lang="en-US" smtClean="0"/>
              <a:t>Appel vào 1970s</a:t>
            </a:r>
          </a:p>
          <a:p>
            <a:r>
              <a:rPr lang="en-US" smtClean="0"/>
              <a:t>Là bộ dao động dùng để xác định điểm mua điểm bán ở những vùng giá tốt, dựa vào</a:t>
            </a:r>
            <a:r>
              <a:rPr lang="en-US" b="1" smtClean="0"/>
              <a:t> tính chất tâm lý thị trường</a:t>
            </a:r>
            <a:r>
              <a:rPr lang="en-US" smtClean="0"/>
              <a:t>.</a:t>
            </a:r>
            <a:endParaRPr lang="en-US" smtClean="0"/>
          </a:p>
        </p:txBody>
      </p:sp>
      <p:pic>
        <p:nvPicPr>
          <p:cNvPr id="10244" name="Picture 4" descr="Image result for Gerald Appel mac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8" t="8811" r="4795" b="21592"/>
          <a:stretch/>
        </p:blipFill>
        <p:spPr bwMode="auto">
          <a:xfrm>
            <a:off x="6893164" y="1157504"/>
            <a:ext cx="4737101" cy="45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4363"/>
            <a:ext cx="10515600" cy="1325563"/>
          </a:xfrm>
        </p:spPr>
        <p:txBody>
          <a:bodyPr/>
          <a:lstStyle/>
          <a:p>
            <a:r>
              <a:rPr lang="en-US" smtClean="0"/>
              <a:t>Bản chất của MACD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4966"/>
            <a:ext cx="5067301" cy="4978534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MACD</a:t>
            </a:r>
            <a:r>
              <a:rPr lang="en-US" smtClean="0"/>
              <a:t> = EMA(12)-EMA(26)</a:t>
            </a:r>
          </a:p>
          <a:p>
            <a:r>
              <a:rPr lang="en-US" smtClean="0">
                <a:solidFill>
                  <a:srgbClr val="FF0000"/>
                </a:solidFill>
              </a:rPr>
              <a:t>Signal</a:t>
            </a:r>
            <a:r>
              <a:rPr lang="en-US" smtClean="0"/>
              <a:t>= EMA(9) của MACD</a:t>
            </a:r>
          </a:p>
          <a:p>
            <a:r>
              <a:rPr lang="en-US" smtClean="0">
                <a:solidFill>
                  <a:schemeClr val="accent2"/>
                </a:solidFill>
              </a:rPr>
              <a:t>Histogram</a:t>
            </a:r>
            <a:r>
              <a:rPr lang="en-US" smtClean="0"/>
              <a:t> = MACD-Signal</a:t>
            </a:r>
          </a:p>
          <a:p>
            <a:pPr marL="0" indent="0">
              <a:buNone/>
            </a:pPr>
            <a:r>
              <a:rPr lang="en-US" smtClean="0"/>
              <a:t>=&gt; MACD có thể âm hoặc dương</a:t>
            </a:r>
          </a:p>
          <a:p>
            <a:pPr marL="0" indent="0">
              <a:buNone/>
            </a:pPr>
            <a:r>
              <a:rPr lang="en-US" smtClean="0"/>
              <a:t>     MACD cắt qua trục 0 báo hiệu xu hướng thay đổi</a:t>
            </a:r>
          </a:p>
          <a:p>
            <a:pPr marL="0" indent="0">
              <a:buNone/>
            </a:pPr>
            <a:r>
              <a:rPr lang="en-US" smtClean="0"/>
              <a:t>Vì sao chọn: 12, 26, 9?</a:t>
            </a:r>
          </a:p>
          <a:p>
            <a:pPr marL="0" indent="0">
              <a:buNone/>
            </a:pPr>
            <a:r>
              <a:rPr lang="en-US" smtClean="0"/>
              <a:t>     12: 2 tuần</a:t>
            </a:r>
          </a:p>
          <a:p>
            <a:pPr marL="0" indent="0">
              <a:buNone/>
            </a:pPr>
            <a:r>
              <a:rPr lang="en-US" smtClean="0"/>
              <a:t>     26: 1 tháng</a:t>
            </a:r>
          </a:p>
          <a:p>
            <a:pPr marL="0" indent="0">
              <a:buNone/>
            </a:pPr>
            <a:r>
              <a:rPr lang="en-US" smtClean="0"/>
              <a:t>       9: 1,5 tuần</a:t>
            </a:r>
          </a:p>
        </p:txBody>
      </p:sp>
      <p:pic>
        <p:nvPicPr>
          <p:cNvPr id="7170" name="Picture 2" descr="Image result for m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1209675"/>
            <a:ext cx="5880100" cy="52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Thay đổi xu hướng (Trend)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smtClean="0"/>
              <a:t>Lưu </a:t>
            </a:r>
            <a:r>
              <a:rPr lang="en-US" smtClean="0"/>
              <a:t>ý: Đường MACD cắt </a:t>
            </a:r>
            <a:r>
              <a:rPr lang="en-US" smtClean="0"/>
              <a:t>qua trục </a:t>
            </a:r>
            <a:r>
              <a:rPr lang="en-US" smtClean="0"/>
              <a:t>0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196" name="Picture 4" descr="Image result for m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927786"/>
            <a:ext cx="10223500" cy="46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MACD</a:t>
            </a:r>
            <a:endParaRPr lang="en-US"/>
          </a:p>
        </p:txBody>
      </p:sp>
      <p:pic>
        <p:nvPicPr>
          <p:cNvPr id="6146" name="Picture 2" descr="MACD crossover signals for tra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18" y="1308100"/>
            <a:ext cx="10156564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Nhược điểm của MACD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Đưa ra tín hiệu trễ</a:t>
            </a:r>
          </a:p>
          <a:p>
            <a:r>
              <a:rPr lang="en-US" smtClean="0"/>
              <a:t>Gồm những nhược điểm của EMA (quá nhạy cảm với giá)</a:t>
            </a:r>
          </a:p>
          <a:p>
            <a:pPr marL="0" indent="0">
              <a:buNone/>
            </a:pPr>
            <a:r>
              <a:rPr lang="en-US" smtClean="0"/>
              <a:t>=&gt; Dùng tốt hơn ở khung thời gian dài hạn.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MACD phân kỳ - MACD Divergence</a:t>
            </a:r>
            <a:endParaRPr lang="en-US"/>
          </a:p>
        </p:txBody>
      </p:sp>
      <p:pic>
        <p:nvPicPr>
          <p:cNvPr id="3074" name="Picture 2" descr="Image result for macd diverg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12" y="1498183"/>
            <a:ext cx="10124975" cy="48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MACD </a:t>
            </a:r>
            <a:r>
              <a:rPr lang="en-US"/>
              <a:t>phân </a:t>
            </a:r>
            <a:r>
              <a:rPr lang="en-US" smtClean="0"/>
              <a:t>kỳ - MACD Divergence</a:t>
            </a:r>
            <a:endParaRPr lang="en-US"/>
          </a:p>
        </p:txBody>
      </p:sp>
      <p:pic>
        <p:nvPicPr>
          <p:cNvPr id="4098" name="Picture 2" descr="Image result for macd divergen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2" y="1362455"/>
            <a:ext cx="10534880" cy="501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MACD Histogram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1808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=&gt; Giải quyết nhược điểm trễ của MACD và Signal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2056" name="Picture 8" descr="Image result for m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98" y="2152336"/>
            <a:ext cx="9841929" cy="40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208</Words>
  <Application>Microsoft Office PowerPoint</Application>
  <PresentationFormat>Widescreen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Bài 11: Chỉ số MACD  Trung bình Động Phân Kỳ Hội tụ</vt:lpstr>
      <vt:lpstr>MACD là gì?</vt:lpstr>
      <vt:lpstr>Bản chất của MACD</vt:lpstr>
      <vt:lpstr>Thay đổi xu hướng (Trend)</vt:lpstr>
      <vt:lpstr>Giao dịch với MACD</vt:lpstr>
      <vt:lpstr>Nhược điểm của MACD</vt:lpstr>
      <vt:lpstr>MACD phân kỳ - MACD Divergence</vt:lpstr>
      <vt:lpstr>MACD phân kỳ - MACD Divergence</vt:lpstr>
      <vt:lpstr>MACD Histogram</vt:lpstr>
      <vt:lpstr>MACD Histogram phân kỳ - Histogram divergence </vt:lpstr>
      <vt:lpstr>MACD Histogram phân kỳ - Histogram divergence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283</cp:revision>
  <dcterms:created xsi:type="dcterms:W3CDTF">2018-07-19T05:59:50Z</dcterms:created>
  <dcterms:modified xsi:type="dcterms:W3CDTF">2018-08-03T04:33:52Z</dcterms:modified>
</cp:coreProperties>
</file>