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341" r:id="rId3"/>
    <p:sldId id="351" r:id="rId4"/>
    <p:sldId id="365" r:id="rId5"/>
    <p:sldId id="366" r:id="rId6"/>
    <p:sldId id="367" r:id="rId7"/>
    <p:sldId id="364" r:id="rId8"/>
    <p:sldId id="368" r:id="rId9"/>
    <p:sldId id="371" r:id="rId10"/>
    <p:sldId id="369" r:id="rId11"/>
    <p:sldId id="372" r:id="rId12"/>
    <p:sldId id="363" r:id="rId13"/>
    <p:sldId id="357" r:id="rId14"/>
    <p:sldId id="361" r:id="rId15"/>
    <p:sldId id="362" r:id="rId16"/>
    <p:sldId id="370" r:id="rId17"/>
    <p:sldId id="34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3" autoAdjust="0"/>
  </p:normalViewPr>
  <p:slideViewPr>
    <p:cSldViewPr snapToGrid="0">
      <p:cViewPr>
        <p:scale>
          <a:sx n="66" d="100"/>
          <a:sy n="66" d="100"/>
        </p:scale>
        <p:origin x="6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777" y="660775"/>
            <a:ext cx="9939688" cy="1000546"/>
          </a:xfrm>
        </p:spPr>
        <p:txBody>
          <a:bodyPr>
            <a:noAutofit/>
          </a:bodyPr>
          <a:lstStyle/>
          <a:p>
            <a:r>
              <a:rPr lang="en-US" sz="5400" err="1" smtClean="0"/>
              <a:t>Bài</a:t>
            </a:r>
            <a:r>
              <a:rPr lang="en-US" sz="5400" smtClean="0"/>
              <a:t> </a:t>
            </a:r>
            <a:r>
              <a:rPr lang="en-US" sz="5400" smtClean="0"/>
              <a:t>12: Stochastic</a:t>
            </a:r>
            <a:endParaRPr lang="en-US" sz="5400"/>
          </a:p>
        </p:txBody>
      </p:sp>
      <p:pic>
        <p:nvPicPr>
          <p:cNvPr id="2050" name="Picture 2" descr="Image result for stochas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06" y="2011680"/>
            <a:ext cx="9354186" cy="4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Hiểu đúng về Quá mua / Quá bán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94618"/>
            <a:ext cx="10515600" cy="4351338"/>
          </a:xfrm>
        </p:spPr>
        <p:txBody>
          <a:bodyPr/>
          <a:lstStyle/>
          <a:p>
            <a:r>
              <a:rPr lang="en-US" smtClean="0"/>
              <a:t>Khi chỉ số đi vào vùng quá mua, quá bán. Không có nghĩa là giá đã quá mua quá bán.</a:t>
            </a:r>
          </a:p>
          <a:p>
            <a:r>
              <a:rPr lang="en-US" smtClean="0"/>
              <a:t>Nó có nghĩa là giá đã vào cái đà rất mạnh.</a:t>
            </a:r>
            <a:endParaRPr lang="en-US"/>
          </a:p>
        </p:txBody>
      </p:sp>
      <p:pic>
        <p:nvPicPr>
          <p:cNvPr id="6" name="Picture 2" descr="Image result for stochastic over bought over s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3070459"/>
            <a:ext cx="9432758" cy="32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Hiểu </a:t>
            </a:r>
            <a:r>
              <a:rPr lang="en-US" smtClean="0"/>
              <a:t>đúng </a:t>
            </a:r>
            <a:r>
              <a:rPr lang="en-US"/>
              <a:t>về Quá mua / Quá bán</a:t>
            </a:r>
          </a:p>
        </p:txBody>
      </p:sp>
      <p:pic>
        <p:nvPicPr>
          <p:cNvPr id="14338" name="Picture 2" descr="Image result for stochastic over bought over sol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78" y="1613871"/>
            <a:ext cx="8876526" cy="48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Hiểu đúng về Quá mua / Quá bán</a:t>
            </a:r>
            <a:endParaRPr lang="en-US"/>
          </a:p>
        </p:txBody>
      </p:sp>
      <p:pic>
        <p:nvPicPr>
          <p:cNvPr id="5122" name="Picture 2" descr="https://www.tradeciety.com/wp-content/uploads/2017/07/Stoch_OB-OS-1024x69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15" y="1607419"/>
            <a:ext cx="8939546" cy="45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3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18" y="281857"/>
            <a:ext cx="11251931" cy="1325563"/>
          </a:xfrm>
        </p:spPr>
        <p:txBody>
          <a:bodyPr>
            <a:normAutofit/>
          </a:bodyPr>
          <a:lstStyle/>
          <a:p>
            <a:r>
              <a:rPr lang="en-US" sz="4000" smtClean="0"/>
              <a:t>Stochastic phân kỳ</a:t>
            </a:r>
            <a:endParaRPr lang="en-US" sz="4000"/>
          </a:p>
        </p:txBody>
      </p:sp>
      <p:pic>
        <p:nvPicPr>
          <p:cNvPr id="3074" name="Picture 2" descr="https://www.eximbank.com.vn/Public/Images/stochastic%20-%20bullish%20divergencel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34" y="1443789"/>
            <a:ext cx="8903846" cy="470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18" y="281857"/>
            <a:ext cx="11251931" cy="1325563"/>
          </a:xfrm>
        </p:spPr>
        <p:txBody>
          <a:bodyPr>
            <a:normAutofit/>
          </a:bodyPr>
          <a:lstStyle/>
          <a:p>
            <a:r>
              <a:rPr lang="en-US" sz="4000" smtClean="0"/>
              <a:t>Stochastic phân kỳ</a:t>
            </a:r>
            <a:endParaRPr lang="en-US" sz="4000"/>
          </a:p>
        </p:txBody>
      </p:sp>
      <p:pic>
        <p:nvPicPr>
          <p:cNvPr id="4098" name="Picture 2" descr="https://www.eximbank.com.vn/Public/Images/stochastic%20-%20bearish%20divergencel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29" y="1607420"/>
            <a:ext cx="9718144" cy="47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18" y="281857"/>
            <a:ext cx="11251931" cy="1325563"/>
          </a:xfrm>
        </p:spPr>
        <p:txBody>
          <a:bodyPr>
            <a:normAutofit/>
          </a:bodyPr>
          <a:lstStyle/>
          <a:p>
            <a:r>
              <a:rPr lang="en-US" sz="4000" smtClean="0"/>
              <a:t>Stochastic phân kỳ</a:t>
            </a:r>
            <a:endParaRPr lang="en-US" sz="4000"/>
          </a:p>
        </p:txBody>
      </p:sp>
      <p:pic>
        <p:nvPicPr>
          <p:cNvPr id="6146" name="Picture 2" descr="https://www.tradeciety.com/wp-content/uploads/2017/07/STOCH_DIV-1024x69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63" y="1491917"/>
            <a:ext cx="9278754" cy="468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Stochastic phân kỳ</a:t>
            </a:r>
          </a:p>
        </p:txBody>
      </p:sp>
      <p:pic>
        <p:nvPicPr>
          <p:cNvPr id="11266" name="Picture 2" descr="Image result for stochastic fast slow fu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" y="1690687"/>
            <a:ext cx="9778465" cy="454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Stochastic</a:t>
            </a:r>
            <a:r>
              <a:rPr lang="en-US" smtClean="0"/>
              <a:t> </a:t>
            </a:r>
            <a:r>
              <a:rPr lang="en-US" smtClean="0"/>
              <a:t>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0377"/>
            <a:ext cx="6054965" cy="3680026"/>
          </a:xfrm>
        </p:spPr>
        <p:txBody>
          <a:bodyPr/>
          <a:lstStyle/>
          <a:p>
            <a:r>
              <a:rPr lang="en-US" smtClean="0"/>
              <a:t>Được phát triển bởi </a:t>
            </a:r>
            <a:r>
              <a:rPr lang="en-US"/>
              <a:t> </a:t>
            </a:r>
            <a:r>
              <a:rPr lang="en-US"/>
              <a:t>George </a:t>
            </a:r>
            <a:r>
              <a:rPr lang="en-US" smtClean="0"/>
              <a:t>Lane</a:t>
            </a:r>
          </a:p>
          <a:p>
            <a:r>
              <a:rPr lang="en-US" smtClean="0"/>
              <a:t>Xác định được vùng giá tốt để mua bán</a:t>
            </a:r>
          </a:p>
          <a:p>
            <a:r>
              <a:rPr lang="en-US"/>
              <a:t>Xác </a:t>
            </a:r>
            <a:r>
              <a:rPr lang="en-US" smtClean="0"/>
              <a:t>định xu hướng giá tiếp theo khi </a:t>
            </a:r>
            <a:r>
              <a:rPr lang="en-US"/>
              <a:t>giá đi vào vùng quá mua, quá bán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1026" name="Picture 2" descr="Image result for George Lane technical analy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44" y="1512278"/>
            <a:ext cx="3495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4363"/>
            <a:ext cx="10515600" cy="1325563"/>
          </a:xfrm>
        </p:spPr>
        <p:txBody>
          <a:bodyPr/>
          <a:lstStyle/>
          <a:p>
            <a:r>
              <a:rPr lang="en-US" smtClean="0"/>
              <a:t>Cách tính Stochastic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Công thức tổng quát</a:t>
            </a:r>
          </a:p>
          <a:p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75" y="2558340"/>
            <a:ext cx="7123899" cy="21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tính Stochastic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 tính cho 5 chu kỳ:</a:t>
            </a:r>
          </a:p>
          <a:p>
            <a:pPr marL="0" indent="0">
              <a:buNone/>
            </a:pPr>
            <a:r>
              <a:rPr lang="en-US"/>
              <a:t>G</a:t>
            </a:r>
            <a:r>
              <a:rPr lang="en-US" smtClean="0"/>
              <a:t>iá thấp nhất của 5</a:t>
            </a:r>
            <a:r>
              <a:rPr lang="en-US"/>
              <a:t> </a:t>
            </a:r>
            <a:r>
              <a:rPr lang="en-US" smtClean="0"/>
              <a:t>cây nến: 60$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Giá cao nhất của 5 cây nến: 100$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Giá đóng cửa của cây nến gần nhất: 95$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Giá trị của </a:t>
            </a:r>
            <a:r>
              <a:rPr lang="en-US"/>
              <a:t>Stochastic indicator</a:t>
            </a:r>
            <a:r>
              <a:rPr lang="en-US"/>
              <a:t>: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%K=[(</a:t>
            </a:r>
            <a:r>
              <a:rPr lang="en-US"/>
              <a:t>95 – 60 ) / (100 – 60)] * 100 = 88%</a:t>
            </a:r>
            <a:endParaRPr lang="en-US"/>
          </a:p>
        </p:txBody>
      </p:sp>
      <p:pic>
        <p:nvPicPr>
          <p:cNvPr id="7174" name="Picture 6" descr="https://www.tradeciety.com/wp-content/uploads/2017/07/Stoch-up-1_en-757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20" y="1584810"/>
            <a:ext cx="3829802" cy="43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tính Stochastic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VD tính cho 5 chu kỳ:</a:t>
            </a:r>
          </a:p>
          <a:p>
            <a:pPr marL="0" indent="0">
              <a:buNone/>
            </a:pPr>
            <a:r>
              <a:rPr lang="en-US"/>
              <a:t>Giá thấp nhất của 5 cây nến</a:t>
            </a:r>
            <a:r>
              <a:rPr lang="en-US"/>
              <a:t>: </a:t>
            </a:r>
            <a:r>
              <a:rPr lang="en-US" smtClean="0"/>
              <a:t>50$</a:t>
            </a:r>
            <a:r>
              <a:rPr lang="en-US"/>
              <a:t/>
            </a:r>
            <a:br>
              <a:rPr lang="en-US"/>
            </a:br>
            <a:r>
              <a:rPr lang="en-US"/>
              <a:t>Giá cao nhất của 5 cây nến</a:t>
            </a:r>
            <a:r>
              <a:rPr lang="en-US"/>
              <a:t>: </a:t>
            </a:r>
            <a:r>
              <a:rPr lang="en-US" smtClean="0"/>
              <a:t>80$</a:t>
            </a:r>
            <a:r>
              <a:rPr lang="en-US"/>
              <a:t/>
            </a:r>
            <a:br>
              <a:rPr lang="en-US"/>
            </a:br>
            <a:r>
              <a:rPr lang="en-US"/>
              <a:t>Giá đóng cửa của cây nến gần nhất</a:t>
            </a:r>
            <a:r>
              <a:rPr lang="en-US"/>
              <a:t>: </a:t>
            </a:r>
            <a:r>
              <a:rPr lang="en-US" smtClean="0"/>
              <a:t>55</a:t>
            </a:r>
            <a:r>
              <a:rPr lang="en-US"/>
              <a:t>$</a:t>
            </a:r>
            <a:br>
              <a:rPr lang="en-US"/>
            </a:br>
            <a:r>
              <a:rPr lang="en-US"/>
              <a:t>Giá trị của Stochastic indicator: </a:t>
            </a:r>
          </a:p>
          <a:p>
            <a:pPr marL="0" indent="0">
              <a:buNone/>
            </a:pPr>
            <a:r>
              <a:rPr lang="en-US" smtClean="0"/>
              <a:t>%K=[(55 </a:t>
            </a:r>
            <a:r>
              <a:rPr lang="en-US"/>
              <a:t>– </a:t>
            </a:r>
            <a:r>
              <a:rPr lang="en-US" smtClean="0"/>
              <a:t>50 </a:t>
            </a:r>
            <a:r>
              <a:rPr lang="en-US"/>
              <a:t>) </a:t>
            </a:r>
            <a:r>
              <a:rPr lang="en-US"/>
              <a:t>/ </a:t>
            </a:r>
            <a:r>
              <a:rPr lang="en-US" smtClean="0"/>
              <a:t>(80 </a:t>
            </a:r>
            <a:r>
              <a:rPr lang="en-US"/>
              <a:t>– </a:t>
            </a:r>
            <a:r>
              <a:rPr lang="en-US" smtClean="0"/>
              <a:t>50</a:t>
            </a:r>
            <a:r>
              <a:rPr lang="en-US"/>
              <a:t>)] * 100 </a:t>
            </a:r>
            <a:r>
              <a:rPr lang="en-US"/>
              <a:t>= </a:t>
            </a:r>
            <a:r>
              <a:rPr lang="en-US" smtClean="0"/>
              <a:t>17%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218" name="Picture 2" descr="https://www.tradeciety.com/wp-content/uploads/2017/07/Stoch-down-2-722x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068" y="1366424"/>
            <a:ext cx="3740784" cy="472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Có 3 loại Stochastic chính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64" y="1690688"/>
            <a:ext cx="4527161" cy="1408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64" y="3270504"/>
            <a:ext cx="5763845" cy="1378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20171"/>
            <a:ext cx="6248400" cy="1543050"/>
          </a:xfrm>
          <a:prstGeom prst="rect">
            <a:avLst/>
          </a:prstGeom>
        </p:spPr>
      </p:pic>
      <p:pic>
        <p:nvPicPr>
          <p:cNvPr id="8198" name="Picture 6" descr="Image result for stochastic fast slow fu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29056"/>
            <a:ext cx="4398746" cy="48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 hướng </a:t>
            </a:r>
            <a:endParaRPr lang="en-US"/>
          </a:p>
        </p:txBody>
      </p:sp>
      <p:pic>
        <p:nvPicPr>
          <p:cNvPr id="15362" name="Picture 2" descr="Image result for stochastic over bought over sol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30" y="1690688"/>
            <a:ext cx="9654139" cy="46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Stochastic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Hầu như đúng với mọi khung thời gian</a:t>
            </a:r>
          </a:p>
          <a:p>
            <a:r>
              <a:rPr lang="en-US" smtClean="0"/>
              <a:t>Giao dịch dựa vào vùng giao nhau của %K và %D</a:t>
            </a:r>
          </a:p>
          <a:p>
            <a:endParaRPr lang="en-US"/>
          </a:p>
        </p:txBody>
      </p:sp>
      <p:pic>
        <p:nvPicPr>
          <p:cNvPr id="8" name="Picture 6" descr="Image result for stochastic fast slow f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54" y="2993458"/>
            <a:ext cx="8787866" cy="309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dịch với Stochastic</a:t>
            </a:r>
          </a:p>
        </p:txBody>
      </p:sp>
      <p:pic>
        <p:nvPicPr>
          <p:cNvPr id="12290" name="Picture 2" descr="Image result for stochastic fast slow fu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37" y="1575185"/>
            <a:ext cx="9668681" cy="483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162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Bài 12: Stochastic</vt:lpstr>
      <vt:lpstr>Stochastic là gì?</vt:lpstr>
      <vt:lpstr>Cách tính Stochastic</vt:lpstr>
      <vt:lpstr>Cách tính Stochastic</vt:lpstr>
      <vt:lpstr>Cách tính Stochastic</vt:lpstr>
      <vt:lpstr>Có 3 loại Stochastic chính</vt:lpstr>
      <vt:lpstr>Xu hướng </vt:lpstr>
      <vt:lpstr>Giao dịch với Stochastic</vt:lpstr>
      <vt:lpstr>Giao dịch với Stochastic</vt:lpstr>
      <vt:lpstr>Hiểu đúng về Quá mua / Quá bán</vt:lpstr>
      <vt:lpstr>Hiểu đúng về Quá mua / Quá bán</vt:lpstr>
      <vt:lpstr>Hiểu đúng về Quá mua / Quá bán</vt:lpstr>
      <vt:lpstr>Stochastic phân kỳ</vt:lpstr>
      <vt:lpstr>Stochastic phân kỳ</vt:lpstr>
      <vt:lpstr>Stochastic phân kỳ</vt:lpstr>
      <vt:lpstr>Stochastic phân kỳ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309</cp:revision>
  <dcterms:created xsi:type="dcterms:W3CDTF">2018-07-19T05:59:50Z</dcterms:created>
  <dcterms:modified xsi:type="dcterms:W3CDTF">2018-08-05T13:12:13Z</dcterms:modified>
</cp:coreProperties>
</file>