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341" r:id="rId3"/>
    <p:sldId id="351" r:id="rId4"/>
    <p:sldId id="374" r:id="rId5"/>
    <p:sldId id="373" r:id="rId6"/>
    <p:sldId id="372" r:id="rId7"/>
    <p:sldId id="375" r:id="rId8"/>
    <p:sldId id="376" r:id="rId9"/>
    <p:sldId id="382" r:id="rId10"/>
    <p:sldId id="364" r:id="rId11"/>
    <p:sldId id="377" r:id="rId12"/>
    <p:sldId id="368" r:id="rId13"/>
    <p:sldId id="378" r:id="rId14"/>
    <p:sldId id="380" r:id="rId15"/>
    <p:sldId id="379" r:id="rId16"/>
    <p:sldId id="381" r:id="rId17"/>
    <p:sldId id="34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03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21" y="441319"/>
            <a:ext cx="9939688" cy="1000546"/>
          </a:xfrm>
        </p:spPr>
        <p:txBody>
          <a:bodyPr>
            <a:noAutofit/>
          </a:bodyPr>
          <a:lstStyle/>
          <a:p>
            <a:r>
              <a:rPr lang="en-US" sz="5400" err="1" smtClean="0"/>
              <a:t>Bài</a:t>
            </a:r>
            <a:r>
              <a:rPr lang="en-US" sz="5400" smtClean="0"/>
              <a:t> </a:t>
            </a:r>
            <a:r>
              <a:rPr lang="en-US" sz="5400" smtClean="0"/>
              <a:t>13: Ichimoku Cloud</a:t>
            </a:r>
            <a:endParaRPr lang="en-US" sz="5400"/>
          </a:p>
        </p:txBody>
      </p:sp>
      <p:pic>
        <p:nvPicPr>
          <p:cNvPr id="7" name="Picture 2" descr="Image result for ichimoku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12594" r="9178" b="6076"/>
          <a:stretch/>
        </p:blipFill>
        <p:spPr bwMode="auto">
          <a:xfrm>
            <a:off x="1468492" y="1682495"/>
            <a:ext cx="9303139" cy="45902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 hướng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483608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Cần quan sát vị trí: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Đường giá (giá đóng cửa) với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ChikouSpan với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Xu hướng mạnh yếu: Đường giá với Tenkan và Cloud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</p:txBody>
      </p:sp>
      <p:pic>
        <p:nvPicPr>
          <p:cNvPr id="8194" name="Picture 2" descr="Image result for ichimoku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08" y="1027906"/>
            <a:ext cx="5760720" cy="530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 Hướng</a:t>
            </a:r>
            <a:endParaRPr lang="en-US"/>
          </a:p>
        </p:txBody>
      </p:sp>
      <p:pic>
        <p:nvPicPr>
          <p:cNvPr id="10242" name="Picture 2" descr="Image result for ichimoku clou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" y="1535843"/>
            <a:ext cx="9941052" cy="477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6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dịch với </a:t>
            </a:r>
            <a:r>
              <a:rPr lang="en-US" smtClean="0"/>
              <a:t>Ichimoku Cloud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9787128" cy="4351338"/>
          </a:xfrm>
        </p:spPr>
        <p:txBody>
          <a:bodyPr/>
          <a:lstStyle/>
          <a:p>
            <a:r>
              <a:rPr lang="en-US" smtClean="0"/>
              <a:t>Cần quan sát vị trí điểm giao cắt của Tenkan và Kijun.</a:t>
            </a:r>
          </a:p>
          <a:p>
            <a:r>
              <a:rPr lang="en-US" smtClean="0"/>
              <a:t>Vị trí của Chikou, Đường giá, Điểm giao cắt so với</a:t>
            </a:r>
            <a:r>
              <a:rPr lang="en-US" smtClean="0"/>
              <a:t> Cloud</a:t>
            </a:r>
          </a:p>
          <a:p>
            <a:pPr marL="0" indent="0">
              <a:buNone/>
            </a:pPr>
            <a:r>
              <a:rPr lang="en-US" smtClean="0"/>
              <a:t>=&gt; Tín hiệu mua Mạnh, Trung Bình, Yếu.</a:t>
            </a:r>
          </a:p>
          <a:p>
            <a:pPr marL="0" indent="0">
              <a:buNone/>
            </a:pPr>
            <a:r>
              <a:rPr lang="en-US" smtClean="0"/>
              <a:t>=&gt; Tín hiệu bán Mạnh, Trung Bình, Yếu.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dịch với Ichimoku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solidFill>
                  <a:schemeClr val="accent6"/>
                </a:solidFill>
              </a:rPr>
              <a:t>Tín hiệu mua Mạnh: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Tenkan </a:t>
            </a:r>
            <a:r>
              <a:rPr lang="en-US" sz="2000" b="1" smtClean="0"/>
              <a:t>cắt lên trên</a:t>
            </a:r>
            <a:r>
              <a:rPr lang="en-US" sz="2000" smtClean="0"/>
              <a:t> Kijun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Điểm giao cắt nằm </a:t>
            </a:r>
            <a:r>
              <a:rPr lang="en-US" sz="2000" b="1" smtClean="0"/>
              <a:t>phía trên</a:t>
            </a:r>
            <a:r>
              <a:rPr lang="en-US" sz="2000" smtClean="0"/>
              <a:t>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Tại điểm giao cắt Chikou nằm </a:t>
            </a:r>
            <a:r>
              <a:rPr lang="en-US" sz="2000" b="1" smtClean="0"/>
              <a:t>phía trên</a:t>
            </a:r>
            <a:r>
              <a:rPr lang="en-US" sz="2000" smtClean="0"/>
              <a:t>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Tại điểm giao cắt Đường giá Price nằm</a:t>
            </a:r>
            <a:r>
              <a:rPr lang="en-US" sz="2000" b="1" smtClean="0"/>
              <a:t> phía trên</a:t>
            </a:r>
            <a:r>
              <a:rPr lang="en-US" sz="2000" smtClean="0"/>
              <a:t> Cloud</a:t>
            </a:r>
          </a:p>
          <a:p>
            <a:r>
              <a:rPr lang="en-US" sz="2400" smtClean="0">
                <a:solidFill>
                  <a:schemeClr val="accent6"/>
                </a:solidFill>
              </a:rPr>
              <a:t>Tín hiệu mua Trung bình: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Tenkan </a:t>
            </a:r>
            <a:r>
              <a:rPr lang="en-US" sz="2000" b="1" smtClean="0"/>
              <a:t>cắt lên trên</a:t>
            </a:r>
            <a:r>
              <a:rPr lang="en-US" sz="2000" smtClean="0"/>
              <a:t> Kijun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Điểm giao cắt nằm </a:t>
            </a:r>
            <a:r>
              <a:rPr lang="en-US" sz="2000" b="1" smtClean="0"/>
              <a:t>trong</a:t>
            </a:r>
            <a:r>
              <a:rPr lang="en-US" sz="2000" smtClean="0"/>
              <a:t>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Tại điểm giao cắt Chikou nằm </a:t>
            </a:r>
            <a:r>
              <a:rPr lang="en-US" sz="2000" b="1"/>
              <a:t>phía trên</a:t>
            </a:r>
            <a:r>
              <a:rPr lang="en-US" sz="2000"/>
              <a:t>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Tại điểm giao cắt Đường giá Price nằm </a:t>
            </a:r>
            <a:r>
              <a:rPr lang="en-US" sz="2000" b="1"/>
              <a:t>phía trên</a:t>
            </a:r>
            <a:r>
              <a:rPr lang="en-US" sz="2000"/>
              <a:t> Cloud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99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dịch với Ichimoku Cloud</a:t>
            </a:r>
          </a:p>
        </p:txBody>
      </p:sp>
      <p:pic>
        <p:nvPicPr>
          <p:cNvPr id="11266" name="Picture 2" descr="Image result for ichimoku clou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4" y="1783874"/>
            <a:ext cx="9372600" cy="447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4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/>
          <a:lstStyle/>
          <a:p>
            <a:r>
              <a:rPr lang="en-US"/>
              <a:t>Giao dịch với Ichimoku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Tín </a:t>
            </a:r>
            <a:r>
              <a:rPr lang="en-US" sz="2400">
                <a:solidFill>
                  <a:srgbClr val="FF0000"/>
                </a:solidFill>
              </a:rPr>
              <a:t>hiệu </a:t>
            </a:r>
            <a:r>
              <a:rPr lang="en-US" sz="2400" smtClean="0">
                <a:solidFill>
                  <a:srgbClr val="FF0000"/>
                </a:solidFill>
              </a:rPr>
              <a:t>bán Mạnh</a:t>
            </a:r>
            <a:r>
              <a:rPr lang="en-US" sz="2400">
                <a:solidFill>
                  <a:srgbClr val="FF000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Tenkan </a:t>
            </a:r>
            <a:r>
              <a:rPr lang="en-US" sz="2000" b="1"/>
              <a:t>cắt </a:t>
            </a:r>
            <a:r>
              <a:rPr lang="en-US" sz="2000" b="1" smtClean="0"/>
              <a:t>xuống dưới</a:t>
            </a:r>
            <a:r>
              <a:rPr lang="en-US" sz="2000" smtClean="0"/>
              <a:t> </a:t>
            </a:r>
            <a:r>
              <a:rPr lang="en-US" sz="2000"/>
              <a:t>Kijun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Điểm giao cắt nằm </a:t>
            </a:r>
            <a:r>
              <a:rPr lang="en-US" sz="2000" b="1"/>
              <a:t>phía </a:t>
            </a:r>
            <a:r>
              <a:rPr lang="en-US" sz="2000" b="1" smtClean="0"/>
              <a:t>dưới</a:t>
            </a:r>
            <a:r>
              <a:rPr lang="en-US" sz="2000" smtClean="0"/>
              <a:t> Cloud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Tại điểm giao cắt Chikou nằm </a:t>
            </a:r>
            <a:r>
              <a:rPr lang="en-US" sz="2000" b="1"/>
              <a:t>phía </a:t>
            </a:r>
            <a:r>
              <a:rPr lang="en-US" sz="2000" b="1" smtClean="0"/>
              <a:t>dưới</a:t>
            </a:r>
            <a:r>
              <a:rPr lang="en-US" sz="2000" smtClean="0"/>
              <a:t> Cloud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Tại điểm giao cắt Đường giá Price nằm </a:t>
            </a:r>
            <a:r>
              <a:rPr lang="en-US" sz="2000" b="1" smtClean="0"/>
              <a:t>phía dưới</a:t>
            </a:r>
            <a:r>
              <a:rPr lang="en-US" sz="2000" smtClean="0"/>
              <a:t> Cloud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Tín </a:t>
            </a:r>
            <a:r>
              <a:rPr lang="en-US" sz="2400">
                <a:solidFill>
                  <a:srgbClr val="FF0000"/>
                </a:solidFill>
              </a:rPr>
              <a:t>hiệu </a:t>
            </a:r>
            <a:r>
              <a:rPr lang="en-US" sz="2400" smtClean="0">
                <a:solidFill>
                  <a:srgbClr val="FF0000"/>
                </a:solidFill>
              </a:rPr>
              <a:t>bán Trung </a:t>
            </a:r>
            <a:r>
              <a:rPr lang="en-US" sz="2400">
                <a:solidFill>
                  <a:srgbClr val="FF0000"/>
                </a:solidFill>
              </a:rPr>
              <a:t>bình:</a:t>
            </a:r>
            <a:endParaRPr lang="en-US" sz="200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Tenkan </a:t>
            </a:r>
            <a:r>
              <a:rPr lang="en-US" sz="2000" b="1"/>
              <a:t>cắt </a:t>
            </a:r>
            <a:r>
              <a:rPr lang="en-US" sz="2000" b="1" smtClean="0"/>
              <a:t>xuống dưới</a:t>
            </a:r>
            <a:r>
              <a:rPr lang="en-US" sz="2000" smtClean="0"/>
              <a:t> Kijun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Điểm giao cắt nằm </a:t>
            </a:r>
            <a:r>
              <a:rPr lang="en-US" sz="2000" b="1"/>
              <a:t>trong</a:t>
            </a:r>
            <a:r>
              <a:rPr lang="en-US" sz="2000"/>
              <a:t>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Tại điểm giao cắt </a:t>
            </a:r>
            <a:r>
              <a:rPr lang="en-US" sz="2000"/>
              <a:t>Chikou </a:t>
            </a:r>
            <a:r>
              <a:rPr lang="en-US" sz="2000" smtClean="0"/>
              <a:t>nằm </a:t>
            </a:r>
            <a:r>
              <a:rPr lang="en-US" sz="2000" b="1" smtClean="0"/>
              <a:t>trong hoặc </a:t>
            </a:r>
            <a:r>
              <a:rPr lang="en-US" sz="2000" b="1"/>
              <a:t>phía </a:t>
            </a:r>
            <a:r>
              <a:rPr lang="en-US" sz="2000" b="1" smtClean="0"/>
              <a:t>trên </a:t>
            </a:r>
            <a:r>
              <a:rPr lang="en-US" sz="2000" smtClean="0"/>
              <a:t>Cloud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Tại điểm giao cắt Đường giá </a:t>
            </a:r>
            <a:r>
              <a:rPr lang="en-US" sz="2000"/>
              <a:t>Price </a:t>
            </a:r>
            <a:r>
              <a:rPr lang="en-US" sz="2000" smtClean="0"/>
              <a:t>nằm </a:t>
            </a:r>
            <a:r>
              <a:rPr lang="en-US" sz="2000" b="1" smtClean="0"/>
              <a:t>trong hoặc </a:t>
            </a:r>
            <a:r>
              <a:rPr lang="en-US" sz="2000" b="1"/>
              <a:t>phía </a:t>
            </a:r>
            <a:r>
              <a:rPr lang="en-US" sz="2000" b="1" smtClean="0"/>
              <a:t>trên </a:t>
            </a:r>
            <a:r>
              <a:rPr lang="en-US" sz="2000" smtClean="0"/>
              <a:t>Cloud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218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52" y="218821"/>
            <a:ext cx="10515600" cy="1325563"/>
          </a:xfrm>
        </p:spPr>
        <p:txBody>
          <a:bodyPr/>
          <a:lstStyle/>
          <a:p>
            <a:r>
              <a:rPr lang="en-US"/>
              <a:t>Giao dịch với Ichimoku Cloud</a:t>
            </a:r>
          </a:p>
        </p:txBody>
      </p:sp>
      <p:pic>
        <p:nvPicPr>
          <p:cNvPr id="13314" name="Picture 2" descr="Image result for ichimoku clou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96" y="1544384"/>
            <a:ext cx="9811512" cy="48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6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Thực hành trên biểu đồ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1511166"/>
            <a:ext cx="9971773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Ichimoku Cloud là </a:t>
            </a:r>
            <a:r>
              <a:rPr lang="en-US"/>
              <a:t>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80377"/>
            <a:ext cx="6054965" cy="4410456"/>
          </a:xfrm>
        </p:spPr>
        <p:txBody>
          <a:bodyPr/>
          <a:lstStyle/>
          <a:p>
            <a:r>
              <a:rPr lang="en-US" smtClean="0"/>
              <a:t>Còn gọi là: Ichimoku Kinko Hyo.</a:t>
            </a:r>
          </a:p>
          <a:p>
            <a:r>
              <a:rPr lang="en-US" smtClean="0"/>
              <a:t>Do nhà báo </a:t>
            </a:r>
            <a:r>
              <a:rPr lang="en-US"/>
              <a:t>Goichi </a:t>
            </a:r>
            <a:r>
              <a:rPr lang="en-US" smtClean="0"/>
              <a:t>Hosoda phát triển vào những năm 1930s.</a:t>
            </a:r>
          </a:p>
          <a:p>
            <a:r>
              <a:rPr lang="en-US" smtClean="0"/>
              <a:t>Công cụ giúp có 1 cái nhìn tổng thể về xu hướng giá trên thị trường.</a:t>
            </a:r>
          </a:p>
          <a:p>
            <a:r>
              <a:rPr lang="en-US" smtClean="0"/>
              <a:t>Giúp xác định các điểm hỗ trợ, kháng cự, xu hướng trendline, độ mạnh yếu của xu hướng.</a:t>
            </a:r>
          </a:p>
          <a:p>
            <a:r>
              <a:rPr lang="en-US"/>
              <a:t>T</a:t>
            </a:r>
            <a:r>
              <a:rPr lang="en-US" smtClean="0"/>
              <a:t>ìm ra các điểm giao dịch tốt.</a:t>
            </a:r>
            <a:endParaRPr lang="en-US" smtClean="0"/>
          </a:p>
        </p:txBody>
      </p:sp>
      <p:pic>
        <p:nvPicPr>
          <p:cNvPr id="2052" name="Picture 4" descr="Image result for Goichi Hoso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786" y="1545336"/>
            <a:ext cx="4151846" cy="47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4363"/>
            <a:ext cx="10515600" cy="1325563"/>
          </a:xfrm>
        </p:spPr>
        <p:txBody>
          <a:bodyPr/>
          <a:lstStyle/>
          <a:p>
            <a:r>
              <a:rPr lang="en-US" smtClean="0"/>
              <a:t>Cấu tạo Ichimoku Cloud</a:t>
            </a:r>
            <a:endParaRPr lang="en-US"/>
          </a:p>
        </p:txBody>
      </p:sp>
      <p:pic>
        <p:nvPicPr>
          <p:cNvPr id="3074" name="Picture 2" descr="Components of Ichimoku clou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048" y="1497046"/>
            <a:ext cx="8098536" cy="46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6503"/>
            <a:ext cx="3331464" cy="25376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Tenkan-sen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Kijun-sen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Kumo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Chikou Span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Senkou Span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1325563"/>
          </a:xfrm>
        </p:spPr>
        <p:txBody>
          <a:bodyPr/>
          <a:lstStyle/>
          <a:p>
            <a:r>
              <a:rPr lang="en-US" smtClean="0"/>
              <a:t>Làm quen vài thuật ngữ tiếng Nhật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4730496" cy="4654646"/>
          </a:xfrm>
        </p:spPr>
        <p:txBody>
          <a:bodyPr/>
          <a:lstStyle/>
          <a:p>
            <a:r>
              <a:rPr lang="en-US" smtClean="0"/>
              <a:t>Ichimoku = 1 cái nhìn</a:t>
            </a:r>
          </a:p>
          <a:p>
            <a:r>
              <a:rPr lang="en-US" smtClean="0"/>
              <a:t>Kinko = Balance (Cân bằng)</a:t>
            </a:r>
          </a:p>
          <a:p>
            <a:r>
              <a:rPr lang="en-US" smtClean="0"/>
              <a:t>Hyo = Chart (Đồ thị)</a:t>
            </a:r>
          </a:p>
          <a:p>
            <a:r>
              <a:rPr lang="en-US" smtClean="0"/>
              <a:t>Sen = Line (</a:t>
            </a:r>
            <a:r>
              <a:rPr lang="en-US"/>
              <a:t>Đường </a:t>
            </a:r>
            <a:r>
              <a:rPr lang="en-US" smtClean="0"/>
              <a:t>)</a:t>
            </a:r>
          </a:p>
          <a:p>
            <a:r>
              <a:rPr lang="en-US" smtClean="0"/>
              <a:t>TenkanSen = Conversion Line</a:t>
            </a:r>
          </a:p>
          <a:p>
            <a:r>
              <a:rPr lang="en-US" smtClean="0"/>
              <a:t>KijunSen = BaseLine</a:t>
            </a:r>
          </a:p>
          <a:p>
            <a:r>
              <a:rPr lang="en-US" smtClean="0"/>
              <a:t>Senkou Span = Leading Span</a:t>
            </a:r>
          </a:p>
          <a:p>
            <a:r>
              <a:rPr lang="en-US" smtClean="0"/>
              <a:t>Chikou Span = Lagging Span</a:t>
            </a:r>
          </a:p>
          <a:p>
            <a:r>
              <a:rPr lang="en-US" smtClean="0"/>
              <a:t>Kumo = Cloud (Mây)</a:t>
            </a:r>
            <a:endParaRPr lang="en-US"/>
          </a:p>
        </p:txBody>
      </p:sp>
      <p:pic>
        <p:nvPicPr>
          <p:cNvPr id="9" name="Picture 6" descr="Image result for ichimoku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920" y="1352710"/>
            <a:ext cx="6100799" cy="499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tính các thành phần Ichimoku Cloud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715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Tenkan </a:t>
            </a:r>
            <a:r>
              <a:rPr lang="en-US" sz="2400" smtClean="0">
                <a:solidFill>
                  <a:schemeClr val="accent1"/>
                </a:solidFill>
              </a:rPr>
              <a:t>Sen</a:t>
            </a:r>
            <a:r>
              <a:rPr lang="en-US" sz="2400" smtClean="0"/>
              <a:t> </a:t>
            </a:r>
            <a:r>
              <a:rPr lang="en-US" sz="2400"/>
              <a:t>= (highest high + lowest low</a:t>
            </a:r>
            <a:r>
              <a:rPr lang="en-US" sz="2400"/>
              <a:t>)/</a:t>
            </a:r>
            <a:r>
              <a:rPr lang="en-US" sz="2400" smtClean="0"/>
              <a:t>2      Tính trong 9 chu kỳ gần nhất</a:t>
            </a:r>
          </a:p>
          <a:p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Kijun </a:t>
            </a:r>
            <a:r>
              <a:rPr lang="en-US" sz="2400" smtClean="0">
                <a:solidFill>
                  <a:srgbClr val="FF0000"/>
                </a:solidFill>
              </a:rPr>
              <a:t>Sen</a:t>
            </a:r>
            <a:r>
              <a:rPr lang="en-US" sz="2400" smtClean="0"/>
              <a:t> </a:t>
            </a:r>
            <a:r>
              <a:rPr lang="en-US" sz="2400"/>
              <a:t>= (highest high + lowest low)/</a:t>
            </a:r>
            <a:r>
              <a:rPr lang="en-US" sz="2400"/>
              <a:t>2 </a:t>
            </a:r>
            <a:r>
              <a:rPr lang="en-US" sz="2400" smtClean="0"/>
              <a:t>	      Tính trong 26 chu kỳ gần nhất</a:t>
            </a:r>
          </a:p>
          <a:p>
            <a:endParaRPr lang="en-US" sz="2400"/>
          </a:p>
          <a:p>
            <a:r>
              <a:rPr lang="en-US" sz="2400">
                <a:solidFill>
                  <a:schemeClr val="accent6"/>
                </a:solidFill>
              </a:rPr>
              <a:t>Chikou Span</a:t>
            </a:r>
            <a:r>
              <a:rPr lang="en-US" sz="2400"/>
              <a:t> </a:t>
            </a:r>
            <a:r>
              <a:rPr lang="en-US" sz="2400"/>
              <a:t>= </a:t>
            </a:r>
            <a:r>
              <a:rPr lang="en-US" sz="2400" smtClean="0"/>
              <a:t>Dời giá đóng cửa hiện tại trở lại quá khứ </a:t>
            </a:r>
            <a:r>
              <a:rPr lang="en-US" sz="2400"/>
              <a:t>26 </a:t>
            </a:r>
            <a:r>
              <a:rPr lang="en-US" sz="2400" smtClean="0"/>
              <a:t>chu kỳ </a:t>
            </a:r>
          </a:p>
          <a:p>
            <a:endParaRPr lang="en-US" sz="2400"/>
          </a:p>
          <a:p>
            <a:r>
              <a:rPr lang="en-US" sz="2400">
                <a:solidFill>
                  <a:schemeClr val="accent1"/>
                </a:solidFill>
              </a:rPr>
              <a:t>Senkou Span A</a:t>
            </a:r>
            <a:r>
              <a:rPr lang="en-US" sz="2400"/>
              <a:t> = (Tenkan Line + Kijun Line)/</a:t>
            </a:r>
            <a:r>
              <a:rPr lang="en-US" sz="2400"/>
              <a:t>2 </a:t>
            </a:r>
            <a:r>
              <a:rPr lang="en-US" sz="2400"/>
              <a:t> </a:t>
            </a:r>
            <a:r>
              <a:rPr lang="en-US" sz="2400" smtClean="0"/>
              <a:t>  dời lên trước 26 chu kỳ ở tương lai</a:t>
            </a:r>
          </a:p>
          <a:p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Senkou Span B</a:t>
            </a:r>
            <a:r>
              <a:rPr lang="en-US" sz="2400"/>
              <a:t> = (highest high + lowest low)/</a:t>
            </a:r>
            <a:r>
              <a:rPr lang="en-US" sz="2400"/>
              <a:t>2 </a:t>
            </a:r>
            <a:r>
              <a:rPr lang="en-US" sz="2400"/>
              <a:t> </a:t>
            </a:r>
            <a:r>
              <a:rPr lang="en-US" sz="2400" smtClean="0"/>
              <a:t>Tính trong 52 chu kỳ gần nhất, và dời lên trước </a:t>
            </a:r>
            <a:r>
              <a:rPr lang="en-US" sz="2400"/>
              <a:t>26 </a:t>
            </a:r>
            <a:r>
              <a:rPr lang="en-US" sz="2400" smtClean="0"/>
              <a:t>chu kỳ ở tương lai)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411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Kháng cự hỗ trợ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428744" cy="4351338"/>
          </a:xfrm>
        </p:spPr>
        <p:txBody>
          <a:bodyPr/>
          <a:lstStyle/>
          <a:p>
            <a:r>
              <a:rPr lang="en-US" smtClean="0"/>
              <a:t>4 mức chính là 4 đường: Tenkan, Kijun, Senkou Span A,B (Cloud)</a:t>
            </a:r>
          </a:p>
          <a:p>
            <a:pPr marL="0" indent="0">
              <a:buNone/>
            </a:pPr>
            <a:r>
              <a:rPr lang="en-US" smtClean="0"/>
              <a:t>(độ mạnh yếu khác nhau)</a:t>
            </a:r>
          </a:p>
          <a:p>
            <a:r>
              <a:rPr lang="en-US" smtClean="0"/>
              <a:t>Tùy vào vị trí đường giá mà các đường trên là kháng cự hay hỗ trợ</a:t>
            </a:r>
            <a:endParaRPr lang="en-US"/>
          </a:p>
        </p:txBody>
      </p:sp>
      <p:pic>
        <p:nvPicPr>
          <p:cNvPr id="6146" name="Picture 2" descr="Image result for ichimoku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44" y="1327150"/>
            <a:ext cx="6245352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Kháng cự hỗ trợ</a:t>
            </a:r>
          </a:p>
        </p:txBody>
      </p:sp>
      <p:pic>
        <p:nvPicPr>
          <p:cNvPr id="7170" name="Picture 2" descr="Image result for ichimoku clou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18" y="1690688"/>
            <a:ext cx="9857478" cy="467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Kháng cự hỗ trợ</a:t>
            </a:r>
          </a:p>
        </p:txBody>
      </p:sp>
      <p:pic>
        <p:nvPicPr>
          <p:cNvPr id="9218" name="Picture 2" descr="Image result for ichimoku clou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082" y="1755298"/>
            <a:ext cx="9355836" cy="452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 hướng</a:t>
            </a:r>
            <a:endParaRPr lang="en-US"/>
          </a:p>
        </p:txBody>
      </p:sp>
      <p:pic>
        <p:nvPicPr>
          <p:cNvPr id="12290" name="Picture 2" descr="Image result for ichimoku clou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90" y="1843912"/>
            <a:ext cx="9797020" cy="452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7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</TotalTime>
  <Words>498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Bài 13: Ichimoku Cloud</vt:lpstr>
      <vt:lpstr>Ichimoku Cloud là gì?</vt:lpstr>
      <vt:lpstr>Cấu tạo Ichimoku Cloud</vt:lpstr>
      <vt:lpstr>Làm quen vài thuật ngữ tiếng Nhật</vt:lpstr>
      <vt:lpstr>Cách tính các thành phần Ichimoku Cloud</vt:lpstr>
      <vt:lpstr>Kháng cự hỗ trợ</vt:lpstr>
      <vt:lpstr>Kháng cự hỗ trợ</vt:lpstr>
      <vt:lpstr>Kháng cự hỗ trợ</vt:lpstr>
      <vt:lpstr>Xu hướng</vt:lpstr>
      <vt:lpstr>Xu hướng </vt:lpstr>
      <vt:lpstr>Xu Hướng</vt:lpstr>
      <vt:lpstr>Giao dịch với Ichimoku Cloud</vt:lpstr>
      <vt:lpstr>Giao dịch với Ichimoku Cloud</vt:lpstr>
      <vt:lpstr>Giao dịch với Ichimoku Cloud</vt:lpstr>
      <vt:lpstr>Giao dịch với Ichimoku Cloud</vt:lpstr>
      <vt:lpstr>Giao dịch với Ichimoku Cloud</vt:lpstr>
      <vt:lpstr> Thực hành trên biểu đồ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404</cp:revision>
  <dcterms:created xsi:type="dcterms:W3CDTF">2018-07-19T05:59:50Z</dcterms:created>
  <dcterms:modified xsi:type="dcterms:W3CDTF">2018-08-06T09:55:27Z</dcterms:modified>
</cp:coreProperties>
</file>