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sldIdLst>
    <p:sldId id="256" r:id="rId2"/>
    <p:sldId id="341" r:id="rId3"/>
    <p:sldId id="388" r:id="rId4"/>
    <p:sldId id="382" r:id="rId5"/>
    <p:sldId id="386" r:id="rId6"/>
    <p:sldId id="392" r:id="rId7"/>
    <p:sldId id="385" r:id="rId8"/>
    <p:sldId id="389" r:id="rId9"/>
    <p:sldId id="383" r:id="rId10"/>
    <p:sldId id="390" r:id="rId11"/>
    <p:sldId id="391" r:id="rId12"/>
    <p:sldId id="384" r:id="rId13"/>
    <p:sldId id="347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103" autoAdjust="0"/>
  </p:normalViewPr>
  <p:slideViewPr>
    <p:cSldViewPr snapToGrid="0">
      <p:cViewPr varScale="1">
        <p:scale>
          <a:sx n="70" d="100"/>
          <a:sy n="70" d="100"/>
        </p:scale>
        <p:origin x="5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EAEAE-315B-4AED-9385-00E420306AC6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31C69-77AA-4C06-B07A-33250894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6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1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CC2A-0E53-4AB8-8D4E-7CA57C53B591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921" y="441319"/>
            <a:ext cx="9939688" cy="1000546"/>
          </a:xfrm>
        </p:spPr>
        <p:txBody>
          <a:bodyPr>
            <a:noAutofit/>
          </a:bodyPr>
          <a:lstStyle/>
          <a:p>
            <a:r>
              <a:rPr lang="en-US" sz="5400" err="1" smtClean="0"/>
              <a:t>Bài</a:t>
            </a:r>
            <a:r>
              <a:rPr lang="en-US" sz="5400" smtClean="0"/>
              <a:t> </a:t>
            </a:r>
            <a:r>
              <a:rPr lang="en-US" sz="5400" smtClean="0"/>
              <a:t>14: Volume</a:t>
            </a:r>
            <a:endParaRPr lang="en-US" sz="5400"/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08" y="1755647"/>
            <a:ext cx="10186415" cy="436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0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Xác định hỗ trợ kháng cự bị phá vỡ (breakout)</a:t>
            </a:r>
          </a:p>
        </p:txBody>
      </p:sp>
      <p:pic>
        <p:nvPicPr>
          <p:cNvPr id="5122" name="Picture 2" descr="Image result for volume breakou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80" y="1901000"/>
            <a:ext cx="8875585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3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Xác định hỗ trợ kháng cự bị phá vỡ (breakout)</a:t>
            </a:r>
          </a:p>
        </p:txBody>
      </p:sp>
      <p:pic>
        <p:nvPicPr>
          <p:cNvPr id="6146" name="Picture 2" descr="Image result for volume breakou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98" y="1993805"/>
            <a:ext cx="9742742" cy="435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1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Giao dịch với Volume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Thường xuyên quan sát Volume để xác định độ mạnh yếu của trend.</a:t>
            </a:r>
          </a:p>
          <a:p>
            <a:r>
              <a:rPr lang="en-US" smtClean="0"/>
              <a:t>Áp dụng Volume để mua được ở giá càng gần đáy càng tốt.</a:t>
            </a:r>
          </a:p>
          <a:p>
            <a:r>
              <a:rPr lang="en-US" smtClean="0"/>
              <a:t>Bán ra khi vùng hỗ trợ bị phá vỡ.</a:t>
            </a:r>
          </a:p>
          <a:p>
            <a:r>
              <a:rPr lang="en-US" smtClean="0"/>
              <a:t>Mua vào khi vùng kháng cự bị phá vỡ.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5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Thực hành trên biểu đồ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2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28" y="1511166"/>
            <a:ext cx="9971773" cy="493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9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225926"/>
            <a:ext cx="9933673" cy="3961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4186990"/>
            <a:ext cx="9933673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Volume </a:t>
            </a:r>
            <a:r>
              <a:rPr lang="en-US" smtClean="0"/>
              <a:t>là </a:t>
            </a:r>
            <a:r>
              <a:rPr lang="en-US"/>
              <a:t>gì?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80377"/>
            <a:ext cx="5407153" cy="4410456"/>
          </a:xfrm>
        </p:spPr>
        <p:txBody>
          <a:bodyPr/>
          <a:lstStyle/>
          <a:p>
            <a:r>
              <a:rPr lang="en-US"/>
              <a:t>Volume là số cổ phần của cổ </a:t>
            </a:r>
            <a:r>
              <a:rPr lang="en-US"/>
              <a:t>phiếu</a:t>
            </a:r>
            <a:r>
              <a:rPr lang="en-US" smtClean="0"/>
              <a:t>, coin token được giao dịch </a:t>
            </a:r>
            <a:r>
              <a:rPr lang="en-US"/>
              <a:t>trong một khoảng thời gian nhất định (phút, giờ, ngày, tháng v.v...).</a:t>
            </a:r>
            <a:endParaRPr lang="en-US" smtClean="0"/>
          </a:p>
          <a:p>
            <a:r>
              <a:rPr lang="en-US" smtClean="0"/>
              <a:t>Thể hiện mức độ quan tâm của nhà đầu tư đến loại coin, cổ phiếu nào đó.</a:t>
            </a:r>
            <a:endParaRPr lang="en-US" smtClean="0"/>
          </a:p>
        </p:txBody>
      </p:sp>
      <p:pic>
        <p:nvPicPr>
          <p:cNvPr id="7172" name="Picture 4" descr="Image result for volume tr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088" y="1027906"/>
            <a:ext cx="4570270" cy="462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6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Volume là gì?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36920" cy="4351338"/>
          </a:xfrm>
        </p:spPr>
        <p:txBody>
          <a:bodyPr/>
          <a:lstStyle/>
          <a:p>
            <a:r>
              <a:rPr lang="en-US" smtClean="0"/>
              <a:t>V</a:t>
            </a:r>
            <a:r>
              <a:rPr lang="vi-VN" smtClean="0"/>
              <a:t>olume </a:t>
            </a:r>
            <a:r>
              <a:rPr lang="vi-VN"/>
              <a:t>cao cũng có nghĩa là thị trường đó đang được giao dịch một cách tích cực và có thanh khoản cao.</a:t>
            </a:r>
            <a:endParaRPr lang="en-US" smtClean="0"/>
          </a:p>
          <a:p>
            <a:r>
              <a:rPr lang="en-US"/>
              <a:t>V</a:t>
            </a:r>
            <a:r>
              <a:rPr lang="vi-VN" smtClean="0"/>
              <a:t>olume </a:t>
            </a:r>
            <a:r>
              <a:rPr lang="vi-VN"/>
              <a:t>thấp thể hiện thị trường chưa ổn định, kém </a:t>
            </a:r>
            <a:r>
              <a:rPr lang="vi-VN"/>
              <a:t>thanh </a:t>
            </a:r>
            <a:r>
              <a:rPr lang="vi-VN" smtClean="0"/>
              <a:t>khoản</a:t>
            </a:r>
            <a:r>
              <a:rPr lang="en-US" smtClean="0"/>
              <a:t>. Có</a:t>
            </a:r>
            <a:r>
              <a:rPr lang="vi-VN" smtClean="0"/>
              <a:t> </a:t>
            </a:r>
            <a:r>
              <a:rPr lang="vi-VN"/>
              <a:t>thể là biểu </a:t>
            </a:r>
            <a:r>
              <a:rPr lang="vi-VN"/>
              <a:t>hiện </a:t>
            </a:r>
            <a:r>
              <a:rPr lang="vi-VN" smtClean="0"/>
              <a:t>cho thị </a:t>
            </a:r>
            <a:r>
              <a:rPr lang="vi-VN"/>
              <a:t>trường đang</a:t>
            </a:r>
            <a:r>
              <a:rPr lang="vi-VN"/>
              <a:t> </a:t>
            </a:r>
            <a:r>
              <a:rPr lang="vi-VN" smtClean="0"/>
              <a:t>sidewa</a:t>
            </a:r>
            <a:r>
              <a:rPr lang="en-US" smtClean="0"/>
              <a:t>y.</a:t>
            </a:r>
          </a:p>
          <a:p>
            <a:endParaRPr lang="en-US"/>
          </a:p>
        </p:txBody>
      </p:sp>
      <p:pic>
        <p:nvPicPr>
          <p:cNvPr id="4" name="Picture 2" descr="Image result for volume tr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480" y="1434349"/>
            <a:ext cx="4846320" cy="46420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03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Xác định sự mạnh yếu của xu hướng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1. </a:t>
            </a:r>
            <a:r>
              <a:rPr lang="en-US" b="1" smtClean="0"/>
              <a:t>Volume tăng</a:t>
            </a:r>
            <a:r>
              <a:rPr lang="en-US" smtClean="0"/>
              <a:t>: </a:t>
            </a:r>
            <a:r>
              <a:rPr lang="en-US"/>
              <a:t>(Thể hiện nhà đầu tư </a:t>
            </a:r>
            <a:r>
              <a:rPr lang="en-US">
                <a:solidFill>
                  <a:srgbClr val="FF0000"/>
                </a:solidFill>
              </a:rPr>
              <a:t>quan tâm</a:t>
            </a:r>
            <a:r>
              <a:rPr lang="en-US"/>
              <a:t> thị trường)</a:t>
            </a:r>
            <a:endParaRPr lang="en-US" smtClean="0"/>
          </a:p>
          <a:p>
            <a:r>
              <a:rPr lang="en-US" smtClean="0"/>
              <a:t>Giá tăng: Giá khả năng cao sẽ tiếp tục tăng.</a:t>
            </a:r>
          </a:p>
          <a:p>
            <a:r>
              <a:rPr lang="en-US" smtClean="0"/>
              <a:t>Giá giảm: Giá sẽ có khả năng tiếp tục giảm mạnh.</a:t>
            </a:r>
          </a:p>
          <a:p>
            <a:pPr marL="0" indent="0">
              <a:buNone/>
            </a:pPr>
            <a:r>
              <a:rPr lang="en-US" smtClean="0"/>
              <a:t>2. </a:t>
            </a:r>
            <a:r>
              <a:rPr lang="en-US" b="1" smtClean="0"/>
              <a:t>Volume giảm:</a:t>
            </a:r>
            <a:r>
              <a:rPr lang="en-US" smtClean="0"/>
              <a:t> </a:t>
            </a:r>
            <a:r>
              <a:rPr lang="en-US"/>
              <a:t>(Thể hiện </a:t>
            </a:r>
            <a:r>
              <a:rPr lang="en-US"/>
              <a:t>nhà </a:t>
            </a:r>
            <a:r>
              <a:rPr lang="en-US" smtClean="0"/>
              <a:t>đầu tư </a:t>
            </a:r>
            <a:r>
              <a:rPr lang="en-US" b="1" smtClean="0">
                <a:solidFill>
                  <a:srgbClr val="FF0000"/>
                </a:solidFill>
              </a:rPr>
              <a:t>ít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quan tâm</a:t>
            </a:r>
            <a:r>
              <a:rPr lang="en-US"/>
              <a:t> thị trường)</a:t>
            </a:r>
            <a:endParaRPr lang="en-US" smtClean="0"/>
          </a:p>
          <a:p>
            <a:r>
              <a:rPr lang="en-US" smtClean="0"/>
              <a:t>Giá tăng: Giá sẽ bớt tăng. Có xu hướng quay đầu.</a:t>
            </a:r>
          </a:p>
          <a:p>
            <a:r>
              <a:rPr lang="en-US" smtClean="0"/>
              <a:t>Giá giảm: Giá sẽ có khả năng giảm hoặc tăng (cần yếu tố thứ 3)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4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Xác định sự mạnh yếu của xu hướng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917065"/>
            <a:ext cx="86868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5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Xác định sự mạnh yếu của xu hướng</a:t>
            </a:r>
          </a:p>
        </p:txBody>
      </p:sp>
      <p:pic>
        <p:nvPicPr>
          <p:cNvPr id="8194" name="Picture 2" descr="Image result for volume trade and tren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232" y="2064455"/>
            <a:ext cx="9841992" cy="429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45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Bắt đỉnh đáy với Volume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9009"/>
            <a:ext cx="10515600" cy="4351338"/>
          </a:xfrm>
        </p:spPr>
        <p:txBody>
          <a:bodyPr/>
          <a:lstStyle/>
          <a:p>
            <a:r>
              <a:rPr lang="en-US" smtClean="0"/>
              <a:t>Khi volume đạt đến đỉnh hoặc đáy thì khả năng giá cũng là đỉnh đáy.</a:t>
            </a:r>
          </a:p>
          <a:p>
            <a:r>
              <a:rPr lang="en-US" smtClean="0"/>
              <a:t>Vì: Nhà đầu tư đã bơm hoặc xả quá mạnh, không muốn bơm xả nữa.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40" y="2468880"/>
            <a:ext cx="9238488" cy="416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Bắt đỉnh đáy với Volume</a:t>
            </a:r>
          </a:p>
        </p:txBody>
      </p:sp>
      <p:pic>
        <p:nvPicPr>
          <p:cNvPr id="3074" name="Picture 2" descr="volume-trong-phan-tich-ky-thuat-traderviet-2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584" y="2160111"/>
            <a:ext cx="9774936" cy="406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74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Xác định hỗ trợ kháng cự bị phá vỡ (breakout)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478153"/>
            <a:ext cx="10515600" cy="4351338"/>
          </a:xfrm>
        </p:spPr>
        <p:txBody>
          <a:bodyPr/>
          <a:lstStyle/>
          <a:p>
            <a:r>
              <a:rPr lang="en-US" smtClean="0"/>
              <a:t>Áp dụng thêm biểu đồ nến, thường là nến Marubozu</a:t>
            </a:r>
            <a:endParaRPr lang="en-US"/>
          </a:p>
        </p:txBody>
      </p:sp>
      <p:pic>
        <p:nvPicPr>
          <p:cNvPr id="6" name="Picture 2" descr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378" y="2049951"/>
            <a:ext cx="9739694" cy="445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10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5034</TotalTime>
  <Words>373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Bài 14: Volume</vt:lpstr>
      <vt:lpstr>Volume là gì?</vt:lpstr>
      <vt:lpstr>Volume là gì?</vt:lpstr>
      <vt:lpstr>Xác định sự mạnh yếu của xu hướng</vt:lpstr>
      <vt:lpstr>Xác định sự mạnh yếu của xu hướng</vt:lpstr>
      <vt:lpstr>Xác định sự mạnh yếu của xu hướng</vt:lpstr>
      <vt:lpstr>Bắt đỉnh đáy với Volume</vt:lpstr>
      <vt:lpstr>Bắt đỉnh đáy với Volume</vt:lpstr>
      <vt:lpstr>Xác định hỗ trợ kháng cự bị phá vỡ (breakout)</vt:lpstr>
      <vt:lpstr>Xác định hỗ trợ kháng cự bị phá vỡ (breakout)</vt:lpstr>
      <vt:lpstr>Xác định hỗ trợ kháng cự bị phá vỡ (breakout)</vt:lpstr>
      <vt:lpstr>Giao dịch với Volume</vt:lpstr>
      <vt:lpstr> Thực hành trên biểu đồ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Khái niệm, ý nghĩa phân tích kĩ thuật, đọc biểu đồ nến</dc:title>
  <dc:creator>Quy Vu</dc:creator>
  <cp:lastModifiedBy>Quy Vu</cp:lastModifiedBy>
  <cp:revision>439</cp:revision>
  <dcterms:created xsi:type="dcterms:W3CDTF">2018-07-19T05:59:50Z</dcterms:created>
  <dcterms:modified xsi:type="dcterms:W3CDTF">2018-08-07T06:42:51Z</dcterms:modified>
</cp:coreProperties>
</file>