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341" r:id="rId3"/>
    <p:sldId id="387" r:id="rId4"/>
    <p:sldId id="388" r:id="rId5"/>
    <p:sldId id="389" r:id="rId6"/>
    <p:sldId id="391" r:id="rId7"/>
    <p:sldId id="390" r:id="rId8"/>
    <p:sldId id="392" r:id="rId9"/>
    <p:sldId id="393" r:id="rId10"/>
    <p:sldId id="386" r:id="rId11"/>
    <p:sldId id="385" r:id="rId12"/>
    <p:sldId id="394" r:id="rId13"/>
    <p:sldId id="395" r:id="rId14"/>
    <p:sldId id="396" r:id="rId15"/>
    <p:sldId id="383" r:id="rId16"/>
    <p:sldId id="397" r:id="rId17"/>
    <p:sldId id="384" r:id="rId18"/>
    <p:sldId id="34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15: Fibonacci</a:t>
            </a:r>
            <a:endParaRPr lang="en-US" sz="5400"/>
          </a:p>
        </p:txBody>
      </p:sp>
      <p:pic>
        <p:nvPicPr>
          <p:cNvPr id="3074" name="Picture 2" descr="Chart showing example of Fibonacci retracement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6" y="1766633"/>
            <a:ext cx="9253727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tỉ lệ Fibonacci trong Trade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sao?</a:t>
            </a:r>
          </a:p>
          <a:p>
            <a:r>
              <a:rPr lang="en-US" smtClean="0"/>
              <a:t>Giả sử 1 người có 100$ trong ví, anh ta muốn tiêu tiền.</a:t>
            </a:r>
          </a:p>
          <a:p>
            <a:pPr marL="0" indent="0">
              <a:buNone/>
            </a:pPr>
            <a:r>
              <a:rPr lang="en-US" smtClean="0"/>
              <a:t>Theo tâm lý học, khi tiêu hết 50% (50$) sẽ tiêu chậm lại,</a:t>
            </a:r>
          </a:p>
          <a:p>
            <a:pPr marL="0" indent="0">
              <a:buNone/>
            </a:pPr>
            <a:r>
              <a:rPr lang="en-US" smtClean="0"/>
              <a:t>hết 78.4% (78.4$) sẽ lại chậm hơn nữa, vì sắp hết tiền, chỉ còn 23.6$. </a:t>
            </a:r>
          </a:p>
          <a:p>
            <a:r>
              <a:rPr lang="en-US" smtClean="0"/>
              <a:t>Trading, nếu xu hướng giảm, đến càng giảm theo tỷ lệ trên, thì giá sẽ càng có xu hướng giảm chậm lại.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Và quay đầu. :)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Ăn sóng hồi</a:t>
            </a:r>
            <a:r>
              <a:rPr lang="en-US" smtClean="0"/>
              <a:t> </a:t>
            </a:r>
            <a:r>
              <a:rPr lang="en-US" smtClean="0"/>
              <a:t>với </a:t>
            </a:r>
            <a:r>
              <a:rPr lang="en-US" smtClean="0"/>
              <a:t>Fibonacci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1393063"/>
          </a:xfrm>
        </p:spPr>
        <p:txBody>
          <a:bodyPr/>
          <a:lstStyle/>
          <a:p>
            <a:r>
              <a:rPr lang="en-US" smtClean="0"/>
              <a:t>Xác định điểm bắt đầu và điểm dừng tạm thời của 1 xu hướng.</a:t>
            </a:r>
          </a:p>
          <a:p>
            <a:r>
              <a:rPr lang="en-US" smtClean="0"/>
              <a:t>Vẽ Fibonacci và bắt đáy ở các đường: 0.236; 0.382; 0.5; 0.618; 0.764</a:t>
            </a:r>
          </a:p>
          <a:p>
            <a:endParaRPr lang="en-US" smtClean="0"/>
          </a:p>
        </p:txBody>
      </p:sp>
      <p:pic>
        <p:nvPicPr>
          <p:cNvPr id="11268" name="Picture 4" descr="Daily chart of AUD/USD with Fibonacci retracement level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83" y="2466467"/>
            <a:ext cx="8540369" cy="40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Ăn sóng hồi </a:t>
            </a:r>
            <a:r>
              <a:rPr lang="en-US"/>
              <a:t>với </a:t>
            </a:r>
            <a:r>
              <a:rPr lang="en-US" smtClean="0"/>
              <a:t>Fibonacci - Xu hướng tăng</a:t>
            </a:r>
            <a:endParaRPr lang="en-US"/>
          </a:p>
        </p:txBody>
      </p:sp>
      <p:pic>
        <p:nvPicPr>
          <p:cNvPr id="12290" name="Picture 2" descr="Fibonacci Retracement: 38.2% Fib level held as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6" y="1832260"/>
            <a:ext cx="9787128" cy="45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Ăn sóng hồi với Fibonacci - Xu </a:t>
            </a:r>
            <a:r>
              <a:rPr lang="en-US"/>
              <a:t>hướng </a:t>
            </a:r>
            <a:r>
              <a:rPr lang="en-US" smtClean="0"/>
              <a:t>giảm</a:t>
            </a:r>
            <a:endParaRPr lang="en-US"/>
          </a:p>
        </p:txBody>
      </p:sp>
      <p:pic>
        <p:nvPicPr>
          <p:cNvPr id="13314" name="Picture 2" descr="4-hour chart of EUR/USD with Fibonacci retracement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19" y="1768253"/>
            <a:ext cx="9822561" cy="467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Ăn sóng hồi với Fibonacci - Xu hướng giảm</a:t>
            </a:r>
          </a:p>
        </p:txBody>
      </p:sp>
      <p:pic>
        <p:nvPicPr>
          <p:cNvPr id="14338" name="Picture 2" descr="Fibonacci Retracement: 50.0% Fib level held as resis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5" y="1832260"/>
            <a:ext cx="9564624" cy="45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hỗ trợ kháng cự </a:t>
            </a:r>
            <a:r>
              <a:rPr lang="en-US" smtClean="0"/>
              <a:t>dùng Fibonacci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96" y="1487297"/>
            <a:ext cx="10515600" cy="4351338"/>
          </a:xfrm>
        </p:spPr>
        <p:txBody>
          <a:bodyPr/>
          <a:lstStyle/>
          <a:p>
            <a:r>
              <a:rPr lang="en-US" smtClean="0"/>
              <a:t>Số càng nhỏ thì kháng cự hỗ trợ càng yếu</a:t>
            </a:r>
            <a:endParaRPr lang="en-US"/>
          </a:p>
        </p:txBody>
      </p:sp>
      <p:pic>
        <p:nvPicPr>
          <p:cNvPr id="7" name="Picture 2" descr="Image result for fibonacci tr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" y="2013360"/>
            <a:ext cx="10079736" cy="443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hỗ trợ kháng cự dùng Fibonacci</a:t>
            </a:r>
          </a:p>
        </p:txBody>
      </p:sp>
      <p:pic>
        <p:nvPicPr>
          <p:cNvPr id="15362" name="Picture 2" descr="Image result for fibonacci resistance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" y="1804828"/>
            <a:ext cx="9855137" cy="45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</a:t>
            </a:r>
            <a:r>
              <a:rPr lang="en-US" smtClean="0"/>
              <a:t>Fibonacci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Phải xác định được xu hướng, và điểm kết thúc xu hướng.</a:t>
            </a:r>
          </a:p>
          <a:p>
            <a:r>
              <a:rPr lang="en-US" smtClean="0"/>
              <a:t>Vẽ Fibonacci từ đầu xu hướng, đến cuối xu hướng.</a:t>
            </a:r>
          </a:p>
          <a:p>
            <a:r>
              <a:rPr lang="en-US" smtClean="0"/>
              <a:t>Xác định các đường quan trọng: 0.236, 0.382, 0.5, 0.618, 0.764</a:t>
            </a:r>
          </a:p>
          <a:p>
            <a:pPr marL="0" indent="0">
              <a:buNone/>
            </a:pPr>
            <a:r>
              <a:rPr lang="en-US" smtClean="0"/>
              <a:t>Nếu các đường này trùng với đường kháng cự hỗ trợ thì sẽ tăng độ mạnh của các đường hỗ trợ kháng cự đó.</a:t>
            </a:r>
          </a:p>
        </p:txBody>
      </p:sp>
    </p:spTree>
    <p:extLst>
      <p:ext uri="{BB962C8B-B14F-4D97-AF65-F5344CB8AC3E}">
        <p14:creationId xmlns:p14="http://schemas.microsoft.com/office/powerpoint/2010/main" val="87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</a:t>
            </a:r>
            <a:r>
              <a:rPr lang="en-US" smtClean="0"/>
              <a:t> </a:t>
            </a:r>
            <a:r>
              <a:rPr lang="en-US" smtClean="0"/>
              <a:t>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407153" cy="4410456"/>
          </a:xfrm>
        </p:spPr>
        <p:txBody>
          <a:bodyPr/>
          <a:lstStyle/>
          <a:p>
            <a:r>
              <a:rPr lang="en-US" smtClean="0"/>
              <a:t>Dãy số huyền thoại </a:t>
            </a:r>
            <a:r>
              <a:rPr lang="en-US"/>
              <a:t>0, 1, 1, 2, 3, 5, 8, 13, 21, 34, 55, </a:t>
            </a:r>
            <a:r>
              <a:rPr lang="en-US"/>
              <a:t>89</a:t>
            </a:r>
            <a:r>
              <a:rPr lang="en-US" smtClean="0"/>
              <a:t>...</a:t>
            </a:r>
          </a:p>
          <a:p>
            <a:r>
              <a:rPr lang="it-IT" smtClean="0"/>
              <a:t>Nhà toán học Italia </a:t>
            </a:r>
            <a:r>
              <a:rPr lang="it-IT" b="1" smtClean="0"/>
              <a:t>Leonardo </a:t>
            </a:r>
            <a:r>
              <a:rPr lang="it-IT" b="1"/>
              <a:t>Pisano </a:t>
            </a:r>
            <a:r>
              <a:rPr lang="it-IT" b="1" smtClean="0"/>
              <a:t>Bogollo</a:t>
            </a:r>
            <a:r>
              <a:rPr lang="it-IT" smtClean="0"/>
              <a:t>  thế kỷ </a:t>
            </a:r>
            <a:r>
              <a:rPr lang="en-US" smtClean="0"/>
              <a:t>13th</a:t>
            </a:r>
          </a:p>
          <a:p>
            <a:r>
              <a:rPr lang="en-US" smtClean="0"/>
              <a:t>Mỗi số trong dãy có tỷ lệ 61.8% của số tiếp theo, và 38.2% của số tiếp theo nữa, và 23.6% tiếp nữa. .</a:t>
            </a:r>
            <a:endParaRPr lang="en-US"/>
          </a:p>
          <a:p>
            <a:r>
              <a:rPr lang="en-US" smtClean="0"/>
              <a:t>Fibonacci </a:t>
            </a:r>
            <a:r>
              <a:rPr lang="en-US"/>
              <a:t>retracement levels: 76.4, 61.8</a:t>
            </a:r>
            <a:r>
              <a:rPr lang="en-US"/>
              <a:t>, </a:t>
            </a:r>
            <a:r>
              <a:rPr lang="en-US" smtClean="0"/>
              <a:t>38.2, 23.6</a:t>
            </a:r>
            <a:r>
              <a:rPr lang="en-US"/>
              <a:t>.</a:t>
            </a:r>
          </a:p>
          <a:p>
            <a:endParaRPr lang="en-US" smtClean="0"/>
          </a:p>
        </p:txBody>
      </p:sp>
      <p:sp>
        <p:nvSpPr>
          <p:cNvPr id="4" name="AutoShape 2" descr="Image result for fibonacc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Image result for fibonac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8" y="3968257"/>
            <a:ext cx="4041648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Leonardo Pisano Bigo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94" y="685882"/>
            <a:ext cx="3891015" cy="32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Tỷ lệ Fibonacci ở mọi nơi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1026" name="Picture 2" descr="Fibonacci Sea She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9346"/>
            <a:ext cx="9144000" cy="52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2050" name="Picture 2" descr="Aloe Flo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333533"/>
            <a:ext cx="9253728" cy="48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5122" name="Picture 2" descr="Image result for fibonac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76" y="1435259"/>
            <a:ext cx="9628632" cy="47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7170" name="Picture 2" descr="Image result for fibonac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84" y="1348580"/>
            <a:ext cx="8721852" cy="49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6146" name="Picture 2" descr="Image result for fibonac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36" y="1271810"/>
            <a:ext cx="9073896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819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17" y="1258697"/>
            <a:ext cx="9553083" cy="49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Fibonacci ở mọi nơi</a:t>
            </a:r>
            <a:br>
              <a:rPr lang="en-US"/>
            </a:br>
            <a:endParaRPr lang="en-US"/>
          </a:p>
        </p:txBody>
      </p:sp>
      <p:pic>
        <p:nvPicPr>
          <p:cNvPr id="9220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83" y="1350135"/>
            <a:ext cx="4885341" cy="48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395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Bài 15: Fibonacci</vt:lpstr>
      <vt:lpstr>Fibonacci là gì?</vt:lpstr>
      <vt:lpstr>Tỷ lệ Fibonacci ở mọi nơi </vt:lpstr>
      <vt:lpstr>Tỷ lệ Fibonacci ở mọi nơi </vt:lpstr>
      <vt:lpstr>Tỷ lệ Fibonacci ở mọi nơi </vt:lpstr>
      <vt:lpstr>Tỷ lệ Fibonacci ở mọi nơi </vt:lpstr>
      <vt:lpstr>Tỷ lệ Fibonacci ở mọi nơi </vt:lpstr>
      <vt:lpstr>Tỷ lệ Fibonacci ở mọi nơi </vt:lpstr>
      <vt:lpstr>Tỷ lệ Fibonacci ở mọi nơi </vt:lpstr>
      <vt:lpstr>Ứng dụng tỉ lệ Fibonacci trong Trade</vt:lpstr>
      <vt:lpstr>Ăn sóng hồi với Fibonacci</vt:lpstr>
      <vt:lpstr>Ăn sóng hồi với Fibonacci - Xu hướng tăng</vt:lpstr>
      <vt:lpstr>Ăn sóng hồi với Fibonacci - Xu hướng giảm</vt:lpstr>
      <vt:lpstr>Ăn sóng hồi với Fibonacci - Xu hướng giảm</vt:lpstr>
      <vt:lpstr>Xác định hỗ trợ kháng cự dùng Fibonacci</vt:lpstr>
      <vt:lpstr>Xác định hỗ trợ kháng cự dùng Fibonacci</vt:lpstr>
      <vt:lpstr>Giao dịch với Fibonacci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464</cp:revision>
  <dcterms:created xsi:type="dcterms:W3CDTF">2018-07-19T05:59:50Z</dcterms:created>
  <dcterms:modified xsi:type="dcterms:W3CDTF">2018-08-08T05:51:20Z</dcterms:modified>
</cp:coreProperties>
</file>