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56" r:id="rId3"/>
    <p:sldId id="257" r:id="rId4"/>
    <p:sldId id="323" r:id="rId5"/>
    <p:sldId id="324" r:id="rId6"/>
    <p:sldId id="325" r:id="rId7"/>
    <p:sldId id="326" r:id="rId8"/>
    <p:sldId id="327" r:id="rId9"/>
    <p:sldId id="318" r:id="rId10"/>
    <p:sldId id="322" r:id="rId11"/>
    <p:sldId id="32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1" y="252920"/>
            <a:ext cx="11050620" cy="62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31109" y="666897"/>
            <a:ext cx="2499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Lời</a:t>
            </a:r>
            <a:r>
              <a:rPr lang="en-US" sz="5400" b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US" sz="5400" b="1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ngỏ</a:t>
            </a:r>
            <a:r>
              <a:rPr lang="en-US" sz="5400" b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:</a:t>
            </a:r>
            <a:endParaRPr lang="en-US" sz="5400" b="1"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2951" y="1511164"/>
            <a:ext cx="9601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err="1">
                <a:solidFill>
                  <a:schemeClr val="bg1"/>
                </a:solidFill>
              </a:rPr>
              <a:t>Với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tâm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nguyện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giúp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mọi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người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kiếm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thêm</a:t>
            </a:r>
            <a:r>
              <a:rPr lang="en-US" sz="2000">
                <a:solidFill>
                  <a:schemeClr val="bg1"/>
                </a:solidFill>
              </a:rPr>
              <a:t> 1 </a:t>
            </a:r>
            <a:r>
              <a:rPr lang="en-US" sz="2000" err="1">
                <a:solidFill>
                  <a:schemeClr val="bg1"/>
                </a:solidFill>
              </a:rPr>
              <a:t>nguồn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nhập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với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lãi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suất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ít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nhất</a:t>
            </a:r>
            <a:r>
              <a:rPr lang="en-US" sz="2000">
                <a:solidFill>
                  <a:schemeClr val="bg1"/>
                </a:solidFill>
              </a:rPr>
              <a:t> 30-40% 1 </a:t>
            </a:r>
            <a:r>
              <a:rPr lang="en-US" sz="2000" err="1">
                <a:solidFill>
                  <a:schemeClr val="bg1"/>
                </a:solidFill>
              </a:rPr>
              <a:t>tháng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en-US" sz="2000" err="1">
                <a:solidFill>
                  <a:schemeClr val="bg1"/>
                </a:solidFill>
              </a:rPr>
              <a:t>Mình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lập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ra</a:t>
            </a:r>
            <a:r>
              <a:rPr lang="en-US" sz="2000">
                <a:solidFill>
                  <a:schemeClr val="bg1"/>
                </a:solidFill>
              </a:rPr>
              <a:t> Channel </a:t>
            </a:r>
            <a:r>
              <a:rPr lang="en-US" sz="2000" b="1" err="1">
                <a:solidFill>
                  <a:srgbClr val="FF0000"/>
                </a:solidFill>
              </a:rPr>
              <a:t>Blockchain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Dream</a:t>
            </a:r>
            <a:r>
              <a:rPr lang="en-US" sz="2000" smtClean="0">
                <a:solidFill>
                  <a:schemeClr val="bg1"/>
                </a:solidFill>
              </a:rPr>
              <a:t> cùng chuỗi video giá trị về kiến thức crypto cũng như kỹ thuật đầu tư.</a:t>
            </a:r>
            <a:endParaRPr lang="en-US" sz="2000">
              <a:solidFill>
                <a:schemeClr val="bg1"/>
              </a:solidFill>
            </a:endParaRPr>
          </a:p>
          <a:p>
            <a:pPr algn="just"/>
            <a:r>
              <a:rPr lang="en-US" sz="2000" err="1" smtClean="0">
                <a:solidFill>
                  <a:schemeClr val="bg1"/>
                </a:solidFill>
              </a:rPr>
              <a:t>Khi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xem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hết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loạt</a:t>
            </a:r>
            <a:r>
              <a:rPr lang="en-US" sz="2000">
                <a:solidFill>
                  <a:schemeClr val="bg1"/>
                </a:solidFill>
              </a:rPr>
              <a:t> video </a:t>
            </a:r>
            <a:r>
              <a:rPr lang="en-US" sz="2000" err="1">
                <a:solidFill>
                  <a:schemeClr val="bg1"/>
                </a:solidFill>
              </a:rPr>
              <a:t>này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thì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một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Trader </a:t>
            </a:r>
            <a:r>
              <a:rPr lang="en-US" sz="2000" err="1">
                <a:solidFill>
                  <a:schemeClr val="bg1"/>
                </a:solidFill>
              </a:rPr>
              <a:t>mới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thể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am hiểu </a:t>
            </a:r>
            <a:r>
              <a:rPr lang="en-US" sz="2000" err="1">
                <a:solidFill>
                  <a:schemeClr val="bg1"/>
                </a:solidFill>
              </a:rPr>
              <a:t>về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trường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cũng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như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rèn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luyện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được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các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kỹ </a:t>
            </a:r>
            <a:r>
              <a:rPr lang="en-US" sz="2000" err="1">
                <a:solidFill>
                  <a:schemeClr val="bg1"/>
                </a:solidFill>
              </a:rPr>
              <a:t>năng</a:t>
            </a:r>
            <a:r>
              <a:rPr lang="en-US" sz="2000">
                <a:solidFill>
                  <a:schemeClr val="bg1"/>
                </a:solidFill>
              </a:rPr>
              <a:t>, qua </a:t>
            </a:r>
            <a:r>
              <a:rPr lang="en-US" sz="2000" err="1">
                <a:solidFill>
                  <a:schemeClr val="bg1"/>
                </a:solidFill>
              </a:rPr>
              <a:t>đó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thể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dụng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kiếm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tiền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được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Với </a:t>
            </a:r>
            <a:r>
              <a:rPr lang="en-US" sz="2000" smtClean="0">
                <a:solidFill>
                  <a:schemeClr val="bg1"/>
                </a:solidFill>
              </a:rPr>
              <a:t>Crypto, </a:t>
            </a:r>
            <a:r>
              <a:rPr lang="en-US" sz="2000" err="1">
                <a:solidFill>
                  <a:schemeClr val="bg1"/>
                </a:solidFill>
              </a:rPr>
              <a:t>thì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mức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lợi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nhuận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ít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30-40% 1 </a:t>
            </a:r>
            <a:r>
              <a:rPr lang="en-US" sz="2000" b="1" err="1">
                <a:solidFill>
                  <a:srgbClr val="FF0000"/>
                </a:solidFill>
              </a:rPr>
              <a:t>tháng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hoặc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hơn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điều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rất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bình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thường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en-US" sz="2000" err="1">
                <a:solidFill>
                  <a:schemeClr val="bg1"/>
                </a:solidFill>
              </a:rPr>
              <a:t>Tùy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vào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thời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gian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bỏ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err="1" smtClean="0">
                <a:solidFill>
                  <a:schemeClr val="bg1"/>
                </a:solidFill>
              </a:rPr>
              <a:t>ra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luyện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tập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thời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gian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đầu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tư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khai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thác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err="1">
                <a:solidFill>
                  <a:schemeClr val="bg1"/>
                </a:solidFill>
              </a:rPr>
              <a:t>Đảm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bảo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rằng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chuỗi</a:t>
            </a:r>
            <a:r>
              <a:rPr lang="en-US" sz="2000">
                <a:solidFill>
                  <a:schemeClr val="bg1"/>
                </a:solidFill>
              </a:rPr>
              <a:t> videos </a:t>
            </a:r>
            <a:r>
              <a:rPr lang="en-US" sz="2000" err="1">
                <a:solidFill>
                  <a:schemeClr val="bg1"/>
                </a:solidFill>
              </a:rPr>
              <a:t>này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không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thua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bất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kì</a:t>
            </a:r>
            <a:r>
              <a:rPr lang="en-US" sz="2000">
                <a:solidFill>
                  <a:schemeClr val="bg1"/>
                </a:solidFill>
              </a:rPr>
              <a:t> 1 </a:t>
            </a:r>
            <a:r>
              <a:rPr lang="en-US" sz="2000" err="1">
                <a:solidFill>
                  <a:schemeClr val="bg1"/>
                </a:solidFill>
              </a:rPr>
              <a:t>khóa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học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trị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giá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hàng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ngàn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đô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người</a:t>
            </a:r>
            <a:r>
              <a:rPr lang="en-US" sz="2000">
                <a:solidFill>
                  <a:schemeClr val="bg1"/>
                </a:solidFill>
              </a:rPr>
              <a:t> ta </a:t>
            </a:r>
            <a:r>
              <a:rPr lang="en-US" sz="2000" err="1">
                <a:solidFill>
                  <a:schemeClr val="bg1"/>
                </a:solidFill>
              </a:rPr>
              <a:t>dạy</a:t>
            </a:r>
            <a:r>
              <a:rPr lang="en-US" sz="2000">
                <a:solidFill>
                  <a:schemeClr val="bg1"/>
                </a:solidFill>
              </a:rPr>
              <a:t> ở </a:t>
            </a:r>
            <a:r>
              <a:rPr lang="en-US" sz="2000" err="1">
                <a:solidFill>
                  <a:schemeClr val="bg1"/>
                </a:solidFill>
              </a:rPr>
              <a:t>ngoài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kia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>
                <a:solidFill>
                  <a:schemeClr val="bg1"/>
                </a:solidFill>
              </a:rPr>
              <a:t>Sau </a:t>
            </a:r>
            <a:r>
              <a:rPr lang="en-US" sz="2000" err="1">
                <a:solidFill>
                  <a:schemeClr val="bg1"/>
                </a:solidFill>
              </a:rPr>
              <a:t>khi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xem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xong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và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ứng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dụng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thành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công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mong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các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bạn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hãy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chia </a:t>
            </a:r>
            <a:r>
              <a:rPr lang="en-US" sz="2000" b="1" err="1">
                <a:solidFill>
                  <a:srgbClr val="FF0000"/>
                </a:solidFill>
              </a:rPr>
              <a:t>sẽ</a:t>
            </a:r>
            <a:r>
              <a:rPr lang="en-US" sz="2000">
                <a:solidFill>
                  <a:schemeClr val="bg1"/>
                </a:solidFill>
              </a:rPr>
              <a:t> video </a:t>
            </a:r>
            <a:r>
              <a:rPr lang="en-US" sz="2000" err="1">
                <a:solidFill>
                  <a:schemeClr val="bg1"/>
                </a:solidFill>
              </a:rPr>
              <a:t>này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đến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những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rgbClr val="FF0000"/>
                </a:solidFill>
              </a:rPr>
              <a:t>người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 err="1" smtClean="0">
                <a:solidFill>
                  <a:srgbClr val="FF0000"/>
                </a:solidFill>
              </a:rPr>
              <a:t>đang</a:t>
            </a:r>
            <a:r>
              <a:rPr lang="en-US" sz="2000" b="1" smtClean="0">
                <a:solidFill>
                  <a:srgbClr val="FF0000"/>
                </a:solidFill>
              </a:rPr>
              <a:t> </a:t>
            </a:r>
            <a:r>
              <a:rPr lang="en-US" sz="2000" b="1" err="1" smtClean="0">
                <a:solidFill>
                  <a:srgbClr val="FF0000"/>
                </a:solidFill>
              </a:rPr>
              <a:t>cần</a:t>
            </a:r>
            <a:r>
              <a:rPr lang="en-US" sz="2000" smtClean="0">
                <a:solidFill>
                  <a:schemeClr val="bg1"/>
                </a:solidFill>
              </a:rPr>
              <a:t>. Đồng thời </a:t>
            </a:r>
            <a:r>
              <a:rPr lang="en-US" sz="2000" b="1" smtClean="0">
                <a:solidFill>
                  <a:srgbClr val="FF0000"/>
                </a:solidFill>
              </a:rPr>
              <a:t>hãy đóng góp ý kiến</a:t>
            </a:r>
            <a:r>
              <a:rPr lang="en-US" sz="2000" smtClean="0">
                <a:solidFill>
                  <a:schemeClr val="bg1"/>
                </a:solidFill>
              </a:rPr>
              <a:t> giúp mình. </a:t>
            </a:r>
            <a:r>
              <a:rPr lang="en-US" sz="2000" err="1">
                <a:solidFill>
                  <a:schemeClr val="bg1"/>
                </a:solidFill>
              </a:rPr>
              <a:t>Để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mình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có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thêm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nhiều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động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lực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làm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tiếp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những</a:t>
            </a:r>
            <a:r>
              <a:rPr lang="en-US" sz="2000">
                <a:solidFill>
                  <a:schemeClr val="bg1"/>
                </a:solidFill>
              </a:rPr>
              <a:t> video </a:t>
            </a:r>
            <a:r>
              <a:rPr lang="en-US" sz="2000" err="1">
                <a:solidFill>
                  <a:schemeClr val="bg1"/>
                </a:solidFill>
              </a:rPr>
              <a:t>giá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trị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cho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cộng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đồng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err="1">
                <a:solidFill>
                  <a:schemeClr val="bg1"/>
                </a:solidFill>
              </a:rPr>
              <a:t>Chúc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các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bạn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kiếm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thật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nhiều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tiền</a:t>
            </a:r>
            <a:r>
              <a:rPr lang="en-US" sz="200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581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Trend Line xu hướng giá là gì?</a:t>
            </a:r>
            <a:endParaRPr lang="en-US" sz="4000"/>
          </a:p>
        </p:txBody>
      </p:sp>
      <p:pic>
        <p:nvPicPr>
          <p:cNvPr id="4098" name="Picture 2" descr="Image result for trend l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31" y="1857675"/>
            <a:ext cx="9500137" cy="4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Giai đoạn Retest giá. Giai đoạn phân vân của NĐT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mage result for khÃ¡ng cá»± há» trá»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6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1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69" y="365761"/>
            <a:ext cx="9939688" cy="1424538"/>
          </a:xfrm>
        </p:spPr>
        <p:txBody>
          <a:bodyPr>
            <a:noAutofit/>
          </a:bodyPr>
          <a:lstStyle/>
          <a:p>
            <a:r>
              <a:rPr lang="en-US" sz="3600" err="1" smtClean="0"/>
              <a:t>Bài</a:t>
            </a:r>
            <a:r>
              <a:rPr lang="en-US" sz="3600" smtClean="0"/>
              <a:t> </a:t>
            </a:r>
            <a:r>
              <a:rPr lang="en-US" sz="3600" smtClean="0"/>
              <a:t>5: Supply Demand &amp; Trend Line</a:t>
            </a:r>
            <a:br>
              <a:rPr lang="en-US" sz="3600" smtClean="0"/>
            </a:br>
            <a:r>
              <a:rPr lang="en-US" sz="3600" err="1" smtClean="0"/>
              <a:t>Lý</a:t>
            </a:r>
            <a:r>
              <a:rPr lang="en-US" sz="3600" smtClean="0"/>
              <a:t> </a:t>
            </a:r>
            <a:r>
              <a:rPr lang="en-US" sz="3600" err="1" smtClean="0"/>
              <a:t>thuyết</a:t>
            </a:r>
            <a:r>
              <a:rPr lang="en-US" sz="3600" smtClean="0"/>
              <a:t> </a:t>
            </a:r>
            <a:r>
              <a:rPr lang="en-US" sz="3600" err="1" smtClean="0"/>
              <a:t>cung</a:t>
            </a:r>
            <a:r>
              <a:rPr lang="en-US" sz="3600" smtClean="0"/>
              <a:t> </a:t>
            </a:r>
            <a:r>
              <a:rPr lang="en-US" sz="3600" err="1" smtClean="0"/>
              <a:t>cầu</a:t>
            </a:r>
            <a:r>
              <a:rPr lang="en-US" sz="3600" smtClean="0"/>
              <a:t>, </a:t>
            </a:r>
            <a:r>
              <a:rPr lang="en-US" sz="3600" err="1" smtClean="0"/>
              <a:t>Kháng</a:t>
            </a:r>
            <a:r>
              <a:rPr lang="en-US" sz="3600" smtClean="0"/>
              <a:t> </a:t>
            </a:r>
            <a:r>
              <a:rPr lang="en-US" sz="3600" err="1" smtClean="0"/>
              <a:t>cự</a:t>
            </a:r>
            <a:r>
              <a:rPr lang="en-US" sz="3600" smtClean="0"/>
              <a:t> </a:t>
            </a:r>
            <a:r>
              <a:rPr lang="en-US" sz="3600" err="1" smtClean="0"/>
              <a:t>hỗ</a:t>
            </a:r>
            <a:r>
              <a:rPr lang="en-US" sz="3600" smtClean="0"/>
              <a:t> </a:t>
            </a:r>
            <a:r>
              <a:rPr lang="en-US" sz="3600" err="1" smtClean="0"/>
              <a:t>trợ</a:t>
            </a:r>
            <a:r>
              <a:rPr lang="en-US" sz="3600" smtClean="0"/>
              <a:t> </a:t>
            </a:r>
            <a:r>
              <a:rPr lang="en-US" sz="3600" smtClean="0"/>
              <a:t>&amp; Xu </a:t>
            </a:r>
            <a:r>
              <a:rPr lang="en-US" sz="3600" err="1" smtClean="0"/>
              <a:t>hướng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endParaRPr lang="en-US" sz="3600"/>
          </a:p>
        </p:txBody>
      </p:sp>
      <p:pic>
        <p:nvPicPr>
          <p:cNvPr id="3" name="Picture 2" descr="Image result for supply de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65" y="2034373"/>
            <a:ext cx="9334935" cy="43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Supply Demand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gì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9505" cy="43513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Supply demand hay </a:t>
            </a:r>
            <a:r>
              <a:rPr lang="en-US" err="1" smtClean="0"/>
              <a:t>còn</a:t>
            </a:r>
            <a:r>
              <a:rPr lang="en-US" smtClean="0"/>
              <a:t> </a:t>
            </a:r>
            <a:r>
              <a:rPr lang="en-US" err="1" smtClean="0"/>
              <a:t>gọi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thuyết</a:t>
            </a:r>
            <a:r>
              <a:rPr lang="en-US" smtClean="0"/>
              <a:t> </a:t>
            </a:r>
            <a:r>
              <a:rPr lang="en-US" err="1" smtClean="0"/>
              <a:t>cung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. </a:t>
            </a:r>
            <a:r>
              <a:rPr lang="en-US" err="1" smtClean="0"/>
              <a:t>Đó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đi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những</a:t>
            </a:r>
            <a:r>
              <a:rPr lang="en-US" smtClean="0"/>
              <a:t> </a:t>
            </a:r>
            <a:r>
              <a:rPr lang="en-US" err="1" smtClean="0"/>
              <a:t>vùng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xảy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err="1" smtClean="0"/>
              <a:t>tranh</a:t>
            </a:r>
            <a:r>
              <a:rPr lang="en-US" smtClean="0"/>
              <a:t> </a:t>
            </a:r>
            <a:r>
              <a:rPr lang="en-US" err="1" smtClean="0"/>
              <a:t>chấp</a:t>
            </a:r>
            <a:r>
              <a:rPr lang="en-US" smtClean="0"/>
              <a:t> </a:t>
            </a:r>
            <a:r>
              <a:rPr lang="en-US" err="1" smtClean="0"/>
              <a:t>giữa</a:t>
            </a:r>
            <a:r>
              <a:rPr lang="en-US" smtClean="0"/>
              <a:t> </a:t>
            </a:r>
            <a:r>
              <a:rPr lang="en-US" err="1" smtClean="0"/>
              <a:t>bên</a:t>
            </a:r>
            <a:r>
              <a:rPr lang="en-US" smtClean="0"/>
              <a:t> </a:t>
            </a:r>
            <a:r>
              <a:rPr lang="en-US" err="1" smtClean="0"/>
              <a:t>mua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bên</a:t>
            </a:r>
            <a:r>
              <a:rPr lang="en-US" smtClean="0"/>
              <a:t> </a:t>
            </a:r>
            <a:r>
              <a:rPr lang="en-US" err="1" smtClean="0"/>
              <a:t>bán</a:t>
            </a:r>
            <a:r>
              <a:rPr lang="en-US" smtClean="0"/>
              <a:t>. </a:t>
            </a:r>
            <a:r>
              <a:rPr lang="en-US" err="1" smtClean="0"/>
              <a:t>Khiến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tang </a:t>
            </a:r>
            <a:r>
              <a:rPr lang="en-US" err="1" smtClean="0"/>
              <a:t>mạnh</a:t>
            </a:r>
            <a:r>
              <a:rPr lang="en-US" smtClean="0"/>
              <a:t> </a:t>
            </a:r>
            <a:r>
              <a:rPr lang="en-US" err="1" smtClean="0"/>
              <a:t>hoặc</a:t>
            </a:r>
            <a:r>
              <a:rPr lang="en-US" smtClean="0"/>
              <a:t> </a:t>
            </a:r>
            <a:r>
              <a:rPr lang="en-US" err="1" smtClean="0"/>
              <a:t>giảm</a:t>
            </a:r>
            <a:r>
              <a:rPr lang="en-US" smtClean="0"/>
              <a:t> </a:t>
            </a:r>
            <a:r>
              <a:rPr lang="en-US" err="1" smtClean="0"/>
              <a:t>mạnh</a:t>
            </a:r>
            <a:r>
              <a:rPr lang="en-US" smtClean="0"/>
              <a:t>.</a:t>
            </a:r>
          </a:p>
          <a:p>
            <a:r>
              <a:rPr lang="en-US" err="1" smtClean="0"/>
              <a:t>Vùng</a:t>
            </a:r>
            <a:r>
              <a:rPr lang="en-US" smtClean="0"/>
              <a:t> Supply hay </a:t>
            </a:r>
            <a:r>
              <a:rPr lang="en-US" err="1" smtClean="0"/>
              <a:t>còn</a:t>
            </a:r>
            <a:r>
              <a:rPr lang="en-US" smtClean="0"/>
              <a:t> </a:t>
            </a:r>
            <a:r>
              <a:rPr lang="en-US" err="1" smtClean="0"/>
              <a:t>gọi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vùng</a:t>
            </a:r>
            <a:r>
              <a:rPr lang="en-US" smtClean="0"/>
              <a:t> </a:t>
            </a:r>
            <a:r>
              <a:rPr lang="en-US" err="1" smtClean="0"/>
              <a:t>cung</a:t>
            </a:r>
            <a:r>
              <a:rPr lang="en-US" smtClean="0"/>
              <a:t>, ở </a:t>
            </a:r>
            <a:r>
              <a:rPr lang="en-US" err="1" smtClean="0"/>
              <a:t>tại</a:t>
            </a:r>
            <a:r>
              <a:rPr lang="en-US" smtClean="0"/>
              <a:t>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bán</a:t>
            </a:r>
            <a:r>
              <a:rPr lang="en-US" smtClean="0"/>
              <a:t> </a:t>
            </a:r>
            <a:r>
              <a:rPr lang="en-US" err="1" smtClean="0"/>
              <a:t>chiếm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hơn</a:t>
            </a:r>
            <a:r>
              <a:rPr lang="en-US" smtClean="0"/>
              <a:t>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err="1" smtClean="0"/>
              <a:t>mua</a:t>
            </a:r>
            <a:r>
              <a:rPr lang="en-US" smtClean="0"/>
              <a:t> </a:t>
            </a:r>
            <a:r>
              <a:rPr lang="en-US" err="1" smtClean="0"/>
              <a:t>khiến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đi</a:t>
            </a:r>
            <a:r>
              <a:rPr lang="en-US" smtClean="0"/>
              <a:t> </a:t>
            </a:r>
            <a:r>
              <a:rPr lang="en-US" err="1" smtClean="0"/>
              <a:t>xuống</a:t>
            </a:r>
            <a:r>
              <a:rPr lang="en-US" smtClean="0"/>
              <a:t>.</a:t>
            </a:r>
          </a:p>
          <a:p>
            <a:r>
              <a:rPr lang="en-US" err="1" smtClean="0"/>
              <a:t>Vùng</a:t>
            </a:r>
            <a:r>
              <a:rPr lang="en-US" smtClean="0"/>
              <a:t> Demand hay </a:t>
            </a:r>
            <a:r>
              <a:rPr lang="en-US" err="1" smtClean="0"/>
              <a:t>còn</a:t>
            </a:r>
            <a:r>
              <a:rPr lang="en-US" smtClean="0"/>
              <a:t> </a:t>
            </a:r>
            <a:r>
              <a:rPr lang="en-US" err="1" smtClean="0"/>
              <a:t>gọi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vùng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, ở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err="1" smtClean="0"/>
              <a:t>áp</a:t>
            </a:r>
            <a:r>
              <a:rPr lang="en-US" smtClean="0"/>
              <a:t> </a:t>
            </a:r>
            <a:r>
              <a:rPr lang="en-US" err="1" smtClean="0"/>
              <a:t>lực</a:t>
            </a:r>
            <a:r>
              <a:rPr lang="en-US" smtClean="0"/>
              <a:t> </a:t>
            </a:r>
            <a:r>
              <a:rPr lang="en-US" err="1" smtClean="0"/>
              <a:t>mua</a:t>
            </a:r>
            <a:r>
              <a:rPr lang="en-US" smtClean="0"/>
              <a:t> </a:t>
            </a:r>
            <a:r>
              <a:rPr lang="en-US" err="1" smtClean="0"/>
              <a:t>rất</a:t>
            </a:r>
            <a:r>
              <a:rPr lang="en-US" smtClean="0"/>
              <a:t> </a:t>
            </a:r>
            <a:r>
              <a:rPr lang="en-US" err="1" smtClean="0"/>
              <a:t>mạnh</a:t>
            </a:r>
            <a:r>
              <a:rPr lang="en-US" smtClean="0"/>
              <a:t> </a:t>
            </a:r>
            <a:r>
              <a:rPr lang="en-US" err="1" smtClean="0"/>
              <a:t>khiến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đẩy</a:t>
            </a:r>
            <a:r>
              <a:rPr lang="en-US" smtClean="0"/>
              <a:t> </a:t>
            </a:r>
            <a:r>
              <a:rPr lang="en-US" err="1" smtClean="0"/>
              <a:t>lên</a:t>
            </a:r>
            <a:r>
              <a:rPr lang="en-US" smtClean="0"/>
              <a:t>.</a:t>
            </a: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3074" name="Picture 2" descr="Image result for supply de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5" y="1491917"/>
            <a:ext cx="4032986" cy="45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Kháng</a:t>
            </a:r>
            <a:r>
              <a:rPr lang="en-US" smtClean="0"/>
              <a:t> </a:t>
            </a:r>
            <a:r>
              <a:rPr lang="en-US" err="1" smtClean="0"/>
              <a:t>cự</a:t>
            </a:r>
            <a:r>
              <a:rPr lang="en-US" smtClean="0"/>
              <a:t> </a:t>
            </a:r>
            <a:r>
              <a:rPr lang="en-US" err="1" smtClean="0"/>
              <a:t>hỗ</a:t>
            </a:r>
            <a:r>
              <a:rPr lang="en-US" smtClean="0"/>
              <a:t>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gì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2050" name="Picture 2" descr="Image result for supply dem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5" y="1690687"/>
            <a:ext cx="9772805" cy="491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Xác định vùng kháng cự hỗ trợ</a:t>
            </a:r>
            <a:endParaRPr lang="en-US"/>
          </a:p>
        </p:txBody>
      </p:sp>
      <p:pic>
        <p:nvPicPr>
          <p:cNvPr id="5122" name="Picture 2" descr="Image result for khÃ¡ng cá»± há» trá»£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810785"/>
            <a:ext cx="9693442" cy="48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8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Kháng cự chuyển thành </a:t>
            </a:r>
            <a:r>
              <a:rPr lang="en-US"/>
              <a:t>hỗ </a:t>
            </a:r>
            <a:r>
              <a:rPr lang="en-US" smtClean="0"/>
              <a:t>trợ</a:t>
            </a:r>
            <a:endParaRPr lang="en-US"/>
          </a:p>
        </p:txBody>
      </p:sp>
      <p:pic>
        <p:nvPicPr>
          <p:cNvPr id="6146" name="Picture 2" descr="Image result for khÃ¡ng cá»± há» trá»£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690688"/>
            <a:ext cx="9326880" cy="48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4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Hỗ trợ chuyển thành kháng cự</a:t>
            </a:r>
            <a:endParaRPr lang="en-US"/>
          </a:p>
        </p:txBody>
      </p:sp>
      <p:pic>
        <p:nvPicPr>
          <p:cNvPr id="7170" name="Picture 2" descr="Image result for khÃ¡ng cá»± há» trá»£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84" y="1825625"/>
            <a:ext cx="96492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8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điểm hỗ trợ có mức giá tăng lên, báo hiệu nhu cầu ngày càng tăng. =&gt; Thể hiện 1 xu hướng tăng.</a:t>
            </a:r>
          </a:p>
          <a:p>
            <a:pPr marL="0" indent="0">
              <a:buNone/>
            </a:pPr>
            <a:r>
              <a:rPr lang="en-US" smtClean="0"/>
              <a:t>==&gt; Các điểm hỗ trợ sẽ hình thành 1 trend tăng (Up trend)</a:t>
            </a:r>
          </a:p>
          <a:p>
            <a:r>
              <a:rPr lang="en-US" smtClean="0"/>
              <a:t>Các điểm kháng cự có mức giá giảm, báo hiệu nhu cầu ngày càng giảm. =&gt; Thể hiện 1 xu hướng giảm.</a:t>
            </a:r>
          </a:p>
          <a:p>
            <a:pPr marL="0" indent="0">
              <a:buNone/>
            </a:pPr>
            <a:r>
              <a:rPr lang="en-US" smtClean="0"/>
              <a:t>==&gt; Các điểm kháng cự sẽ hình thành 1 trend giảm (Down trend)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Trend Line </a:t>
            </a:r>
            <a:r>
              <a:rPr lang="en-US" err="1" smtClean="0"/>
              <a:t>xu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gì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Trend Line </a:t>
            </a:r>
            <a:r>
              <a:rPr lang="en-US" err="1" smtClean="0"/>
              <a:t>xu</a:t>
            </a:r>
            <a:r>
              <a:rPr lang="en-US" smtClean="0"/>
              <a:t> </a:t>
            </a:r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gì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" y="1529580"/>
            <a:ext cx="10631906" cy="5048666"/>
          </a:xfrm>
        </p:spPr>
      </p:pic>
    </p:spTree>
    <p:extLst>
      <p:ext uri="{BB962C8B-B14F-4D97-AF65-F5344CB8AC3E}">
        <p14:creationId xmlns:p14="http://schemas.microsoft.com/office/powerpoint/2010/main" val="12083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453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Bài 5: Supply Demand &amp; Trend Line Lý thuyết cung cầu, Kháng cự hỗ trợ &amp; Xu hướng giá </vt:lpstr>
      <vt:lpstr>Supply Demand là gì?</vt:lpstr>
      <vt:lpstr>Kháng cự hỗ trợ là gì?</vt:lpstr>
      <vt:lpstr>PowerPoint Presentation</vt:lpstr>
      <vt:lpstr>Kháng cự chuyển thành hỗ trợ</vt:lpstr>
      <vt:lpstr>Hỗ trợ chuyển thành kháng cự</vt:lpstr>
      <vt:lpstr>Trend Line xu hướng giá là gì?</vt:lpstr>
      <vt:lpstr>Trend Line xu hướng giá là gì?</vt:lpstr>
      <vt:lpstr>Trend Line xu hướng giá là gì?</vt:lpstr>
      <vt:lpstr>Giai đoạn Retest giá. Giai đoạn phân vân của NĐT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124</cp:revision>
  <dcterms:created xsi:type="dcterms:W3CDTF">2018-07-19T05:59:50Z</dcterms:created>
  <dcterms:modified xsi:type="dcterms:W3CDTF">2018-07-23T09:08:12Z</dcterms:modified>
</cp:coreProperties>
</file>