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56" r:id="rId3"/>
    <p:sldId id="341" r:id="rId4"/>
    <p:sldId id="330" r:id="rId5"/>
    <p:sldId id="342" r:id="rId6"/>
    <p:sldId id="343" r:id="rId7"/>
    <p:sldId id="339" r:id="rId8"/>
    <p:sldId id="340" r:id="rId9"/>
    <p:sldId id="336" r:id="rId10"/>
    <p:sldId id="344" r:id="rId11"/>
    <p:sldId id="34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1" y="252920"/>
            <a:ext cx="11050620" cy="62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31109" y="666897"/>
            <a:ext cx="2499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Lời</a:t>
            </a:r>
            <a:r>
              <a:rPr lang="en-US" sz="5400" b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US" sz="5400" b="1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ngỏ</a:t>
            </a:r>
            <a:r>
              <a:rPr lang="en-US" sz="5400" b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:</a:t>
            </a:r>
            <a:endParaRPr lang="en-US" sz="5400" b="1"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2951" y="1511164"/>
            <a:ext cx="9601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err="1">
                <a:solidFill>
                  <a:schemeClr val="bg1"/>
                </a:solidFill>
              </a:rPr>
              <a:t>Với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tâm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nguyện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giúp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mọi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người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kiếm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thêm</a:t>
            </a:r>
            <a:r>
              <a:rPr lang="en-US" sz="2000">
                <a:solidFill>
                  <a:schemeClr val="bg1"/>
                </a:solidFill>
              </a:rPr>
              <a:t> 1 </a:t>
            </a:r>
            <a:r>
              <a:rPr lang="en-US" sz="2000" err="1">
                <a:solidFill>
                  <a:schemeClr val="bg1"/>
                </a:solidFill>
              </a:rPr>
              <a:t>nguồn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nhập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với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lãi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suất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ít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nhất</a:t>
            </a:r>
            <a:r>
              <a:rPr lang="en-US" sz="2000">
                <a:solidFill>
                  <a:schemeClr val="bg1"/>
                </a:solidFill>
              </a:rPr>
              <a:t> 30-40% 1 </a:t>
            </a:r>
            <a:r>
              <a:rPr lang="en-US" sz="2000" err="1">
                <a:solidFill>
                  <a:schemeClr val="bg1"/>
                </a:solidFill>
              </a:rPr>
              <a:t>tháng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en-US" sz="2000" err="1">
                <a:solidFill>
                  <a:schemeClr val="bg1"/>
                </a:solidFill>
              </a:rPr>
              <a:t>Mình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lập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ra</a:t>
            </a:r>
            <a:r>
              <a:rPr lang="en-US" sz="2000">
                <a:solidFill>
                  <a:schemeClr val="bg1"/>
                </a:solidFill>
              </a:rPr>
              <a:t> Channel </a:t>
            </a:r>
            <a:r>
              <a:rPr lang="en-US" sz="2000" b="1" err="1">
                <a:solidFill>
                  <a:srgbClr val="FF0000"/>
                </a:solidFill>
              </a:rPr>
              <a:t>Blockchain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Dream</a:t>
            </a:r>
            <a:r>
              <a:rPr lang="en-US" sz="2000" smtClean="0">
                <a:solidFill>
                  <a:schemeClr val="bg1"/>
                </a:solidFill>
              </a:rPr>
              <a:t> cùng chuỗi video giá trị về kiến thức </a:t>
            </a:r>
            <a:r>
              <a:rPr lang="en-US" sz="2000" smtClean="0">
                <a:solidFill>
                  <a:schemeClr val="bg1"/>
                </a:solidFill>
              </a:rPr>
              <a:t>Crypto </a:t>
            </a:r>
            <a:r>
              <a:rPr lang="en-US" sz="2000" smtClean="0">
                <a:solidFill>
                  <a:schemeClr val="bg1"/>
                </a:solidFill>
              </a:rPr>
              <a:t>cũng như kỹ thuật đầu tư.</a:t>
            </a:r>
            <a:endParaRPr lang="en-US" sz="2000">
              <a:solidFill>
                <a:schemeClr val="bg1"/>
              </a:solidFill>
            </a:endParaRPr>
          </a:p>
          <a:p>
            <a:pPr algn="just"/>
            <a:r>
              <a:rPr lang="en-US" sz="2000" err="1" smtClean="0">
                <a:solidFill>
                  <a:schemeClr val="bg1"/>
                </a:solidFill>
              </a:rPr>
              <a:t>Khi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xem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hết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loạt</a:t>
            </a:r>
            <a:r>
              <a:rPr lang="en-US" sz="2000">
                <a:solidFill>
                  <a:schemeClr val="bg1"/>
                </a:solidFill>
              </a:rPr>
              <a:t> video </a:t>
            </a:r>
            <a:r>
              <a:rPr lang="en-US" sz="2000" err="1">
                <a:solidFill>
                  <a:schemeClr val="bg1"/>
                </a:solidFill>
              </a:rPr>
              <a:t>này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thì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một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Trader </a:t>
            </a:r>
            <a:r>
              <a:rPr lang="en-US" sz="2000" err="1">
                <a:solidFill>
                  <a:schemeClr val="bg1"/>
                </a:solidFill>
              </a:rPr>
              <a:t>mới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thể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am hiểu </a:t>
            </a:r>
            <a:r>
              <a:rPr lang="en-US" sz="2000" err="1">
                <a:solidFill>
                  <a:schemeClr val="bg1"/>
                </a:solidFill>
              </a:rPr>
              <a:t>về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trường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cũng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như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rèn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luyện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được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các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kỹ </a:t>
            </a:r>
            <a:r>
              <a:rPr lang="en-US" sz="2000" err="1">
                <a:solidFill>
                  <a:schemeClr val="bg1"/>
                </a:solidFill>
              </a:rPr>
              <a:t>năng</a:t>
            </a:r>
            <a:r>
              <a:rPr lang="en-US" sz="2000">
                <a:solidFill>
                  <a:schemeClr val="bg1"/>
                </a:solidFill>
              </a:rPr>
              <a:t>, qua </a:t>
            </a:r>
            <a:r>
              <a:rPr lang="en-US" sz="2000" err="1">
                <a:solidFill>
                  <a:schemeClr val="bg1"/>
                </a:solidFill>
              </a:rPr>
              <a:t>đó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thể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dụng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kiếm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tiền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được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Với Crypto, </a:t>
            </a:r>
            <a:r>
              <a:rPr lang="en-US" sz="2000" err="1">
                <a:solidFill>
                  <a:schemeClr val="bg1"/>
                </a:solidFill>
              </a:rPr>
              <a:t>thì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mức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lợi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nhuận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ít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30-40% 1 </a:t>
            </a:r>
            <a:r>
              <a:rPr lang="en-US" sz="2000" b="1" err="1">
                <a:solidFill>
                  <a:srgbClr val="FF0000"/>
                </a:solidFill>
              </a:rPr>
              <a:t>tháng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hoặc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hơn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điều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rất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bình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thường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en-US" sz="2000" err="1">
                <a:solidFill>
                  <a:schemeClr val="bg1"/>
                </a:solidFill>
              </a:rPr>
              <a:t>Tùy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vào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thời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gian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bỏ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ra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luyện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tập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thời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gian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đầu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tư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khai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thác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err="1">
                <a:solidFill>
                  <a:schemeClr val="bg1"/>
                </a:solidFill>
              </a:rPr>
              <a:t>Đảm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bảo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rằng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chuỗi</a:t>
            </a:r>
            <a:r>
              <a:rPr lang="en-US" sz="2000">
                <a:solidFill>
                  <a:schemeClr val="bg1"/>
                </a:solidFill>
              </a:rPr>
              <a:t> videos </a:t>
            </a:r>
            <a:r>
              <a:rPr lang="en-US" sz="2000" err="1">
                <a:solidFill>
                  <a:schemeClr val="bg1"/>
                </a:solidFill>
              </a:rPr>
              <a:t>này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không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thua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kì</a:t>
            </a:r>
            <a:r>
              <a:rPr lang="en-US" sz="2000">
                <a:solidFill>
                  <a:schemeClr val="bg1"/>
                </a:solidFill>
              </a:rPr>
              <a:t> 1 </a:t>
            </a:r>
            <a:r>
              <a:rPr lang="en-US" sz="2000" err="1">
                <a:solidFill>
                  <a:schemeClr val="bg1"/>
                </a:solidFill>
              </a:rPr>
              <a:t>khóa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học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trị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giá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hàng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ngàn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đô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người</a:t>
            </a:r>
            <a:r>
              <a:rPr lang="en-US" sz="2000">
                <a:solidFill>
                  <a:schemeClr val="bg1"/>
                </a:solidFill>
              </a:rPr>
              <a:t> ta </a:t>
            </a:r>
            <a:r>
              <a:rPr lang="en-US" sz="2000" err="1">
                <a:solidFill>
                  <a:schemeClr val="bg1"/>
                </a:solidFill>
              </a:rPr>
              <a:t>dạy</a:t>
            </a:r>
            <a:r>
              <a:rPr lang="en-US" sz="2000">
                <a:solidFill>
                  <a:schemeClr val="bg1"/>
                </a:solidFill>
              </a:rPr>
              <a:t> ở </a:t>
            </a:r>
            <a:r>
              <a:rPr lang="en-US" sz="2000" err="1">
                <a:solidFill>
                  <a:schemeClr val="bg1"/>
                </a:solidFill>
              </a:rPr>
              <a:t>ngoài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kia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>
                <a:solidFill>
                  <a:schemeClr val="bg1"/>
                </a:solidFill>
              </a:rPr>
              <a:t>Sau </a:t>
            </a:r>
            <a:r>
              <a:rPr lang="en-US" sz="2000" err="1">
                <a:solidFill>
                  <a:schemeClr val="bg1"/>
                </a:solidFill>
              </a:rPr>
              <a:t>khi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xem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xong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dụng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thành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công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mong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các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bạn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hãy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chia </a:t>
            </a:r>
            <a:r>
              <a:rPr lang="en-US" sz="2000" b="1" err="1">
                <a:solidFill>
                  <a:srgbClr val="FF0000"/>
                </a:solidFill>
              </a:rPr>
              <a:t>sẽ</a:t>
            </a:r>
            <a:r>
              <a:rPr lang="en-US" sz="2000">
                <a:solidFill>
                  <a:schemeClr val="bg1"/>
                </a:solidFill>
              </a:rPr>
              <a:t> video </a:t>
            </a:r>
            <a:r>
              <a:rPr lang="en-US" sz="2000" err="1">
                <a:solidFill>
                  <a:schemeClr val="bg1"/>
                </a:solidFill>
              </a:rPr>
              <a:t>này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đến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những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rgbClr val="FF0000"/>
                </a:solidFill>
              </a:rPr>
              <a:t>người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 err="1" smtClean="0">
                <a:solidFill>
                  <a:srgbClr val="FF0000"/>
                </a:solidFill>
              </a:rPr>
              <a:t>đang</a:t>
            </a:r>
            <a:r>
              <a:rPr lang="en-US" sz="2000" b="1" smtClean="0">
                <a:solidFill>
                  <a:srgbClr val="FF0000"/>
                </a:solidFill>
              </a:rPr>
              <a:t> </a:t>
            </a:r>
            <a:r>
              <a:rPr lang="en-US" sz="2000" b="1" err="1" smtClean="0">
                <a:solidFill>
                  <a:srgbClr val="FF0000"/>
                </a:solidFill>
              </a:rPr>
              <a:t>cần</a:t>
            </a:r>
            <a:r>
              <a:rPr lang="en-US" sz="2000" smtClean="0">
                <a:solidFill>
                  <a:schemeClr val="bg1"/>
                </a:solidFill>
              </a:rPr>
              <a:t>. Đồng thời </a:t>
            </a:r>
            <a:r>
              <a:rPr lang="en-US" sz="2000" b="1" smtClean="0">
                <a:solidFill>
                  <a:srgbClr val="FF0000"/>
                </a:solidFill>
              </a:rPr>
              <a:t>hãy đóng góp ý kiến</a:t>
            </a:r>
            <a:r>
              <a:rPr lang="en-US" sz="2000" smtClean="0">
                <a:solidFill>
                  <a:schemeClr val="bg1"/>
                </a:solidFill>
              </a:rPr>
              <a:t> giúp mình. </a:t>
            </a:r>
            <a:r>
              <a:rPr lang="en-US" sz="2000" err="1">
                <a:solidFill>
                  <a:schemeClr val="bg1"/>
                </a:solidFill>
              </a:rPr>
              <a:t>Để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mình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thêm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nhiều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động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lực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làm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tiếp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những</a:t>
            </a:r>
            <a:r>
              <a:rPr lang="en-US" sz="2000">
                <a:solidFill>
                  <a:schemeClr val="bg1"/>
                </a:solidFill>
              </a:rPr>
              <a:t> video </a:t>
            </a:r>
            <a:r>
              <a:rPr lang="en-US" sz="2000" err="1">
                <a:solidFill>
                  <a:schemeClr val="bg1"/>
                </a:solidFill>
              </a:rPr>
              <a:t>giá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trị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cho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cộng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đồng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err="1">
                <a:solidFill>
                  <a:schemeClr val="bg1"/>
                </a:solidFill>
              </a:rPr>
              <a:t>Chúc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các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bạn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kiếm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thật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nhiều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tiền</a:t>
            </a:r>
            <a:r>
              <a:rPr lang="en-US" sz="200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58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sự giao cắt của MA trong giao dịch</a:t>
            </a:r>
          </a:p>
        </p:txBody>
      </p:sp>
      <p:pic>
        <p:nvPicPr>
          <p:cNvPr id="8194" name="Picture 2" descr="awww.traderviet.com_upload_duongnguyenhuy555_image_BABYPIPS_MA_MA6_1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09" y="1395663"/>
            <a:ext cx="9673390" cy="49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dụng sự giao cắt của MA trong giao dịch</a:t>
            </a:r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72" y="1690688"/>
            <a:ext cx="10148236" cy="4589831"/>
          </a:xfrm>
        </p:spPr>
      </p:pic>
    </p:spTree>
    <p:extLst>
      <p:ext uri="{BB962C8B-B14F-4D97-AF65-F5344CB8AC3E}">
        <p14:creationId xmlns:p14="http://schemas.microsoft.com/office/powerpoint/2010/main" val="21943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12" y="644892"/>
            <a:ext cx="9939688" cy="875899"/>
          </a:xfrm>
        </p:spPr>
        <p:txBody>
          <a:bodyPr>
            <a:noAutofit/>
          </a:bodyPr>
          <a:lstStyle/>
          <a:p>
            <a:r>
              <a:rPr lang="en-US" sz="4800" err="1" smtClean="0"/>
              <a:t>Bài</a:t>
            </a:r>
            <a:r>
              <a:rPr lang="en-US" sz="4800" smtClean="0"/>
              <a:t> </a:t>
            </a:r>
            <a:r>
              <a:rPr lang="en-US" sz="4800" smtClean="0"/>
              <a:t>6: Đường trung bình động MA</a:t>
            </a:r>
            <a:endParaRPr lang="en-US" sz="4800"/>
          </a:p>
        </p:txBody>
      </p:sp>
      <p:pic>
        <p:nvPicPr>
          <p:cNvPr id="1026" name="Picture 2" descr="Image result for moving ave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48" y="1880852"/>
            <a:ext cx="9150647" cy="44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trung bình động MA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 là viết tắt của Moving Average</a:t>
            </a:r>
          </a:p>
          <a:p>
            <a:r>
              <a:rPr lang="en-US" smtClean="0"/>
              <a:t>Là 1 cách để làm mượt đường giá của đồ thị. Đơn giản hóa hoạt động của giá theo thời gian bằng đồ thị đường.</a:t>
            </a:r>
          </a:p>
          <a:p>
            <a:r>
              <a:rPr lang="en-US" smtClean="0"/>
              <a:t>MA được xác định bằng cách lấy trung bình giá đóng của của N cây nến trong 1 khung giờ nhất định.</a:t>
            </a:r>
          </a:p>
          <a:p>
            <a:pPr marL="0" indent="0">
              <a:buNone/>
            </a:pPr>
            <a:r>
              <a:rPr lang="en-US" smtClean="0"/>
              <a:t>Công thức:      Ví dụ khung thời gian 30 phút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u="sng" smtClean="0"/>
              <a:t>Cộng các giá đóng cửa của N cây nến  30 phút trước đó</a:t>
            </a:r>
          </a:p>
          <a:p>
            <a:pPr marL="0" indent="0">
              <a:buNone/>
            </a:pPr>
            <a:r>
              <a:rPr lang="en-US" smtClean="0"/>
              <a:t>                       			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trung bình động MA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Có nhiều loại đường trung bình động (moving average – MA). </a:t>
            </a:r>
            <a:r>
              <a:rPr lang="vi-VN" b="1"/>
              <a:t>Hai loại phổ </a:t>
            </a:r>
            <a:r>
              <a:rPr lang="vi-VN" b="1"/>
              <a:t>biến </a:t>
            </a:r>
            <a:r>
              <a:rPr lang="vi-VN" b="1" smtClean="0"/>
              <a:t>nhất</a:t>
            </a:r>
            <a:r>
              <a:rPr lang="en-US"/>
              <a:t>:</a:t>
            </a:r>
            <a:endParaRPr lang="en-US" smtClean="0"/>
          </a:p>
          <a:p>
            <a:r>
              <a:rPr lang="vi-VN" smtClean="0"/>
              <a:t>Trung </a:t>
            </a:r>
            <a:r>
              <a:rPr lang="vi-VN"/>
              <a:t>bình động giản đơn – Simple Moving Average (</a:t>
            </a:r>
            <a:r>
              <a:rPr lang="vi-VN"/>
              <a:t>SMA</a:t>
            </a:r>
            <a:r>
              <a:rPr lang="vi-VN" smtClean="0"/>
              <a:t>)</a:t>
            </a:r>
            <a:endParaRPr lang="en-US" smtClean="0"/>
          </a:p>
          <a:p>
            <a:r>
              <a:rPr lang="vi-VN" smtClean="0"/>
              <a:t>Trung </a:t>
            </a:r>
            <a:r>
              <a:rPr lang="vi-VN"/>
              <a:t>bình động hàm mũ – Exponential Moving Average (EMA)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trung bình </a:t>
            </a:r>
            <a:r>
              <a:rPr lang="en-US"/>
              <a:t>động </a:t>
            </a:r>
            <a:r>
              <a:rPr lang="en-US" smtClean="0"/>
              <a:t>SMA</a:t>
            </a:r>
            <a:endParaRPr lang="en-US"/>
          </a:p>
        </p:txBody>
      </p:sp>
      <p:pic>
        <p:nvPicPr>
          <p:cNvPr id="5122" name="Picture 2" descr="Káº¿t quáº£ hÃ¬nh áº£nh cho trung bÃ¬nh Äá»ng tradervi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8" y="1690688"/>
            <a:ext cx="9702266" cy="46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trung bình </a:t>
            </a:r>
            <a:r>
              <a:rPr lang="en-US"/>
              <a:t>động </a:t>
            </a:r>
            <a:r>
              <a:rPr lang="en-US" smtClean="0"/>
              <a:t>SMA</a:t>
            </a:r>
            <a:endParaRPr lang="en-US"/>
          </a:p>
        </p:txBody>
      </p:sp>
      <p:pic>
        <p:nvPicPr>
          <p:cNvPr id="6146" name="Picture 2" descr="Káº¿t quáº£ hÃ¬nh áº£nh cho trung bÃ¬nh Äá»ng tradervi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55" y="1501541"/>
            <a:ext cx="9856270" cy="49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đường trung bình động MA để xác định xu hướng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09" y="1825625"/>
            <a:ext cx="9981397" cy="4773550"/>
          </a:xfrm>
        </p:spPr>
      </p:pic>
    </p:spTree>
    <p:extLst>
      <p:ext uri="{BB962C8B-B14F-4D97-AF65-F5344CB8AC3E}">
        <p14:creationId xmlns:p14="http://schemas.microsoft.com/office/powerpoint/2010/main" val="4144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đường trung bình động để xác định xu hướng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7" y="1825625"/>
            <a:ext cx="10135403" cy="4351338"/>
          </a:xfrm>
        </p:spPr>
      </p:pic>
    </p:spTree>
    <p:extLst>
      <p:ext uri="{BB962C8B-B14F-4D97-AF65-F5344CB8AC3E}">
        <p14:creationId xmlns:p14="http://schemas.microsoft.com/office/powerpoint/2010/main" val="39128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đường trung bình động để xác định xu hướng</a:t>
            </a:r>
          </a:p>
        </p:txBody>
      </p:sp>
      <p:pic>
        <p:nvPicPr>
          <p:cNvPr id="7170" name="Picture 2" descr="awww.traderviet.com_upload_duongnguyenhuy555_image_BABYPIPS_MA_MA5_4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78" y="1825625"/>
            <a:ext cx="76666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407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Bài 6: Đường trung bình động MA</vt:lpstr>
      <vt:lpstr>Đường trung bình động MA là gì?</vt:lpstr>
      <vt:lpstr>Đường trung bình động MA là gì?</vt:lpstr>
      <vt:lpstr>Đường trung bình động SMA</vt:lpstr>
      <vt:lpstr>Đường trung bình động SMA</vt:lpstr>
      <vt:lpstr>Sử dụng đường trung bình động MA để xác định xu hướng</vt:lpstr>
      <vt:lpstr>Sử dụng đường trung bình động để xác định xu hướng</vt:lpstr>
      <vt:lpstr>Sử dụng đường trung bình động để xác định xu hướng</vt:lpstr>
      <vt:lpstr>Ứng dụng sự giao cắt của MA trong giao dịch</vt:lpstr>
      <vt:lpstr>Ứng dụng sự giao cắt của MA trong giao dịch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148</cp:revision>
  <dcterms:created xsi:type="dcterms:W3CDTF">2018-07-19T05:59:50Z</dcterms:created>
  <dcterms:modified xsi:type="dcterms:W3CDTF">2018-07-29T02:02:12Z</dcterms:modified>
</cp:coreProperties>
</file>