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9" r:id="rId2"/>
    <p:sldId id="256" r:id="rId3"/>
    <p:sldId id="341" r:id="rId4"/>
    <p:sldId id="342" r:id="rId5"/>
    <p:sldId id="343" r:id="rId6"/>
    <p:sldId id="331" r:id="rId7"/>
    <p:sldId id="337" r:id="rId8"/>
    <p:sldId id="346" r:id="rId9"/>
    <p:sldId id="345" r:id="rId10"/>
    <p:sldId id="344" r:id="rId11"/>
    <p:sldId id="347"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03" autoAdjust="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839511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374827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82152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673899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04CC2A-0E53-4AB8-8D4E-7CA57C53B591}" type="datetimeFigureOut">
              <a:rPr lang="en-US" smtClean="0"/>
              <a:t>7/29/2018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76436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04CC2A-0E53-4AB8-8D4E-7CA57C53B591}" type="datetimeFigureOut">
              <a:rPr lang="en-US" smtClean="0"/>
              <a:t>7/29/2018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403171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04CC2A-0E53-4AB8-8D4E-7CA57C53B591}" type="datetimeFigureOut">
              <a:rPr lang="en-US" smtClean="0"/>
              <a:t>7/29/2018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7640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04CC2A-0E53-4AB8-8D4E-7CA57C53B591}" type="datetimeFigureOut">
              <a:rPr lang="en-US" smtClean="0"/>
              <a:t>7/29/2018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029019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4CC2A-0E53-4AB8-8D4E-7CA57C53B591}" type="datetimeFigureOut">
              <a:rPr lang="en-US" smtClean="0"/>
              <a:t>7/29/2018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421971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4CC2A-0E53-4AB8-8D4E-7CA57C53B591}" type="datetimeFigureOut">
              <a:rPr lang="en-US" smtClean="0"/>
              <a:t>7/29/2018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20283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4CC2A-0E53-4AB8-8D4E-7CA57C53B591}" type="datetimeFigureOut">
              <a:rPr lang="en-US" smtClean="0"/>
              <a:t>7/29/2018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272158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4CC2A-0E53-4AB8-8D4E-7CA57C53B591}" type="datetimeFigureOut">
              <a:rPr lang="en-US" smtClean="0"/>
              <a:t>7/29/2018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FAF72-49FC-401F-AD12-905722396D26}" type="slidenum">
              <a:rPr lang="en-US" smtClean="0"/>
              <a:t>‹#›</a:t>
            </a:fld>
            <a:endParaRPr lang="en-US"/>
          </a:p>
        </p:txBody>
      </p:sp>
    </p:spTree>
    <p:extLst>
      <p:ext uri="{BB962C8B-B14F-4D97-AF65-F5344CB8AC3E}">
        <p14:creationId xmlns:p14="http://schemas.microsoft.com/office/powerpoint/2010/main" val="1765729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blockch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571" y="252920"/>
            <a:ext cx="11050620" cy="624515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31109" y="666897"/>
            <a:ext cx="2499082" cy="923330"/>
          </a:xfrm>
          <a:prstGeom prst="rect">
            <a:avLst/>
          </a:prstGeom>
          <a:noFill/>
        </p:spPr>
        <p:txBody>
          <a:bodyPr wrap="none" lIns="91440" tIns="45720" rIns="91440" bIns="45720">
            <a:spAutoFit/>
          </a:bodyPr>
          <a:lstStyle/>
          <a:p>
            <a:pPr algn="ctr"/>
            <a:r>
              <a:rPr lang="en-US" sz="5400" b="1" err="1" smtClean="0">
                <a:ln w="22225">
                  <a:solidFill>
                    <a:schemeClr val="accent1">
                      <a:lumMod val="40000"/>
                      <a:lumOff val="60000"/>
                    </a:schemeClr>
                  </a:solidFill>
                  <a:prstDash val="solid"/>
                </a:ln>
                <a:solidFill>
                  <a:srgbClr val="FF0000"/>
                </a:solidFill>
              </a:rPr>
              <a:t>Lời</a:t>
            </a:r>
            <a:r>
              <a:rPr lang="en-US" sz="5400" b="1" smtClean="0">
                <a:ln w="22225">
                  <a:solidFill>
                    <a:schemeClr val="accent1">
                      <a:lumMod val="40000"/>
                      <a:lumOff val="60000"/>
                    </a:schemeClr>
                  </a:solidFill>
                  <a:prstDash val="solid"/>
                </a:ln>
                <a:solidFill>
                  <a:srgbClr val="FF0000"/>
                </a:solidFill>
              </a:rPr>
              <a:t> </a:t>
            </a:r>
            <a:r>
              <a:rPr lang="en-US" sz="5400" b="1" err="1" smtClean="0">
                <a:ln w="22225">
                  <a:solidFill>
                    <a:schemeClr val="accent1">
                      <a:lumMod val="40000"/>
                      <a:lumOff val="60000"/>
                    </a:schemeClr>
                  </a:solidFill>
                  <a:prstDash val="solid"/>
                </a:ln>
                <a:solidFill>
                  <a:srgbClr val="FF0000"/>
                </a:solidFill>
              </a:rPr>
              <a:t>ngỏ</a:t>
            </a:r>
            <a:r>
              <a:rPr lang="en-US" sz="5400" b="1" smtClean="0">
                <a:ln w="22225">
                  <a:solidFill>
                    <a:schemeClr val="accent1">
                      <a:lumMod val="40000"/>
                      <a:lumOff val="60000"/>
                    </a:schemeClr>
                  </a:solidFill>
                  <a:prstDash val="solid"/>
                </a:ln>
                <a:solidFill>
                  <a:srgbClr val="FF0000"/>
                </a:solidFill>
              </a:rPr>
              <a:t>:</a:t>
            </a:r>
            <a:endParaRPr lang="en-US" sz="5400" b="1">
              <a:ln w="22225">
                <a:solidFill>
                  <a:schemeClr val="accent1">
                    <a:lumMod val="40000"/>
                    <a:lumOff val="60000"/>
                  </a:schemeClr>
                </a:solidFill>
                <a:prstDash val="solid"/>
              </a:ln>
              <a:solidFill>
                <a:srgbClr val="FF0000"/>
              </a:solidFill>
            </a:endParaRPr>
          </a:p>
        </p:txBody>
      </p:sp>
      <p:sp>
        <p:nvSpPr>
          <p:cNvPr id="6" name="TextBox 5"/>
          <p:cNvSpPr txBox="1"/>
          <p:nvPr/>
        </p:nvSpPr>
        <p:spPr>
          <a:xfrm>
            <a:off x="1372951" y="1511164"/>
            <a:ext cx="9601059" cy="4093428"/>
          </a:xfrm>
          <a:prstGeom prst="rect">
            <a:avLst/>
          </a:prstGeom>
          <a:noFill/>
        </p:spPr>
        <p:txBody>
          <a:bodyPr wrap="square" rtlCol="0">
            <a:spAutoFit/>
          </a:bodyPr>
          <a:lstStyle/>
          <a:p>
            <a:pPr algn="just"/>
            <a:r>
              <a:rPr lang="en-US" sz="2000" err="1">
                <a:solidFill>
                  <a:schemeClr val="bg1"/>
                </a:solidFill>
              </a:rPr>
              <a:t>Với</a:t>
            </a:r>
            <a:r>
              <a:rPr lang="en-US" sz="2000">
                <a:solidFill>
                  <a:schemeClr val="bg1"/>
                </a:solidFill>
              </a:rPr>
              <a:t> </a:t>
            </a:r>
            <a:r>
              <a:rPr lang="en-US" sz="2000" err="1">
                <a:solidFill>
                  <a:schemeClr val="bg1"/>
                </a:solidFill>
              </a:rPr>
              <a:t>tâm</a:t>
            </a:r>
            <a:r>
              <a:rPr lang="en-US" sz="2000">
                <a:solidFill>
                  <a:schemeClr val="bg1"/>
                </a:solidFill>
              </a:rPr>
              <a:t> </a:t>
            </a:r>
            <a:r>
              <a:rPr lang="en-US" sz="2000" err="1">
                <a:solidFill>
                  <a:schemeClr val="bg1"/>
                </a:solidFill>
              </a:rPr>
              <a:t>nguyện</a:t>
            </a:r>
            <a:r>
              <a:rPr lang="en-US" sz="2000">
                <a:solidFill>
                  <a:schemeClr val="bg1"/>
                </a:solidFill>
              </a:rPr>
              <a:t> </a:t>
            </a:r>
            <a:r>
              <a:rPr lang="en-US" sz="2000" err="1">
                <a:solidFill>
                  <a:schemeClr val="bg1"/>
                </a:solidFill>
              </a:rPr>
              <a:t>giúp</a:t>
            </a:r>
            <a:r>
              <a:rPr lang="en-US" sz="2000">
                <a:solidFill>
                  <a:schemeClr val="bg1"/>
                </a:solidFill>
              </a:rPr>
              <a:t> </a:t>
            </a:r>
            <a:r>
              <a:rPr lang="en-US" sz="2000" err="1">
                <a:solidFill>
                  <a:schemeClr val="bg1"/>
                </a:solidFill>
              </a:rPr>
              <a:t>mọi</a:t>
            </a:r>
            <a:r>
              <a:rPr lang="en-US" sz="2000">
                <a:solidFill>
                  <a:schemeClr val="bg1"/>
                </a:solidFill>
              </a:rPr>
              <a:t> </a:t>
            </a:r>
            <a:r>
              <a:rPr lang="en-US" sz="2000" err="1">
                <a:solidFill>
                  <a:schemeClr val="bg1"/>
                </a:solidFill>
              </a:rPr>
              <a:t>người</a:t>
            </a:r>
            <a:r>
              <a:rPr lang="en-US" sz="2000">
                <a:solidFill>
                  <a:schemeClr val="bg1"/>
                </a:solidFill>
              </a:rPr>
              <a:t> </a:t>
            </a:r>
            <a:r>
              <a:rPr lang="en-US" sz="2000" err="1">
                <a:solidFill>
                  <a:schemeClr val="bg1"/>
                </a:solidFill>
              </a:rPr>
              <a:t>kiếm</a:t>
            </a:r>
            <a:r>
              <a:rPr lang="en-US" sz="2000">
                <a:solidFill>
                  <a:schemeClr val="bg1"/>
                </a:solidFill>
              </a:rPr>
              <a:t> </a:t>
            </a:r>
            <a:r>
              <a:rPr lang="en-US" sz="2000" err="1">
                <a:solidFill>
                  <a:schemeClr val="bg1"/>
                </a:solidFill>
              </a:rPr>
              <a:t>thêm</a:t>
            </a:r>
            <a:r>
              <a:rPr lang="en-US" sz="2000">
                <a:solidFill>
                  <a:schemeClr val="bg1"/>
                </a:solidFill>
              </a:rPr>
              <a:t> 1 </a:t>
            </a:r>
            <a:r>
              <a:rPr lang="en-US" sz="2000" err="1">
                <a:solidFill>
                  <a:schemeClr val="bg1"/>
                </a:solidFill>
              </a:rPr>
              <a:t>nguồn</a:t>
            </a:r>
            <a:r>
              <a:rPr lang="en-US" sz="2000">
                <a:solidFill>
                  <a:schemeClr val="bg1"/>
                </a:solidFill>
              </a:rPr>
              <a:t> </a:t>
            </a:r>
            <a:r>
              <a:rPr lang="en-US" sz="2000" err="1">
                <a:solidFill>
                  <a:schemeClr val="bg1"/>
                </a:solidFill>
              </a:rPr>
              <a:t>thu</a:t>
            </a:r>
            <a:r>
              <a:rPr lang="en-US" sz="2000">
                <a:solidFill>
                  <a:schemeClr val="bg1"/>
                </a:solidFill>
              </a:rPr>
              <a:t> </a:t>
            </a:r>
            <a:r>
              <a:rPr lang="en-US" sz="2000" err="1">
                <a:solidFill>
                  <a:schemeClr val="bg1"/>
                </a:solidFill>
              </a:rPr>
              <a:t>nhập</a:t>
            </a:r>
            <a:r>
              <a:rPr lang="en-US" sz="2000">
                <a:solidFill>
                  <a:schemeClr val="bg1"/>
                </a:solidFill>
              </a:rPr>
              <a:t> </a:t>
            </a:r>
            <a:r>
              <a:rPr lang="en-US" sz="2000" err="1">
                <a:solidFill>
                  <a:schemeClr val="bg1"/>
                </a:solidFill>
              </a:rPr>
              <a:t>với</a:t>
            </a:r>
            <a:r>
              <a:rPr lang="en-US" sz="2000">
                <a:solidFill>
                  <a:schemeClr val="bg1"/>
                </a:solidFill>
              </a:rPr>
              <a:t> </a:t>
            </a:r>
            <a:r>
              <a:rPr lang="en-US" sz="2000" err="1">
                <a:solidFill>
                  <a:schemeClr val="bg1"/>
                </a:solidFill>
              </a:rPr>
              <a:t>lãi</a:t>
            </a:r>
            <a:r>
              <a:rPr lang="en-US" sz="2000">
                <a:solidFill>
                  <a:schemeClr val="bg1"/>
                </a:solidFill>
              </a:rPr>
              <a:t> </a:t>
            </a:r>
            <a:r>
              <a:rPr lang="en-US" sz="2000" err="1">
                <a:solidFill>
                  <a:schemeClr val="bg1"/>
                </a:solidFill>
              </a:rPr>
              <a:t>suất</a:t>
            </a:r>
            <a:r>
              <a:rPr lang="en-US" sz="2000">
                <a:solidFill>
                  <a:schemeClr val="bg1"/>
                </a:solidFill>
              </a:rPr>
              <a:t> </a:t>
            </a:r>
            <a:r>
              <a:rPr lang="en-US" sz="2000" err="1">
                <a:solidFill>
                  <a:schemeClr val="bg1"/>
                </a:solidFill>
              </a:rPr>
              <a:t>ít</a:t>
            </a:r>
            <a:r>
              <a:rPr lang="en-US" sz="2000">
                <a:solidFill>
                  <a:schemeClr val="bg1"/>
                </a:solidFill>
              </a:rPr>
              <a:t> </a:t>
            </a:r>
            <a:r>
              <a:rPr lang="en-US" sz="2000" err="1">
                <a:solidFill>
                  <a:schemeClr val="bg1"/>
                </a:solidFill>
              </a:rPr>
              <a:t>nhất</a:t>
            </a:r>
            <a:r>
              <a:rPr lang="en-US" sz="2000">
                <a:solidFill>
                  <a:schemeClr val="bg1"/>
                </a:solidFill>
              </a:rPr>
              <a:t> 30-40% 1 </a:t>
            </a:r>
            <a:r>
              <a:rPr lang="en-US" sz="2000" err="1">
                <a:solidFill>
                  <a:schemeClr val="bg1"/>
                </a:solidFill>
              </a:rPr>
              <a:t>tháng</a:t>
            </a:r>
            <a:r>
              <a:rPr lang="en-US" sz="2000">
                <a:solidFill>
                  <a:schemeClr val="bg1"/>
                </a:solidFill>
              </a:rPr>
              <a:t>. </a:t>
            </a:r>
            <a:r>
              <a:rPr lang="en-US" sz="2000" err="1">
                <a:solidFill>
                  <a:schemeClr val="bg1"/>
                </a:solidFill>
              </a:rPr>
              <a:t>Mình</a:t>
            </a:r>
            <a:r>
              <a:rPr lang="en-US" sz="2000">
                <a:solidFill>
                  <a:schemeClr val="bg1"/>
                </a:solidFill>
              </a:rPr>
              <a:t> </a:t>
            </a:r>
            <a:r>
              <a:rPr lang="en-US" sz="2000" err="1">
                <a:solidFill>
                  <a:schemeClr val="bg1"/>
                </a:solidFill>
              </a:rPr>
              <a:t>lập</a:t>
            </a:r>
            <a:r>
              <a:rPr lang="en-US" sz="2000">
                <a:solidFill>
                  <a:schemeClr val="bg1"/>
                </a:solidFill>
              </a:rPr>
              <a:t> </a:t>
            </a:r>
            <a:r>
              <a:rPr lang="en-US" sz="2000" err="1">
                <a:solidFill>
                  <a:schemeClr val="bg1"/>
                </a:solidFill>
              </a:rPr>
              <a:t>ra</a:t>
            </a:r>
            <a:r>
              <a:rPr lang="en-US" sz="2000">
                <a:solidFill>
                  <a:schemeClr val="bg1"/>
                </a:solidFill>
              </a:rPr>
              <a:t> Channel </a:t>
            </a:r>
            <a:r>
              <a:rPr lang="en-US" sz="2000" b="1" err="1">
                <a:solidFill>
                  <a:srgbClr val="FF0000"/>
                </a:solidFill>
              </a:rPr>
              <a:t>Blockchain</a:t>
            </a:r>
            <a:r>
              <a:rPr lang="en-US" sz="2000" b="1">
                <a:solidFill>
                  <a:srgbClr val="FF0000"/>
                </a:solidFill>
              </a:rPr>
              <a:t> </a:t>
            </a:r>
            <a:r>
              <a:rPr lang="en-US" sz="2000" b="1" smtClean="0">
                <a:solidFill>
                  <a:srgbClr val="FF0000"/>
                </a:solidFill>
              </a:rPr>
              <a:t>Dream</a:t>
            </a:r>
            <a:r>
              <a:rPr lang="en-US" sz="2000" smtClean="0">
                <a:solidFill>
                  <a:schemeClr val="bg1"/>
                </a:solidFill>
              </a:rPr>
              <a:t> cùng chuỗi video giá trị về kiến thức Crypto cũng như kỹ thuật đầu tư.</a:t>
            </a:r>
            <a:endParaRPr lang="en-US" sz="2000">
              <a:solidFill>
                <a:schemeClr val="bg1"/>
              </a:solidFill>
            </a:endParaRPr>
          </a:p>
          <a:p>
            <a:pPr algn="just"/>
            <a:r>
              <a:rPr lang="en-US" sz="2000" err="1" smtClean="0">
                <a:solidFill>
                  <a:schemeClr val="bg1"/>
                </a:solidFill>
              </a:rPr>
              <a:t>Khi</a:t>
            </a:r>
            <a:r>
              <a:rPr lang="en-US" sz="2000" smtClean="0">
                <a:solidFill>
                  <a:schemeClr val="bg1"/>
                </a:solidFill>
              </a:rPr>
              <a:t> </a:t>
            </a:r>
            <a:r>
              <a:rPr lang="en-US" sz="2000" err="1" smtClean="0">
                <a:solidFill>
                  <a:schemeClr val="bg1"/>
                </a:solidFill>
              </a:rPr>
              <a:t>xem</a:t>
            </a:r>
            <a:r>
              <a:rPr lang="en-US" sz="2000" smtClean="0">
                <a:solidFill>
                  <a:schemeClr val="bg1"/>
                </a:solidFill>
              </a:rPr>
              <a:t> </a:t>
            </a:r>
            <a:r>
              <a:rPr lang="en-US" sz="2000" err="1">
                <a:solidFill>
                  <a:schemeClr val="bg1"/>
                </a:solidFill>
              </a:rPr>
              <a:t>hết</a:t>
            </a:r>
            <a:r>
              <a:rPr lang="en-US" sz="2000">
                <a:solidFill>
                  <a:schemeClr val="bg1"/>
                </a:solidFill>
              </a:rPr>
              <a:t> </a:t>
            </a:r>
            <a:r>
              <a:rPr lang="en-US" sz="2000" err="1">
                <a:solidFill>
                  <a:schemeClr val="bg1"/>
                </a:solidFill>
              </a:rPr>
              <a:t>loạt</a:t>
            </a:r>
            <a:r>
              <a:rPr lang="en-US" sz="2000">
                <a:solidFill>
                  <a:schemeClr val="bg1"/>
                </a:solidFill>
              </a:rPr>
              <a:t> video </a:t>
            </a:r>
            <a:r>
              <a:rPr lang="en-US" sz="2000" err="1">
                <a:solidFill>
                  <a:schemeClr val="bg1"/>
                </a:solidFill>
              </a:rPr>
              <a:t>này</a:t>
            </a:r>
            <a:r>
              <a:rPr lang="en-US" sz="2000">
                <a:solidFill>
                  <a:schemeClr val="bg1"/>
                </a:solidFill>
              </a:rPr>
              <a:t> </a:t>
            </a:r>
            <a:r>
              <a:rPr lang="en-US" sz="2000" err="1">
                <a:solidFill>
                  <a:schemeClr val="bg1"/>
                </a:solidFill>
              </a:rPr>
              <a:t>thì</a:t>
            </a:r>
            <a:r>
              <a:rPr lang="en-US" sz="2000">
                <a:solidFill>
                  <a:schemeClr val="bg1"/>
                </a:solidFill>
              </a:rPr>
              <a:t> </a:t>
            </a:r>
            <a:r>
              <a:rPr lang="en-US" sz="2000" err="1">
                <a:solidFill>
                  <a:schemeClr val="bg1"/>
                </a:solidFill>
              </a:rPr>
              <a:t>một</a:t>
            </a:r>
            <a:r>
              <a:rPr lang="en-US" sz="2000">
                <a:solidFill>
                  <a:schemeClr val="bg1"/>
                </a:solidFill>
              </a:rPr>
              <a:t> </a:t>
            </a:r>
            <a:r>
              <a:rPr lang="en-US" sz="2000" smtClean="0">
                <a:solidFill>
                  <a:schemeClr val="bg1"/>
                </a:solidFill>
              </a:rPr>
              <a:t>Trader </a:t>
            </a:r>
            <a:r>
              <a:rPr lang="en-US" sz="2000" err="1">
                <a:solidFill>
                  <a:schemeClr val="bg1"/>
                </a:solidFill>
              </a:rPr>
              <a:t>mới</a:t>
            </a:r>
            <a:r>
              <a:rPr lang="en-US" sz="2000">
                <a:solidFill>
                  <a:schemeClr val="bg1"/>
                </a:solidFill>
              </a:rPr>
              <a:t> </a:t>
            </a:r>
            <a:r>
              <a:rPr lang="en-US" sz="2000" err="1">
                <a:solidFill>
                  <a:schemeClr val="bg1"/>
                </a:solidFill>
              </a:rPr>
              <a:t>nhất</a:t>
            </a:r>
            <a:r>
              <a:rPr lang="en-US" sz="2000">
                <a:solidFill>
                  <a:schemeClr val="bg1"/>
                </a:solidFill>
              </a:rPr>
              <a:t> </a:t>
            </a:r>
            <a:r>
              <a:rPr lang="en-US" sz="2000" err="1">
                <a:solidFill>
                  <a:schemeClr val="bg1"/>
                </a:solidFill>
              </a:rPr>
              <a:t>cũng</a:t>
            </a:r>
            <a:r>
              <a:rPr lang="en-US" sz="2000">
                <a:solidFill>
                  <a:schemeClr val="bg1"/>
                </a:solidFill>
              </a:rPr>
              <a:t> </a:t>
            </a:r>
            <a:r>
              <a:rPr lang="en-US" sz="2000" err="1">
                <a:solidFill>
                  <a:schemeClr val="bg1"/>
                </a:solidFill>
              </a:rPr>
              <a:t>có</a:t>
            </a:r>
            <a:r>
              <a:rPr lang="en-US" sz="2000">
                <a:solidFill>
                  <a:schemeClr val="bg1"/>
                </a:solidFill>
              </a:rPr>
              <a:t> </a:t>
            </a:r>
            <a:r>
              <a:rPr lang="en-US" sz="2000" err="1">
                <a:solidFill>
                  <a:schemeClr val="bg1"/>
                </a:solidFill>
              </a:rPr>
              <a:t>thể</a:t>
            </a:r>
            <a:r>
              <a:rPr lang="en-US" sz="2000">
                <a:solidFill>
                  <a:schemeClr val="bg1"/>
                </a:solidFill>
              </a:rPr>
              <a:t> </a:t>
            </a:r>
            <a:r>
              <a:rPr lang="en-US" sz="2000" smtClean="0">
                <a:solidFill>
                  <a:schemeClr val="bg1"/>
                </a:solidFill>
              </a:rPr>
              <a:t>am hiểu </a:t>
            </a:r>
            <a:r>
              <a:rPr lang="en-US" sz="2000" err="1">
                <a:solidFill>
                  <a:schemeClr val="bg1"/>
                </a:solidFill>
              </a:rPr>
              <a:t>về</a:t>
            </a:r>
            <a:r>
              <a:rPr lang="en-US" sz="2000">
                <a:solidFill>
                  <a:schemeClr val="bg1"/>
                </a:solidFill>
              </a:rPr>
              <a:t> </a:t>
            </a:r>
            <a:r>
              <a:rPr lang="en-US" sz="2000" err="1">
                <a:solidFill>
                  <a:schemeClr val="bg1"/>
                </a:solidFill>
              </a:rPr>
              <a:t>thị</a:t>
            </a:r>
            <a:r>
              <a:rPr lang="en-US" sz="2000">
                <a:solidFill>
                  <a:schemeClr val="bg1"/>
                </a:solidFill>
              </a:rPr>
              <a:t> </a:t>
            </a:r>
            <a:r>
              <a:rPr lang="en-US" sz="2000" err="1">
                <a:solidFill>
                  <a:schemeClr val="bg1"/>
                </a:solidFill>
              </a:rPr>
              <a:t>trường</a:t>
            </a:r>
            <a:r>
              <a:rPr lang="en-US" sz="2000">
                <a:solidFill>
                  <a:schemeClr val="bg1"/>
                </a:solidFill>
              </a:rPr>
              <a:t>, </a:t>
            </a:r>
            <a:r>
              <a:rPr lang="en-US" sz="2000" err="1">
                <a:solidFill>
                  <a:schemeClr val="bg1"/>
                </a:solidFill>
              </a:rPr>
              <a:t>cũng</a:t>
            </a:r>
            <a:r>
              <a:rPr lang="en-US" sz="2000">
                <a:solidFill>
                  <a:schemeClr val="bg1"/>
                </a:solidFill>
              </a:rPr>
              <a:t> </a:t>
            </a:r>
            <a:r>
              <a:rPr lang="en-US" sz="2000" err="1">
                <a:solidFill>
                  <a:schemeClr val="bg1"/>
                </a:solidFill>
              </a:rPr>
              <a:t>như</a:t>
            </a:r>
            <a:r>
              <a:rPr lang="en-US" sz="2000">
                <a:solidFill>
                  <a:schemeClr val="bg1"/>
                </a:solidFill>
              </a:rPr>
              <a:t> </a:t>
            </a:r>
            <a:r>
              <a:rPr lang="en-US" sz="2000" err="1">
                <a:solidFill>
                  <a:schemeClr val="bg1"/>
                </a:solidFill>
              </a:rPr>
              <a:t>rèn</a:t>
            </a:r>
            <a:r>
              <a:rPr lang="en-US" sz="2000">
                <a:solidFill>
                  <a:schemeClr val="bg1"/>
                </a:solidFill>
              </a:rPr>
              <a:t> </a:t>
            </a:r>
            <a:r>
              <a:rPr lang="en-US" sz="2000" err="1">
                <a:solidFill>
                  <a:schemeClr val="bg1"/>
                </a:solidFill>
              </a:rPr>
              <a:t>luyện</a:t>
            </a:r>
            <a:r>
              <a:rPr lang="en-US" sz="2000">
                <a:solidFill>
                  <a:schemeClr val="bg1"/>
                </a:solidFill>
              </a:rPr>
              <a:t> </a:t>
            </a:r>
            <a:r>
              <a:rPr lang="en-US" sz="2000" err="1">
                <a:solidFill>
                  <a:schemeClr val="bg1"/>
                </a:solidFill>
              </a:rPr>
              <a:t>được</a:t>
            </a:r>
            <a:r>
              <a:rPr lang="en-US" sz="2000">
                <a:solidFill>
                  <a:schemeClr val="bg1"/>
                </a:solidFill>
              </a:rPr>
              <a:t> </a:t>
            </a:r>
            <a:r>
              <a:rPr lang="en-US" sz="2000" err="1">
                <a:solidFill>
                  <a:schemeClr val="bg1"/>
                </a:solidFill>
              </a:rPr>
              <a:t>các</a:t>
            </a:r>
            <a:r>
              <a:rPr lang="en-US" sz="2000">
                <a:solidFill>
                  <a:schemeClr val="bg1"/>
                </a:solidFill>
              </a:rPr>
              <a:t> </a:t>
            </a:r>
            <a:r>
              <a:rPr lang="en-US" sz="2000" smtClean="0">
                <a:solidFill>
                  <a:schemeClr val="bg1"/>
                </a:solidFill>
              </a:rPr>
              <a:t>kỹ </a:t>
            </a:r>
            <a:r>
              <a:rPr lang="en-US" sz="2000" err="1">
                <a:solidFill>
                  <a:schemeClr val="bg1"/>
                </a:solidFill>
              </a:rPr>
              <a:t>năng</a:t>
            </a:r>
            <a:r>
              <a:rPr lang="en-US" sz="2000">
                <a:solidFill>
                  <a:schemeClr val="bg1"/>
                </a:solidFill>
              </a:rPr>
              <a:t>, qua </a:t>
            </a:r>
            <a:r>
              <a:rPr lang="en-US" sz="2000" err="1">
                <a:solidFill>
                  <a:schemeClr val="bg1"/>
                </a:solidFill>
              </a:rPr>
              <a:t>đó</a:t>
            </a:r>
            <a:r>
              <a:rPr lang="en-US" sz="2000">
                <a:solidFill>
                  <a:schemeClr val="bg1"/>
                </a:solidFill>
              </a:rPr>
              <a:t> </a:t>
            </a:r>
            <a:r>
              <a:rPr lang="en-US" sz="2000" err="1">
                <a:solidFill>
                  <a:schemeClr val="bg1"/>
                </a:solidFill>
              </a:rPr>
              <a:t>có</a:t>
            </a:r>
            <a:r>
              <a:rPr lang="en-US" sz="2000">
                <a:solidFill>
                  <a:schemeClr val="bg1"/>
                </a:solidFill>
              </a:rPr>
              <a:t> </a:t>
            </a:r>
            <a:r>
              <a:rPr lang="en-US" sz="2000" err="1">
                <a:solidFill>
                  <a:schemeClr val="bg1"/>
                </a:solidFill>
              </a:rPr>
              <a:t>thể</a:t>
            </a:r>
            <a:r>
              <a:rPr lang="en-US" sz="2000">
                <a:solidFill>
                  <a:schemeClr val="bg1"/>
                </a:solidFill>
              </a:rPr>
              <a:t> </a:t>
            </a:r>
            <a:r>
              <a:rPr lang="en-US" sz="2000" err="1">
                <a:solidFill>
                  <a:schemeClr val="bg1"/>
                </a:solidFill>
              </a:rPr>
              <a:t>ứng</a:t>
            </a:r>
            <a:r>
              <a:rPr lang="en-US" sz="2000">
                <a:solidFill>
                  <a:schemeClr val="bg1"/>
                </a:solidFill>
              </a:rPr>
              <a:t> </a:t>
            </a:r>
            <a:r>
              <a:rPr lang="en-US" sz="2000" err="1">
                <a:solidFill>
                  <a:schemeClr val="bg1"/>
                </a:solidFill>
              </a:rPr>
              <a:t>dụng</a:t>
            </a:r>
            <a:r>
              <a:rPr lang="en-US" sz="2000">
                <a:solidFill>
                  <a:schemeClr val="bg1"/>
                </a:solidFill>
              </a:rPr>
              <a:t> </a:t>
            </a:r>
            <a:r>
              <a:rPr lang="en-US" sz="2000" err="1">
                <a:solidFill>
                  <a:schemeClr val="bg1"/>
                </a:solidFill>
              </a:rPr>
              <a:t>kiếm</a:t>
            </a:r>
            <a:r>
              <a:rPr lang="en-US" sz="2000">
                <a:solidFill>
                  <a:schemeClr val="bg1"/>
                </a:solidFill>
              </a:rPr>
              <a:t> </a:t>
            </a:r>
            <a:r>
              <a:rPr lang="en-US" sz="2000" err="1">
                <a:solidFill>
                  <a:schemeClr val="bg1"/>
                </a:solidFill>
              </a:rPr>
              <a:t>tiền</a:t>
            </a:r>
            <a:r>
              <a:rPr lang="en-US" sz="2000">
                <a:solidFill>
                  <a:schemeClr val="bg1"/>
                </a:solidFill>
              </a:rPr>
              <a:t> </a:t>
            </a:r>
            <a:r>
              <a:rPr lang="en-US" sz="2000" err="1">
                <a:solidFill>
                  <a:schemeClr val="bg1"/>
                </a:solidFill>
              </a:rPr>
              <a:t>được</a:t>
            </a:r>
            <a:r>
              <a:rPr lang="en-US" sz="2000">
                <a:solidFill>
                  <a:schemeClr val="bg1"/>
                </a:solidFill>
              </a:rPr>
              <a:t>.</a:t>
            </a:r>
          </a:p>
          <a:p>
            <a:pPr algn="just"/>
            <a:r>
              <a:rPr lang="en-US" sz="2000">
                <a:solidFill>
                  <a:schemeClr val="bg1"/>
                </a:solidFill>
              </a:rPr>
              <a:t> </a:t>
            </a:r>
            <a:r>
              <a:rPr lang="en-US" sz="2000" smtClean="0">
                <a:solidFill>
                  <a:schemeClr val="bg1"/>
                </a:solidFill>
              </a:rPr>
              <a:t>Với Crypto, </a:t>
            </a:r>
            <a:r>
              <a:rPr lang="en-US" sz="2000" err="1">
                <a:solidFill>
                  <a:schemeClr val="bg1"/>
                </a:solidFill>
              </a:rPr>
              <a:t>thì</a:t>
            </a:r>
            <a:r>
              <a:rPr lang="en-US" sz="2000">
                <a:solidFill>
                  <a:schemeClr val="bg1"/>
                </a:solidFill>
              </a:rPr>
              <a:t> </a:t>
            </a:r>
            <a:r>
              <a:rPr lang="en-US" sz="2000" err="1">
                <a:solidFill>
                  <a:schemeClr val="bg1"/>
                </a:solidFill>
              </a:rPr>
              <a:t>mức</a:t>
            </a:r>
            <a:r>
              <a:rPr lang="en-US" sz="2000">
                <a:solidFill>
                  <a:schemeClr val="bg1"/>
                </a:solidFill>
              </a:rPr>
              <a:t> </a:t>
            </a:r>
            <a:r>
              <a:rPr lang="en-US" sz="2000" b="1" err="1">
                <a:solidFill>
                  <a:srgbClr val="FF0000"/>
                </a:solidFill>
              </a:rPr>
              <a:t>lợi</a:t>
            </a:r>
            <a:r>
              <a:rPr lang="en-US" sz="2000" b="1">
                <a:solidFill>
                  <a:srgbClr val="FF0000"/>
                </a:solidFill>
              </a:rPr>
              <a:t> </a:t>
            </a:r>
            <a:r>
              <a:rPr lang="en-US" sz="2000" b="1" err="1">
                <a:solidFill>
                  <a:srgbClr val="FF0000"/>
                </a:solidFill>
              </a:rPr>
              <a:t>nhuận</a:t>
            </a:r>
            <a:r>
              <a:rPr lang="en-US" sz="2000">
                <a:solidFill>
                  <a:schemeClr val="bg1"/>
                </a:solidFill>
              </a:rPr>
              <a:t> </a:t>
            </a:r>
            <a:r>
              <a:rPr lang="en-US" sz="2000" err="1">
                <a:solidFill>
                  <a:schemeClr val="bg1"/>
                </a:solidFill>
              </a:rPr>
              <a:t>ít</a:t>
            </a:r>
            <a:r>
              <a:rPr lang="en-US" sz="2000">
                <a:solidFill>
                  <a:schemeClr val="bg1"/>
                </a:solidFill>
              </a:rPr>
              <a:t> </a:t>
            </a:r>
            <a:r>
              <a:rPr lang="en-US" sz="2000" err="1">
                <a:solidFill>
                  <a:schemeClr val="bg1"/>
                </a:solidFill>
              </a:rPr>
              <a:t>nhất</a:t>
            </a:r>
            <a:r>
              <a:rPr lang="en-US" sz="2000">
                <a:solidFill>
                  <a:schemeClr val="bg1"/>
                </a:solidFill>
              </a:rPr>
              <a:t> </a:t>
            </a:r>
            <a:r>
              <a:rPr lang="en-US" sz="2000" b="1">
                <a:solidFill>
                  <a:srgbClr val="FF0000"/>
                </a:solidFill>
              </a:rPr>
              <a:t>30-40% 1 </a:t>
            </a:r>
            <a:r>
              <a:rPr lang="en-US" sz="2000" b="1" err="1">
                <a:solidFill>
                  <a:srgbClr val="FF0000"/>
                </a:solidFill>
              </a:rPr>
              <a:t>tháng</a:t>
            </a:r>
            <a:r>
              <a:rPr lang="en-US" sz="2000">
                <a:solidFill>
                  <a:schemeClr val="bg1"/>
                </a:solidFill>
              </a:rPr>
              <a:t> </a:t>
            </a:r>
            <a:r>
              <a:rPr lang="en-US" sz="2000" err="1">
                <a:solidFill>
                  <a:schemeClr val="bg1"/>
                </a:solidFill>
              </a:rPr>
              <a:t>hoặc</a:t>
            </a:r>
            <a:r>
              <a:rPr lang="en-US" sz="2000">
                <a:solidFill>
                  <a:schemeClr val="bg1"/>
                </a:solidFill>
              </a:rPr>
              <a:t> </a:t>
            </a:r>
            <a:r>
              <a:rPr lang="en-US" sz="2000" err="1">
                <a:solidFill>
                  <a:schemeClr val="bg1"/>
                </a:solidFill>
              </a:rPr>
              <a:t>hơn</a:t>
            </a:r>
            <a:r>
              <a:rPr lang="en-US" sz="2000">
                <a:solidFill>
                  <a:schemeClr val="bg1"/>
                </a:solidFill>
              </a:rPr>
              <a:t> </a:t>
            </a:r>
            <a:r>
              <a:rPr lang="en-US" sz="2000" err="1">
                <a:solidFill>
                  <a:schemeClr val="bg1"/>
                </a:solidFill>
              </a:rPr>
              <a:t>là</a:t>
            </a:r>
            <a:r>
              <a:rPr lang="en-US" sz="2000">
                <a:solidFill>
                  <a:schemeClr val="bg1"/>
                </a:solidFill>
              </a:rPr>
              <a:t> </a:t>
            </a:r>
            <a:r>
              <a:rPr lang="en-US" sz="2000" err="1">
                <a:solidFill>
                  <a:schemeClr val="bg1"/>
                </a:solidFill>
              </a:rPr>
              <a:t>điều</a:t>
            </a:r>
            <a:r>
              <a:rPr lang="en-US" sz="2000">
                <a:solidFill>
                  <a:schemeClr val="bg1"/>
                </a:solidFill>
              </a:rPr>
              <a:t> </a:t>
            </a:r>
            <a:r>
              <a:rPr lang="en-US" sz="2000" b="1" err="1">
                <a:solidFill>
                  <a:srgbClr val="FF0000"/>
                </a:solidFill>
              </a:rPr>
              <a:t>rất</a:t>
            </a:r>
            <a:r>
              <a:rPr lang="en-US" sz="2000" b="1">
                <a:solidFill>
                  <a:srgbClr val="FF0000"/>
                </a:solidFill>
              </a:rPr>
              <a:t> </a:t>
            </a:r>
            <a:r>
              <a:rPr lang="en-US" sz="2000" b="1" err="1">
                <a:solidFill>
                  <a:srgbClr val="FF0000"/>
                </a:solidFill>
              </a:rPr>
              <a:t>bình</a:t>
            </a:r>
            <a:r>
              <a:rPr lang="en-US" sz="2000" b="1">
                <a:solidFill>
                  <a:srgbClr val="FF0000"/>
                </a:solidFill>
              </a:rPr>
              <a:t> </a:t>
            </a:r>
            <a:r>
              <a:rPr lang="en-US" sz="2000" b="1" err="1">
                <a:solidFill>
                  <a:srgbClr val="FF0000"/>
                </a:solidFill>
              </a:rPr>
              <a:t>thường</a:t>
            </a:r>
            <a:r>
              <a:rPr lang="en-US" sz="2000">
                <a:solidFill>
                  <a:schemeClr val="bg1"/>
                </a:solidFill>
              </a:rPr>
              <a:t>. </a:t>
            </a:r>
            <a:r>
              <a:rPr lang="en-US" sz="2000" err="1">
                <a:solidFill>
                  <a:schemeClr val="bg1"/>
                </a:solidFill>
              </a:rPr>
              <a:t>Tùy</a:t>
            </a:r>
            <a:r>
              <a:rPr lang="en-US" sz="2000">
                <a:solidFill>
                  <a:schemeClr val="bg1"/>
                </a:solidFill>
              </a:rPr>
              <a:t> </a:t>
            </a:r>
            <a:r>
              <a:rPr lang="en-US" sz="2000" err="1">
                <a:solidFill>
                  <a:schemeClr val="bg1"/>
                </a:solidFill>
              </a:rPr>
              <a:t>vào</a:t>
            </a:r>
            <a:r>
              <a:rPr lang="en-US" sz="2000">
                <a:solidFill>
                  <a:schemeClr val="bg1"/>
                </a:solidFill>
              </a:rPr>
              <a:t> </a:t>
            </a:r>
            <a:r>
              <a:rPr lang="en-US" sz="2000" err="1">
                <a:solidFill>
                  <a:schemeClr val="bg1"/>
                </a:solidFill>
              </a:rPr>
              <a:t>thời</a:t>
            </a:r>
            <a:r>
              <a:rPr lang="en-US" sz="2000">
                <a:solidFill>
                  <a:schemeClr val="bg1"/>
                </a:solidFill>
              </a:rPr>
              <a:t> </a:t>
            </a:r>
            <a:r>
              <a:rPr lang="en-US" sz="2000" err="1" smtClean="0">
                <a:solidFill>
                  <a:schemeClr val="bg1"/>
                </a:solidFill>
              </a:rPr>
              <a:t>gian</a:t>
            </a:r>
            <a:r>
              <a:rPr lang="en-US" sz="2000" smtClean="0">
                <a:solidFill>
                  <a:schemeClr val="bg1"/>
                </a:solidFill>
              </a:rPr>
              <a:t> </a:t>
            </a:r>
            <a:r>
              <a:rPr lang="en-US" sz="2000" err="1" smtClean="0">
                <a:solidFill>
                  <a:schemeClr val="bg1"/>
                </a:solidFill>
              </a:rPr>
              <a:t>bỏ</a:t>
            </a:r>
            <a:r>
              <a:rPr lang="en-US" sz="2000" smtClean="0">
                <a:solidFill>
                  <a:schemeClr val="bg1"/>
                </a:solidFill>
              </a:rPr>
              <a:t> </a:t>
            </a:r>
            <a:r>
              <a:rPr lang="en-US" sz="2000" err="1" smtClean="0">
                <a:solidFill>
                  <a:schemeClr val="bg1"/>
                </a:solidFill>
              </a:rPr>
              <a:t>ra</a:t>
            </a:r>
            <a:r>
              <a:rPr lang="en-US" sz="2000" smtClean="0">
                <a:solidFill>
                  <a:schemeClr val="bg1"/>
                </a:solidFill>
              </a:rPr>
              <a:t> </a:t>
            </a:r>
            <a:r>
              <a:rPr lang="en-US" sz="2000" b="1" err="1">
                <a:solidFill>
                  <a:srgbClr val="FF0000"/>
                </a:solidFill>
              </a:rPr>
              <a:t>luyện</a:t>
            </a:r>
            <a:r>
              <a:rPr lang="en-US" sz="2000" b="1">
                <a:solidFill>
                  <a:srgbClr val="FF0000"/>
                </a:solidFill>
              </a:rPr>
              <a:t> </a:t>
            </a:r>
            <a:r>
              <a:rPr lang="en-US" sz="2000" b="1" err="1">
                <a:solidFill>
                  <a:srgbClr val="FF0000"/>
                </a:solidFill>
              </a:rPr>
              <a:t>tập</a:t>
            </a:r>
            <a:r>
              <a:rPr lang="en-US" sz="2000">
                <a:solidFill>
                  <a:schemeClr val="bg1"/>
                </a:solidFill>
              </a:rPr>
              <a:t> </a:t>
            </a:r>
            <a:r>
              <a:rPr lang="en-US" sz="2000" err="1">
                <a:solidFill>
                  <a:schemeClr val="bg1"/>
                </a:solidFill>
              </a:rPr>
              <a:t>và</a:t>
            </a:r>
            <a:r>
              <a:rPr lang="en-US" sz="2000">
                <a:solidFill>
                  <a:schemeClr val="bg1"/>
                </a:solidFill>
              </a:rPr>
              <a:t> </a:t>
            </a:r>
            <a:r>
              <a:rPr lang="en-US" sz="2000" err="1">
                <a:solidFill>
                  <a:schemeClr val="bg1"/>
                </a:solidFill>
              </a:rPr>
              <a:t>thời</a:t>
            </a:r>
            <a:r>
              <a:rPr lang="en-US" sz="2000">
                <a:solidFill>
                  <a:schemeClr val="bg1"/>
                </a:solidFill>
              </a:rPr>
              <a:t> </a:t>
            </a:r>
            <a:r>
              <a:rPr lang="en-US" sz="2000" err="1">
                <a:solidFill>
                  <a:schemeClr val="bg1"/>
                </a:solidFill>
              </a:rPr>
              <a:t>gian</a:t>
            </a:r>
            <a:r>
              <a:rPr lang="en-US" sz="2000">
                <a:solidFill>
                  <a:schemeClr val="bg1"/>
                </a:solidFill>
              </a:rPr>
              <a:t> </a:t>
            </a:r>
            <a:r>
              <a:rPr lang="en-US" sz="2000" err="1">
                <a:solidFill>
                  <a:schemeClr val="bg1"/>
                </a:solidFill>
              </a:rPr>
              <a:t>đầu</a:t>
            </a:r>
            <a:r>
              <a:rPr lang="en-US" sz="2000">
                <a:solidFill>
                  <a:schemeClr val="bg1"/>
                </a:solidFill>
              </a:rPr>
              <a:t> </a:t>
            </a:r>
            <a:r>
              <a:rPr lang="en-US" sz="2000" err="1">
                <a:solidFill>
                  <a:schemeClr val="bg1"/>
                </a:solidFill>
              </a:rPr>
              <a:t>tư</a:t>
            </a:r>
            <a:r>
              <a:rPr lang="en-US" sz="2000" b="1">
                <a:solidFill>
                  <a:srgbClr val="FF0000"/>
                </a:solidFill>
              </a:rPr>
              <a:t> </a:t>
            </a:r>
            <a:r>
              <a:rPr lang="en-US" sz="2000" b="1" err="1">
                <a:solidFill>
                  <a:srgbClr val="FF0000"/>
                </a:solidFill>
              </a:rPr>
              <a:t>khai</a:t>
            </a:r>
            <a:r>
              <a:rPr lang="en-US" sz="2000" b="1">
                <a:solidFill>
                  <a:srgbClr val="FF0000"/>
                </a:solidFill>
              </a:rPr>
              <a:t> </a:t>
            </a:r>
            <a:r>
              <a:rPr lang="en-US" sz="2000" b="1" err="1">
                <a:solidFill>
                  <a:srgbClr val="FF0000"/>
                </a:solidFill>
              </a:rPr>
              <a:t>thác</a:t>
            </a:r>
            <a:r>
              <a:rPr lang="en-US" sz="2000">
                <a:solidFill>
                  <a:schemeClr val="bg1"/>
                </a:solidFill>
              </a:rPr>
              <a:t>.</a:t>
            </a:r>
          </a:p>
          <a:p>
            <a:pPr algn="just"/>
            <a:r>
              <a:rPr lang="en-US" sz="2000" err="1">
                <a:solidFill>
                  <a:schemeClr val="bg1"/>
                </a:solidFill>
              </a:rPr>
              <a:t>Đảm</a:t>
            </a:r>
            <a:r>
              <a:rPr lang="en-US" sz="2000">
                <a:solidFill>
                  <a:schemeClr val="bg1"/>
                </a:solidFill>
              </a:rPr>
              <a:t> </a:t>
            </a:r>
            <a:r>
              <a:rPr lang="en-US" sz="2000" err="1">
                <a:solidFill>
                  <a:schemeClr val="bg1"/>
                </a:solidFill>
              </a:rPr>
              <a:t>bảo</a:t>
            </a:r>
            <a:r>
              <a:rPr lang="en-US" sz="2000">
                <a:solidFill>
                  <a:schemeClr val="bg1"/>
                </a:solidFill>
              </a:rPr>
              <a:t> </a:t>
            </a:r>
            <a:r>
              <a:rPr lang="en-US" sz="2000" err="1">
                <a:solidFill>
                  <a:schemeClr val="bg1"/>
                </a:solidFill>
              </a:rPr>
              <a:t>rằng</a:t>
            </a:r>
            <a:r>
              <a:rPr lang="en-US" sz="2000">
                <a:solidFill>
                  <a:schemeClr val="bg1"/>
                </a:solidFill>
              </a:rPr>
              <a:t> </a:t>
            </a:r>
            <a:r>
              <a:rPr lang="en-US" sz="2000" err="1">
                <a:solidFill>
                  <a:schemeClr val="bg1"/>
                </a:solidFill>
              </a:rPr>
              <a:t>chuỗi</a:t>
            </a:r>
            <a:r>
              <a:rPr lang="en-US" sz="2000">
                <a:solidFill>
                  <a:schemeClr val="bg1"/>
                </a:solidFill>
              </a:rPr>
              <a:t> videos </a:t>
            </a:r>
            <a:r>
              <a:rPr lang="en-US" sz="2000" err="1">
                <a:solidFill>
                  <a:schemeClr val="bg1"/>
                </a:solidFill>
              </a:rPr>
              <a:t>này</a:t>
            </a:r>
            <a:r>
              <a:rPr lang="en-US" sz="2000">
                <a:solidFill>
                  <a:schemeClr val="bg1"/>
                </a:solidFill>
              </a:rPr>
              <a:t> </a:t>
            </a:r>
            <a:r>
              <a:rPr lang="en-US" sz="2000" err="1">
                <a:solidFill>
                  <a:schemeClr val="bg1"/>
                </a:solidFill>
              </a:rPr>
              <a:t>không</a:t>
            </a:r>
            <a:r>
              <a:rPr lang="en-US" sz="2000">
                <a:solidFill>
                  <a:schemeClr val="bg1"/>
                </a:solidFill>
              </a:rPr>
              <a:t> </a:t>
            </a:r>
            <a:r>
              <a:rPr lang="en-US" sz="2000" err="1">
                <a:solidFill>
                  <a:schemeClr val="bg1"/>
                </a:solidFill>
              </a:rPr>
              <a:t>thua</a:t>
            </a:r>
            <a:r>
              <a:rPr lang="en-US" sz="2000">
                <a:solidFill>
                  <a:schemeClr val="bg1"/>
                </a:solidFill>
              </a:rPr>
              <a:t> </a:t>
            </a:r>
            <a:r>
              <a:rPr lang="en-US" sz="2000" err="1">
                <a:solidFill>
                  <a:schemeClr val="bg1"/>
                </a:solidFill>
              </a:rPr>
              <a:t>bất</a:t>
            </a:r>
            <a:r>
              <a:rPr lang="en-US" sz="2000">
                <a:solidFill>
                  <a:schemeClr val="bg1"/>
                </a:solidFill>
              </a:rPr>
              <a:t> </a:t>
            </a:r>
            <a:r>
              <a:rPr lang="en-US" sz="2000" err="1">
                <a:solidFill>
                  <a:schemeClr val="bg1"/>
                </a:solidFill>
              </a:rPr>
              <a:t>kì</a:t>
            </a:r>
            <a:r>
              <a:rPr lang="en-US" sz="2000">
                <a:solidFill>
                  <a:schemeClr val="bg1"/>
                </a:solidFill>
              </a:rPr>
              <a:t> 1 </a:t>
            </a:r>
            <a:r>
              <a:rPr lang="en-US" sz="2000" err="1">
                <a:solidFill>
                  <a:schemeClr val="bg1"/>
                </a:solidFill>
              </a:rPr>
              <a:t>khóa</a:t>
            </a:r>
            <a:r>
              <a:rPr lang="en-US" sz="2000">
                <a:solidFill>
                  <a:schemeClr val="bg1"/>
                </a:solidFill>
              </a:rPr>
              <a:t> </a:t>
            </a:r>
            <a:r>
              <a:rPr lang="en-US" sz="2000" err="1">
                <a:solidFill>
                  <a:schemeClr val="bg1"/>
                </a:solidFill>
              </a:rPr>
              <a:t>học</a:t>
            </a:r>
            <a:r>
              <a:rPr lang="en-US" sz="2000">
                <a:solidFill>
                  <a:schemeClr val="bg1"/>
                </a:solidFill>
              </a:rPr>
              <a:t> </a:t>
            </a:r>
            <a:r>
              <a:rPr lang="en-US" sz="2000" err="1">
                <a:solidFill>
                  <a:schemeClr val="bg1"/>
                </a:solidFill>
              </a:rPr>
              <a:t>trị</a:t>
            </a:r>
            <a:r>
              <a:rPr lang="en-US" sz="2000">
                <a:solidFill>
                  <a:schemeClr val="bg1"/>
                </a:solidFill>
              </a:rPr>
              <a:t> </a:t>
            </a:r>
            <a:r>
              <a:rPr lang="en-US" sz="2000" err="1">
                <a:solidFill>
                  <a:schemeClr val="bg1"/>
                </a:solidFill>
              </a:rPr>
              <a:t>giá</a:t>
            </a:r>
            <a:r>
              <a:rPr lang="en-US" sz="2000">
                <a:solidFill>
                  <a:schemeClr val="bg1"/>
                </a:solidFill>
              </a:rPr>
              <a:t> </a:t>
            </a:r>
            <a:r>
              <a:rPr lang="en-US" sz="2000" err="1">
                <a:solidFill>
                  <a:schemeClr val="bg1"/>
                </a:solidFill>
              </a:rPr>
              <a:t>hàng</a:t>
            </a:r>
            <a:r>
              <a:rPr lang="en-US" sz="2000">
                <a:solidFill>
                  <a:schemeClr val="bg1"/>
                </a:solidFill>
              </a:rPr>
              <a:t> </a:t>
            </a:r>
            <a:r>
              <a:rPr lang="en-US" sz="2000" err="1">
                <a:solidFill>
                  <a:schemeClr val="bg1"/>
                </a:solidFill>
              </a:rPr>
              <a:t>ngàn</a:t>
            </a:r>
            <a:r>
              <a:rPr lang="en-US" sz="2000">
                <a:solidFill>
                  <a:schemeClr val="bg1"/>
                </a:solidFill>
              </a:rPr>
              <a:t> </a:t>
            </a:r>
            <a:r>
              <a:rPr lang="en-US" sz="2000" err="1">
                <a:solidFill>
                  <a:schemeClr val="bg1"/>
                </a:solidFill>
              </a:rPr>
              <a:t>đô</a:t>
            </a:r>
            <a:r>
              <a:rPr lang="en-US" sz="2000">
                <a:solidFill>
                  <a:schemeClr val="bg1"/>
                </a:solidFill>
              </a:rPr>
              <a:t> </a:t>
            </a:r>
            <a:r>
              <a:rPr lang="en-US" sz="2000" err="1">
                <a:solidFill>
                  <a:schemeClr val="bg1"/>
                </a:solidFill>
              </a:rPr>
              <a:t>mà</a:t>
            </a:r>
            <a:r>
              <a:rPr lang="en-US" sz="2000">
                <a:solidFill>
                  <a:schemeClr val="bg1"/>
                </a:solidFill>
              </a:rPr>
              <a:t> </a:t>
            </a:r>
            <a:r>
              <a:rPr lang="en-US" sz="2000" err="1">
                <a:solidFill>
                  <a:schemeClr val="bg1"/>
                </a:solidFill>
              </a:rPr>
              <a:t>người</a:t>
            </a:r>
            <a:r>
              <a:rPr lang="en-US" sz="2000">
                <a:solidFill>
                  <a:schemeClr val="bg1"/>
                </a:solidFill>
              </a:rPr>
              <a:t> ta </a:t>
            </a:r>
            <a:r>
              <a:rPr lang="en-US" sz="2000" err="1">
                <a:solidFill>
                  <a:schemeClr val="bg1"/>
                </a:solidFill>
              </a:rPr>
              <a:t>dạy</a:t>
            </a:r>
            <a:r>
              <a:rPr lang="en-US" sz="2000">
                <a:solidFill>
                  <a:schemeClr val="bg1"/>
                </a:solidFill>
              </a:rPr>
              <a:t> ở </a:t>
            </a:r>
            <a:r>
              <a:rPr lang="en-US" sz="2000" err="1">
                <a:solidFill>
                  <a:schemeClr val="bg1"/>
                </a:solidFill>
              </a:rPr>
              <a:t>ngoài</a:t>
            </a:r>
            <a:r>
              <a:rPr lang="en-US" sz="2000">
                <a:solidFill>
                  <a:schemeClr val="bg1"/>
                </a:solidFill>
              </a:rPr>
              <a:t> </a:t>
            </a:r>
            <a:r>
              <a:rPr lang="en-US" sz="2000" err="1">
                <a:solidFill>
                  <a:schemeClr val="bg1"/>
                </a:solidFill>
              </a:rPr>
              <a:t>kia</a:t>
            </a:r>
            <a:r>
              <a:rPr lang="en-US" sz="2000">
                <a:solidFill>
                  <a:schemeClr val="bg1"/>
                </a:solidFill>
              </a:rPr>
              <a:t>.</a:t>
            </a:r>
          </a:p>
          <a:p>
            <a:pPr algn="just"/>
            <a:r>
              <a:rPr lang="en-US" sz="2000">
                <a:solidFill>
                  <a:schemeClr val="bg1"/>
                </a:solidFill>
              </a:rPr>
              <a:t>Sau </a:t>
            </a:r>
            <a:r>
              <a:rPr lang="en-US" sz="2000" err="1">
                <a:solidFill>
                  <a:schemeClr val="bg1"/>
                </a:solidFill>
              </a:rPr>
              <a:t>khi</a:t>
            </a:r>
            <a:r>
              <a:rPr lang="en-US" sz="2000">
                <a:solidFill>
                  <a:schemeClr val="bg1"/>
                </a:solidFill>
              </a:rPr>
              <a:t> </a:t>
            </a:r>
            <a:r>
              <a:rPr lang="en-US" sz="2000" err="1">
                <a:solidFill>
                  <a:schemeClr val="bg1"/>
                </a:solidFill>
              </a:rPr>
              <a:t>xem</a:t>
            </a:r>
            <a:r>
              <a:rPr lang="en-US" sz="2000">
                <a:solidFill>
                  <a:schemeClr val="bg1"/>
                </a:solidFill>
              </a:rPr>
              <a:t> </a:t>
            </a:r>
            <a:r>
              <a:rPr lang="en-US" sz="2000" err="1">
                <a:solidFill>
                  <a:schemeClr val="bg1"/>
                </a:solidFill>
              </a:rPr>
              <a:t>xong</a:t>
            </a:r>
            <a:r>
              <a:rPr lang="en-US" sz="2000">
                <a:solidFill>
                  <a:schemeClr val="bg1"/>
                </a:solidFill>
              </a:rPr>
              <a:t> </a:t>
            </a:r>
            <a:r>
              <a:rPr lang="en-US" sz="2000" err="1">
                <a:solidFill>
                  <a:schemeClr val="bg1"/>
                </a:solidFill>
              </a:rPr>
              <a:t>và</a:t>
            </a:r>
            <a:r>
              <a:rPr lang="en-US" sz="2000">
                <a:solidFill>
                  <a:schemeClr val="bg1"/>
                </a:solidFill>
              </a:rPr>
              <a:t> </a:t>
            </a:r>
            <a:r>
              <a:rPr lang="en-US" sz="2000" err="1">
                <a:solidFill>
                  <a:schemeClr val="bg1"/>
                </a:solidFill>
              </a:rPr>
              <a:t>ứng</a:t>
            </a:r>
            <a:r>
              <a:rPr lang="en-US" sz="2000">
                <a:solidFill>
                  <a:schemeClr val="bg1"/>
                </a:solidFill>
              </a:rPr>
              <a:t> </a:t>
            </a:r>
            <a:r>
              <a:rPr lang="en-US" sz="2000" err="1">
                <a:solidFill>
                  <a:schemeClr val="bg1"/>
                </a:solidFill>
              </a:rPr>
              <a:t>dụng</a:t>
            </a:r>
            <a:r>
              <a:rPr lang="en-US" sz="2000">
                <a:solidFill>
                  <a:schemeClr val="bg1"/>
                </a:solidFill>
              </a:rPr>
              <a:t> </a:t>
            </a:r>
            <a:r>
              <a:rPr lang="en-US" sz="2000" err="1">
                <a:solidFill>
                  <a:schemeClr val="bg1"/>
                </a:solidFill>
              </a:rPr>
              <a:t>thành</a:t>
            </a:r>
            <a:r>
              <a:rPr lang="en-US" sz="2000">
                <a:solidFill>
                  <a:schemeClr val="bg1"/>
                </a:solidFill>
              </a:rPr>
              <a:t> </a:t>
            </a:r>
            <a:r>
              <a:rPr lang="en-US" sz="2000" err="1">
                <a:solidFill>
                  <a:schemeClr val="bg1"/>
                </a:solidFill>
              </a:rPr>
              <a:t>công</a:t>
            </a:r>
            <a:r>
              <a:rPr lang="en-US" sz="2000">
                <a:solidFill>
                  <a:schemeClr val="bg1"/>
                </a:solidFill>
              </a:rPr>
              <a:t>, </a:t>
            </a:r>
            <a:r>
              <a:rPr lang="en-US" sz="2000" err="1">
                <a:solidFill>
                  <a:schemeClr val="bg1"/>
                </a:solidFill>
              </a:rPr>
              <a:t>mong</a:t>
            </a:r>
            <a:r>
              <a:rPr lang="en-US" sz="2000">
                <a:solidFill>
                  <a:schemeClr val="bg1"/>
                </a:solidFill>
              </a:rPr>
              <a:t> </a:t>
            </a:r>
            <a:r>
              <a:rPr lang="en-US" sz="2000" err="1">
                <a:solidFill>
                  <a:schemeClr val="bg1"/>
                </a:solidFill>
              </a:rPr>
              <a:t>các</a:t>
            </a:r>
            <a:r>
              <a:rPr lang="en-US" sz="2000">
                <a:solidFill>
                  <a:schemeClr val="bg1"/>
                </a:solidFill>
              </a:rPr>
              <a:t> </a:t>
            </a:r>
            <a:r>
              <a:rPr lang="en-US" sz="2000" err="1">
                <a:solidFill>
                  <a:schemeClr val="bg1"/>
                </a:solidFill>
              </a:rPr>
              <a:t>bạn</a:t>
            </a:r>
            <a:r>
              <a:rPr lang="en-US" sz="2000">
                <a:solidFill>
                  <a:schemeClr val="bg1"/>
                </a:solidFill>
              </a:rPr>
              <a:t> </a:t>
            </a:r>
            <a:r>
              <a:rPr lang="en-US" sz="2000" err="1">
                <a:solidFill>
                  <a:schemeClr val="bg1"/>
                </a:solidFill>
              </a:rPr>
              <a:t>hãy</a:t>
            </a:r>
            <a:r>
              <a:rPr lang="en-US" sz="2000">
                <a:solidFill>
                  <a:schemeClr val="bg1"/>
                </a:solidFill>
              </a:rPr>
              <a:t> </a:t>
            </a:r>
            <a:r>
              <a:rPr lang="en-US" sz="2000" b="1">
                <a:solidFill>
                  <a:srgbClr val="FF0000"/>
                </a:solidFill>
              </a:rPr>
              <a:t>chia </a:t>
            </a:r>
            <a:r>
              <a:rPr lang="en-US" sz="2000" b="1" err="1">
                <a:solidFill>
                  <a:srgbClr val="FF0000"/>
                </a:solidFill>
              </a:rPr>
              <a:t>sẽ</a:t>
            </a:r>
            <a:r>
              <a:rPr lang="en-US" sz="2000">
                <a:solidFill>
                  <a:schemeClr val="bg1"/>
                </a:solidFill>
              </a:rPr>
              <a:t> video </a:t>
            </a:r>
            <a:r>
              <a:rPr lang="en-US" sz="2000" err="1">
                <a:solidFill>
                  <a:schemeClr val="bg1"/>
                </a:solidFill>
              </a:rPr>
              <a:t>này</a:t>
            </a:r>
            <a:r>
              <a:rPr lang="en-US" sz="2000">
                <a:solidFill>
                  <a:schemeClr val="bg1"/>
                </a:solidFill>
              </a:rPr>
              <a:t> </a:t>
            </a:r>
            <a:r>
              <a:rPr lang="en-US" sz="2000" b="1" err="1">
                <a:solidFill>
                  <a:srgbClr val="FF0000"/>
                </a:solidFill>
              </a:rPr>
              <a:t>đến</a:t>
            </a:r>
            <a:r>
              <a:rPr lang="en-US" sz="2000">
                <a:solidFill>
                  <a:srgbClr val="FF0000"/>
                </a:solidFill>
              </a:rPr>
              <a:t> </a:t>
            </a:r>
            <a:r>
              <a:rPr lang="en-US" sz="2000" err="1">
                <a:solidFill>
                  <a:schemeClr val="bg1"/>
                </a:solidFill>
              </a:rPr>
              <a:t>những</a:t>
            </a:r>
            <a:r>
              <a:rPr lang="en-US" sz="2000">
                <a:solidFill>
                  <a:schemeClr val="bg1"/>
                </a:solidFill>
              </a:rPr>
              <a:t> </a:t>
            </a:r>
            <a:r>
              <a:rPr lang="en-US" sz="2000" err="1">
                <a:solidFill>
                  <a:srgbClr val="FF0000"/>
                </a:solidFill>
              </a:rPr>
              <a:t>người</a:t>
            </a:r>
            <a:r>
              <a:rPr lang="en-US" sz="2000">
                <a:solidFill>
                  <a:srgbClr val="FF0000"/>
                </a:solidFill>
              </a:rPr>
              <a:t> </a:t>
            </a:r>
            <a:r>
              <a:rPr lang="en-US" sz="2000" b="1" err="1" smtClean="0">
                <a:solidFill>
                  <a:srgbClr val="FF0000"/>
                </a:solidFill>
              </a:rPr>
              <a:t>đang</a:t>
            </a:r>
            <a:r>
              <a:rPr lang="en-US" sz="2000" b="1" smtClean="0">
                <a:solidFill>
                  <a:srgbClr val="FF0000"/>
                </a:solidFill>
              </a:rPr>
              <a:t> </a:t>
            </a:r>
            <a:r>
              <a:rPr lang="en-US" sz="2000" b="1" err="1" smtClean="0">
                <a:solidFill>
                  <a:srgbClr val="FF0000"/>
                </a:solidFill>
              </a:rPr>
              <a:t>cần</a:t>
            </a:r>
            <a:r>
              <a:rPr lang="en-US" sz="2000" smtClean="0">
                <a:solidFill>
                  <a:schemeClr val="bg1"/>
                </a:solidFill>
              </a:rPr>
              <a:t>. Đồng thời </a:t>
            </a:r>
            <a:r>
              <a:rPr lang="en-US" sz="2000" b="1" smtClean="0">
                <a:solidFill>
                  <a:srgbClr val="FF0000"/>
                </a:solidFill>
              </a:rPr>
              <a:t>hãy đóng góp ý kiến</a:t>
            </a:r>
            <a:r>
              <a:rPr lang="en-US" sz="2000" smtClean="0">
                <a:solidFill>
                  <a:schemeClr val="bg1"/>
                </a:solidFill>
              </a:rPr>
              <a:t> giúp mình. </a:t>
            </a:r>
            <a:r>
              <a:rPr lang="en-US" sz="2000" err="1">
                <a:solidFill>
                  <a:schemeClr val="bg1"/>
                </a:solidFill>
              </a:rPr>
              <a:t>Để</a:t>
            </a:r>
            <a:r>
              <a:rPr lang="en-US" sz="2000">
                <a:solidFill>
                  <a:schemeClr val="bg1"/>
                </a:solidFill>
              </a:rPr>
              <a:t> </a:t>
            </a:r>
            <a:r>
              <a:rPr lang="en-US" sz="2000" err="1">
                <a:solidFill>
                  <a:schemeClr val="bg1"/>
                </a:solidFill>
              </a:rPr>
              <a:t>mình</a:t>
            </a:r>
            <a:r>
              <a:rPr lang="en-US" sz="2000">
                <a:solidFill>
                  <a:schemeClr val="bg1"/>
                </a:solidFill>
              </a:rPr>
              <a:t> </a:t>
            </a:r>
            <a:r>
              <a:rPr lang="en-US" sz="2000" err="1">
                <a:solidFill>
                  <a:schemeClr val="bg1"/>
                </a:solidFill>
              </a:rPr>
              <a:t>có</a:t>
            </a:r>
            <a:r>
              <a:rPr lang="en-US" sz="2000">
                <a:solidFill>
                  <a:schemeClr val="bg1"/>
                </a:solidFill>
              </a:rPr>
              <a:t> </a:t>
            </a:r>
            <a:r>
              <a:rPr lang="en-US" sz="2000" err="1">
                <a:solidFill>
                  <a:schemeClr val="bg1"/>
                </a:solidFill>
              </a:rPr>
              <a:t>thêm</a:t>
            </a:r>
            <a:r>
              <a:rPr lang="en-US" sz="2000">
                <a:solidFill>
                  <a:schemeClr val="bg1"/>
                </a:solidFill>
              </a:rPr>
              <a:t> </a:t>
            </a:r>
            <a:r>
              <a:rPr lang="en-US" sz="2000" err="1">
                <a:solidFill>
                  <a:schemeClr val="bg1"/>
                </a:solidFill>
              </a:rPr>
              <a:t>nhiều</a:t>
            </a:r>
            <a:r>
              <a:rPr lang="en-US" sz="2000">
                <a:solidFill>
                  <a:schemeClr val="bg1"/>
                </a:solidFill>
              </a:rPr>
              <a:t> </a:t>
            </a:r>
            <a:r>
              <a:rPr lang="en-US" sz="2000" err="1">
                <a:solidFill>
                  <a:schemeClr val="bg1"/>
                </a:solidFill>
              </a:rPr>
              <a:t>động</a:t>
            </a:r>
            <a:r>
              <a:rPr lang="en-US" sz="2000">
                <a:solidFill>
                  <a:schemeClr val="bg1"/>
                </a:solidFill>
              </a:rPr>
              <a:t> </a:t>
            </a:r>
            <a:r>
              <a:rPr lang="en-US" sz="2000" err="1">
                <a:solidFill>
                  <a:schemeClr val="bg1"/>
                </a:solidFill>
              </a:rPr>
              <a:t>lực</a:t>
            </a:r>
            <a:r>
              <a:rPr lang="en-US" sz="2000">
                <a:solidFill>
                  <a:schemeClr val="bg1"/>
                </a:solidFill>
              </a:rPr>
              <a:t> </a:t>
            </a:r>
            <a:r>
              <a:rPr lang="en-US" sz="2000" err="1">
                <a:solidFill>
                  <a:schemeClr val="bg1"/>
                </a:solidFill>
              </a:rPr>
              <a:t>làm</a:t>
            </a:r>
            <a:r>
              <a:rPr lang="en-US" sz="2000">
                <a:solidFill>
                  <a:schemeClr val="bg1"/>
                </a:solidFill>
              </a:rPr>
              <a:t> </a:t>
            </a:r>
            <a:r>
              <a:rPr lang="en-US" sz="2000" err="1">
                <a:solidFill>
                  <a:schemeClr val="bg1"/>
                </a:solidFill>
              </a:rPr>
              <a:t>tiếp</a:t>
            </a:r>
            <a:r>
              <a:rPr lang="en-US" sz="2000">
                <a:solidFill>
                  <a:schemeClr val="bg1"/>
                </a:solidFill>
              </a:rPr>
              <a:t> </a:t>
            </a:r>
            <a:r>
              <a:rPr lang="en-US" sz="2000" err="1">
                <a:solidFill>
                  <a:schemeClr val="bg1"/>
                </a:solidFill>
              </a:rPr>
              <a:t>những</a:t>
            </a:r>
            <a:r>
              <a:rPr lang="en-US" sz="2000">
                <a:solidFill>
                  <a:schemeClr val="bg1"/>
                </a:solidFill>
              </a:rPr>
              <a:t> video </a:t>
            </a:r>
            <a:r>
              <a:rPr lang="en-US" sz="2000" err="1">
                <a:solidFill>
                  <a:schemeClr val="bg1"/>
                </a:solidFill>
              </a:rPr>
              <a:t>giá</a:t>
            </a:r>
            <a:r>
              <a:rPr lang="en-US" sz="2000">
                <a:solidFill>
                  <a:schemeClr val="bg1"/>
                </a:solidFill>
              </a:rPr>
              <a:t> </a:t>
            </a:r>
            <a:r>
              <a:rPr lang="en-US" sz="2000" err="1">
                <a:solidFill>
                  <a:schemeClr val="bg1"/>
                </a:solidFill>
              </a:rPr>
              <a:t>trị</a:t>
            </a:r>
            <a:r>
              <a:rPr lang="en-US" sz="2000">
                <a:solidFill>
                  <a:schemeClr val="bg1"/>
                </a:solidFill>
              </a:rPr>
              <a:t> </a:t>
            </a:r>
            <a:r>
              <a:rPr lang="en-US" sz="2000" err="1">
                <a:solidFill>
                  <a:schemeClr val="bg1"/>
                </a:solidFill>
              </a:rPr>
              <a:t>cho</a:t>
            </a:r>
            <a:r>
              <a:rPr lang="en-US" sz="2000">
                <a:solidFill>
                  <a:schemeClr val="bg1"/>
                </a:solidFill>
              </a:rPr>
              <a:t> </a:t>
            </a:r>
            <a:r>
              <a:rPr lang="en-US" sz="2000" err="1">
                <a:solidFill>
                  <a:schemeClr val="bg1"/>
                </a:solidFill>
              </a:rPr>
              <a:t>cộng</a:t>
            </a:r>
            <a:r>
              <a:rPr lang="en-US" sz="2000">
                <a:solidFill>
                  <a:schemeClr val="bg1"/>
                </a:solidFill>
              </a:rPr>
              <a:t> </a:t>
            </a:r>
            <a:r>
              <a:rPr lang="en-US" sz="2000" err="1">
                <a:solidFill>
                  <a:schemeClr val="bg1"/>
                </a:solidFill>
              </a:rPr>
              <a:t>đồng</a:t>
            </a:r>
            <a:r>
              <a:rPr lang="en-US" sz="2000">
                <a:solidFill>
                  <a:schemeClr val="bg1"/>
                </a:solidFill>
              </a:rPr>
              <a:t>.</a:t>
            </a:r>
          </a:p>
          <a:p>
            <a:pPr algn="just"/>
            <a:r>
              <a:rPr lang="en-US" sz="2000" err="1">
                <a:solidFill>
                  <a:schemeClr val="bg1"/>
                </a:solidFill>
              </a:rPr>
              <a:t>Chúc</a:t>
            </a:r>
            <a:r>
              <a:rPr lang="en-US" sz="2000">
                <a:solidFill>
                  <a:schemeClr val="bg1"/>
                </a:solidFill>
              </a:rPr>
              <a:t> </a:t>
            </a:r>
            <a:r>
              <a:rPr lang="en-US" sz="2000" err="1">
                <a:solidFill>
                  <a:schemeClr val="bg1"/>
                </a:solidFill>
              </a:rPr>
              <a:t>các</a:t>
            </a:r>
            <a:r>
              <a:rPr lang="en-US" sz="2000">
                <a:solidFill>
                  <a:schemeClr val="bg1"/>
                </a:solidFill>
              </a:rPr>
              <a:t> </a:t>
            </a:r>
            <a:r>
              <a:rPr lang="en-US" sz="2000" err="1">
                <a:solidFill>
                  <a:schemeClr val="bg1"/>
                </a:solidFill>
              </a:rPr>
              <a:t>bạn</a:t>
            </a:r>
            <a:r>
              <a:rPr lang="en-US" sz="2000">
                <a:solidFill>
                  <a:schemeClr val="bg1"/>
                </a:solidFill>
              </a:rPr>
              <a:t> </a:t>
            </a:r>
            <a:r>
              <a:rPr lang="en-US" sz="2000" err="1">
                <a:solidFill>
                  <a:schemeClr val="bg1"/>
                </a:solidFill>
              </a:rPr>
              <a:t>kiếm</a:t>
            </a:r>
            <a:r>
              <a:rPr lang="en-US" sz="2000">
                <a:solidFill>
                  <a:schemeClr val="bg1"/>
                </a:solidFill>
              </a:rPr>
              <a:t> </a:t>
            </a:r>
            <a:r>
              <a:rPr lang="en-US" sz="2000" err="1">
                <a:solidFill>
                  <a:schemeClr val="bg1"/>
                </a:solidFill>
              </a:rPr>
              <a:t>thật</a:t>
            </a:r>
            <a:r>
              <a:rPr lang="en-US" sz="2000">
                <a:solidFill>
                  <a:schemeClr val="bg1"/>
                </a:solidFill>
              </a:rPr>
              <a:t> </a:t>
            </a:r>
            <a:r>
              <a:rPr lang="en-US" sz="2000" err="1">
                <a:solidFill>
                  <a:schemeClr val="bg1"/>
                </a:solidFill>
              </a:rPr>
              <a:t>nhiều</a:t>
            </a:r>
            <a:r>
              <a:rPr lang="en-US" sz="2000">
                <a:solidFill>
                  <a:schemeClr val="bg1"/>
                </a:solidFill>
              </a:rPr>
              <a:t> </a:t>
            </a:r>
            <a:r>
              <a:rPr lang="en-US" sz="2000" err="1">
                <a:solidFill>
                  <a:schemeClr val="bg1"/>
                </a:solidFill>
              </a:rPr>
              <a:t>tiền</a:t>
            </a:r>
            <a:r>
              <a:rPr lang="en-US" sz="2000" smtClean="0">
                <a:solidFill>
                  <a:schemeClr val="bg1"/>
                </a:solidFill>
              </a:rPr>
              <a:t>!</a:t>
            </a:r>
          </a:p>
        </p:txBody>
      </p:sp>
    </p:spTree>
    <p:extLst>
      <p:ext uri="{BB962C8B-B14F-4D97-AF65-F5344CB8AC3E}">
        <p14:creationId xmlns:p14="http://schemas.microsoft.com/office/powerpoint/2010/main" val="1755812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Phá vỡ hỗ trợ và kháng cự</a:t>
            </a:r>
            <a:endParaRPr lang="en-US"/>
          </a:p>
        </p:txBody>
      </p:sp>
      <p:pic>
        <p:nvPicPr>
          <p:cNvPr id="5122" name="Picture 2" descr="awww.traderviet.com_upload_duongnguyenhuy555_image_BABYPIPS_MA_MA7_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6156" y="1690688"/>
            <a:ext cx="9971771" cy="4623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957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Thực hành trên biểu đồ</a:t>
            </a:r>
            <a:endParaRPr lang="en-US"/>
          </a:p>
        </p:txBody>
      </p:sp>
      <p:sp>
        <p:nvSpPr>
          <p:cNvPr id="4" name="Content Placeholder 3"/>
          <p:cNvSpPr>
            <a:spLocks noGrp="1"/>
          </p:cNvSpPr>
          <p:nvPr>
            <p:ph idx="1"/>
          </p:nvPr>
        </p:nvSpPr>
        <p:spPr/>
        <p:txBody>
          <a:bodyPr/>
          <a:lstStyle/>
          <a:p>
            <a:endParaRPr lang="en-US"/>
          </a:p>
        </p:txBody>
      </p:sp>
      <p:pic>
        <p:nvPicPr>
          <p:cNvPr id="7172"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528" y="1511166"/>
            <a:ext cx="9971773" cy="4937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942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999" y="225926"/>
            <a:ext cx="9933673" cy="39610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999" y="4186990"/>
            <a:ext cx="9933673" cy="2324100"/>
          </a:xfrm>
          <a:prstGeom prst="rect">
            <a:avLst/>
          </a:prstGeom>
        </p:spPr>
      </p:pic>
    </p:spTree>
    <p:extLst>
      <p:ext uri="{BB962C8B-B14F-4D97-AF65-F5344CB8AC3E}">
        <p14:creationId xmlns:p14="http://schemas.microsoft.com/office/powerpoint/2010/main" val="248894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612" y="644892"/>
            <a:ext cx="9939688" cy="875899"/>
          </a:xfrm>
        </p:spPr>
        <p:txBody>
          <a:bodyPr>
            <a:noAutofit/>
          </a:bodyPr>
          <a:lstStyle/>
          <a:p>
            <a:r>
              <a:rPr lang="en-US" sz="4800" err="1" smtClean="0"/>
              <a:t>Bài</a:t>
            </a:r>
            <a:r>
              <a:rPr lang="en-US" sz="4800" smtClean="0"/>
              <a:t> </a:t>
            </a:r>
            <a:r>
              <a:rPr lang="en-US" sz="4800" smtClean="0"/>
              <a:t>7: </a:t>
            </a:r>
            <a:r>
              <a:rPr lang="en-US" sz="4800" smtClean="0"/>
              <a:t>Đường trung bình động </a:t>
            </a:r>
            <a:r>
              <a:rPr lang="en-US" sz="4800" smtClean="0"/>
              <a:t>EMA</a:t>
            </a:r>
            <a:endParaRPr lang="en-US" sz="4800"/>
          </a:p>
        </p:txBody>
      </p:sp>
      <p:pic>
        <p:nvPicPr>
          <p:cNvPr id="5" name="Picture 4" descr="Image result for moving average exponent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612" y="1780674"/>
            <a:ext cx="9853062" cy="4649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091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Đường trung bình động </a:t>
            </a:r>
            <a:r>
              <a:rPr lang="en-US"/>
              <a:t>E</a:t>
            </a:r>
            <a:r>
              <a:rPr lang="en-US" smtClean="0"/>
              <a:t>MA </a:t>
            </a:r>
            <a:r>
              <a:rPr lang="en-US"/>
              <a:t>là gì?</a:t>
            </a:r>
          </a:p>
        </p:txBody>
      </p:sp>
      <p:sp>
        <p:nvSpPr>
          <p:cNvPr id="3" name="Content Placeholder 2"/>
          <p:cNvSpPr>
            <a:spLocks noGrp="1"/>
          </p:cNvSpPr>
          <p:nvPr>
            <p:ph idx="1"/>
          </p:nvPr>
        </p:nvSpPr>
        <p:spPr/>
        <p:txBody>
          <a:bodyPr/>
          <a:lstStyle/>
          <a:p>
            <a:r>
              <a:rPr lang="en-US" smtClean="0"/>
              <a:t>EMA </a:t>
            </a:r>
            <a:r>
              <a:rPr lang="en-US" smtClean="0"/>
              <a:t>là viết tắt của Moving </a:t>
            </a:r>
            <a:r>
              <a:rPr lang="en-US" smtClean="0"/>
              <a:t>Average Exponential</a:t>
            </a:r>
            <a:endParaRPr lang="en-US" smtClean="0"/>
          </a:p>
          <a:p>
            <a:r>
              <a:rPr lang="en-US" smtClean="0"/>
              <a:t>Cũng giống như SMA, EMA cũng là </a:t>
            </a:r>
            <a:r>
              <a:rPr lang="en-US" smtClean="0"/>
              <a:t>1 cách để làm mượt đường </a:t>
            </a:r>
            <a:r>
              <a:rPr lang="en-US" smtClean="0"/>
              <a:t>giá bằng </a:t>
            </a:r>
            <a:r>
              <a:rPr lang="en-US" smtClean="0"/>
              <a:t>đồ thị đường.</a:t>
            </a:r>
          </a:p>
          <a:p>
            <a:r>
              <a:rPr lang="en-US"/>
              <a:t>EMA đặt trọng tâm vào những dữ liệu giá </a:t>
            </a:r>
            <a:r>
              <a:rPr lang="en-US"/>
              <a:t>mới </a:t>
            </a:r>
            <a:r>
              <a:rPr lang="en-US" smtClean="0"/>
              <a:t>nhất, gần đây nhất. </a:t>
            </a:r>
          </a:p>
          <a:p>
            <a:r>
              <a:rPr lang="en-US" smtClean="0"/>
              <a:t>EMA sẽ phản ứng rất nhanh với giá.</a:t>
            </a:r>
          </a:p>
          <a:p>
            <a:r>
              <a:rPr lang="en-US" smtClean="0"/>
              <a:t>Công </a:t>
            </a:r>
            <a:r>
              <a:rPr lang="en-US" smtClean="0"/>
              <a:t>thức</a:t>
            </a:r>
            <a:r>
              <a:rPr lang="en-US" smtClean="0"/>
              <a:t>: </a:t>
            </a:r>
            <a:endParaRPr lang="en-US"/>
          </a:p>
        </p:txBody>
      </p:sp>
      <p:pic>
        <p:nvPicPr>
          <p:cNvPr id="4" name="Picture 3"/>
          <p:cNvPicPr>
            <a:picLocks noChangeAspect="1"/>
          </p:cNvPicPr>
          <p:nvPr/>
        </p:nvPicPr>
        <p:blipFill>
          <a:blip r:embed="rId2"/>
          <a:stretch>
            <a:fillRect/>
          </a:stretch>
        </p:blipFill>
        <p:spPr>
          <a:xfrm>
            <a:off x="2905325" y="4243388"/>
            <a:ext cx="8248650" cy="2068512"/>
          </a:xfrm>
          <a:prstGeom prst="rect">
            <a:avLst/>
          </a:prstGeom>
        </p:spPr>
      </p:pic>
    </p:spTree>
    <p:extLst>
      <p:ext uri="{BB962C8B-B14F-4D97-AF65-F5344CB8AC3E}">
        <p14:creationId xmlns:p14="http://schemas.microsoft.com/office/powerpoint/2010/main" val="3592611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Đường trung bình động </a:t>
            </a:r>
            <a:r>
              <a:rPr lang="en-US"/>
              <a:t>E</a:t>
            </a:r>
            <a:r>
              <a:rPr lang="en-US" smtClean="0"/>
              <a:t>MA</a:t>
            </a:r>
            <a:endParaRPr lang="en-US"/>
          </a:p>
        </p:txBody>
      </p:sp>
      <p:sp>
        <p:nvSpPr>
          <p:cNvPr id="3" name="Content Placeholder 2"/>
          <p:cNvSpPr>
            <a:spLocks noGrp="1"/>
          </p:cNvSpPr>
          <p:nvPr>
            <p:ph idx="1"/>
          </p:nvPr>
        </p:nvSpPr>
        <p:spPr/>
        <p:txBody>
          <a:bodyPr/>
          <a:lstStyle/>
          <a:p>
            <a:endParaRPr lang="en-US"/>
          </a:p>
        </p:txBody>
      </p:sp>
      <p:pic>
        <p:nvPicPr>
          <p:cNvPr id="5" name="Picture 4" descr="Image result for moving average exponent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196" y="1690688"/>
            <a:ext cx="10365607" cy="4777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662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 sánh giữa SMA và EMA</a:t>
            </a:r>
          </a:p>
        </p:txBody>
      </p:sp>
      <p:pic>
        <p:nvPicPr>
          <p:cNvPr id="2050" name="Picture 2" descr="awww.traderviet.com_upload_duongnguyenhuy555_image_BABYPIPS_MA_MA3_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8778" y="1690688"/>
            <a:ext cx="9962147" cy="4681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112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 sánh giữa SMA và EMA</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0065688"/>
              </p:ext>
            </p:extLst>
          </p:nvPr>
        </p:nvGraphicFramePr>
        <p:xfrm>
          <a:off x="838200" y="1825625"/>
          <a:ext cx="10515600" cy="192532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endParaRPr lang="en-US"/>
                    </a:p>
                  </a:txBody>
                  <a:tcPr/>
                </a:tc>
                <a:tc>
                  <a:txBody>
                    <a:bodyPr/>
                    <a:lstStyle/>
                    <a:p>
                      <a:r>
                        <a:rPr lang="en-US" smtClean="0"/>
                        <a:t>SMA</a:t>
                      </a:r>
                      <a:endParaRPr lang="en-US"/>
                    </a:p>
                  </a:txBody>
                  <a:tcPr/>
                </a:tc>
                <a:tc>
                  <a:txBody>
                    <a:bodyPr/>
                    <a:lstStyle/>
                    <a:p>
                      <a:r>
                        <a:rPr lang="en-US" smtClean="0"/>
                        <a:t>EMA</a:t>
                      </a:r>
                      <a:endParaRPr lang="en-US"/>
                    </a:p>
                  </a:txBody>
                  <a:tcPr/>
                </a:tc>
              </a:tr>
              <a:tr h="370840">
                <a:tc>
                  <a:txBody>
                    <a:bodyPr/>
                    <a:lstStyle/>
                    <a:p>
                      <a:r>
                        <a:rPr lang="en-US" smtClean="0"/>
                        <a:t>Ưu</a:t>
                      </a:r>
                      <a:r>
                        <a:rPr lang="en-US" baseline="0" smtClean="0"/>
                        <a:t> điểm</a:t>
                      </a:r>
                      <a:endParaRPr lang="en-US"/>
                    </a:p>
                  </a:txBody>
                  <a:tcPr/>
                </a:tc>
                <a:tc>
                  <a:txBody>
                    <a:bodyPr/>
                    <a:lstStyle/>
                    <a:p>
                      <a:r>
                        <a:rPr lang="en-US" smtClean="0"/>
                        <a:t>Hiển</a:t>
                      </a:r>
                      <a:r>
                        <a:rPr lang="en-US" baseline="0" smtClean="0"/>
                        <a:t> thị đồ thị mềm hơn, giúp tránh những tín hiệu sai</a:t>
                      </a:r>
                      <a:endParaRPr lang="en-US"/>
                    </a:p>
                  </a:txBody>
                  <a:tcPr/>
                </a:tc>
                <a:tc>
                  <a:txBody>
                    <a:bodyPr/>
                    <a:lstStyle/>
                    <a:p>
                      <a:r>
                        <a:rPr lang="en-US" smtClean="0"/>
                        <a:t>Phản</a:t>
                      </a:r>
                      <a:r>
                        <a:rPr lang="en-US" baseline="0" smtClean="0"/>
                        <a:t> ứng nhanh và thể hiện được biến động gần nhất của giá</a:t>
                      </a:r>
                      <a:endParaRPr lang="en-US"/>
                    </a:p>
                  </a:txBody>
                  <a:tcPr/>
                </a:tc>
              </a:tr>
              <a:tr h="370840">
                <a:tc>
                  <a:txBody>
                    <a:bodyPr/>
                    <a:lstStyle/>
                    <a:p>
                      <a:r>
                        <a:rPr lang="en-US" smtClean="0"/>
                        <a:t>Nhược</a:t>
                      </a:r>
                      <a:r>
                        <a:rPr lang="en-US" baseline="0" smtClean="0"/>
                        <a:t> điểm</a:t>
                      </a:r>
                      <a:endParaRPr lang="en-US"/>
                    </a:p>
                  </a:txBody>
                  <a:tcPr/>
                </a:tc>
                <a:tc>
                  <a:txBody>
                    <a:bodyPr/>
                    <a:lstStyle/>
                    <a:p>
                      <a:r>
                        <a:rPr lang="en-US" smtClean="0"/>
                        <a:t>Phản</a:t>
                      </a:r>
                      <a:r>
                        <a:rPr lang="en-US" baseline="0" smtClean="0"/>
                        <a:t> ứng chậm dẫn đến phát hiện tín hiệu mua bán chậm</a:t>
                      </a:r>
                      <a:endParaRPr lang="en-US"/>
                    </a:p>
                  </a:txBody>
                  <a:tcPr/>
                </a:tc>
                <a:tc>
                  <a:txBody>
                    <a:bodyPr/>
                    <a:lstStyle/>
                    <a:p>
                      <a:r>
                        <a:rPr lang="en-US" smtClean="0"/>
                        <a:t>Dễ</a:t>
                      </a:r>
                      <a:r>
                        <a:rPr lang="en-US" baseline="0" smtClean="0"/>
                        <a:t> đem lại những tín hiệu sai do biến động nhanh (dễ bị cá mập làm nhiễu tín hiệu)</a:t>
                      </a:r>
                      <a:endParaRPr lang="en-US"/>
                    </a:p>
                  </a:txBody>
                  <a:tcPr/>
                </a:tc>
              </a:tr>
            </a:tbl>
          </a:graphicData>
        </a:graphic>
      </p:graphicFrame>
      <p:sp>
        <p:nvSpPr>
          <p:cNvPr id="3" name="TextBox 2"/>
          <p:cNvSpPr txBox="1"/>
          <p:nvPr/>
        </p:nvSpPr>
        <p:spPr>
          <a:xfrm>
            <a:off x="838200" y="4106946"/>
            <a:ext cx="10221227" cy="2308324"/>
          </a:xfrm>
          <a:prstGeom prst="rect">
            <a:avLst/>
          </a:prstGeom>
          <a:noFill/>
        </p:spPr>
        <p:txBody>
          <a:bodyPr wrap="square" rtlCol="0">
            <a:spAutoFit/>
          </a:bodyPr>
          <a:lstStyle/>
          <a:p>
            <a:r>
              <a:rPr lang="en-US" smtClean="0"/>
              <a:t>=&gt; </a:t>
            </a:r>
            <a:r>
              <a:rPr lang="vi-VN"/>
              <a:t>Nếu bạn cần một đường MA có thể nhanh chóng phản ứng với giá thì một đường EMA ngắn kỳ sẽ phù hợp </a:t>
            </a:r>
            <a:r>
              <a:rPr lang="vi-VN"/>
              <a:t>nhất</a:t>
            </a:r>
            <a:r>
              <a:rPr lang="vi-VN" smtClean="0"/>
              <a:t>.</a:t>
            </a:r>
            <a:endParaRPr lang="en-US" smtClean="0"/>
          </a:p>
          <a:p>
            <a:endParaRPr lang="en-US" smtClean="0"/>
          </a:p>
          <a:p>
            <a:r>
              <a:rPr lang="en-US" smtClean="0"/>
              <a:t>=&gt; </a:t>
            </a:r>
            <a:r>
              <a:rPr lang="vi-VN" smtClean="0"/>
              <a:t>Nếu </a:t>
            </a:r>
            <a:r>
              <a:rPr lang="vi-VN"/>
              <a:t>bạn cần một đường trung bình mềm mại hơn và ít nhạy với giá hơn thì một đường SMA dài kỳ là lựa chọn phù hợp. SMA có thể làm việc tốt trên những khung thời gian </a:t>
            </a:r>
            <a:r>
              <a:rPr lang="vi-VN"/>
              <a:t>dài </a:t>
            </a:r>
            <a:r>
              <a:rPr lang="vi-VN" smtClean="0"/>
              <a:t>kỳ</a:t>
            </a:r>
            <a:r>
              <a:rPr lang="en-US" smtClean="0"/>
              <a:t>.</a:t>
            </a:r>
          </a:p>
          <a:p>
            <a:endParaRPr lang="en-US"/>
          </a:p>
          <a:p>
            <a:r>
              <a:rPr lang="en-US" smtClean="0"/>
              <a:t>=&gt; Tùy vào mỗi người và thử nghiệm nhiều cho từng biểu đồ để chọn SMA, EMA nào cho phù hợp.</a:t>
            </a:r>
            <a:endParaRPr lang="en-US"/>
          </a:p>
          <a:p>
            <a:endParaRPr lang="en-US"/>
          </a:p>
        </p:txBody>
      </p:sp>
    </p:spTree>
    <p:extLst>
      <p:ext uri="{BB962C8B-B14F-4D97-AF65-F5344CB8AC3E}">
        <p14:creationId xmlns:p14="http://schemas.microsoft.com/office/powerpoint/2010/main" val="3995579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Hỗ trợ và kháng cự động</a:t>
            </a:r>
            <a:endParaRPr lang="en-US"/>
          </a:p>
        </p:txBody>
      </p:sp>
      <p:pic>
        <p:nvPicPr>
          <p:cNvPr id="4098" name="Picture 2" descr="awww.traderviet.com_upload_duongnguyenhuy555_image_BABYPIPS_MA_MA7_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5031" y="1482291"/>
            <a:ext cx="9933272" cy="512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682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Hỗ trợ và kháng cự động</a:t>
            </a:r>
          </a:p>
        </p:txBody>
      </p:sp>
      <p:sp>
        <p:nvSpPr>
          <p:cNvPr id="3" name="Content Placeholder 2"/>
          <p:cNvSpPr>
            <a:spLocks noGrp="1"/>
          </p:cNvSpPr>
          <p:nvPr>
            <p:ph idx="1"/>
          </p:nvPr>
        </p:nvSpPr>
        <p:spPr/>
        <p:txBody>
          <a:bodyPr/>
          <a:lstStyle/>
          <a:p>
            <a:r>
              <a:rPr lang="en-US"/>
              <a:t>Hỗ trợ và kháng cự "Động", có nghĩa là thay đổi liên tục theo mức giá, khác với hỗ trợ và kháng </a:t>
            </a:r>
            <a:r>
              <a:rPr lang="en-US"/>
              <a:t>cự "</a:t>
            </a:r>
            <a:r>
              <a:rPr lang="en-US" smtClean="0"/>
              <a:t>Tĩnh".</a:t>
            </a:r>
          </a:p>
          <a:p>
            <a:r>
              <a:rPr lang="en-US" smtClean="0"/>
              <a:t>Để giao dịch chắc ăn, thường dùng 2 đường EMA để tạo thành </a:t>
            </a:r>
          </a:p>
          <a:p>
            <a:pPr marL="0" indent="0">
              <a:buNone/>
            </a:pPr>
            <a:r>
              <a:rPr lang="en-US" smtClean="0">
                <a:solidFill>
                  <a:srgbClr val="FF0000"/>
                </a:solidFill>
              </a:rPr>
              <a:t>vùng</a:t>
            </a:r>
            <a:r>
              <a:rPr lang="en-US" smtClean="0"/>
              <a:t> hỗ trợ, </a:t>
            </a:r>
            <a:r>
              <a:rPr lang="en-US" smtClean="0">
                <a:solidFill>
                  <a:srgbClr val="FF0000"/>
                </a:solidFill>
              </a:rPr>
              <a:t>vùng</a:t>
            </a:r>
            <a:r>
              <a:rPr lang="en-US" smtClean="0"/>
              <a:t> kháng cự, giao dịch sẽ chính xác hơn.</a:t>
            </a:r>
          </a:p>
        </p:txBody>
      </p:sp>
    </p:spTree>
    <p:extLst>
      <p:ext uri="{BB962C8B-B14F-4D97-AF65-F5344CB8AC3E}">
        <p14:creationId xmlns:p14="http://schemas.microsoft.com/office/powerpoint/2010/main" val="1049727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Vùng hỗ </a:t>
            </a:r>
            <a:r>
              <a:rPr lang="en-US"/>
              <a:t>trợ và kháng cự động</a:t>
            </a:r>
          </a:p>
        </p:txBody>
      </p:sp>
      <p:pic>
        <p:nvPicPr>
          <p:cNvPr id="6146" name="Picture 2" descr="awww.traderviet.com_upload_duongnguyenhuy555_image_BABYPIPS_MA_MA7_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1402" y="1690688"/>
            <a:ext cx="10154653" cy="472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7012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2945</TotalTime>
  <Words>545</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Bài 7: Đường trung bình động EMA</vt:lpstr>
      <vt:lpstr>Đường trung bình động EMA là gì?</vt:lpstr>
      <vt:lpstr>Đường trung bình động EMA</vt:lpstr>
      <vt:lpstr>So sánh giữa SMA và EMA</vt:lpstr>
      <vt:lpstr>So sánh giữa SMA và EMA</vt:lpstr>
      <vt:lpstr>Hỗ trợ và kháng cự động</vt:lpstr>
      <vt:lpstr>Hỗ trợ và kháng cự động</vt:lpstr>
      <vt:lpstr>Vùng hỗ trợ và kháng cự động</vt:lpstr>
      <vt:lpstr>Phá vỡ hỗ trợ và kháng cự</vt:lpstr>
      <vt:lpstr> Thực hành trên biểu đồ</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 Khái niệm, ý nghĩa phân tích kĩ thuật, đọc biểu đồ nến</dc:title>
  <dc:creator>Quy Vu</dc:creator>
  <cp:lastModifiedBy>Quy Vu</cp:lastModifiedBy>
  <cp:revision>177</cp:revision>
  <dcterms:created xsi:type="dcterms:W3CDTF">2018-07-19T05:59:50Z</dcterms:created>
  <dcterms:modified xsi:type="dcterms:W3CDTF">2018-07-29T04:12:07Z</dcterms:modified>
</cp:coreProperties>
</file>