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41" r:id="rId3"/>
    <p:sldId id="351" r:id="rId4"/>
    <p:sldId id="348" r:id="rId5"/>
    <p:sldId id="349" r:id="rId6"/>
    <p:sldId id="352" r:id="rId7"/>
    <p:sldId id="355" r:id="rId8"/>
    <p:sldId id="353" r:id="rId9"/>
    <p:sldId id="354" r:id="rId10"/>
    <p:sldId id="34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12" y="644892"/>
            <a:ext cx="9939688" cy="875899"/>
          </a:xfrm>
        </p:spPr>
        <p:txBody>
          <a:bodyPr>
            <a:noAutofit/>
          </a:bodyPr>
          <a:lstStyle/>
          <a:p>
            <a:r>
              <a:rPr lang="en-US" sz="4800" err="1" smtClean="0"/>
              <a:t>Bài</a:t>
            </a:r>
            <a:r>
              <a:rPr lang="en-US" sz="4800" smtClean="0"/>
              <a:t> </a:t>
            </a:r>
            <a:r>
              <a:rPr lang="en-US" sz="4800" smtClean="0"/>
              <a:t>9: Parabolic SAR</a:t>
            </a:r>
            <a:endParaRPr lang="en-US" sz="4800"/>
          </a:p>
        </p:txBody>
      </p:sp>
      <p:pic>
        <p:nvPicPr>
          <p:cNvPr id="2050" name="Picture 2" descr="Image result for Parabolic 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3" y="1782532"/>
            <a:ext cx="9432757" cy="47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Parabolic SAR 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77"/>
            <a:ext cx="5947610" cy="3680026"/>
          </a:xfrm>
        </p:spPr>
        <p:txBody>
          <a:bodyPr/>
          <a:lstStyle/>
          <a:p>
            <a:r>
              <a:rPr lang="en-US" smtClean="0"/>
              <a:t>SAR: </a:t>
            </a:r>
            <a:r>
              <a:rPr lang="en-US"/>
              <a:t>S</a:t>
            </a:r>
            <a:r>
              <a:rPr lang="en-US" smtClean="0"/>
              <a:t>top </a:t>
            </a:r>
            <a:r>
              <a:rPr lang="en-US"/>
              <a:t>A</a:t>
            </a:r>
            <a:r>
              <a:rPr lang="en-US" smtClean="0"/>
              <a:t>nd Reverse.</a:t>
            </a:r>
            <a:endParaRPr lang="en-US" smtClean="0"/>
          </a:p>
          <a:p>
            <a:r>
              <a:rPr lang="en-US" smtClean="0"/>
              <a:t>Được nghĩ ra bởi </a:t>
            </a:r>
            <a:r>
              <a:rPr lang="en-US"/>
              <a:t>J. Welles Wilder Jr</a:t>
            </a:r>
            <a:r>
              <a:rPr lang="en-US" smtClean="0"/>
              <a:t>.</a:t>
            </a:r>
            <a:endParaRPr lang="en-US" smtClean="0"/>
          </a:p>
          <a:p>
            <a:r>
              <a:rPr lang="en-US" smtClean="0"/>
              <a:t>Là một công </a:t>
            </a:r>
            <a:r>
              <a:rPr lang="en-US" smtClean="0"/>
              <a:t>cụ dùng để dự đoán sự kết thúc của 1 xu hướng.</a:t>
            </a:r>
          </a:p>
          <a:p>
            <a:r>
              <a:rPr lang="en-US" smtClean="0"/>
              <a:t>Xác định tín hiệu tốt để mua vào, tín hiệu tốt để bán ra chốt lời.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5" y="1263818"/>
            <a:ext cx="4137386" cy="49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4363"/>
            <a:ext cx="10515600" cy="1325563"/>
          </a:xfrm>
        </p:spPr>
        <p:txBody>
          <a:bodyPr/>
          <a:lstStyle/>
          <a:p>
            <a:r>
              <a:rPr lang="en-US"/>
              <a:t>Parabolic SAR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52109" cy="4497036"/>
          </a:xfrm>
        </p:spPr>
        <p:txBody>
          <a:bodyPr/>
          <a:lstStyle/>
          <a:p>
            <a:r>
              <a:rPr lang="en-US" smtClean="0"/>
              <a:t>Công thức:</a:t>
            </a:r>
            <a:endParaRPr lang="en-US"/>
          </a:p>
          <a:p>
            <a:r>
              <a:rPr lang="en-US" smtClean="0"/>
              <a:t>Trong đó: </a:t>
            </a:r>
          </a:p>
          <a:p>
            <a:r>
              <a:rPr lang="en-US" smtClean="0"/>
              <a:t>                     : thể hiện điểm SAR ở hiện tại và kì kế tiếp.</a:t>
            </a:r>
          </a:p>
          <a:p>
            <a:r>
              <a:rPr lang="en-US" smtClean="0"/>
              <a:t>                          : tính bằng mức giá cao nhất trừ cho giá thấp nhất trong 1 xu hướng. Nếu giá cao nhất thấp nhất thay đổi thì EP sẽ được cập nhật lại.</a:t>
            </a:r>
          </a:p>
          <a:p>
            <a:r>
              <a:rPr lang="en-US" smtClean="0"/>
              <a:t>    : là hệ số gia tốc (mặc định 0.02)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có thể thay đổi được.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61" y="1825625"/>
            <a:ext cx="4248150" cy="57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00" y="2858704"/>
            <a:ext cx="1724025" cy="4532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00" y="3742199"/>
            <a:ext cx="2105025" cy="415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19" y="5303534"/>
            <a:ext cx="361221" cy="558251"/>
          </a:xfrm>
          <a:prstGeom prst="rect">
            <a:avLst/>
          </a:prstGeom>
        </p:spPr>
      </p:pic>
      <p:pic>
        <p:nvPicPr>
          <p:cNvPr id="1028" name="Picture 4" descr="Image result for Parabolic S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70" y="1752776"/>
            <a:ext cx="4503670" cy="45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 hướng giá kết thúc</a:t>
            </a:r>
            <a:endParaRPr lang="en-US"/>
          </a:p>
        </p:txBody>
      </p:sp>
      <p:pic>
        <p:nvPicPr>
          <p:cNvPr id="8194" name="Picture 2" descr="Image result for parabolic S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56" y="1690688"/>
            <a:ext cx="9673189" cy="45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ứng dụng - Điểm mua bán trên dưới</a:t>
            </a:r>
            <a:endParaRPr lang="en-US"/>
          </a:p>
        </p:txBody>
      </p:sp>
      <p:pic>
        <p:nvPicPr>
          <p:cNvPr id="3074" name="Picture 2" descr="Image result for Parabolic S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8" y="1690688"/>
            <a:ext cx="9384632" cy="47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ứng dụng - Quy tắc 1,2,3 điểm</a:t>
            </a:r>
            <a:endParaRPr lang="en-US"/>
          </a:p>
        </p:txBody>
      </p:sp>
      <p:pic>
        <p:nvPicPr>
          <p:cNvPr id="5122" name="Picture 2" descr="Image result for three bullish dots s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04" y="1806374"/>
            <a:ext cx="8821351" cy="46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ứng dụng - Quy </a:t>
            </a:r>
            <a:r>
              <a:rPr lang="en-US"/>
              <a:t>tắc </a:t>
            </a:r>
            <a:r>
              <a:rPr lang="en-US" smtClean="0"/>
              <a:t>1,2,3 </a:t>
            </a:r>
            <a:r>
              <a:rPr lang="en-US"/>
              <a:t>điểm</a:t>
            </a:r>
          </a:p>
        </p:txBody>
      </p:sp>
      <p:pic>
        <p:nvPicPr>
          <p:cNvPr id="6146" name="Picture 2" descr="Using Parabolic SAR to place trad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21" y="1690688"/>
            <a:ext cx="9534757" cy="474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ứng dụng - </a:t>
            </a:r>
            <a:r>
              <a:rPr lang="en-US" smtClean="0"/>
              <a:t>Đường SAR chạm đường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Áp dụng trong xu hướng mạnh rõ, dùng nhiều ở lệnh thoát (bán)</a:t>
            </a:r>
          </a:p>
          <a:p>
            <a:endParaRPr lang="en-US"/>
          </a:p>
        </p:txBody>
      </p:sp>
      <p:pic>
        <p:nvPicPr>
          <p:cNvPr id="7172" name="Picture 4" descr="Image result for parabolic S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5" y="2320240"/>
            <a:ext cx="10278212" cy="42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Trường hợp không dùng SAR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không xác định rõ xu hướng &amp; Thị trường Side way dài hạn</a:t>
            </a:r>
          </a:p>
          <a:p>
            <a:endParaRPr lang="en-US"/>
          </a:p>
        </p:txBody>
      </p:sp>
      <p:pic>
        <p:nvPicPr>
          <p:cNvPr id="4100" name="Picture 4" descr="Parabolic SAR in choppy market when there is no tre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01" y="2351598"/>
            <a:ext cx="10048775" cy="403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218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Bài 9: Parabolic SAR</vt:lpstr>
      <vt:lpstr>Parabolic SAR là gì?</vt:lpstr>
      <vt:lpstr>Parabolic SAR là gì?</vt:lpstr>
      <vt:lpstr>Xu hướng giá kết thúc</vt:lpstr>
      <vt:lpstr>Cách ứng dụng - Điểm mua bán trên dưới</vt:lpstr>
      <vt:lpstr>Cách ứng dụng - Quy tắc 1,2,3 điểm</vt:lpstr>
      <vt:lpstr>Cách ứng dụng - Quy tắc 1,2,3 điểm</vt:lpstr>
      <vt:lpstr>Cách ứng dụng - Đường SAR chạm đường giá</vt:lpstr>
      <vt:lpstr>Trường hợp không dùng SAR 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227</cp:revision>
  <dcterms:created xsi:type="dcterms:W3CDTF">2018-07-19T05:59:50Z</dcterms:created>
  <dcterms:modified xsi:type="dcterms:W3CDTF">2018-08-01T06:05:01Z</dcterms:modified>
</cp:coreProperties>
</file>