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sldIdLst>
    <p:sldId id="256" r:id="rId2"/>
    <p:sldId id="280" r:id="rId3"/>
    <p:sldId id="279" r:id="rId4"/>
    <p:sldId id="278" r:id="rId5"/>
    <p:sldId id="281" r:id="rId6"/>
    <p:sldId id="282" r:id="rId7"/>
    <p:sldId id="283" r:id="rId8"/>
    <p:sldId id="284" r:id="rId9"/>
    <p:sldId id="285" r:id="rId10"/>
    <p:sldId id="286" r:id="rId11"/>
    <p:sldId id="287" r:id="rId12"/>
    <p:sldId id="288" r:id="rId13"/>
    <p:sldId id="289" r:id="rId14"/>
    <p:sldId id="290" r:id="rId15"/>
    <p:sldId id="277" r:id="rId16"/>
    <p:sldId id="276"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03" autoAdjust="0"/>
  </p:normalViewPr>
  <p:slideViewPr>
    <p:cSldViewPr snapToGrid="0">
      <p:cViewPr>
        <p:scale>
          <a:sx n="66" d="100"/>
          <a:sy n="66" d="100"/>
        </p:scale>
        <p:origin x="64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EAEAE-315B-4AED-9385-00E420306AC6}" type="datetimeFigureOut">
              <a:rPr lang="en-US" smtClean="0"/>
              <a:t>10/25/2018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31C69-77AA-4C06-B07A-332508945CAA}" type="slidenum">
              <a:rPr lang="en-US" smtClean="0"/>
              <a:t>‹#›</a:t>
            </a:fld>
            <a:endParaRPr lang="en-US"/>
          </a:p>
        </p:txBody>
      </p:sp>
    </p:spTree>
    <p:extLst>
      <p:ext uri="{BB962C8B-B14F-4D97-AF65-F5344CB8AC3E}">
        <p14:creationId xmlns:p14="http://schemas.microsoft.com/office/powerpoint/2010/main" val="3382789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83951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374827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82152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67389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04CC2A-0E53-4AB8-8D4E-7CA57C53B591}"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76436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04CC2A-0E53-4AB8-8D4E-7CA57C53B591}"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40317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04CC2A-0E53-4AB8-8D4E-7CA57C53B591}" type="datetimeFigureOut">
              <a:rPr lang="en-US" smtClean="0"/>
              <a:t>10/25/2018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7640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04CC2A-0E53-4AB8-8D4E-7CA57C53B591}" type="datetimeFigureOut">
              <a:rPr lang="en-US" smtClean="0"/>
              <a:t>10/25/2018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02901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4CC2A-0E53-4AB8-8D4E-7CA57C53B591}" type="datetimeFigureOut">
              <a:rPr lang="en-US" smtClean="0"/>
              <a:t>10/25/2018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421971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4CC2A-0E53-4AB8-8D4E-7CA57C53B591}"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20283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4CC2A-0E53-4AB8-8D4E-7CA57C53B591}"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272158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4CC2A-0E53-4AB8-8D4E-7CA57C53B591}" type="datetimeFigureOut">
              <a:rPr lang="en-US" smtClean="0"/>
              <a:t>10/25/2018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FAF72-49FC-401F-AD12-905722396D26}" type="slidenum">
              <a:rPr lang="en-US" smtClean="0"/>
              <a:t>‹#›</a:t>
            </a:fld>
            <a:endParaRPr lang="en-US"/>
          </a:p>
        </p:txBody>
      </p:sp>
    </p:spTree>
    <p:extLst>
      <p:ext uri="{BB962C8B-B14F-4D97-AF65-F5344CB8AC3E}">
        <p14:creationId xmlns:p14="http://schemas.microsoft.com/office/powerpoint/2010/main" val="1765729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payvnn.com/reg-bitmar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payvnn.com/go/qas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payvnn.com/go/coine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payvnn.com/go/bitfore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latoken.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binance.com/?ref=1569353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ayvnn.com/go/huob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bit.ly/KucoinFre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bit.ly/sanCobinhoo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9481" y="612648"/>
            <a:ext cx="9939688" cy="893225"/>
          </a:xfrm>
        </p:spPr>
        <p:txBody>
          <a:bodyPr>
            <a:noAutofit/>
          </a:bodyPr>
          <a:lstStyle/>
          <a:p>
            <a:r>
              <a:rPr lang="en-US" sz="5400" smtClean="0"/>
              <a:t>Coin Sàn</a:t>
            </a:r>
            <a:endParaRPr lang="en-US" sz="5400"/>
          </a:p>
        </p:txBody>
      </p:sp>
      <p:pic>
        <p:nvPicPr>
          <p:cNvPr id="3" name="Picture 2" descr="Image result for coin sÃ 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406" y="2029711"/>
            <a:ext cx="7589394" cy="37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091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BitMart (</a:t>
            </a:r>
            <a:r>
              <a:rPr lang="en-US"/>
              <a:t>BMX</a:t>
            </a:r>
            <a:r>
              <a:rPr lang="en-US" smtClean="0"/>
              <a:t>)</a:t>
            </a:r>
            <a:endParaRPr lang="en-US"/>
          </a:p>
        </p:txBody>
      </p:sp>
      <p:sp>
        <p:nvSpPr>
          <p:cNvPr id="3" name="Content Placeholder 2"/>
          <p:cNvSpPr>
            <a:spLocks noGrp="1"/>
          </p:cNvSpPr>
          <p:nvPr>
            <p:ph idx="1"/>
          </p:nvPr>
        </p:nvSpPr>
        <p:spPr>
          <a:xfrm>
            <a:off x="838200" y="1825625"/>
            <a:ext cx="5196840" cy="4351338"/>
          </a:xfrm>
        </p:spPr>
        <p:txBody>
          <a:bodyPr/>
          <a:lstStyle/>
          <a:p>
            <a:r>
              <a:rPr lang="vi-VN" b="1"/>
              <a:t>Sàn giao dịch: BitMart (</a:t>
            </a:r>
            <a:r>
              <a:rPr lang="vi-VN" b="1">
                <a:hlinkClick r:id="rId2"/>
              </a:rPr>
              <a:t>http://www.bitmart.com</a:t>
            </a:r>
            <a:r>
              <a:rPr lang="vi-VN" b="1"/>
              <a:t>)</a:t>
            </a:r>
            <a:br>
              <a:rPr lang="vi-VN" b="1"/>
            </a:br>
            <a:r>
              <a:rPr lang="vi-VN" b="1"/>
              <a:t>Tổng cung</a:t>
            </a:r>
            <a:r>
              <a:rPr lang="vi-VN"/>
              <a:t>: 757.7 triệu token.</a:t>
            </a:r>
            <a:r>
              <a:rPr lang="vi-VN"/>
              <a:t/>
            </a:r>
            <a:br>
              <a:rPr lang="vi-VN"/>
            </a:br>
            <a:r>
              <a:rPr lang="vi-VN" b="1"/>
              <a:t>Số lượng đang lưu hành</a:t>
            </a:r>
            <a:r>
              <a:rPr lang="vi-VN"/>
              <a:t>: 113 triệu token.</a:t>
            </a:r>
            <a:r>
              <a:rPr lang="vi-VN"/>
              <a:t/>
            </a:r>
            <a:br>
              <a:rPr lang="vi-VN"/>
            </a:br>
            <a:r>
              <a:rPr lang="vi-VN" b="1"/>
              <a:t>Giá phát hành</a:t>
            </a:r>
            <a:r>
              <a:rPr lang="vi-VN"/>
              <a:t>: 0.04 USD</a:t>
            </a:r>
            <a:r>
              <a:rPr lang="vi-VN"/>
              <a:t/>
            </a:r>
            <a:br>
              <a:rPr lang="vi-VN"/>
            </a:br>
            <a:r>
              <a:rPr lang="vi-VN" b="1"/>
              <a:t>Giá đỉnh</a:t>
            </a:r>
            <a:r>
              <a:rPr lang="vi-VN"/>
              <a:t>: 0.2 USD</a:t>
            </a:r>
            <a:r>
              <a:rPr lang="vi-VN"/>
              <a:t/>
            </a:r>
            <a:br>
              <a:rPr lang="vi-VN"/>
            </a:br>
            <a:r>
              <a:rPr lang="vi-VN" b="1"/>
              <a:t>Lợi nhuận</a:t>
            </a:r>
            <a:r>
              <a:rPr lang="vi-VN"/>
              <a:t>: 5 </a:t>
            </a:r>
            <a:r>
              <a:rPr lang="vi-VN"/>
              <a:t>lần</a:t>
            </a:r>
            <a:r>
              <a:rPr lang="vi-VN" smtClean="0"/>
              <a:t>.</a:t>
            </a:r>
            <a:endParaRPr lang="en-US" smtClean="0"/>
          </a:p>
          <a:p>
            <a:r>
              <a:rPr lang="en-US" b="1"/>
              <a:t>Giá hiện tại</a:t>
            </a:r>
            <a:r>
              <a:rPr lang="en-US" b="1"/>
              <a:t>: </a:t>
            </a:r>
            <a:r>
              <a:rPr lang="en-US" b="1" smtClean="0"/>
              <a:t>0.028$</a:t>
            </a:r>
            <a:endParaRPr lang="en-US" b="1"/>
          </a:p>
          <a:p>
            <a:r>
              <a:rPr lang="en-US" b="1"/>
              <a:t>Vị trí</a:t>
            </a:r>
            <a:r>
              <a:rPr lang="en-US" b="1"/>
              <a:t>: </a:t>
            </a:r>
            <a:r>
              <a:rPr lang="en-US" b="1" smtClean="0"/>
              <a:t>618</a:t>
            </a:r>
            <a:endParaRPr lang="en-US" b="1"/>
          </a:p>
          <a:p>
            <a:endParaRPr lang="en-US"/>
          </a:p>
        </p:txBody>
      </p:sp>
      <p:pic>
        <p:nvPicPr>
          <p:cNvPr id="7170" name="Picture 2" descr="Image result for BitMart (B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7967" y="1690688"/>
            <a:ext cx="6288231" cy="345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67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Qryptos (QASH)</a:t>
            </a:r>
          </a:p>
        </p:txBody>
      </p:sp>
      <p:sp>
        <p:nvSpPr>
          <p:cNvPr id="3" name="Content Placeholder 2"/>
          <p:cNvSpPr>
            <a:spLocks noGrp="1"/>
          </p:cNvSpPr>
          <p:nvPr>
            <p:ph idx="1"/>
          </p:nvPr>
        </p:nvSpPr>
        <p:spPr>
          <a:xfrm>
            <a:off x="838200" y="1825625"/>
            <a:ext cx="4821936" cy="4351338"/>
          </a:xfrm>
        </p:spPr>
        <p:txBody>
          <a:bodyPr/>
          <a:lstStyle/>
          <a:p>
            <a:r>
              <a:rPr lang="vi-VN" b="1"/>
              <a:t>Sàn giao dịch: Qryptos (</a:t>
            </a:r>
            <a:r>
              <a:rPr lang="vi-VN" b="1">
                <a:hlinkClick r:id="rId2"/>
              </a:rPr>
              <a:t>http://www.qryptos.com</a:t>
            </a:r>
            <a:r>
              <a:rPr lang="vi-VN" b="1"/>
              <a:t>)</a:t>
            </a:r>
            <a:br>
              <a:rPr lang="vi-VN" b="1"/>
            </a:br>
            <a:r>
              <a:rPr lang="vi-VN" b="1"/>
              <a:t>Tổng cung</a:t>
            </a:r>
            <a:r>
              <a:rPr lang="vi-VN"/>
              <a:t>: 1 tỷ token.</a:t>
            </a:r>
            <a:r>
              <a:rPr lang="vi-VN"/>
              <a:t/>
            </a:r>
            <a:br>
              <a:rPr lang="vi-VN"/>
            </a:br>
            <a:r>
              <a:rPr lang="vi-VN" b="1"/>
              <a:t>Số lượng đang lưu hành</a:t>
            </a:r>
            <a:r>
              <a:rPr lang="vi-VN"/>
              <a:t>: 350 triệu token.</a:t>
            </a:r>
            <a:r>
              <a:rPr lang="vi-VN"/>
              <a:t/>
            </a:r>
            <a:br>
              <a:rPr lang="vi-VN"/>
            </a:br>
            <a:r>
              <a:rPr lang="vi-VN" b="1"/>
              <a:t>Giá phát hành</a:t>
            </a:r>
            <a:r>
              <a:rPr lang="vi-VN"/>
              <a:t>: 0.5 USD</a:t>
            </a:r>
            <a:r>
              <a:rPr lang="vi-VN"/>
              <a:t/>
            </a:r>
            <a:br>
              <a:rPr lang="vi-VN"/>
            </a:br>
            <a:r>
              <a:rPr lang="vi-VN" b="1"/>
              <a:t>Giá đỉnh</a:t>
            </a:r>
            <a:r>
              <a:rPr lang="vi-VN"/>
              <a:t>: 2.4 USD</a:t>
            </a:r>
            <a:r>
              <a:rPr lang="vi-VN"/>
              <a:t/>
            </a:r>
            <a:br>
              <a:rPr lang="vi-VN"/>
            </a:br>
            <a:r>
              <a:rPr lang="vi-VN" b="1"/>
              <a:t>Lợi nhuận</a:t>
            </a:r>
            <a:r>
              <a:rPr lang="vi-VN"/>
              <a:t>: </a:t>
            </a:r>
            <a:r>
              <a:rPr lang="vi-VN"/>
              <a:t>4.8 </a:t>
            </a:r>
            <a:r>
              <a:rPr lang="vi-VN" smtClean="0"/>
              <a:t>lần</a:t>
            </a:r>
            <a:endParaRPr lang="en-US" smtClean="0"/>
          </a:p>
          <a:p>
            <a:r>
              <a:rPr lang="en-US" b="1" smtClean="0"/>
              <a:t>Giá hiện tại: 0.22$</a:t>
            </a:r>
          </a:p>
          <a:p>
            <a:r>
              <a:rPr lang="en-US" b="1" smtClean="0"/>
              <a:t>Vị trí: 82</a:t>
            </a:r>
            <a:endParaRPr lang="en-US" b="1"/>
          </a:p>
        </p:txBody>
      </p:sp>
      <p:pic>
        <p:nvPicPr>
          <p:cNvPr id="8194" name="Picture 2" descr="Image result for Qryptos (QAS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2366" y="2093836"/>
            <a:ext cx="4618761" cy="288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24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CoinEx (</a:t>
            </a:r>
            <a:r>
              <a:rPr lang="en-US"/>
              <a:t>CET</a:t>
            </a:r>
            <a:r>
              <a:rPr lang="en-US" smtClean="0"/>
              <a:t>)</a:t>
            </a:r>
            <a:endParaRPr lang="en-US"/>
          </a:p>
        </p:txBody>
      </p:sp>
      <p:sp>
        <p:nvSpPr>
          <p:cNvPr id="3" name="Content Placeholder 2"/>
          <p:cNvSpPr>
            <a:spLocks noGrp="1"/>
          </p:cNvSpPr>
          <p:nvPr>
            <p:ph idx="1"/>
          </p:nvPr>
        </p:nvSpPr>
        <p:spPr>
          <a:xfrm>
            <a:off x="838200" y="1825625"/>
            <a:ext cx="5254592" cy="4351338"/>
          </a:xfrm>
        </p:spPr>
        <p:txBody>
          <a:bodyPr/>
          <a:lstStyle/>
          <a:p>
            <a:r>
              <a:rPr lang="vi-VN" b="1"/>
              <a:t>Sàn giao dịch: CoinEX (</a:t>
            </a:r>
            <a:r>
              <a:rPr lang="vi-VN" b="1">
                <a:hlinkClick r:id="rId2"/>
              </a:rPr>
              <a:t>http://www.coinex.com</a:t>
            </a:r>
            <a:r>
              <a:rPr lang="vi-VN" b="1"/>
              <a:t>)</a:t>
            </a:r>
            <a:br>
              <a:rPr lang="vi-VN" b="1"/>
            </a:br>
            <a:r>
              <a:rPr lang="vi-VN" b="1"/>
              <a:t>Tổng cung</a:t>
            </a:r>
            <a:r>
              <a:rPr lang="vi-VN"/>
              <a:t>: 9.9 tỷ token.</a:t>
            </a:r>
            <a:r>
              <a:rPr lang="vi-VN"/>
              <a:t/>
            </a:r>
            <a:br>
              <a:rPr lang="vi-VN"/>
            </a:br>
            <a:r>
              <a:rPr lang="vi-VN" b="1"/>
              <a:t>Số lượng đang lưu hành</a:t>
            </a:r>
            <a:r>
              <a:rPr lang="vi-VN"/>
              <a:t>: không rõ.</a:t>
            </a:r>
            <a:r>
              <a:rPr lang="vi-VN"/>
              <a:t/>
            </a:r>
            <a:br>
              <a:rPr lang="vi-VN"/>
            </a:br>
            <a:r>
              <a:rPr lang="vi-VN" b="1"/>
              <a:t>Giá phát hành</a:t>
            </a:r>
            <a:r>
              <a:rPr lang="vi-VN"/>
              <a:t>: 0.005 USD</a:t>
            </a:r>
            <a:r>
              <a:rPr lang="vi-VN"/>
              <a:t/>
            </a:r>
            <a:br>
              <a:rPr lang="vi-VN"/>
            </a:br>
            <a:r>
              <a:rPr lang="vi-VN" b="1"/>
              <a:t>Giá đỉnh</a:t>
            </a:r>
            <a:r>
              <a:rPr lang="vi-VN"/>
              <a:t>: 0.15 USD</a:t>
            </a:r>
            <a:r>
              <a:rPr lang="vi-VN"/>
              <a:t/>
            </a:r>
            <a:br>
              <a:rPr lang="vi-VN"/>
            </a:br>
            <a:r>
              <a:rPr lang="vi-VN" b="1"/>
              <a:t>Lợi nhuận</a:t>
            </a:r>
            <a:r>
              <a:rPr lang="vi-VN"/>
              <a:t>: 30 </a:t>
            </a:r>
            <a:r>
              <a:rPr lang="vi-VN"/>
              <a:t>lần</a:t>
            </a:r>
            <a:r>
              <a:rPr lang="vi-VN" smtClean="0"/>
              <a:t>.</a:t>
            </a:r>
            <a:endParaRPr lang="en-US" smtClean="0"/>
          </a:p>
          <a:p>
            <a:r>
              <a:rPr lang="en-US" b="1"/>
              <a:t>Giá hiện tại</a:t>
            </a:r>
            <a:r>
              <a:rPr lang="en-US" b="1"/>
              <a:t>: </a:t>
            </a:r>
            <a:r>
              <a:rPr lang="en-US" b="1" smtClean="0"/>
              <a:t>0.017$</a:t>
            </a:r>
            <a:endParaRPr lang="en-US" b="1"/>
          </a:p>
          <a:p>
            <a:r>
              <a:rPr lang="en-US" b="1"/>
              <a:t>Vị trí</a:t>
            </a:r>
            <a:r>
              <a:rPr lang="en-US" b="1"/>
              <a:t>: </a:t>
            </a:r>
            <a:r>
              <a:rPr lang="en-US" b="1" smtClean="0"/>
              <a:t>____</a:t>
            </a:r>
            <a:endParaRPr lang="en-US" b="1"/>
          </a:p>
          <a:p>
            <a:endParaRPr lang="en-US"/>
          </a:p>
        </p:txBody>
      </p:sp>
      <p:pic>
        <p:nvPicPr>
          <p:cNvPr id="9218" name="Picture 2" descr="Image result for CoinEx (C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0471" y="1905802"/>
            <a:ext cx="4740890" cy="2969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3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6342246" cy="4351338"/>
          </a:xfrm>
        </p:spPr>
        <p:txBody>
          <a:bodyPr/>
          <a:lstStyle/>
          <a:p>
            <a:r>
              <a:rPr lang="vi-VN" b="1"/>
              <a:t>Sàn giao dịch: BitForex (</a:t>
            </a:r>
            <a:r>
              <a:rPr lang="vi-VN" b="1">
                <a:hlinkClick r:id="rId2"/>
              </a:rPr>
              <a:t>http://www.bitforex.com</a:t>
            </a:r>
            <a:r>
              <a:rPr lang="vi-VN" b="1"/>
              <a:t>)</a:t>
            </a:r>
            <a:br>
              <a:rPr lang="vi-VN" b="1"/>
            </a:br>
            <a:r>
              <a:rPr lang="vi-VN" b="1"/>
              <a:t>Tổng cung</a:t>
            </a:r>
            <a:r>
              <a:rPr lang="vi-VN"/>
              <a:t>: 10 tỷ token.</a:t>
            </a:r>
            <a:r>
              <a:rPr lang="vi-VN"/>
              <a:t/>
            </a:r>
            <a:br>
              <a:rPr lang="vi-VN"/>
            </a:br>
            <a:r>
              <a:rPr lang="vi-VN" b="1"/>
              <a:t>Số lượng đang lưu hành</a:t>
            </a:r>
            <a:r>
              <a:rPr lang="vi-VN"/>
              <a:t>: không rõ.</a:t>
            </a:r>
            <a:r>
              <a:rPr lang="vi-VN"/>
              <a:t/>
            </a:r>
            <a:br>
              <a:rPr lang="vi-VN"/>
            </a:br>
            <a:r>
              <a:rPr lang="vi-VN" b="1"/>
              <a:t>Giá phát hành</a:t>
            </a:r>
            <a:r>
              <a:rPr lang="vi-VN"/>
              <a:t>: 0.03 USD</a:t>
            </a:r>
            <a:r>
              <a:rPr lang="vi-VN"/>
              <a:t/>
            </a:r>
            <a:br>
              <a:rPr lang="vi-VN"/>
            </a:br>
            <a:r>
              <a:rPr lang="vi-VN" b="1"/>
              <a:t>Giá đỉnh</a:t>
            </a:r>
            <a:r>
              <a:rPr lang="vi-VN"/>
              <a:t>: 0.046 USD</a:t>
            </a:r>
            <a:r>
              <a:rPr lang="vi-VN"/>
              <a:t/>
            </a:r>
            <a:br>
              <a:rPr lang="vi-VN"/>
            </a:br>
            <a:r>
              <a:rPr lang="vi-VN" b="1"/>
              <a:t>Lợi nhuận</a:t>
            </a:r>
            <a:r>
              <a:rPr lang="vi-VN"/>
              <a:t>: 1.5 lần.</a:t>
            </a:r>
            <a:endParaRPr lang="en-US"/>
          </a:p>
        </p:txBody>
      </p:sp>
      <p:sp>
        <p:nvSpPr>
          <p:cNvPr id="4" name="Title 3"/>
          <p:cNvSpPr>
            <a:spLocks noGrp="1"/>
          </p:cNvSpPr>
          <p:nvPr>
            <p:ph type="title"/>
          </p:nvPr>
        </p:nvSpPr>
        <p:spPr/>
        <p:txBody>
          <a:bodyPr/>
          <a:lstStyle/>
          <a:p>
            <a:r>
              <a:rPr lang="en-US"/>
              <a:t>BitForex (</a:t>
            </a:r>
            <a:r>
              <a:rPr lang="en-US"/>
              <a:t>BF</a:t>
            </a:r>
            <a:r>
              <a:rPr lang="en-US" smtClean="0"/>
              <a:t>)</a:t>
            </a:r>
            <a:endParaRPr lang="en-US"/>
          </a:p>
        </p:txBody>
      </p:sp>
      <p:pic>
        <p:nvPicPr>
          <p:cNvPr id="10242" name="Picture 2" descr="Image result for BitForex (B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767" y="365125"/>
            <a:ext cx="4295033" cy="5621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099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LATOKEN (</a:t>
            </a:r>
            <a:r>
              <a:rPr lang="en-US"/>
              <a:t>LAT</a:t>
            </a:r>
            <a:r>
              <a:rPr lang="en-US" smtClean="0"/>
              <a:t>)</a:t>
            </a:r>
            <a:endParaRPr lang="en-US"/>
          </a:p>
        </p:txBody>
      </p:sp>
      <p:sp>
        <p:nvSpPr>
          <p:cNvPr id="3" name="Content Placeholder 2"/>
          <p:cNvSpPr>
            <a:spLocks noGrp="1"/>
          </p:cNvSpPr>
          <p:nvPr>
            <p:ph idx="1"/>
          </p:nvPr>
        </p:nvSpPr>
        <p:spPr>
          <a:xfrm>
            <a:off x="838200" y="1825625"/>
            <a:ext cx="5148714" cy="4351338"/>
          </a:xfrm>
        </p:spPr>
        <p:txBody>
          <a:bodyPr/>
          <a:lstStyle/>
          <a:p>
            <a:r>
              <a:rPr lang="vi-VN" b="1"/>
              <a:t>Sàn giao dịch: LATOKEN (</a:t>
            </a:r>
            <a:r>
              <a:rPr lang="vi-VN" b="1">
                <a:hlinkClick r:id="rId2"/>
              </a:rPr>
              <a:t>http://www.latoken.com</a:t>
            </a:r>
            <a:r>
              <a:rPr lang="vi-VN" b="1"/>
              <a:t>)</a:t>
            </a:r>
            <a:br>
              <a:rPr lang="vi-VN" b="1"/>
            </a:br>
            <a:r>
              <a:rPr lang="vi-VN" b="1"/>
              <a:t>Tổng cung</a:t>
            </a:r>
            <a:r>
              <a:rPr lang="vi-VN"/>
              <a:t>: 1 tỷ triệu token.</a:t>
            </a:r>
            <a:r>
              <a:rPr lang="vi-VN"/>
              <a:t/>
            </a:r>
            <a:br>
              <a:rPr lang="vi-VN"/>
            </a:br>
            <a:r>
              <a:rPr lang="vi-VN" b="1"/>
              <a:t>Số lượng đang lưu hành</a:t>
            </a:r>
            <a:r>
              <a:rPr lang="vi-VN"/>
              <a:t>: 81 triệu token.</a:t>
            </a:r>
            <a:r>
              <a:rPr lang="vi-VN"/>
              <a:t/>
            </a:r>
            <a:br>
              <a:rPr lang="vi-VN"/>
            </a:br>
            <a:r>
              <a:rPr lang="vi-VN" b="1"/>
              <a:t>Giá phát hành</a:t>
            </a:r>
            <a:r>
              <a:rPr lang="vi-VN"/>
              <a:t>: 0.3 USD</a:t>
            </a:r>
            <a:r>
              <a:rPr lang="vi-VN"/>
              <a:t/>
            </a:r>
            <a:br>
              <a:rPr lang="vi-VN"/>
            </a:br>
            <a:r>
              <a:rPr lang="vi-VN" b="1"/>
              <a:t>Giá đỉnh</a:t>
            </a:r>
            <a:r>
              <a:rPr lang="vi-VN"/>
              <a:t>: 0.1 USD</a:t>
            </a:r>
            <a:r>
              <a:rPr lang="vi-VN"/>
              <a:t/>
            </a:r>
            <a:br>
              <a:rPr lang="vi-VN"/>
            </a:br>
            <a:r>
              <a:rPr lang="vi-VN" b="1"/>
              <a:t>Lợi nhuận</a:t>
            </a:r>
            <a:r>
              <a:rPr lang="vi-VN"/>
              <a:t>: 0.33 lần.</a:t>
            </a:r>
            <a:endParaRPr lang="en-US"/>
          </a:p>
        </p:txBody>
      </p:sp>
      <p:pic>
        <p:nvPicPr>
          <p:cNvPr id="11266" name="Picture 2" descr="Image result for LATOKEN (L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381" y="1952986"/>
            <a:ext cx="5223540" cy="3610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188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Lợi ích của </a:t>
            </a:r>
            <a:r>
              <a:rPr lang="en-US" b="1" smtClean="0"/>
              <a:t>Coin Sàn - Chiến lược của Sàn </a:t>
            </a:r>
            <a:endParaRPr lang="en-US"/>
          </a:p>
        </p:txBody>
      </p:sp>
      <p:sp>
        <p:nvSpPr>
          <p:cNvPr id="3" name="Content Placeholder 2"/>
          <p:cNvSpPr>
            <a:spLocks noGrp="1"/>
          </p:cNvSpPr>
          <p:nvPr>
            <p:ph idx="1"/>
          </p:nvPr>
        </p:nvSpPr>
        <p:spPr/>
        <p:txBody>
          <a:bodyPr/>
          <a:lstStyle/>
          <a:p>
            <a:r>
              <a:rPr lang="en-US" smtClean="0"/>
              <a:t>Trade kiếm lời.</a:t>
            </a:r>
          </a:p>
          <a:p>
            <a:r>
              <a:rPr lang="en-US" smtClean="0"/>
              <a:t>Đầu tư (hold) kiếm lời (mua ICO hoặc hold dài hạn).</a:t>
            </a:r>
          </a:p>
          <a:p>
            <a:r>
              <a:rPr lang="en-US" smtClean="0"/>
              <a:t>Tiết kiệm chi phí giao dịch cho trader.</a:t>
            </a:r>
          </a:p>
          <a:p>
            <a:r>
              <a:rPr lang="en-US" smtClean="0"/>
              <a:t>Chi lợi nhuận phí giao dịch cho ai đang hold coin của sàn.</a:t>
            </a:r>
            <a:endParaRPr lang="en-US" smtClean="0"/>
          </a:p>
          <a:p>
            <a:r>
              <a:rPr lang="en-US" smtClean="0"/>
              <a:t>Tạo 1 lượng vốn khổng lồ cho sàn giao dịch hoạt động.</a:t>
            </a:r>
          </a:p>
          <a:p>
            <a:pPr marL="0" indent="0">
              <a:buNone/>
            </a:pPr>
            <a:r>
              <a:rPr lang="en-US" smtClean="0"/>
              <a:t>* Lưu ý: Đối với sàn Binace sau mỗi quý sẽ dùng 1 phần tiền lãi mua lại số lượng token BNB và hủy. Hủy cho đến khi tổng còn lại 100 triệu thì dừng, điều này khiến cho coin càng ngày càng khan hiếm.</a:t>
            </a:r>
          </a:p>
          <a:p>
            <a:pPr marL="0" indent="0">
              <a:buNone/>
            </a:pPr>
            <a:r>
              <a:rPr lang="en-US" smtClean="0"/>
              <a:t>(Những sàn khác cũng bắt chước chiến lược này của Binance: như HT)</a:t>
            </a:r>
          </a:p>
          <a:p>
            <a:endParaRPr lang="en-US"/>
          </a:p>
        </p:txBody>
      </p:sp>
    </p:spTree>
    <p:extLst>
      <p:ext uri="{BB962C8B-B14F-4D97-AF65-F5344CB8AC3E}">
        <p14:creationId xmlns:p14="http://schemas.microsoft.com/office/powerpoint/2010/main" val="2879173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Nên đầu tư vào Coin Sàn không?</a:t>
            </a:r>
            <a:endParaRPr lang="en-US"/>
          </a:p>
        </p:txBody>
      </p:sp>
      <p:sp>
        <p:nvSpPr>
          <p:cNvPr id="3" name="Content Placeholder 2"/>
          <p:cNvSpPr>
            <a:spLocks noGrp="1"/>
          </p:cNvSpPr>
          <p:nvPr>
            <p:ph idx="1"/>
          </p:nvPr>
        </p:nvSpPr>
        <p:spPr/>
        <p:txBody>
          <a:bodyPr/>
          <a:lstStyle/>
          <a:p>
            <a:r>
              <a:rPr lang="en-US" smtClean="0"/>
              <a:t>Làm sao để kiếm lãi với coin sàn?</a:t>
            </a:r>
          </a:p>
          <a:p>
            <a:r>
              <a:rPr lang="en-US" smtClean="0"/>
              <a:t>Coin sàn có an toàn không?</a:t>
            </a:r>
          </a:p>
          <a:p>
            <a:r>
              <a:rPr lang="en-US"/>
              <a:t>[</a:t>
            </a:r>
            <a:r>
              <a:rPr lang="en-US" smtClean="0"/>
              <a:t>Quan điểm cá nhân]</a:t>
            </a:r>
          </a:p>
        </p:txBody>
      </p:sp>
    </p:spTree>
    <p:extLst>
      <p:ext uri="{BB962C8B-B14F-4D97-AF65-F5344CB8AC3E}">
        <p14:creationId xmlns:p14="http://schemas.microsoft.com/office/powerpoint/2010/main" val="2320364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999" y="225926"/>
            <a:ext cx="9933673" cy="39610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999" y="4186990"/>
            <a:ext cx="9933673" cy="2324100"/>
          </a:xfrm>
          <a:prstGeom prst="rect">
            <a:avLst/>
          </a:prstGeom>
        </p:spPr>
      </p:pic>
    </p:spTree>
    <p:extLst>
      <p:ext uri="{BB962C8B-B14F-4D97-AF65-F5344CB8AC3E}">
        <p14:creationId xmlns:p14="http://schemas.microsoft.com/office/powerpoint/2010/main" val="248894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Sàn giao dịch là </a:t>
            </a:r>
            <a:r>
              <a:rPr lang="en-US" b="1"/>
              <a:t>gì?</a:t>
            </a:r>
            <a:endParaRPr lang="en-US"/>
          </a:p>
        </p:txBody>
      </p:sp>
      <p:sp>
        <p:nvSpPr>
          <p:cNvPr id="3" name="Content Placeholder 2"/>
          <p:cNvSpPr>
            <a:spLocks noGrp="1"/>
          </p:cNvSpPr>
          <p:nvPr>
            <p:ph idx="1"/>
          </p:nvPr>
        </p:nvSpPr>
        <p:spPr/>
        <p:txBody>
          <a:bodyPr/>
          <a:lstStyle/>
          <a:p>
            <a:r>
              <a:rPr lang="en-US" smtClean="0"/>
              <a:t>Là 1 cái chợ (Market), nơi diễn ra mua bán trao đổi các loại coin.</a:t>
            </a:r>
          </a:p>
          <a:p>
            <a:r>
              <a:rPr lang="en-US" smtClean="0"/>
              <a:t>Sàn giao dịch là xương sống của 1 thị trường tài chính. Đảm bảo tính thanh khoản cho 1 loại coin, chứng khoán nào đó.</a:t>
            </a:r>
          </a:p>
          <a:p>
            <a:r>
              <a:rPr lang="en-US" smtClean="0"/>
              <a:t>Muốn mua bán trao đổi thuận tiện, 1 loại coin phải được niêm yết trên sàn giao dịch.</a:t>
            </a:r>
          </a:p>
          <a:p>
            <a:r>
              <a:rPr lang="en-US" smtClean="0"/>
              <a:t>Niêm yết trên sàn giao dịch càng lớn, coin càng được xã hội biết đến, tính thanh khoản càng tốt. </a:t>
            </a:r>
          </a:p>
        </p:txBody>
      </p:sp>
    </p:spTree>
    <p:extLst>
      <p:ext uri="{BB962C8B-B14F-4D97-AF65-F5344CB8AC3E}">
        <p14:creationId xmlns:p14="http://schemas.microsoft.com/office/powerpoint/2010/main" val="2407877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Coin Sàn là gì?</a:t>
            </a:r>
            <a:endParaRPr lang="en-US"/>
          </a:p>
        </p:txBody>
      </p:sp>
      <p:sp>
        <p:nvSpPr>
          <p:cNvPr id="5" name="Content Placeholder 4"/>
          <p:cNvSpPr>
            <a:spLocks noGrp="1"/>
          </p:cNvSpPr>
          <p:nvPr>
            <p:ph idx="1"/>
          </p:nvPr>
        </p:nvSpPr>
        <p:spPr/>
        <p:txBody>
          <a:bodyPr/>
          <a:lstStyle/>
          <a:p>
            <a:r>
              <a:rPr lang="vi-VN" b="1" i="1"/>
              <a:t>Coin sàn</a:t>
            </a:r>
            <a:r>
              <a:rPr lang="vi-VN"/>
              <a:t> </a:t>
            </a:r>
            <a:r>
              <a:rPr lang="vi-VN"/>
              <a:t>là </a:t>
            </a:r>
            <a:r>
              <a:rPr lang="vi-VN" b="1" i="1" smtClean="0"/>
              <a:t>coin của </a:t>
            </a:r>
            <a:r>
              <a:rPr lang="vi-VN" b="1" i="1"/>
              <a:t>sàn </a:t>
            </a:r>
            <a:r>
              <a:rPr lang="vi-VN" b="1" i="1"/>
              <a:t>giao </a:t>
            </a:r>
            <a:r>
              <a:rPr lang="vi-VN" b="1" i="1" smtClean="0"/>
              <a:t>dịch</a:t>
            </a:r>
            <a:r>
              <a:rPr lang="en-US" i="1" smtClean="0"/>
              <a:t> nào đó</a:t>
            </a:r>
            <a:r>
              <a:rPr lang="en-US" smtClean="0"/>
              <a:t>.</a:t>
            </a:r>
          </a:p>
          <a:p>
            <a:pPr marL="0" indent="0">
              <a:buNone/>
            </a:pPr>
            <a:r>
              <a:rPr lang="en-US" smtClean="0"/>
              <a:t> Được s</a:t>
            </a:r>
            <a:r>
              <a:rPr lang="vi-VN" smtClean="0"/>
              <a:t>ử </a:t>
            </a:r>
            <a:r>
              <a:rPr lang="vi-VN"/>
              <a:t>dụng nội bộ trong những sàn giao dịch tiền điện tử.</a:t>
            </a:r>
          </a:p>
          <a:p>
            <a:r>
              <a:rPr lang="en-US" smtClean="0"/>
              <a:t>Xây dựng trên Blockchain của</a:t>
            </a:r>
            <a:r>
              <a:rPr lang="vi-VN" smtClean="0"/>
              <a:t> </a:t>
            </a:r>
            <a:r>
              <a:rPr lang="vi-VN"/>
              <a:t>Ethereum </a:t>
            </a:r>
            <a:r>
              <a:rPr lang="vi-VN" smtClean="0"/>
              <a:t>và</a:t>
            </a:r>
            <a:r>
              <a:rPr lang="en-US" smtClean="0"/>
              <a:t> dùng</a:t>
            </a:r>
            <a:r>
              <a:rPr lang="vi-VN" smtClean="0"/>
              <a:t> </a:t>
            </a:r>
            <a:r>
              <a:rPr lang="vi-VN"/>
              <a:t>chuẩn </a:t>
            </a:r>
            <a:r>
              <a:rPr lang="vi-VN" smtClean="0"/>
              <a:t>ERC-20</a:t>
            </a:r>
            <a:r>
              <a:rPr lang="en-US" smtClean="0"/>
              <a:t>, (đúng ra thì phải gọi là token).</a:t>
            </a:r>
          </a:p>
          <a:p>
            <a:r>
              <a:rPr lang="en-US" smtClean="0"/>
              <a:t>Cũng được xem là 1 loại tiền tệ ứng dụng công nghệ Blockchain.</a:t>
            </a:r>
            <a:endParaRPr lang="vi-VN"/>
          </a:p>
          <a:p>
            <a:r>
              <a:rPr lang="en-US" smtClean="0"/>
              <a:t>Thường chỉ </a:t>
            </a:r>
            <a:r>
              <a:rPr lang="vi-VN" smtClean="0"/>
              <a:t>giao </a:t>
            </a:r>
            <a:r>
              <a:rPr lang="vi-VN"/>
              <a:t>dịch </a:t>
            </a:r>
            <a:r>
              <a:rPr lang="vi-VN"/>
              <a:t>nội </a:t>
            </a:r>
            <a:r>
              <a:rPr lang="vi-VN" smtClean="0"/>
              <a:t>b</a:t>
            </a:r>
            <a:r>
              <a:rPr lang="en-US" smtClean="0"/>
              <a:t>ộ</a:t>
            </a:r>
            <a:r>
              <a:rPr lang="vi-VN" smtClean="0"/>
              <a:t>, </a:t>
            </a:r>
            <a:r>
              <a:rPr lang="vi-VN"/>
              <a:t>tuy </a:t>
            </a:r>
            <a:r>
              <a:rPr lang="vi-VN" smtClean="0"/>
              <a:t>nhiên</a:t>
            </a:r>
            <a:r>
              <a:rPr lang="en-US" smtClean="0"/>
              <a:t> cũng có Coin Sàn còn niêm yết ở sàn khác</a:t>
            </a:r>
            <a:r>
              <a:rPr lang="vi-VN" smtClean="0"/>
              <a:t>, </a:t>
            </a:r>
            <a:r>
              <a:rPr lang="vi-VN"/>
              <a:t>như sàn Huobi và Bibox đang niêm yết coin sàn lẫn nhau.</a:t>
            </a:r>
          </a:p>
          <a:p>
            <a:endParaRPr lang="en-US"/>
          </a:p>
        </p:txBody>
      </p:sp>
    </p:spTree>
    <p:extLst>
      <p:ext uri="{BB962C8B-B14F-4D97-AF65-F5344CB8AC3E}">
        <p14:creationId xmlns:p14="http://schemas.microsoft.com/office/powerpoint/2010/main" val="190197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loại Coin Sàn hiện tại</a:t>
            </a:r>
            <a:endParaRPr lang="en-US"/>
          </a:p>
        </p:txBody>
      </p:sp>
      <p:sp>
        <p:nvSpPr>
          <p:cNvPr id="4" name="AutoShape 2" descr="Image result for usd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ontent Placeholder 4"/>
          <p:cNvSpPr>
            <a:spLocks noGrp="1"/>
          </p:cNvSpPr>
          <p:nvPr>
            <p:ph idx="1"/>
          </p:nvPr>
        </p:nvSpPr>
        <p:spPr/>
        <p:txBody>
          <a:bodyPr/>
          <a:lstStyle/>
          <a:p>
            <a:r>
              <a:rPr lang="en-US" smtClean="0"/>
              <a:t>Hiện tại có những loại coin sàn lớn. cũng có những coin sàn không ai biết.</a:t>
            </a:r>
          </a:p>
          <a:p>
            <a:r>
              <a:rPr lang="en-US" smtClean="0"/>
              <a:t>Mình sẽ liệt kê những coin sàn phổ biến nhất hiện nay.</a:t>
            </a:r>
            <a:endParaRPr lang="en-US"/>
          </a:p>
        </p:txBody>
      </p:sp>
    </p:spTree>
    <p:extLst>
      <p:ext uri="{BB962C8B-B14F-4D97-AF65-F5344CB8AC3E}">
        <p14:creationId xmlns:p14="http://schemas.microsoft.com/office/powerpoint/2010/main" val="86171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Binance Coin (</a:t>
            </a:r>
            <a:r>
              <a:rPr lang="en-US"/>
              <a:t>BNB</a:t>
            </a:r>
            <a:r>
              <a:rPr lang="en-US" smtClean="0"/>
              <a:t>)</a:t>
            </a:r>
            <a:endParaRPr lang="en-US"/>
          </a:p>
        </p:txBody>
      </p:sp>
      <p:sp>
        <p:nvSpPr>
          <p:cNvPr id="3" name="Content Placeholder 2"/>
          <p:cNvSpPr>
            <a:spLocks noGrp="1"/>
          </p:cNvSpPr>
          <p:nvPr>
            <p:ph idx="1"/>
          </p:nvPr>
        </p:nvSpPr>
        <p:spPr>
          <a:xfrm>
            <a:off x="838200" y="1825625"/>
            <a:ext cx="5114544" cy="4351338"/>
          </a:xfrm>
        </p:spPr>
        <p:txBody>
          <a:bodyPr/>
          <a:lstStyle/>
          <a:p>
            <a:r>
              <a:rPr lang="vi-VN" b="1"/>
              <a:t>Sàn giao dịch:</a:t>
            </a:r>
            <a:r>
              <a:rPr lang="vi-VN"/>
              <a:t> </a:t>
            </a:r>
            <a:r>
              <a:rPr lang="vi-VN" b="1"/>
              <a:t>Binance (</a:t>
            </a:r>
            <a:r>
              <a:rPr lang="vi-VN" b="1">
                <a:hlinkClick r:id="rId2"/>
              </a:rPr>
              <a:t>https://www.binance.com</a:t>
            </a:r>
            <a:r>
              <a:rPr lang="vi-VN" b="1"/>
              <a:t>)</a:t>
            </a:r>
            <a:r>
              <a:rPr lang="vi-VN"/>
              <a:t/>
            </a:r>
            <a:br>
              <a:rPr lang="vi-VN"/>
            </a:br>
            <a:r>
              <a:rPr lang="vi-VN" b="1"/>
              <a:t>Tổng cung</a:t>
            </a:r>
            <a:r>
              <a:rPr lang="vi-VN"/>
              <a:t>: 192 triệu token.</a:t>
            </a:r>
            <a:r>
              <a:rPr lang="vi-VN"/>
              <a:t/>
            </a:r>
            <a:br>
              <a:rPr lang="vi-VN"/>
            </a:br>
            <a:r>
              <a:rPr lang="vi-VN" b="1"/>
              <a:t>Số lượng đang lưu hành</a:t>
            </a:r>
            <a:r>
              <a:rPr lang="vi-VN"/>
              <a:t>: 95.5 triệu token.</a:t>
            </a:r>
            <a:r>
              <a:rPr lang="vi-VN"/>
              <a:t/>
            </a:r>
            <a:br>
              <a:rPr lang="vi-VN"/>
            </a:br>
            <a:r>
              <a:rPr lang="vi-VN" b="1"/>
              <a:t>Giá phát hành</a:t>
            </a:r>
            <a:r>
              <a:rPr lang="vi-VN"/>
              <a:t>: 0.1 USD</a:t>
            </a:r>
            <a:r>
              <a:rPr lang="vi-VN"/>
              <a:t/>
            </a:r>
            <a:br>
              <a:rPr lang="vi-VN"/>
            </a:br>
            <a:r>
              <a:rPr lang="vi-VN" b="1"/>
              <a:t>Giá đỉnh</a:t>
            </a:r>
            <a:r>
              <a:rPr lang="vi-VN"/>
              <a:t>: </a:t>
            </a:r>
            <a:r>
              <a:rPr lang="vi-VN"/>
              <a:t>24 </a:t>
            </a:r>
            <a:r>
              <a:rPr lang="vi-VN" smtClean="0"/>
              <a:t>USD</a:t>
            </a:r>
            <a:br>
              <a:rPr lang="vi-VN" smtClean="0"/>
            </a:br>
            <a:r>
              <a:rPr lang="vi-VN" b="1" smtClean="0"/>
              <a:t>Lợi nhuận</a:t>
            </a:r>
            <a:r>
              <a:rPr lang="vi-VN" smtClean="0"/>
              <a:t>: 240 lần</a:t>
            </a:r>
            <a:endParaRPr lang="en-US" smtClean="0"/>
          </a:p>
          <a:p>
            <a:r>
              <a:rPr lang="en-US" b="1" smtClean="0"/>
              <a:t>Giá hiện tại: 9.7$</a:t>
            </a:r>
          </a:p>
          <a:p>
            <a:r>
              <a:rPr lang="en-US" b="1" smtClean="0"/>
              <a:t>Vị trí: 14</a:t>
            </a:r>
          </a:p>
        </p:txBody>
      </p:sp>
      <p:pic>
        <p:nvPicPr>
          <p:cNvPr id="2054" name="Picture 6" descr="Image result for bin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87" y="1825625"/>
            <a:ext cx="4425569" cy="3384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96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Huobi Token (</a:t>
            </a:r>
            <a:r>
              <a:rPr lang="en-US"/>
              <a:t>HT</a:t>
            </a:r>
            <a:r>
              <a:rPr lang="en-US" smtClean="0"/>
              <a:t>)</a:t>
            </a:r>
            <a:endParaRPr lang="en-US"/>
          </a:p>
        </p:txBody>
      </p:sp>
      <p:sp>
        <p:nvSpPr>
          <p:cNvPr id="3" name="Content Placeholder 2"/>
          <p:cNvSpPr>
            <a:spLocks noGrp="1"/>
          </p:cNvSpPr>
          <p:nvPr>
            <p:ph idx="1"/>
          </p:nvPr>
        </p:nvSpPr>
        <p:spPr>
          <a:xfrm>
            <a:off x="838200" y="1825625"/>
            <a:ext cx="5498592" cy="4351338"/>
          </a:xfrm>
        </p:spPr>
        <p:txBody>
          <a:bodyPr/>
          <a:lstStyle/>
          <a:p>
            <a:r>
              <a:rPr lang="vi-VN" b="1"/>
              <a:t>Sàn giao dịch: Huobi Pro (</a:t>
            </a:r>
            <a:r>
              <a:rPr lang="vi-VN" b="1">
                <a:hlinkClick r:id="rId2"/>
              </a:rPr>
              <a:t>http://www.huobi.com</a:t>
            </a:r>
            <a:r>
              <a:rPr lang="vi-VN" b="1"/>
              <a:t>)</a:t>
            </a:r>
            <a:br>
              <a:rPr lang="vi-VN" b="1"/>
            </a:br>
            <a:r>
              <a:rPr lang="vi-VN" b="1"/>
              <a:t>Tổng cung</a:t>
            </a:r>
            <a:r>
              <a:rPr lang="vi-VN"/>
              <a:t>: 500 triệu token.</a:t>
            </a:r>
            <a:r>
              <a:rPr lang="vi-VN"/>
              <a:t/>
            </a:r>
            <a:br>
              <a:rPr lang="vi-VN"/>
            </a:br>
            <a:r>
              <a:rPr lang="vi-VN" b="1"/>
              <a:t>Số lượng đang lưu hành</a:t>
            </a:r>
            <a:r>
              <a:rPr lang="vi-VN"/>
              <a:t>: 50 triệu token.</a:t>
            </a:r>
            <a:r>
              <a:rPr lang="vi-VN"/>
              <a:t/>
            </a:r>
            <a:br>
              <a:rPr lang="vi-VN"/>
            </a:br>
            <a:r>
              <a:rPr lang="vi-VN" b="1"/>
              <a:t>Giá phát hành</a:t>
            </a:r>
            <a:r>
              <a:rPr lang="vi-VN"/>
              <a:t>: 1 USD</a:t>
            </a:r>
            <a:r>
              <a:rPr lang="vi-VN"/>
              <a:t/>
            </a:r>
            <a:br>
              <a:rPr lang="vi-VN"/>
            </a:br>
            <a:r>
              <a:rPr lang="vi-VN" b="1"/>
              <a:t>Giá đỉnh</a:t>
            </a:r>
            <a:r>
              <a:rPr lang="vi-VN"/>
              <a:t>: </a:t>
            </a:r>
            <a:r>
              <a:rPr lang="vi-VN"/>
              <a:t>5.8 </a:t>
            </a:r>
            <a:r>
              <a:rPr lang="vi-VN" smtClean="0"/>
              <a:t>USD</a:t>
            </a:r>
            <a:br>
              <a:rPr lang="vi-VN" smtClean="0"/>
            </a:br>
            <a:r>
              <a:rPr lang="vi-VN" b="1" smtClean="0"/>
              <a:t>Lợi nhuận</a:t>
            </a:r>
            <a:r>
              <a:rPr lang="vi-VN" smtClean="0"/>
              <a:t>: 5 lần</a:t>
            </a:r>
            <a:endParaRPr lang="en-US" smtClean="0"/>
          </a:p>
          <a:p>
            <a:r>
              <a:rPr lang="en-US" b="1"/>
              <a:t>Giá hiện </a:t>
            </a:r>
            <a:r>
              <a:rPr lang="en-US" b="1"/>
              <a:t>tại</a:t>
            </a:r>
            <a:r>
              <a:rPr lang="en-US" b="1" smtClean="0"/>
              <a:t>: 1.61$</a:t>
            </a:r>
            <a:endParaRPr lang="en-US" b="1"/>
          </a:p>
          <a:p>
            <a:r>
              <a:rPr lang="en-US" b="1"/>
              <a:t>Vị </a:t>
            </a:r>
            <a:r>
              <a:rPr lang="en-US" b="1"/>
              <a:t>trí</a:t>
            </a:r>
            <a:r>
              <a:rPr lang="en-US" b="1" smtClean="0"/>
              <a:t>: 79</a:t>
            </a:r>
            <a:endParaRPr lang="en-US" b="1"/>
          </a:p>
        </p:txBody>
      </p:sp>
      <p:pic>
        <p:nvPicPr>
          <p:cNvPr id="3074" name="Picture 2" descr="Image result for Huobi tok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526" y="1690688"/>
            <a:ext cx="4187825" cy="418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10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KuCoin Share (</a:t>
            </a:r>
            <a:r>
              <a:rPr lang="en-US"/>
              <a:t>KCS</a:t>
            </a:r>
            <a:r>
              <a:rPr lang="en-US" smtClean="0"/>
              <a:t>)</a:t>
            </a:r>
            <a:endParaRPr lang="en-US"/>
          </a:p>
        </p:txBody>
      </p:sp>
      <p:sp>
        <p:nvSpPr>
          <p:cNvPr id="3" name="Content Placeholder 2"/>
          <p:cNvSpPr>
            <a:spLocks noGrp="1"/>
          </p:cNvSpPr>
          <p:nvPr>
            <p:ph idx="1"/>
          </p:nvPr>
        </p:nvSpPr>
        <p:spPr>
          <a:xfrm>
            <a:off x="838200" y="1825625"/>
            <a:ext cx="4995672" cy="4351338"/>
          </a:xfrm>
        </p:spPr>
        <p:txBody>
          <a:bodyPr/>
          <a:lstStyle/>
          <a:p>
            <a:r>
              <a:rPr lang="vi-VN" b="1"/>
              <a:t>Sàn giao dịch: Kucoin (</a:t>
            </a:r>
            <a:r>
              <a:rPr lang="vi-VN" b="1">
                <a:hlinkClick r:id="rId2"/>
              </a:rPr>
              <a:t>http://www.kucoin.com</a:t>
            </a:r>
            <a:r>
              <a:rPr lang="vi-VN" b="1"/>
              <a:t>)</a:t>
            </a:r>
            <a:br>
              <a:rPr lang="vi-VN" b="1"/>
            </a:br>
            <a:r>
              <a:rPr lang="vi-VN" b="1"/>
              <a:t>Tổng cung</a:t>
            </a:r>
            <a:r>
              <a:rPr lang="vi-VN"/>
              <a:t>: 180 triệu token.</a:t>
            </a:r>
            <a:r>
              <a:rPr lang="vi-VN"/>
              <a:t/>
            </a:r>
            <a:br>
              <a:rPr lang="vi-VN"/>
            </a:br>
            <a:r>
              <a:rPr lang="vi-VN" b="1"/>
              <a:t>Số lượng đang lưu hành</a:t>
            </a:r>
            <a:r>
              <a:rPr lang="vi-VN"/>
              <a:t>: 90.7 triệu token.</a:t>
            </a:r>
            <a:r>
              <a:rPr lang="vi-VN"/>
              <a:t/>
            </a:r>
            <a:br>
              <a:rPr lang="vi-VN"/>
            </a:br>
            <a:r>
              <a:rPr lang="vi-VN" b="1"/>
              <a:t>Giá phát hành</a:t>
            </a:r>
            <a:r>
              <a:rPr lang="vi-VN"/>
              <a:t>: 0.7 USD</a:t>
            </a:r>
            <a:r>
              <a:rPr lang="vi-VN"/>
              <a:t/>
            </a:r>
            <a:br>
              <a:rPr lang="vi-VN"/>
            </a:br>
            <a:r>
              <a:rPr lang="vi-VN" b="1"/>
              <a:t>Giá đỉnh</a:t>
            </a:r>
            <a:r>
              <a:rPr lang="vi-VN"/>
              <a:t>: 20 USD</a:t>
            </a:r>
            <a:r>
              <a:rPr lang="vi-VN"/>
              <a:t/>
            </a:r>
            <a:br>
              <a:rPr lang="vi-VN"/>
            </a:br>
            <a:r>
              <a:rPr lang="vi-VN" b="1"/>
              <a:t>Lợi nhuận</a:t>
            </a:r>
            <a:r>
              <a:rPr lang="vi-VN"/>
              <a:t>: </a:t>
            </a:r>
            <a:r>
              <a:rPr lang="vi-VN"/>
              <a:t>28 </a:t>
            </a:r>
            <a:r>
              <a:rPr lang="vi-VN" smtClean="0"/>
              <a:t>lần</a:t>
            </a:r>
            <a:endParaRPr lang="en-US" smtClean="0"/>
          </a:p>
          <a:p>
            <a:r>
              <a:rPr lang="en-US" b="1"/>
              <a:t>Giá hiện </a:t>
            </a:r>
            <a:r>
              <a:rPr lang="en-US" b="1"/>
              <a:t>tại</a:t>
            </a:r>
            <a:r>
              <a:rPr lang="en-US" b="1" smtClean="0"/>
              <a:t>: 1.09$	</a:t>
            </a:r>
            <a:endParaRPr lang="en-US" b="1"/>
          </a:p>
          <a:p>
            <a:r>
              <a:rPr lang="en-US" b="1"/>
              <a:t>Vị </a:t>
            </a:r>
            <a:r>
              <a:rPr lang="en-US" b="1"/>
              <a:t>trí</a:t>
            </a:r>
            <a:r>
              <a:rPr lang="en-US" b="1" smtClean="0"/>
              <a:t>: 65</a:t>
            </a:r>
            <a:endParaRPr lang="en-US" b="1"/>
          </a:p>
        </p:txBody>
      </p:sp>
      <p:pic>
        <p:nvPicPr>
          <p:cNvPr id="4100" name="Picture 4" descr="Image result for kucoin share k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183" y="2143110"/>
            <a:ext cx="5056505" cy="3071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16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Cobinhood (</a:t>
            </a:r>
            <a:r>
              <a:rPr lang="en-US"/>
              <a:t>COB</a:t>
            </a:r>
            <a:r>
              <a:rPr lang="en-US" smtClean="0"/>
              <a:t>)</a:t>
            </a:r>
            <a:endParaRPr lang="en-US"/>
          </a:p>
        </p:txBody>
      </p:sp>
      <p:sp>
        <p:nvSpPr>
          <p:cNvPr id="3" name="Content Placeholder 2"/>
          <p:cNvSpPr>
            <a:spLocks noGrp="1"/>
          </p:cNvSpPr>
          <p:nvPr>
            <p:ph idx="1"/>
          </p:nvPr>
        </p:nvSpPr>
        <p:spPr>
          <a:xfrm>
            <a:off x="838200" y="1825625"/>
            <a:ext cx="5827776" cy="4351338"/>
          </a:xfrm>
        </p:spPr>
        <p:txBody>
          <a:bodyPr/>
          <a:lstStyle/>
          <a:p>
            <a:r>
              <a:rPr lang="vi-VN" b="1"/>
              <a:t>Sàn giao dịch: Cobinhood (</a:t>
            </a:r>
            <a:r>
              <a:rPr lang="vi-VN" b="1">
                <a:hlinkClick r:id="rId2"/>
              </a:rPr>
              <a:t>http://www.cobinhood.com</a:t>
            </a:r>
            <a:r>
              <a:rPr lang="vi-VN" b="1"/>
              <a:t>)</a:t>
            </a:r>
            <a:br>
              <a:rPr lang="vi-VN" b="1"/>
            </a:br>
            <a:r>
              <a:rPr lang="vi-VN" b="1"/>
              <a:t>Tổng cung</a:t>
            </a:r>
            <a:r>
              <a:rPr lang="vi-VN"/>
              <a:t>: 1 tỷ token.</a:t>
            </a:r>
            <a:r>
              <a:rPr lang="vi-VN"/>
              <a:t/>
            </a:r>
            <a:br>
              <a:rPr lang="vi-VN"/>
            </a:br>
            <a:r>
              <a:rPr lang="vi-VN" b="1"/>
              <a:t>Số lượng đang lưu hành</a:t>
            </a:r>
            <a:r>
              <a:rPr lang="vi-VN"/>
              <a:t>: 369.6 triệu token.</a:t>
            </a:r>
            <a:r>
              <a:rPr lang="vi-VN"/>
              <a:t/>
            </a:r>
            <a:br>
              <a:rPr lang="vi-VN"/>
            </a:br>
            <a:r>
              <a:rPr lang="vi-VN" b="1"/>
              <a:t>Giá phát hành</a:t>
            </a:r>
            <a:r>
              <a:rPr lang="vi-VN"/>
              <a:t>: 0.04 USD</a:t>
            </a:r>
            <a:r>
              <a:rPr lang="vi-VN"/>
              <a:t/>
            </a:r>
            <a:br>
              <a:rPr lang="vi-VN"/>
            </a:br>
            <a:r>
              <a:rPr lang="vi-VN" b="1"/>
              <a:t>Giá đỉnh</a:t>
            </a:r>
            <a:r>
              <a:rPr lang="vi-VN"/>
              <a:t>: 1.4 USD</a:t>
            </a:r>
            <a:r>
              <a:rPr lang="vi-VN"/>
              <a:t/>
            </a:r>
            <a:br>
              <a:rPr lang="vi-VN"/>
            </a:br>
            <a:r>
              <a:rPr lang="vi-VN" b="1"/>
              <a:t>Lợi nhuận</a:t>
            </a:r>
            <a:r>
              <a:rPr lang="vi-VN"/>
              <a:t>: </a:t>
            </a:r>
            <a:r>
              <a:rPr lang="vi-VN"/>
              <a:t>35 </a:t>
            </a:r>
            <a:r>
              <a:rPr lang="vi-VN" smtClean="0"/>
              <a:t>lần</a:t>
            </a:r>
            <a:endParaRPr lang="en-US" smtClean="0"/>
          </a:p>
          <a:p>
            <a:r>
              <a:rPr lang="en-US" b="1" smtClean="0"/>
              <a:t>Giá hiện tại: 0.025$	</a:t>
            </a:r>
          </a:p>
          <a:p>
            <a:r>
              <a:rPr lang="en-US" b="1" smtClean="0"/>
              <a:t>Vị trí: 360</a:t>
            </a:r>
            <a:endParaRPr lang="en-US" b="1"/>
          </a:p>
        </p:txBody>
      </p:sp>
      <p:pic>
        <p:nvPicPr>
          <p:cNvPr id="5124" name="Picture 4" descr="Image result for cobinhood (c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983296"/>
            <a:ext cx="4762500" cy="317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914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BiBox (</a:t>
            </a:r>
            <a:r>
              <a:rPr lang="en-US"/>
              <a:t>BIX</a:t>
            </a:r>
            <a:r>
              <a:rPr lang="en-US" smtClean="0"/>
              <a:t>)</a:t>
            </a:r>
            <a:endParaRPr lang="en-US"/>
          </a:p>
        </p:txBody>
      </p:sp>
      <p:sp>
        <p:nvSpPr>
          <p:cNvPr id="3" name="Content Placeholder 2"/>
          <p:cNvSpPr>
            <a:spLocks noGrp="1"/>
          </p:cNvSpPr>
          <p:nvPr>
            <p:ph idx="1"/>
          </p:nvPr>
        </p:nvSpPr>
        <p:spPr>
          <a:xfrm>
            <a:off x="838200" y="1825625"/>
            <a:ext cx="5379720" cy="4351338"/>
          </a:xfrm>
        </p:spPr>
        <p:txBody>
          <a:bodyPr/>
          <a:lstStyle/>
          <a:p>
            <a:r>
              <a:rPr lang="vi-VN" b="1"/>
              <a:t>Sàn giao </a:t>
            </a:r>
            <a:r>
              <a:rPr lang="vi-VN" b="1"/>
              <a:t>dịch</a:t>
            </a:r>
            <a:r>
              <a:rPr lang="vi-VN" b="1" smtClean="0"/>
              <a:t>:</a:t>
            </a:r>
            <a:r>
              <a:rPr lang="en-US" b="1" smtClean="0"/>
              <a:t> Bibox </a:t>
            </a:r>
            <a:r>
              <a:rPr lang="vi-VN" b="1" smtClean="0">
                <a:solidFill>
                  <a:schemeClr val="accent1"/>
                </a:solidFill>
              </a:rPr>
              <a:t>(https</a:t>
            </a:r>
            <a:r>
              <a:rPr lang="vi-VN" b="1">
                <a:solidFill>
                  <a:schemeClr val="accent1"/>
                </a:solidFill>
              </a:rPr>
              <a:t>://</a:t>
            </a:r>
            <a:r>
              <a:rPr lang="vi-VN" b="1" smtClean="0">
                <a:solidFill>
                  <a:schemeClr val="accent1"/>
                </a:solidFill>
              </a:rPr>
              <a:t>www.bibox.com)</a:t>
            </a:r>
            <a:r>
              <a:rPr lang="vi-VN" b="1"/>
              <a:t/>
            </a:r>
            <a:br>
              <a:rPr lang="vi-VN" b="1"/>
            </a:br>
            <a:r>
              <a:rPr lang="vi-VN" b="1"/>
              <a:t>Tổng cung</a:t>
            </a:r>
            <a:r>
              <a:rPr lang="vi-VN"/>
              <a:t>: </a:t>
            </a:r>
            <a:r>
              <a:rPr lang="vi-VN" smtClean="0"/>
              <a:t>26</a:t>
            </a:r>
            <a:r>
              <a:rPr lang="en-US" smtClean="0"/>
              <a:t>7</a:t>
            </a:r>
            <a:r>
              <a:rPr lang="vi-VN" smtClean="0"/>
              <a:t>.9 </a:t>
            </a:r>
            <a:r>
              <a:rPr lang="vi-VN"/>
              <a:t>triệu token.</a:t>
            </a:r>
            <a:r>
              <a:rPr lang="vi-VN"/>
              <a:t/>
            </a:r>
            <a:br>
              <a:rPr lang="vi-VN"/>
            </a:br>
            <a:r>
              <a:rPr lang="vi-VN" b="1"/>
              <a:t>Số lượng đang lưu hành</a:t>
            </a:r>
            <a:r>
              <a:rPr lang="vi-VN"/>
              <a:t>: 104.3 triệu token.</a:t>
            </a:r>
            <a:r>
              <a:rPr lang="vi-VN"/>
              <a:t/>
            </a:r>
            <a:br>
              <a:rPr lang="vi-VN"/>
            </a:br>
            <a:r>
              <a:rPr lang="vi-VN" b="1"/>
              <a:t>Giá phát hành</a:t>
            </a:r>
            <a:r>
              <a:rPr lang="vi-VN"/>
              <a:t>: 0.5 USD</a:t>
            </a:r>
            <a:r>
              <a:rPr lang="vi-VN"/>
              <a:t/>
            </a:r>
            <a:br>
              <a:rPr lang="vi-VN"/>
            </a:br>
            <a:r>
              <a:rPr lang="vi-VN" b="1"/>
              <a:t>Giá đỉnh</a:t>
            </a:r>
            <a:r>
              <a:rPr lang="vi-VN"/>
              <a:t>: 3.7 USD</a:t>
            </a:r>
            <a:r>
              <a:rPr lang="vi-VN"/>
              <a:t/>
            </a:r>
            <a:br>
              <a:rPr lang="vi-VN"/>
            </a:br>
            <a:r>
              <a:rPr lang="vi-VN" b="1"/>
              <a:t>Lợi nhuận</a:t>
            </a:r>
            <a:r>
              <a:rPr lang="vi-VN"/>
              <a:t>: </a:t>
            </a:r>
            <a:r>
              <a:rPr lang="vi-VN"/>
              <a:t>7 </a:t>
            </a:r>
            <a:r>
              <a:rPr lang="vi-VN" smtClean="0"/>
              <a:t>lần</a:t>
            </a:r>
            <a:endParaRPr lang="en-US" smtClean="0"/>
          </a:p>
          <a:p>
            <a:r>
              <a:rPr lang="en-US" b="1"/>
              <a:t>Giá hiện </a:t>
            </a:r>
            <a:r>
              <a:rPr lang="en-US" b="1"/>
              <a:t>tại</a:t>
            </a:r>
            <a:r>
              <a:rPr lang="en-US" b="1" smtClean="0"/>
              <a:t>: 0.35$</a:t>
            </a:r>
            <a:endParaRPr lang="en-US" b="1"/>
          </a:p>
          <a:p>
            <a:r>
              <a:rPr lang="en-US" b="1"/>
              <a:t>Vị </a:t>
            </a:r>
            <a:r>
              <a:rPr lang="en-US" b="1"/>
              <a:t>trí</a:t>
            </a:r>
            <a:r>
              <a:rPr lang="en-US" b="1" smtClean="0"/>
              <a:t>: 141</a:t>
            </a:r>
            <a:endParaRPr lang="en-US" b="1"/>
          </a:p>
        </p:txBody>
      </p:sp>
      <p:pic>
        <p:nvPicPr>
          <p:cNvPr id="6146" name="Picture 2" descr="Image result for BiBox (B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9254" y="1825625"/>
            <a:ext cx="4032377" cy="4032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771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5435</TotalTime>
  <Words>439</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Coin Sàn</vt:lpstr>
      <vt:lpstr>Sàn giao dịch là gì?</vt:lpstr>
      <vt:lpstr>Coin Sàn là gì?</vt:lpstr>
      <vt:lpstr>Các loại Coin Sàn hiện tại</vt:lpstr>
      <vt:lpstr>Binance Coin (BNB)</vt:lpstr>
      <vt:lpstr>Huobi Token (HT)</vt:lpstr>
      <vt:lpstr>KuCoin Share (KCS)</vt:lpstr>
      <vt:lpstr>Cobinhood (COB)</vt:lpstr>
      <vt:lpstr>BiBox (BIX)</vt:lpstr>
      <vt:lpstr>BitMart (BMX)</vt:lpstr>
      <vt:lpstr>Qryptos (QASH)</vt:lpstr>
      <vt:lpstr>CoinEx (CET)</vt:lpstr>
      <vt:lpstr>BitForex (BF)</vt:lpstr>
      <vt:lpstr>LATOKEN (LAT)</vt:lpstr>
      <vt:lpstr>Lợi ích của Coin Sàn - Chiến lược của Sàn </vt:lpstr>
      <vt:lpstr>Nên đầu tư vào Coin Sàn không?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Khái niệm, ý nghĩa phân tích kĩ thuật, đọc biểu đồ nến</dc:title>
  <dc:creator>Quy Vu</dc:creator>
  <cp:lastModifiedBy>Quy Vu</cp:lastModifiedBy>
  <cp:revision>613</cp:revision>
  <dcterms:created xsi:type="dcterms:W3CDTF">2018-07-19T05:59:50Z</dcterms:created>
  <dcterms:modified xsi:type="dcterms:W3CDTF">2018-10-25T10:54:32Z</dcterms:modified>
</cp:coreProperties>
</file>