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85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1795" autoAdjust="0"/>
  </p:normalViewPr>
  <p:slideViewPr>
    <p:cSldViewPr snapToGrid="0">
      <p:cViewPr varScale="1">
        <p:scale>
          <a:sx n="57" d="100"/>
          <a:sy n="57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4-08T10:41:51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 3298 0,'-35'36'62,"35"70"-62,-36 105 16,19 1-16,-18 35 16,-18 17-16,17-17 15,19-35-15,-19 35 16,-17 35-16,18-17 16,18-18-1,-19-71-15,-17-17 16,53-89-16,-17 19 15,17-72-15,0 1 16,0 0-16,0-1 16,-18 1-16,71-106 125</inkml:trace>
  <inkml:trace contextRef="#ctx0" brushRef="#br0" timeOffset="880.0395">4463 2928 0,'0'35'62,"-36"71"-62,-17 53 16,18-71-16,-18 71 16,-17-18-16,17 88 15,0-52-15,-18 52 16,1 53-16,-54-17 16,71-54-16,-70 89 15,70-53-15,-18-88 16,18 35-16,18-53 15,0-106-15,35 18 16,0-35-16,0 0 16,88-1 46,89-17-62,105-70 16,0 17-16,71 0 15,-18-18-15,-18 54 16,1-19-16,70-17 16,-106 53-16,-70 0 15,-106 0 1,-71 0-16,-17-17 109</inkml:trace>
  <inkml:trace contextRef="#ctx0" brushRef="#br0" timeOffset="1294.5645">6068 3898 0,'-18'0'15,"-17"0"16,-18 106-15,-88 159 0,17 52-16,-34 54 15,-54 105-15,71-141 16,53-18-16,-36-52 16,71-53-16,0-1 15,36-52-15,-1-106 16,18 0-16,0-35 15,0-89 48,141-158-63,0-1 16,89-34-16</inkml:trace>
  <inkml:trace contextRef="#ctx0" brushRef="#br0" timeOffset="1825.0922">8802 2593 0,'0'35'31,"-35"89"-16,-18 52-15,-53 53 16,0 36-16,-106 158 16,54-35-16,-89 212 15,-18-53-15,18 70 16,159-193-16,-53-1 16,88-88-16,18-88 15,17-106-15,0-53 16,-35-35-16,53-35 15,-17-1-15,52-69 110</inkml:trace>
  <inkml:trace contextRef="#ctx0" brushRef="#br0" timeOffset="2656.4822">10248 4216 0,'0'-18'16,"-88"36"-1,88-1-15,-88 89 16,-18 18-16,35 34 16,-70 36-16,0-35 15,0 35-15,0 36 16,0-1-16,-53 0 16,70 36-16,36-142 15,0 36-15,70-106 16,1 35-1,17-70-15,0-1 16,0 1 62,141-18-78,35 0 16,106 0-16,1 0 15,-1 0-15,71 0 16,-89 0-16,-17 0 16,18-71-16,-18 18 15,-89-17-15,-34 35 16,-54 17-16,-34 0 16,-19 18-16,1-17 15</inkml:trace>
  <inkml:trace contextRef="#ctx0" brushRef="#br0" timeOffset="3234.907">10989 5256 0,'-35'0'15,"-36"36"1,-17 87-16,0 36 15,17-36-15,-17 71 16,70-53-16,-34 54 16,-1 16-16,17-34 15,36 17-15,-17-53 16,17 0-16,-53-18 16,53-52-16,0 35 15,0-71-15,0 18 16,0-35-1,0-1-15,0 18 16,0-17-16,0 17 16,0 18-16,0-35 15,0 0-15,0-1 16</inkml:trace>
  <inkml:trace contextRef="#ctx0" brushRef="#br0" timeOffset="10213.2333">2170 2081 0,'0'0'16,"-18"-35"-16,-53-106 16,71 88-16,0 18 0,-17-18 15,17 18-15,0-1 16,0 1 0,0 17-16,17-34 15,72 16-15,34-52 16,18 53-16,18-71 15,141-53-15,-124 106 16,124-53-16,-18 18 16,18 18-16,18-19 15,-1 37-15,1 34 16,105 18-16,-70 0 16,35 0-16,-71 0 15,-34 0-15,-1 0 16,35 88-16,-17 0 15,18 36-15,17-1 16,-53 18-16,88 18 16,89 18-16,-124-36 15,-35 0-15,-53 17 16,-53-16-16,35-1 16,-70-18-16,-53-17 15,-53-53-15,53 53 16,-71-36-16,0 1 15,18 17 1,18 36-16,-54-72 16,1 37-16,52 34 0,-17-17 15,36 53-15,-54-36 16,71 1-16,0 105 16,-54-141-1,19 71-15,-18-53 16,17 52-16,-34-69 15,-19 16-15,36 54 16,-53-18-16,0 36 16,0 34-16,0 1 15,0-53-15,18 52 16,-18-34-16,0-36 16,0 71-16,0-71 15,0 18-15,-53 52 16,-35-52-16,53-36 15,-54 36-15,72-106 16,-19 53-16,-34-36 16,35-17-16,-54 71 15,19-89-15,-71 53 16,-18 18-16,-53-53 16,18 35-16,-17-35 15,-54 35-15,89-70 16,-89 70-1,89-53-15,-107-35 0,-105 0 16,0 0 0,-35 0-16,-18 0 15,18 0-15,35 0 16,35 0-16,-70 0 16,-18 0-16,53 0 15,-36 0-15,71 0 16,1 0-16,-1-17 15,35-36-15,36-35 16,18 35-16,87-35 16,54 35-16,-1-18 15,36 36-15,-71-53 16,71 17-16,-71-35 16,-35 0-16,36 1 15,-1-1-15,35 0 16,-34-18-16,-36-17 15,88 36-15,17 16 16,-16-16-16,34-72 16,18 89-16,-53-106 15,53 0-15,-52 0 16,16-18 0,1 18-16,53 71 15,-18 17-15,35-53 16,-35 18-16,18-18 15,35 18-15,-17 18 16,17-18-16,0-36 16,0 71-16,0 36 15,0-18-15,0 17 16,0-17-16,0-18 16,17 18-16,18 35 15,-17-35-15,70-1 16,-70 1-16,53 35 15,-36-35 1,35-35-16,1 35 0,-1-18 16,1 18-16,0-1 15,-54 1-15,18 53 16,18-18-16,0-18 16,-17 18-16,52-35 15,-35 0-15,35 17 16,35-34-1,1 16-15,17-52 16,-18 36-16,-34 52 16,-19-53-16,-35 53 15,18 18-15,0-36 0,-35 71 16,0-18-16,34-70 16,-34 88-1,0-17-15,35-19 16,-53 19-16,17-1 15,1 18-15,0-18 16,17-17-16,-18 17 16,1 18-1,0-17 1,-1 17 15,19 0-15,-1-35-16,-17 35 15,35-18-15,-36 18 32,1-18-32</inkml:trace>
  <inkml:trace contextRef="#ctx0" brushRef="#br0" timeOffset="11159.693">2117 1552 0,'53'0'140,"-1"-53"-124,19 0-16,-18 18 16,-18 17-16,1-17 15,52 0-15,-71 17 16,36 1-16,0 17 16,-18 0-16,1-18 15,-1 18-15,-17 0 16,-1 0-1,36-18 1,-35 1-16</inkml:trace>
  <inkml:trace contextRef="#ctx0" brushRef="#br0" timeOffset="12537.781">2117 1588 0,'-18'0'31,"0"17"-31,-52-17 16,-18 18-1,35 17 1,17-17-16,-34-1 15,35 1 1,-54 53-16,37-36 0,-1 0 16,0 0-16,0 1 15,35-19 1,-35 36-16,18-18 0,17-17 16,1 0-1,17-1-15,-36 1 16,36 0-1,-17-1 1,52-17 78,0 0-79,89-17-15,-36-19 16,71-52-16,-106 71 16,35-19-16,-18-34 15,1 52-15,17-17 16,36-36-16,-36 18 16,-53 18-16,36 17 15,-36 1-15,0-18 16,-17 35-16,-1-18 15,-17 0 1,36 18 0,-19 0-1,1-17-15,0 17 16,52-36-16,-52 19 16,35-1-16,-36 0 15,-52 18 141,-18 0-140,36 0-16,-1 0 16,-17 0-16,17 0 15,0 0 17,-17 0-32,17 0 15,1 0 1,-1 0-1,1 18 1</inkml:trace>
  <inkml:trace contextRef="#ctx0" brushRef="#br0" timeOffset="13354.3141">2417 1464 0,'-18'18'63,"-70"-1"-48,35 1-15,-71 35 16,71-18-16,-35 0 15,0 36-15,35-18 16,-88 17-16,88-34 16,-17 17-16,-1-18 15,36 0-15,-18 0 16,35-17-16,-17-18 16,17 18-16,1-18 15,-1 0 1,18 17-16,-18-17 15,71 0 79,35-17-94,-35-1 16,53-52-16,53-36 15,-71 53-15,36-18 16,-36 36-16,0 17 16,-35-52-16,-36 70 15,19-18-15,-19 18 16,19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</a:t>
            </a:r>
            <a:r>
              <a:rPr lang="en-US" sz="4800" b="1" smtClean="0"/>
              <a:t>12: MacD</a:t>
            </a:r>
            <a:endParaRPr lang="en-US" sz="4800" b="1"/>
          </a:p>
        </p:txBody>
      </p:sp>
      <p:pic>
        <p:nvPicPr>
          <p:cNvPr id="4" name="Picture 2" descr="Image result for macd for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9" y="1643033"/>
            <a:ext cx="10080697" cy="48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MACD phân kỳ - MACD Divergence</a:t>
            </a:r>
          </a:p>
        </p:txBody>
      </p:sp>
      <p:pic>
        <p:nvPicPr>
          <p:cNvPr id="3074" name="Picture 2" descr="Image result for macd diverg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12" y="1498183"/>
            <a:ext cx="10124975" cy="48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MACD phân </a:t>
            </a:r>
            <a:r>
              <a:rPr lang="en-US" smtClean="0"/>
              <a:t>kỳ - MACD Divergence</a:t>
            </a:r>
            <a:endParaRPr lang="en-US"/>
          </a:p>
        </p:txBody>
      </p:sp>
      <p:pic>
        <p:nvPicPr>
          <p:cNvPr id="4098" name="Picture 2" descr="Image result for macd divergenc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2" y="1362455"/>
            <a:ext cx="10534880" cy="501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8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MACD Histogram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1808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=&gt; Giải quyết nhược điểm trễ của MACD và Signal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2056" name="Picture 8" descr="Image result for ma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98" y="2152336"/>
            <a:ext cx="9841929" cy="40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18" y="281857"/>
            <a:ext cx="11251931" cy="1325563"/>
          </a:xfrm>
        </p:spPr>
        <p:txBody>
          <a:bodyPr>
            <a:normAutofit/>
          </a:bodyPr>
          <a:lstStyle/>
          <a:p>
            <a:r>
              <a:rPr lang="en-US" sz="4000" smtClean="0"/>
              <a:t>MACD Histogram phân kỳ </a:t>
            </a:r>
            <a:r>
              <a:rPr lang="en-US" sz="4000"/>
              <a:t>- </a:t>
            </a:r>
            <a:r>
              <a:rPr lang="en-US" sz="4000" smtClean="0"/>
              <a:t>Histogram divergence </a:t>
            </a:r>
            <a:endParaRPr lang="en-US" sz="4000"/>
          </a:p>
        </p:txBody>
      </p:sp>
      <p:pic>
        <p:nvPicPr>
          <p:cNvPr id="5" name="Picture 2" descr="Image result for macd diverg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435208"/>
            <a:ext cx="9652000" cy="474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MACD Histogram phân kỳ - Histogram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MACD histogram with bullish divergen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90688"/>
            <a:ext cx="10083799" cy="47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Ứng dụng MACD trong Forex</a:t>
            </a:r>
            <a:endParaRPr lang="vi-VN"/>
          </a:p>
        </p:txBody>
      </p:sp>
      <p:pic>
        <p:nvPicPr>
          <p:cNvPr id="2050" name="Picture 2" descr="Image result for macd fore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6512"/>
            <a:ext cx="10631354" cy="491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620" y="242462"/>
            <a:ext cx="2982759" cy="646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 descr="https://scontent.fsgn5-4.fna.fbcdn.net/v/t1.15752-9/56481844_405463356682121_991387582740824064_n.jpg?_nc_cat=104&amp;_nc_oc=AQkpCuvLf-_32wbIsBo4EM3_xdOQJ3bbtE5lqjiguvbZcXwMEpAp8Z2B_20znxPBf6ernUl6QC4EeDp6iZpFyOa8&amp;_nc_ht=scontent.fsgn5-4.fna&amp;oh=5e67fa9aafb9460ac78da09155cf2c62&amp;oe=5D465D5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19" y="93198"/>
            <a:ext cx="3014161" cy="65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71" y="0"/>
            <a:ext cx="3164458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5560" y="247680"/>
              <a:ext cx="4337280" cy="28386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00" y="238320"/>
                <a:ext cx="4356000" cy="28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2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MACD 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0377"/>
            <a:ext cx="6054965" cy="3680026"/>
          </a:xfrm>
        </p:spPr>
        <p:txBody>
          <a:bodyPr/>
          <a:lstStyle/>
          <a:p>
            <a:r>
              <a:rPr lang="en-US"/>
              <a:t>M</a:t>
            </a:r>
            <a:r>
              <a:rPr lang="en-US" smtClean="0"/>
              <a:t>oving </a:t>
            </a:r>
            <a:r>
              <a:rPr lang="en-US"/>
              <a:t>A</a:t>
            </a:r>
            <a:r>
              <a:rPr lang="en-US" smtClean="0"/>
              <a:t>verage Convergence/Divergence</a:t>
            </a:r>
          </a:p>
          <a:p>
            <a:r>
              <a:rPr lang="en-US"/>
              <a:t>T</a:t>
            </a:r>
            <a:r>
              <a:rPr lang="en-US" smtClean="0"/>
              <a:t>ạo ra bởi </a:t>
            </a:r>
            <a:r>
              <a:rPr lang="en-US"/>
              <a:t>Gerald </a:t>
            </a:r>
            <a:r>
              <a:rPr lang="en-US" smtClean="0"/>
              <a:t>Appel vào 1970s</a:t>
            </a:r>
          </a:p>
          <a:p>
            <a:r>
              <a:rPr lang="en-US" smtClean="0"/>
              <a:t>Là bộ dao động dùng để xác định điểm mua điểm bán ở những vùng giá tốt, dựa vào</a:t>
            </a:r>
            <a:r>
              <a:rPr lang="en-US" b="1" smtClean="0"/>
              <a:t> tính chất tâm lý thị trường</a:t>
            </a:r>
            <a:r>
              <a:rPr lang="en-US" smtClean="0"/>
              <a:t>.</a:t>
            </a:r>
          </a:p>
        </p:txBody>
      </p:sp>
      <p:pic>
        <p:nvPicPr>
          <p:cNvPr id="10244" name="Picture 4" descr="Image result for Gerald Appel mac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8" t="8811" r="4795" b="21592"/>
          <a:stretch/>
        </p:blipFill>
        <p:spPr bwMode="auto">
          <a:xfrm>
            <a:off x="6893164" y="1157504"/>
            <a:ext cx="4737101" cy="453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4363"/>
            <a:ext cx="10515600" cy="1325563"/>
          </a:xfrm>
        </p:spPr>
        <p:txBody>
          <a:bodyPr/>
          <a:lstStyle/>
          <a:p>
            <a:r>
              <a:rPr lang="en-US" smtClean="0"/>
              <a:t>Bản chất của MACD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4966"/>
            <a:ext cx="5067301" cy="4978534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MACD</a:t>
            </a:r>
            <a:r>
              <a:rPr lang="en-US" smtClean="0"/>
              <a:t> = EMA(12)-EMA(26)</a:t>
            </a:r>
          </a:p>
          <a:p>
            <a:r>
              <a:rPr lang="en-US" smtClean="0">
                <a:solidFill>
                  <a:srgbClr val="FF0000"/>
                </a:solidFill>
              </a:rPr>
              <a:t>Signal</a:t>
            </a:r>
            <a:r>
              <a:rPr lang="en-US" smtClean="0"/>
              <a:t>= EMA(9) của MACD</a:t>
            </a:r>
          </a:p>
          <a:p>
            <a:r>
              <a:rPr lang="en-US" smtClean="0">
                <a:solidFill>
                  <a:schemeClr val="accent2"/>
                </a:solidFill>
              </a:rPr>
              <a:t>Histogram</a:t>
            </a:r>
            <a:r>
              <a:rPr lang="en-US" smtClean="0"/>
              <a:t> = MACD-Signal</a:t>
            </a:r>
          </a:p>
          <a:p>
            <a:pPr marL="0" indent="0">
              <a:buNone/>
            </a:pPr>
            <a:r>
              <a:rPr lang="en-US" smtClean="0"/>
              <a:t>=&gt; MACD có thể âm hoặc dương</a:t>
            </a:r>
          </a:p>
          <a:p>
            <a:pPr marL="0" indent="0">
              <a:buNone/>
            </a:pPr>
            <a:r>
              <a:rPr lang="en-US" smtClean="0"/>
              <a:t>     MACD cắt qua trục 0 báo hiệu xu hướng thay đổi</a:t>
            </a:r>
          </a:p>
          <a:p>
            <a:pPr marL="0" indent="0">
              <a:buNone/>
            </a:pPr>
            <a:r>
              <a:rPr lang="en-US" smtClean="0"/>
              <a:t>Vì sao chọn: 12, 26, 9?</a:t>
            </a:r>
          </a:p>
          <a:p>
            <a:pPr marL="0" indent="0">
              <a:buNone/>
            </a:pPr>
            <a:r>
              <a:rPr lang="en-US" smtClean="0"/>
              <a:t>     12: 2 tuần</a:t>
            </a:r>
          </a:p>
          <a:p>
            <a:pPr marL="0" indent="0">
              <a:buNone/>
            </a:pPr>
            <a:r>
              <a:rPr lang="en-US" smtClean="0"/>
              <a:t>     26: 1 tháng</a:t>
            </a:r>
          </a:p>
          <a:p>
            <a:pPr marL="0" indent="0">
              <a:buNone/>
            </a:pPr>
            <a:r>
              <a:rPr lang="en-US" smtClean="0"/>
              <a:t>       9: 1,5 tuần</a:t>
            </a:r>
          </a:p>
        </p:txBody>
      </p:sp>
      <p:pic>
        <p:nvPicPr>
          <p:cNvPr id="7170" name="Picture 2" descr="Image result for ma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1209675"/>
            <a:ext cx="5880100" cy="52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Thay đổi xu hướng (Trend)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/>
          <a:lstStyle/>
          <a:p>
            <a:r>
              <a:rPr lang="en-US" smtClean="0"/>
              <a:t>Lưu ý: Đường MACD cắt qua trục 0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196" name="Picture 4" descr="Image result for ma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927786"/>
            <a:ext cx="10223500" cy="46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MACD</a:t>
            </a:r>
            <a:endParaRPr lang="en-US"/>
          </a:p>
        </p:txBody>
      </p:sp>
      <p:pic>
        <p:nvPicPr>
          <p:cNvPr id="6146" name="Picture 2" descr="MACD crossover signals for trad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18" y="1308100"/>
            <a:ext cx="10156564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5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Nhược điểm của MACD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Đưa ra tín hiệu trễ</a:t>
            </a:r>
          </a:p>
          <a:p>
            <a:r>
              <a:rPr lang="en-US" smtClean="0"/>
              <a:t>Gồm những nhược điểm của EMA (quá nhạy cảm với giá)</a:t>
            </a:r>
          </a:p>
          <a:p>
            <a:pPr marL="0" indent="0">
              <a:buNone/>
            </a:pPr>
            <a:r>
              <a:rPr lang="en-US" smtClean="0"/>
              <a:t>=&gt; Dùng tốt hơn ở khung thời gian dài hạn.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9412</TotalTime>
  <Words>205</Words>
  <Application>Microsoft Office PowerPoint</Application>
  <PresentationFormat>Widescreen</PresentationFormat>
  <Paragraphs>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Bài 12: MacD</vt:lpstr>
      <vt:lpstr>PowerPoint Presentation</vt:lpstr>
      <vt:lpstr>PowerPoint Presentation</vt:lpstr>
      <vt:lpstr>PowerPoint Presentation</vt:lpstr>
      <vt:lpstr>MACD là gì?</vt:lpstr>
      <vt:lpstr>Bản chất của MACD</vt:lpstr>
      <vt:lpstr>Thay đổi xu hướng (Trend)</vt:lpstr>
      <vt:lpstr>Giao dịch với MACD</vt:lpstr>
      <vt:lpstr>Nhược điểm của MACD</vt:lpstr>
      <vt:lpstr>MACD phân kỳ - MACD Divergence</vt:lpstr>
      <vt:lpstr>MACD phân kỳ - MACD Divergence</vt:lpstr>
      <vt:lpstr>MACD Histogram</vt:lpstr>
      <vt:lpstr>MACD Histogram phân kỳ - Histogram divergence </vt:lpstr>
      <vt:lpstr>MACD Histogram phân kỳ - Histogram divergence</vt:lpstr>
      <vt:lpstr>Ứng dụng MACD trong Forex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868</cp:revision>
  <dcterms:created xsi:type="dcterms:W3CDTF">2018-07-19T05:59:50Z</dcterms:created>
  <dcterms:modified xsi:type="dcterms:W3CDTF">2019-04-08T11:39:05Z</dcterms:modified>
</cp:coreProperties>
</file>