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7" r:id="rId4"/>
    <p:sldId id="285" r:id="rId5"/>
    <p:sldId id="283" r:id="rId6"/>
    <p:sldId id="284" r:id="rId7"/>
    <p:sldId id="286" r:id="rId8"/>
    <p:sldId id="288" r:id="rId9"/>
    <p:sldId id="289" r:id="rId10"/>
    <p:sldId id="292" r:id="rId11"/>
    <p:sldId id="290" r:id="rId12"/>
    <p:sldId id="293" r:id="rId13"/>
    <p:sldId id="294" r:id="rId14"/>
    <p:sldId id="29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CF7A0-6A98-4115-96B5-09B3C25C407F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E1360F5D-45D8-4904-9D9F-795C43F81D99}">
      <dgm:prSet phldrT="[Text]"/>
      <dgm:spPr/>
      <dgm:t>
        <a:bodyPr/>
        <a:lstStyle/>
        <a:p>
          <a:r>
            <a:rPr lang="en-US" smtClean="0"/>
            <a:t>1. Mua khống và Bán khống?</a:t>
          </a:r>
          <a:endParaRPr lang="vi-VN"/>
        </a:p>
      </dgm:t>
    </dgm:pt>
    <dgm:pt modelId="{91395BFE-0665-4F29-8282-99839CB291A6}" type="parTrans" cxnId="{5F7325D6-E20D-4C8B-9B14-82590204A4D8}">
      <dgm:prSet/>
      <dgm:spPr/>
      <dgm:t>
        <a:bodyPr/>
        <a:lstStyle/>
        <a:p>
          <a:endParaRPr lang="vi-VN"/>
        </a:p>
      </dgm:t>
    </dgm:pt>
    <dgm:pt modelId="{0047FA62-ABE3-44A3-A94C-FC5E6F431CA1}" type="sibTrans" cxnId="{5F7325D6-E20D-4C8B-9B14-82590204A4D8}">
      <dgm:prSet/>
      <dgm:spPr/>
      <dgm:t>
        <a:bodyPr/>
        <a:lstStyle/>
        <a:p>
          <a:endParaRPr lang="vi-VN"/>
        </a:p>
      </dgm:t>
    </dgm:pt>
    <dgm:pt modelId="{EE233329-C1B2-4067-B5D6-9C3049E2CAD6}">
      <dgm:prSet phldrT="[Text]"/>
      <dgm:spPr/>
      <dgm:t>
        <a:bodyPr/>
        <a:lstStyle/>
        <a:p>
          <a:r>
            <a:rPr lang="en-US" smtClean="0"/>
            <a:t>4. </a:t>
          </a:r>
          <a:r>
            <a:rPr lang="en-US" smtClean="0"/>
            <a:t>Buy Limit, Buy Stop, Sell Limit, Sell Stop</a:t>
          </a:r>
          <a:endParaRPr lang="vi-VN"/>
        </a:p>
      </dgm:t>
    </dgm:pt>
    <dgm:pt modelId="{7425C82B-3911-4761-AD88-8AD27F74CB14}" type="parTrans" cxnId="{7985EF45-E9EA-45BE-A8D1-E5FCA608320F}">
      <dgm:prSet/>
      <dgm:spPr/>
      <dgm:t>
        <a:bodyPr/>
        <a:lstStyle/>
        <a:p>
          <a:endParaRPr lang="vi-VN"/>
        </a:p>
      </dgm:t>
    </dgm:pt>
    <dgm:pt modelId="{14474872-5F74-41EA-AC21-32740600F320}" type="sibTrans" cxnId="{7985EF45-E9EA-45BE-A8D1-E5FCA608320F}">
      <dgm:prSet/>
      <dgm:spPr/>
      <dgm:t>
        <a:bodyPr/>
        <a:lstStyle/>
        <a:p>
          <a:endParaRPr lang="vi-VN"/>
        </a:p>
      </dgm:t>
    </dgm:pt>
    <dgm:pt modelId="{CF9E046F-D8B4-409C-851E-CC39CB1B9F29}">
      <dgm:prSet/>
      <dgm:spPr/>
      <dgm:t>
        <a:bodyPr/>
        <a:lstStyle/>
        <a:p>
          <a:r>
            <a:rPr lang="en-US" smtClean="0"/>
            <a:t>3. Margin, Free Margin, Margin Level và Margin Call, Stop Out!</a:t>
          </a:r>
          <a:endParaRPr lang="vi-VN"/>
        </a:p>
      </dgm:t>
    </dgm:pt>
    <dgm:pt modelId="{606908E4-0E7F-451F-A847-CE6AA30173A1}" type="parTrans" cxnId="{DA4E7371-723B-4A6E-BF6F-A95671F108F6}">
      <dgm:prSet/>
      <dgm:spPr/>
      <dgm:t>
        <a:bodyPr/>
        <a:lstStyle/>
        <a:p>
          <a:endParaRPr lang="vi-VN"/>
        </a:p>
      </dgm:t>
    </dgm:pt>
    <dgm:pt modelId="{D1FEB59E-2572-49A4-A430-3307DE672655}" type="sibTrans" cxnId="{DA4E7371-723B-4A6E-BF6F-A95671F108F6}">
      <dgm:prSet/>
      <dgm:spPr/>
      <dgm:t>
        <a:bodyPr/>
        <a:lstStyle/>
        <a:p>
          <a:endParaRPr lang="vi-VN"/>
        </a:p>
      </dgm:t>
    </dgm:pt>
    <dgm:pt modelId="{ECD655B6-645D-470B-BF07-D843165E1962}">
      <dgm:prSet phldrT="[Text]"/>
      <dgm:spPr/>
      <dgm:t>
        <a:bodyPr/>
        <a:lstStyle/>
        <a:p>
          <a:r>
            <a:rPr lang="en-US" smtClean="0"/>
            <a:t>2. Balance và Equity, Swap?</a:t>
          </a:r>
          <a:endParaRPr lang="vi-VN"/>
        </a:p>
      </dgm:t>
    </dgm:pt>
    <dgm:pt modelId="{28AAD896-70F3-42AA-8543-1D7FCAA9CEC0}" type="parTrans" cxnId="{B321D830-791A-4376-8E8D-0F0802BEDE07}">
      <dgm:prSet/>
      <dgm:spPr/>
      <dgm:t>
        <a:bodyPr/>
        <a:lstStyle/>
        <a:p>
          <a:endParaRPr lang="vi-VN"/>
        </a:p>
      </dgm:t>
    </dgm:pt>
    <dgm:pt modelId="{3EE60A7C-E601-4735-9E79-DB5D5F1B6C98}" type="sibTrans" cxnId="{B321D830-791A-4376-8E8D-0F0802BEDE07}">
      <dgm:prSet/>
      <dgm:spPr/>
      <dgm:t>
        <a:bodyPr/>
        <a:lstStyle/>
        <a:p>
          <a:endParaRPr lang="vi-VN"/>
        </a:p>
      </dgm:t>
    </dgm:pt>
    <dgm:pt modelId="{6F8E4E9C-247E-44A2-8C40-AC1CC12EA2F7}" type="pres">
      <dgm:prSet presAssocID="{CB0CF7A0-6A98-4115-96B5-09B3C25C40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BBE1A06-F6A0-4194-98ED-C326D8143960}" type="pres">
      <dgm:prSet presAssocID="{E1360F5D-45D8-4904-9D9F-795C43F81D99}" presName="parentLin" presStyleCnt="0"/>
      <dgm:spPr/>
      <dgm:t>
        <a:bodyPr/>
        <a:lstStyle/>
        <a:p>
          <a:endParaRPr lang="vi-VN"/>
        </a:p>
      </dgm:t>
    </dgm:pt>
    <dgm:pt modelId="{6AEAE1E2-384C-4D60-91B8-DFAB1A368245}" type="pres">
      <dgm:prSet presAssocID="{E1360F5D-45D8-4904-9D9F-795C43F81D99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CB6608A3-02BF-4D2C-82A6-19F9FE14BB65}" type="pres">
      <dgm:prSet presAssocID="{E1360F5D-45D8-4904-9D9F-795C43F81D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066B8B-7840-4F15-B336-87BE05F6CF70}" type="pres">
      <dgm:prSet presAssocID="{E1360F5D-45D8-4904-9D9F-795C43F81D99}" presName="negativeSpace" presStyleCnt="0"/>
      <dgm:spPr/>
      <dgm:t>
        <a:bodyPr/>
        <a:lstStyle/>
        <a:p>
          <a:endParaRPr lang="vi-VN"/>
        </a:p>
      </dgm:t>
    </dgm:pt>
    <dgm:pt modelId="{D26CE17F-F1E3-4945-BEFC-39157DD35EAF}" type="pres">
      <dgm:prSet presAssocID="{E1360F5D-45D8-4904-9D9F-795C43F81D9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0A4D95D-3310-41F0-92B3-A85851F7B904}" type="pres">
      <dgm:prSet presAssocID="{0047FA62-ABE3-44A3-A94C-FC5E6F431CA1}" presName="spaceBetweenRectangles" presStyleCnt="0"/>
      <dgm:spPr/>
      <dgm:t>
        <a:bodyPr/>
        <a:lstStyle/>
        <a:p>
          <a:endParaRPr lang="vi-VN"/>
        </a:p>
      </dgm:t>
    </dgm:pt>
    <dgm:pt modelId="{2188103C-DE38-4C85-AFA9-A75AA753BF17}" type="pres">
      <dgm:prSet presAssocID="{ECD655B6-645D-470B-BF07-D843165E1962}" presName="parentLin" presStyleCnt="0"/>
      <dgm:spPr/>
    </dgm:pt>
    <dgm:pt modelId="{4D76B432-9CB7-4D37-81E8-E6E638047062}" type="pres">
      <dgm:prSet presAssocID="{ECD655B6-645D-470B-BF07-D843165E1962}" presName="parentLeftMargin" presStyleLbl="node1" presStyleIdx="0" presStyleCnt="4"/>
      <dgm:spPr/>
      <dgm:t>
        <a:bodyPr/>
        <a:lstStyle/>
        <a:p>
          <a:endParaRPr lang="vi-VN"/>
        </a:p>
      </dgm:t>
    </dgm:pt>
    <dgm:pt modelId="{7AFAAE0E-D6F1-4FF4-A55F-2A1E847B5D97}" type="pres">
      <dgm:prSet presAssocID="{ECD655B6-645D-470B-BF07-D843165E196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421C1-9439-480F-8B63-13D5737E11A4}" type="pres">
      <dgm:prSet presAssocID="{ECD655B6-645D-470B-BF07-D843165E1962}" presName="negativeSpace" presStyleCnt="0"/>
      <dgm:spPr/>
    </dgm:pt>
    <dgm:pt modelId="{A7CE75FD-C806-41D0-86DE-A7C8519588DB}" type="pres">
      <dgm:prSet presAssocID="{ECD655B6-645D-470B-BF07-D843165E1962}" presName="childText" presStyleLbl="conFgAcc1" presStyleIdx="1" presStyleCnt="4">
        <dgm:presLayoutVars>
          <dgm:bulletEnabled val="1"/>
        </dgm:presLayoutVars>
      </dgm:prSet>
      <dgm:spPr/>
    </dgm:pt>
    <dgm:pt modelId="{F4B398A1-BCB3-405F-A6A5-868A5ACFD840}" type="pres">
      <dgm:prSet presAssocID="{3EE60A7C-E601-4735-9E79-DB5D5F1B6C98}" presName="spaceBetweenRectangles" presStyleCnt="0"/>
      <dgm:spPr/>
    </dgm:pt>
    <dgm:pt modelId="{D627B8FB-9850-4E0A-B52A-3EE2C0A2B774}" type="pres">
      <dgm:prSet presAssocID="{CF9E046F-D8B4-409C-851E-CC39CB1B9F29}" presName="parentLin" presStyleCnt="0"/>
      <dgm:spPr/>
    </dgm:pt>
    <dgm:pt modelId="{2EF4C2D2-BA27-4685-BF3D-57C23744A202}" type="pres">
      <dgm:prSet presAssocID="{CF9E046F-D8B4-409C-851E-CC39CB1B9F29}" presName="parentLeftMargin" presStyleLbl="node1" presStyleIdx="1" presStyleCnt="4"/>
      <dgm:spPr/>
    </dgm:pt>
    <dgm:pt modelId="{065EE49B-DA37-450A-8DF6-060FDA7C5F4B}" type="pres">
      <dgm:prSet presAssocID="{CF9E046F-D8B4-409C-851E-CC39CB1B9F2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79DE5E7-C6E7-4B3C-AC26-51E16E52AF01}" type="pres">
      <dgm:prSet presAssocID="{CF9E046F-D8B4-409C-851E-CC39CB1B9F29}" presName="negativeSpace" presStyleCnt="0"/>
      <dgm:spPr/>
    </dgm:pt>
    <dgm:pt modelId="{490A8467-58B0-4BD7-915D-0FF621735FD8}" type="pres">
      <dgm:prSet presAssocID="{CF9E046F-D8B4-409C-851E-CC39CB1B9F29}" presName="childText" presStyleLbl="conFgAcc1" presStyleIdx="2" presStyleCnt="4">
        <dgm:presLayoutVars>
          <dgm:bulletEnabled val="1"/>
        </dgm:presLayoutVars>
      </dgm:prSet>
      <dgm:spPr/>
    </dgm:pt>
    <dgm:pt modelId="{A8A318DA-D55F-4387-B944-118319F55BE4}" type="pres">
      <dgm:prSet presAssocID="{D1FEB59E-2572-49A4-A430-3307DE672655}" presName="spaceBetweenRectangles" presStyleCnt="0"/>
      <dgm:spPr/>
    </dgm:pt>
    <dgm:pt modelId="{9E32E93C-26D5-45CD-8E2A-977E2BA74D12}" type="pres">
      <dgm:prSet presAssocID="{EE233329-C1B2-4067-B5D6-9C3049E2CAD6}" presName="parentLin" presStyleCnt="0"/>
      <dgm:spPr/>
      <dgm:t>
        <a:bodyPr/>
        <a:lstStyle/>
        <a:p>
          <a:endParaRPr lang="vi-VN"/>
        </a:p>
      </dgm:t>
    </dgm:pt>
    <dgm:pt modelId="{884D482F-13E1-47B2-B618-1F7C6E327E3C}" type="pres">
      <dgm:prSet presAssocID="{EE233329-C1B2-4067-B5D6-9C3049E2CAD6}" presName="parentLeftMargin" presStyleLbl="node1" presStyleIdx="2" presStyleCnt="4"/>
      <dgm:spPr/>
      <dgm:t>
        <a:bodyPr/>
        <a:lstStyle/>
        <a:p>
          <a:endParaRPr lang="vi-VN"/>
        </a:p>
      </dgm:t>
    </dgm:pt>
    <dgm:pt modelId="{32E57970-142F-462C-A81F-41FFD2E5B311}" type="pres">
      <dgm:prSet presAssocID="{EE233329-C1B2-4067-B5D6-9C3049E2CAD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509AED3-491C-463C-9222-FC5AC7A6B628}" type="pres">
      <dgm:prSet presAssocID="{EE233329-C1B2-4067-B5D6-9C3049E2CAD6}" presName="negativeSpace" presStyleCnt="0"/>
      <dgm:spPr/>
      <dgm:t>
        <a:bodyPr/>
        <a:lstStyle/>
        <a:p>
          <a:endParaRPr lang="vi-VN"/>
        </a:p>
      </dgm:t>
    </dgm:pt>
    <dgm:pt modelId="{D7379392-55AF-4220-887C-6231929DE49A}" type="pres">
      <dgm:prSet presAssocID="{EE233329-C1B2-4067-B5D6-9C3049E2CAD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B1C61329-6D5C-4202-AE81-4E438F448B83}" type="presOf" srcId="{CF9E046F-D8B4-409C-851E-CC39CB1B9F29}" destId="{2EF4C2D2-BA27-4685-BF3D-57C23744A202}" srcOrd="0" destOrd="0" presId="urn:microsoft.com/office/officeart/2005/8/layout/list1"/>
    <dgm:cxn modelId="{B321D830-791A-4376-8E8D-0F0802BEDE07}" srcId="{CB0CF7A0-6A98-4115-96B5-09B3C25C407F}" destId="{ECD655B6-645D-470B-BF07-D843165E1962}" srcOrd="1" destOrd="0" parTransId="{28AAD896-70F3-42AA-8543-1D7FCAA9CEC0}" sibTransId="{3EE60A7C-E601-4735-9E79-DB5D5F1B6C98}"/>
    <dgm:cxn modelId="{7985EF45-E9EA-45BE-A8D1-E5FCA608320F}" srcId="{CB0CF7A0-6A98-4115-96B5-09B3C25C407F}" destId="{EE233329-C1B2-4067-B5D6-9C3049E2CAD6}" srcOrd="3" destOrd="0" parTransId="{7425C82B-3911-4761-AD88-8AD27F74CB14}" sibTransId="{14474872-5F74-41EA-AC21-32740600F320}"/>
    <dgm:cxn modelId="{0F23CDA5-2167-4B4C-8CD7-021271E1B894}" type="presOf" srcId="{ECD655B6-645D-470B-BF07-D843165E1962}" destId="{7AFAAE0E-D6F1-4FF4-A55F-2A1E847B5D97}" srcOrd="1" destOrd="0" presId="urn:microsoft.com/office/officeart/2005/8/layout/list1"/>
    <dgm:cxn modelId="{2F46CD7E-7A9E-4D3E-9193-E3D3389877D6}" type="presOf" srcId="{EE233329-C1B2-4067-B5D6-9C3049E2CAD6}" destId="{32E57970-142F-462C-A81F-41FFD2E5B311}" srcOrd="1" destOrd="0" presId="urn:microsoft.com/office/officeart/2005/8/layout/list1"/>
    <dgm:cxn modelId="{BA990FC7-4D1E-450B-8D6F-A64E7CE0A15F}" type="presOf" srcId="{E1360F5D-45D8-4904-9D9F-795C43F81D99}" destId="{6AEAE1E2-384C-4D60-91B8-DFAB1A368245}" srcOrd="0" destOrd="0" presId="urn:microsoft.com/office/officeart/2005/8/layout/list1"/>
    <dgm:cxn modelId="{B5BEC981-FADD-4401-B410-03489CD9E3D1}" type="presOf" srcId="{EE233329-C1B2-4067-B5D6-9C3049E2CAD6}" destId="{884D482F-13E1-47B2-B618-1F7C6E327E3C}" srcOrd="0" destOrd="0" presId="urn:microsoft.com/office/officeart/2005/8/layout/list1"/>
    <dgm:cxn modelId="{3176B118-255D-42CA-8A9F-4D3522D987BC}" type="presOf" srcId="{ECD655B6-645D-470B-BF07-D843165E1962}" destId="{4D76B432-9CB7-4D37-81E8-E6E638047062}" srcOrd="0" destOrd="0" presId="urn:microsoft.com/office/officeart/2005/8/layout/list1"/>
    <dgm:cxn modelId="{DA4E7371-723B-4A6E-BF6F-A95671F108F6}" srcId="{CB0CF7A0-6A98-4115-96B5-09B3C25C407F}" destId="{CF9E046F-D8B4-409C-851E-CC39CB1B9F29}" srcOrd="2" destOrd="0" parTransId="{606908E4-0E7F-451F-A847-CE6AA30173A1}" sibTransId="{D1FEB59E-2572-49A4-A430-3307DE672655}"/>
    <dgm:cxn modelId="{CA46399C-7BEE-4C53-A923-F8C4F7EE736B}" type="presOf" srcId="{CF9E046F-D8B4-409C-851E-CC39CB1B9F29}" destId="{065EE49B-DA37-450A-8DF6-060FDA7C5F4B}" srcOrd="1" destOrd="0" presId="urn:microsoft.com/office/officeart/2005/8/layout/list1"/>
    <dgm:cxn modelId="{5F7325D6-E20D-4C8B-9B14-82590204A4D8}" srcId="{CB0CF7A0-6A98-4115-96B5-09B3C25C407F}" destId="{E1360F5D-45D8-4904-9D9F-795C43F81D99}" srcOrd="0" destOrd="0" parTransId="{91395BFE-0665-4F29-8282-99839CB291A6}" sibTransId="{0047FA62-ABE3-44A3-A94C-FC5E6F431CA1}"/>
    <dgm:cxn modelId="{BB05754D-497B-40B1-8A5A-77938B2B6205}" type="presOf" srcId="{CB0CF7A0-6A98-4115-96B5-09B3C25C407F}" destId="{6F8E4E9C-247E-44A2-8C40-AC1CC12EA2F7}" srcOrd="0" destOrd="0" presId="urn:microsoft.com/office/officeart/2005/8/layout/list1"/>
    <dgm:cxn modelId="{339B1971-0E1F-44AF-A105-8CF2EB5346D9}" type="presOf" srcId="{E1360F5D-45D8-4904-9D9F-795C43F81D99}" destId="{CB6608A3-02BF-4D2C-82A6-19F9FE14BB65}" srcOrd="1" destOrd="0" presId="urn:microsoft.com/office/officeart/2005/8/layout/list1"/>
    <dgm:cxn modelId="{A811FA8A-1097-4169-8D23-A35E9952AAB3}" type="presParOf" srcId="{6F8E4E9C-247E-44A2-8C40-AC1CC12EA2F7}" destId="{ABBE1A06-F6A0-4194-98ED-C326D8143960}" srcOrd="0" destOrd="0" presId="urn:microsoft.com/office/officeart/2005/8/layout/list1"/>
    <dgm:cxn modelId="{E18716CF-48A7-4B72-8A5E-CEBC1CBFC61E}" type="presParOf" srcId="{ABBE1A06-F6A0-4194-98ED-C326D8143960}" destId="{6AEAE1E2-384C-4D60-91B8-DFAB1A368245}" srcOrd="0" destOrd="0" presId="urn:microsoft.com/office/officeart/2005/8/layout/list1"/>
    <dgm:cxn modelId="{5E9E61FE-38F7-4FB1-9B38-0F7A68F13487}" type="presParOf" srcId="{ABBE1A06-F6A0-4194-98ED-C326D8143960}" destId="{CB6608A3-02BF-4D2C-82A6-19F9FE14BB65}" srcOrd="1" destOrd="0" presId="urn:microsoft.com/office/officeart/2005/8/layout/list1"/>
    <dgm:cxn modelId="{48818397-45A7-4FB0-B638-94684316FB5B}" type="presParOf" srcId="{6F8E4E9C-247E-44A2-8C40-AC1CC12EA2F7}" destId="{03066B8B-7840-4F15-B336-87BE05F6CF70}" srcOrd="1" destOrd="0" presId="urn:microsoft.com/office/officeart/2005/8/layout/list1"/>
    <dgm:cxn modelId="{BA4AD94E-3A5F-49C7-B7C3-BB4A5F7B16B3}" type="presParOf" srcId="{6F8E4E9C-247E-44A2-8C40-AC1CC12EA2F7}" destId="{D26CE17F-F1E3-4945-BEFC-39157DD35EAF}" srcOrd="2" destOrd="0" presId="urn:microsoft.com/office/officeart/2005/8/layout/list1"/>
    <dgm:cxn modelId="{C9247A2A-CC97-4DE8-88E4-B09C78AE0D79}" type="presParOf" srcId="{6F8E4E9C-247E-44A2-8C40-AC1CC12EA2F7}" destId="{20A4D95D-3310-41F0-92B3-A85851F7B904}" srcOrd="3" destOrd="0" presId="urn:microsoft.com/office/officeart/2005/8/layout/list1"/>
    <dgm:cxn modelId="{0FE05E96-C727-40F1-9158-2A1D9C32A49F}" type="presParOf" srcId="{6F8E4E9C-247E-44A2-8C40-AC1CC12EA2F7}" destId="{2188103C-DE38-4C85-AFA9-A75AA753BF17}" srcOrd="4" destOrd="0" presId="urn:microsoft.com/office/officeart/2005/8/layout/list1"/>
    <dgm:cxn modelId="{CA3E8E99-38E1-43B6-AB73-37C65FA370E7}" type="presParOf" srcId="{2188103C-DE38-4C85-AFA9-A75AA753BF17}" destId="{4D76B432-9CB7-4D37-81E8-E6E638047062}" srcOrd="0" destOrd="0" presId="urn:microsoft.com/office/officeart/2005/8/layout/list1"/>
    <dgm:cxn modelId="{4C4DF716-9C46-4429-8FBB-9706AC6A3964}" type="presParOf" srcId="{2188103C-DE38-4C85-AFA9-A75AA753BF17}" destId="{7AFAAE0E-D6F1-4FF4-A55F-2A1E847B5D97}" srcOrd="1" destOrd="0" presId="urn:microsoft.com/office/officeart/2005/8/layout/list1"/>
    <dgm:cxn modelId="{FA0C2C44-FF65-4410-9A6B-2FBF12897F43}" type="presParOf" srcId="{6F8E4E9C-247E-44A2-8C40-AC1CC12EA2F7}" destId="{42E421C1-9439-480F-8B63-13D5737E11A4}" srcOrd="5" destOrd="0" presId="urn:microsoft.com/office/officeart/2005/8/layout/list1"/>
    <dgm:cxn modelId="{F78F3B85-70E4-405C-A7D1-429E46AF851F}" type="presParOf" srcId="{6F8E4E9C-247E-44A2-8C40-AC1CC12EA2F7}" destId="{A7CE75FD-C806-41D0-86DE-A7C8519588DB}" srcOrd="6" destOrd="0" presId="urn:microsoft.com/office/officeart/2005/8/layout/list1"/>
    <dgm:cxn modelId="{C250B34E-143D-42AD-9E22-BC02C13C1BBA}" type="presParOf" srcId="{6F8E4E9C-247E-44A2-8C40-AC1CC12EA2F7}" destId="{F4B398A1-BCB3-405F-A6A5-868A5ACFD840}" srcOrd="7" destOrd="0" presId="urn:microsoft.com/office/officeart/2005/8/layout/list1"/>
    <dgm:cxn modelId="{18DFD325-F63E-4439-9103-63569841F827}" type="presParOf" srcId="{6F8E4E9C-247E-44A2-8C40-AC1CC12EA2F7}" destId="{D627B8FB-9850-4E0A-B52A-3EE2C0A2B774}" srcOrd="8" destOrd="0" presId="urn:microsoft.com/office/officeart/2005/8/layout/list1"/>
    <dgm:cxn modelId="{C3E4D31C-9847-44F8-87DC-C7A3F634D28F}" type="presParOf" srcId="{D627B8FB-9850-4E0A-B52A-3EE2C0A2B774}" destId="{2EF4C2D2-BA27-4685-BF3D-57C23744A202}" srcOrd="0" destOrd="0" presId="urn:microsoft.com/office/officeart/2005/8/layout/list1"/>
    <dgm:cxn modelId="{36960EBD-1A1C-439F-AACD-BBA245850FFA}" type="presParOf" srcId="{D627B8FB-9850-4E0A-B52A-3EE2C0A2B774}" destId="{065EE49B-DA37-450A-8DF6-060FDA7C5F4B}" srcOrd="1" destOrd="0" presId="urn:microsoft.com/office/officeart/2005/8/layout/list1"/>
    <dgm:cxn modelId="{B097435E-CD21-4A35-99EC-AAF93CFBD721}" type="presParOf" srcId="{6F8E4E9C-247E-44A2-8C40-AC1CC12EA2F7}" destId="{679DE5E7-C6E7-4B3C-AC26-51E16E52AF01}" srcOrd="9" destOrd="0" presId="urn:microsoft.com/office/officeart/2005/8/layout/list1"/>
    <dgm:cxn modelId="{535061BB-1EC1-4628-938E-1C245D2DC180}" type="presParOf" srcId="{6F8E4E9C-247E-44A2-8C40-AC1CC12EA2F7}" destId="{490A8467-58B0-4BD7-915D-0FF621735FD8}" srcOrd="10" destOrd="0" presId="urn:microsoft.com/office/officeart/2005/8/layout/list1"/>
    <dgm:cxn modelId="{2B429282-09E5-404A-97E0-F7C98229F544}" type="presParOf" srcId="{6F8E4E9C-247E-44A2-8C40-AC1CC12EA2F7}" destId="{A8A318DA-D55F-4387-B944-118319F55BE4}" srcOrd="11" destOrd="0" presId="urn:microsoft.com/office/officeart/2005/8/layout/list1"/>
    <dgm:cxn modelId="{AFED52A0-25BF-4438-B882-E8EF9CD2F81D}" type="presParOf" srcId="{6F8E4E9C-247E-44A2-8C40-AC1CC12EA2F7}" destId="{9E32E93C-26D5-45CD-8E2A-977E2BA74D12}" srcOrd="12" destOrd="0" presId="urn:microsoft.com/office/officeart/2005/8/layout/list1"/>
    <dgm:cxn modelId="{9965348F-E149-489D-8A1D-35DA8DFEF06B}" type="presParOf" srcId="{9E32E93C-26D5-45CD-8E2A-977E2BA74D12}" destId="{884D482F-13E1-47B2-B618-1F7C6E327E3C}" srcOrd="0" destOrd="0" presId="urn:microsoft.com/office/officeart/2005/8/layout/list1"/>
    <dgm:cxn modelId="{37CFF278-DBA0-402D-B856-3A652BEA47E7}" type="presParOf" srcId="{9E32E93C-26D5-45CD-8E2A-977E2BA74D12}" destId="{32E57970-142F-462C-A81F-41FFD2E5B311}" srcOrd="1" destOrd="0" presId="urn:microsoft.com/office/officeart/2005/8/layout/list1"/>
    <dgm:cxn modelId="{2A1DE56C-A820-4BF4-8124-61C21B596781}" type="presParOf" srcId="{6F8E4E9C-247E-44A2-8C40-AC1CC12EA2F7}" destId="{E509AED3-491C-463C-9222-FC5AC7A6B628}" srcOrd="13" destOrd="0" presId="urn:microsoft.com/office/officeart/2005/8/layout/list1"/>
    <dgm:cxn modelId="{E126E1FC-2F64-4C5C-BBEC-2468CE9AEDA3}" type="presParOf" srcId="{6F8E4E9C-247E-44A2-8C40-AC1CC12EA2F7}" destId="{D7379392-55AF-4220-887C-6231929DE49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E17F-F1E3-4945-BEFC-39157DD35EAF}">
      <dsp:nvSpPr>
        <dsp:cNvPr id="0" name=""/>
        <dsp:cNvSpPr/>
      </dsp:nvSpPr>
      <dsp:spPr>
        <a:xfrm>
          <a:off x="0" y="71046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608A3-02BF-4D2C-82A6-19F9FE14BB65}">
      <dsp:nvSpPr>
        <dsp:cNvPr id="0" name=""/>
        <dsp:cNvSpPr/>
      </dsp:nvSpPr>
      <dsp:spPr>
        <a:xfrm>
          <a:off x="525780" y="415268"/>
          <a:ext cx="736092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1. Mua khống và Bán khống?</a:t>
          </a:r>
          <a:endParaRPr lang="vi-VN" sz="2000" kern="1200"/>
        </a:p>
      </dsp:txBody>
      <dsp:txXfrm>
        <a:off x="554601" y="444089"/>
        <a:ext cx="7303278" cy="532758"/>
      </dsp:txXfrm>
    </dsp:sp>
    <dsp:sp modelId="{A7CE75FD-C806-41D0-86DE-A7C8519588DB}">
      <dsp:nvSpPr>
        <dsp:cNvPr id="0" name=""/>
        <dsp:cNvSpPr/>
      </dsp:nvSpPr>
      <dsp:spPr>
        <a:xfrm>
          <a:off x="0" y="161766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AAE0E-D6F1-4FF4-A55F-2A1E847B5D97}">
      <dsp:nvSpPr>
        <dsp:cNvPr id="0" name=""/>
        <dsp:cNvSpPr/>
      </dsp:nvSpPr>
      <dsp:spPr>
        <a:xfrm>
          <a:off x="525780" y="1322469"/>
          <a:ext cx="7360920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2. Balance và Equity, Swap?</a:t>
          </a:r>
          <a:endParaRPr lang="vi-VN" sz="2000" kern="1200"/>
        </a:p>
      </dsp:txBody>
      <dsp:txXfrm>
        <a:off x="554601" y="1351290"/>
        <a:ext cx="7303278" cy="532758"/>
      </dsp:txXfrm>
    </dsp:sp>
    <dsp:sp modelId="{490A8467-58B0-4BD7-915D-0FF621735FD8}">
      <dsp:nvSpPr>
        <dsp:cNvPr id="0" name=""/>
        <dsp:cNvSpPr/>
      </dsp:nvSpPr>
      <dsp:spPr>
        <a:xfrm>
          <a:off x="0" y="252486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EE49B-DA37-450A-8DF6-060FDA7C5F4B}">
      <dsp:nvSpPr>
        <dsp:cNvPr id="0" name=""/>
        <dsp:cNvSpPr/>
      </dsp:nvSpPr>
      <dsp:spPr>
        <a:xfrm>
          <a:off x="525780" y="2229669"/>
          <a:ext cx="7360920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3. Margin, Free Margin, Margin Level và Margin Call, Stop Out!</a:t>
          </a:r>
          <a:endParaRPr lang="vi-VN" sz="2000" kern="1200"/>
        </a:p>
      </dsp:txBody>
      <dsp:txXfrm>
        <a:off x="554601" y="2258490"/>
        <a:ext cx="7303278" cy="532758"/>
      </dsp:txXfrm>
    </dsp:sp>
    <dsp:sp modelId="{D7379392-55AF-4220-887C-6231929DE49A}">
      <dsp:nvSpPr>
        <dsp:cNvPr id="0" name=""/>
        <dsp:cNvSpPr/>
      </dsp:nvSpPr>
      <dsp:spPr>
        <a:xfrm>
          <a:off x="0" y="343206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57970-142F-462C-A81F-41FFD2E5B311}">
      <dsp:nvSpPr>
        <dsp:cNvPr id="0" name=""/>
        <dsp:cNvSpPr/>
      </dsp:nvSpPr>
      <dsp:spPr>
        <a:xfrm>
          <a:off x="525780" y="3136869"/>
          <a:ext cx="7360920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4. </a:t>
          </a:r>
          <a:r>
            <a:rPr lang="en-US" sz="2000" kern="1200" smtClean="0"/>
            <a:t>Buy Limit, Buy Stop, Sell Limit, Sell Stop</a:t>
          </a:r>
          <a:endParaRPr lang="vi-VN" sz="2000" kern="1200"/>
        </a:p>
      </dsp:txBody>
      <dsp:txXfrm>
        <a:off x="554601" y="3165690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4: Luật Chơi Cần Nắm Vững (2)</a:t>
            </a:r>
            <a:endParaRPr lang="en-US" sz="4800" b="1"/>
          </a:p>
        </p:txBody>
      </p:sp>
      <p:pic>
        <p:nvPicPr>
          <p:cNvPr id="1028" name="Picture 4" descr="Image result for forex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9" y="1734060"/>
            <a:ext cx="9939688" cy="48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 Call (Lệnh Gọi Ký Quỹ)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761" y="1690688"/>
            <a:ext cx="6475760" cy="46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giữ Margin Level Cao hơn Margin Call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357" y="1690688"/>
            <a:ext cx="5500383" cy="46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 Out (Mức Ngưng Giao Dịch)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03" y="1562441"/>
            <a:ext cx="6841362" cy="50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Out (Mức Ngưng Giao Dịch)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Sau khi Margin Level xuống bằng Margin Call.</a:t>
            </a:r>
          </a:p>
          <a:p>
            <a:r>
              <a:rPr lang="en-US" smtClean="0"/>
              <a:t>Sẽ có thông báo </a:t>
            </a:r>
            <a:r>
              <a:rPr lang="en-US"/>
              <a:t>kêu gọi bạn nạp </a:t>
            </a:r>
            <a:r>
              <a:rPr lang="en-US"/>
              <a:t>thêm </a:t>
            </a:r>
            <a:r>
              <a:rPr lang="en-US" smtClean="0"/>
              <a:t>tiền </a:t>
            </a:r>
            <a:r>
              <a:rPr lang="en-US"/>
              <a:t>để duy trì lệnh đang </a:t>
            </a:r>
            <a:r>
              <a:rPr lang="en-US"/>
              <a:t>lỗ</a:t>
            </a:r>
            <a:r>
              <a:rPr lang="en-US" smtClean="0"/>
              <a:t>. Hoặc đóng các vị thế mà bạn cho rằng không ngon ăn.</a:t>
            </a:r>
          </a:p>
          <a:p>
            <a:r>
              <a:rPr lang="en-US" smtClean="0"/>
              <a:t>Nếu Bạn Không làm theo yêu cầu của Margin Call, và tài khoản tiếp tục lỗ.</a:t>
            </a:r>
          </a:p>
          <a:p>
            <a:r>
              <a:rPr lang="en-US" smtClean="0"/>
              <a:t>Margin Level xuống bằng với mức Stop Out.</a:t>
            </a:r>
          </a:p>
          <a:p>
            <a:pPr marL="0" indent="0">
              <a:buNone/>
            </a:pPr>
            <a:r>
              <a:rPr lang="en-US" smtClean="0"/>
              <a:t>=&gt; Sàn sẽ tự động đóng các lệnh ít sinh lời nhất để giải phóng ký quỹ.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196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Buy Stop, </a:t>
            </a:r>
            <a:r>
              <a:rPr lang="en-US"/>
              <a:t>Buy </a:t>
            </a:r>
            <a:r>
              <a:rPr lang="en-US" smtClean="0"/>
              <a:t>Limit, </a:t>
            </a:r>
            <a:r>
              <a:rPr lang="en-US"/>
              <a:t>Sell </a:t>
            </a:r>
            <a:r>
              <a:rPr lang="en-US" smtClean="0"/>
              <a:t>Stop, </a:t>
            </a:r>
            <a:r>
              <a:rPr lang="en-US"/>
              <a:t>Sell </a:t>
            </a:r>
            <a:r>
              <a:rPr lang="en-US" smtClean="0"/>
              <a:t>Limit?</a:t>
            </a:r>
            <a:endParaRPr lang="vi-VN"/>
          </a:p>
        </p:txBody>
      </p:sp>
      <p:pic>
        <p:nvPicPr>
          <p:cNvPr id="5122" name="Picture 2" descr="Image result for Buy Limit, Buy Stop, Sell Limit, Sell S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57624" cy="417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8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Cần nắm vững những nội dung sau:</a:t>
            </a:r>
            <a:endParaRPr lang="vi-VN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76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0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Mua Khống và Bán Khống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570141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Ở 1 thời điểm, bạn dựa vào phán đoán xu hướng của thị trường để chọn</a:t>
            </a:r>
            <a:r>
              <a:rPr lang="en-US" smtClean="0">
                <a:solidFill>
                  <a:srgbClr val="00B050"/>
                </a:solidFill>
              </a:rPr>
              <a:t> vị thế mua</a:t>
            </a:r>
            <a:r>
              <a:rPr lang="en-US" smtClean="0"/>
              <a:t> hay </a:t>
            </a:r>
            <a:r>
              <a:rPr lang="en-US" smtClean="0">
                <a:solidFill>
                  <a:srgbClr val="FF0000"/>
                </a:solidFill>
              </a:rPr>
              <a:t>vị thế bán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mtClean="0"/>
              <a:t>Nếu xu hướng thị trường diễn ra theo như bạn mong đợi.</a:t>
            </a:r>
          </a:p>
          <a:p>
            <a:pPr marL="0" indent="0">
              <a:buNone/>
            </a:pPr>
            <a:r>
              <a:rPr lang="en-US" smtClean="0"/>
              <a:t>=&gt; Bạn sẽ có lãi. $_$</a:t>
            </a:r>
          </a:p>
          <a:p>
            <a:pPr marL="0" indent="0">
              <a:buNone/>
            </a:pPr>
            <a:endParaRPr lang="vi-VN"/>
          </a:p>
        </p:txBody>
      </p:sp>
      <p:pic>
        <p:nvPicPr>
          <p:cNvPr id="6" name="Picture 2" descr="Image result for long short 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2301"/>
            <a:ext cx="5257800" cy="475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Balance, Equity, Swap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0883" cy="4764746"/>
          </a:xfrm>
        </p:spPr>
        <p:txBody>
          <a:bodyPr/>
          <a:lstStyle/>
          <a:p>
            <a:r>
              <a:rPr lang="en-US" smtClean="0"/>
              <a:t>Balace là tài khoản trước khi giao dịch.</a:t>
            </a:r>
          </a:p>
          <a:p>
            <a:r>
              <a:rPr lang="en-US" smtClean="0"/>
              <a:t>Equity là tài khoản ước tính sau khi đã cộng trừ các khoản lãi lỗ của giao dịch.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=&gt; Nếu đóng tất cả các vị thế mua bán.</a:t>
            </a:r>
          </a:p>
          <a:p>
            <a:pPr marL="0" indent="0">
              <a:buNone/>
            </a:pPr>
            <a:r>
              <a:rPr lang="en-US" smtClean="0"/>
              <a:t>Thì Balance và Equity sẽ bằng nhau.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Swap là phí giữ lệnh qua đêm, tính theo số lượng Lot mà bạn đặt.</a:t>
            </a:r>
          </a:p>
        </p:txBody>
      </p:sp>
      <p:pic>
        <p:nvPicPr>
          <p:cNvPr id="2050" name="Picture 2" descr="Image result for sell b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15" y="1690687"/>
            <a:ext cx="4973980" cy="366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 1:10 (Yêu cầu ký quỹ 10%) Ký quỹ 1/10</a:t>
            </a:r>
            <a:endParaRPr lang="vi-VN"/>
          </a:p>
        </p:txBody>
      </p:sp>
      <p:pic>
        <p:nvPicPr>
          <p:cNvPr id="1028" name="Picture 4" descr="Image result for margin lÃ  gÃ¬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13" y="1568025"/>
            <a:ext cx="8217973" cy="446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 số tiền theo đòn bẩy đã chọn.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995"/>
            <a:ext cx="10515600" cy="515503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Ví dụ: Bạn dùng đòn bẩy 1:1000 với tài khoản </a:t>
            </a:r>
            <a:r>
              <a:rPr lang="en-US" smtClean="0">
                <a:solidFill>
                  <a:srgbClr val="00B0F0"/>
                </a:solidFill>
              </a:rPr>
              <a:t>1000€.</a:t>
            </a:r>
          </a:p>
          <a:p>
            <a:pPr marL="0" indent="0">
              <a:buNone/>
            </a:pPr>
            <a:r>
              <a:rPr lang="en-US" smtClean="0"/>
              <a:t>Là bạn đã có thể giao dịch với số tiền: 1000€ x 100 = </a:t>
            </a:r>
            <a:r>
              <a:rPr lang="en-US" smtClean="0">
                <a:solidFill>
                  <a:srgbClr val="00B050"/>
                </a:solidFill>
              </a:rPr>
              <a:t>100,000€</a:t>
            </a:r>
          </a:p>
          <a:p>
            <a:pPr marL="0" indent="0">
              <a:buNone/>
            </a:pPr>
            <a:r>
              <a:rPr lang="en-US" smtClean="0"/>
              <a:t>Khi bạn đặt </a:t>
            </a:r>
            <a:r>
              <a:rPr lang="en-US" smtClean="0">
                <a:solidFill>
                  <a:srgbClr val="00B050"/>
                </a:solidFill>
              </a:rPr>
              <a:t>mua </a:t>
            </a:r>
            <a:r>
              <a:rPr lang="en-US" smtClean="0"/>
              <a:t>0.1 Lot cho cặp EUR/USD.</a:t>
            </a:r>
          </a:p>
          <a:p>
            <a:pPr marL="0" indent="0">
              <a:buNone/>
            </a:pPr>
            <a:r>
              <a:rPr lang="en-US" smtClean="0"/>
              <a:t>Vì 1 Lot = 100k€    =&gt;    0.1 Lot = </a:t>
            </a:r>
            <a:r>
              <a:rPr lang="en-US" smtClean="0">
                <a:solidFill>
                  <a:srgbClr val="FF0000"/>
                </a:solidFill>
              </a:rPr>
              <a:t>10,000€ </a:t>
            </a:r>
          </a:p>
          <a:p>
            <a:pPr marL="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00B050"/>
                </a:solidFill>
              </a:rPr>
              <a:t>Vì bạn dùng đòn bẩy 1:100 </a:t>
            </a:r>
          </a:p>
          <a:p>
            <a:pPr marL="0" indent="0">
              <a:buNone/>
            </a:pPr>
            <a:r>
              <a:rPr lang="en-US" smtClean="0">
                <a:solidFill>
                  <a:srgbClr val="00B050"/>
                </a:solidFill>
              </a:rPr>
              <a:t>cho nên bạn sẽ ký quỹ (margin) 1% số tiền theo đơn hàng bạn mua.</a:t>
            </a:r>
          </a:p>
          <a:p>
            <a:pPr marL="0" indent="0">
              <a:buNone/>
            </a:pPr>
            <a:r>
              <a:rPr lang="en-US" smtClean="0">
                <a:solidFill>
                  <a:srgbClr val="00B050"/>
                </a:solidFill>
              </a:rPr>
              <a:t>Tức là 1% của </a:t>
            </a:r>
            <a:r>
              <a:rPr lang="en-US">
                <a:solidFill>
                  <a:srgbClr val="FF0000"/>
                </a:solidFill>
              </a:rPr>
              <a:t>10,000</a:t>
            </a:r>
            <a:r>
              <a:rPr lang="en-US">
                <a:solidFill>
                  <a:srgbClr val="FF0000"/>
                </a:solidFill>
              </a:rPr>
              <a:t>€ </a:t>
            </a:r>
            <a:r>
              <a:rPr lang="en-US" smtClean="0">
                <a:solidFill>
                  <a:srgbClr val="FF0000"/>
                </a:solidFill>
              </a:rPr>
              <a:t>=</a:t>
            </a:r>
            <a:r>
              <a:rPr lang="en-US" smtClean="0"/>
              <a:t> 100€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Bạn đã Margin </a:t>
            </a:r>
            <a:r>
              <a:rPr lang="en-US" smtClean="0"/>
              <a:t>100€.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0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Margin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Sau khi mua bán lãi hoặc lỗ: Equity sẽ thay đổi.</a:t>
            </a:r>
          </a:p>
          <a:p>
            <a:r>
              <a:rPr lang="en-US" smtClean="0"/>
              <a:t>Số tiền bạn còn và có thể tiếp tục Margin gọi là Free Margin.</a:t>
            </a:r>
          </a:p>
          <a:p>
            <a:r>
              <a:rPr lang="en-US" smtClean="0"/>
              <a:t>Free Margin = Equity - Margin</a:t>
            </a:r>
          </a:p>
          <a:p>
            <a:endParaRPr lang="en-US"/>
          </a:p>
          <a:p>
            <a:r>
              <a:rPr lang="en-US" smtClean="0"/>
              <a:t>Ở ví dụ trên, bạn đã Margin 100€. Nếu lỗ </a:t>
            </a:r>
            <a:r>
              <a:rPr lang="en-US" smtClean="0">
                <a:solidFill>
                  <a:srgbClr val="FF0000"/>
                </a:solidFill>
              </a:rPr>
              <a:t>5€</a:t>
            </a:r>
            <a:r>
              <a:rPr lang="en-US" smtClean="0"/>
              <a:t>.</a:t>
            </a:r>
          </a:p>
          <a:p>
            <a:r>
              <a:rPr lang="en-US" smtClean="0"/>
              <a:t>Thì Free Margin = (</a:t>
            </a:r>
            <a:r>
              <a:rPr lang="en-US" smtClean="0">
                <a:solidFill>
                  <a:srgbClr val="00B0F0"/>
                </a:solidFill>
              </a:rPr>
              <a:t>1000€ - </a:t>
            </a:r>
            <a:r>
              <a:rPr lang="en-US" smtClean="0">
                <a:solidFill>
                  <a:srgbClr val="FF0000"/>
                </a:solidFill>
              </a:rPr>
              <a:t>5€)</a:t>
            </a:r>
            <a:r>
              <a:rPr lang="en-US" smtClean="0">
                <a:solidFill>
                  <a:srgbClr val="00B0F0"/>
                </a:solidFill>
              </a:rPr>
              <a:t> - 100€ = 895€.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8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 Level (Mức ký quỹ)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8365"/>
          </a:xfrm>
        </p:spPr>
        <p:txBody>
          <a:bodyPr/>
          <a:lstStyle/>
          <a:p>
            <a:r>
              <a:rPr lang="en-US" smtClean="0"/>
              <a:t>Hãy giữ cho Margin Level có sức khỏe tốt.</a:t>
            </a:r>
            <a:endParaRPr lang="vi-V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5542"/>
            <a:ext cx="10515600" cy="245843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838200" y="5256483"/>
            <a:ext cx="10515600" cy="142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Ở ví dụ trên: Sau khi lỗ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 smtClean="0">
                <a:solidFill>
                  <a:srgbClr val="FF0000"/>
                </a:solidFill>
              </a:rPr>
              <a:t>€. Ta có Equity = 995€.</a:t>
            </a:r>
          </a:p>
          <a:p>
            <a:r>
              <a:rPr lang="en-US" smtClean="0"/>
              <a:t>Margin Level = (995/100)x100</a:t>
            </a:r>
            <a:r>
              <a:rPr lang="en-US" smtClean="0">
                <a:solidFill>
                  <a:srgbClr val="0070C0"/>
                </a:solidFill>
              </a:rPr>
              <a:t>%</a:t>
            </a:r>
            <a:r>
              <a:rPr lang="en-US" smtClean="0"/>
              <a:t> = 995</a:t>
            </a:r>
            <a:r>
              <a:rPr lang="en-US" smtClean="0">
                <a:solidFill>
                  <a:srgbClr val="0070C0"/>
                </a:solidFill>
              </a:rPr>
              <a:t>%</a:t>
            </a:r>
            <a:r>
              <a:rPr lang="en-US" smtClean="0"/>
              <a:t>. =&gt; </a:t>
            </a:r>
            <a:r>
              <a:rPr lang="en-US" smtClean="0">
                <a:solidFill>
                  <a:srgbClr val="00B050"/>
                </a:solidFill>
              </a:rPr>
              <a:t>Khá Khỏe ^^</a:t>
            </a:r>
            <a:endParaRPr lang="vi-V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 Call (Lệnh Gọi Ký Quỹ)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785624" cy="4351338"/>
          </a:xfrm>
        </p:spPr>
        <p:txBody>
          <a:bodyPr/>
          <a:lstStyle/>
          <a:p>
            <a:r>
              <a:rPr lang="en-US" smtClean="0"/>
              <a:t>Margin Call là thông báo kêu gọi bạn nạp thêm tiền để duy trì lệnh đang lỗ.</a:t>
            </a:r>
          </a:p>
          <a:p>
            <a:r>
              <a:rPr lang="en-US" smtClean="0"/>
              <a:t>Hoặc Bạn phải đóng các vị thế bị lỗ.</a:t>
            </a:r>
            <a:endParaRPr lang="vi-VN"/>
          </a:p>
        </p:txBody>
      </p:sp>
      <p:sp>
        <p:nvSpPr>
          <p:cNvPr id="6" name="AutoShape 2" descr="Image result for margin call for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68" y="1690688"/>
            <a:ext cx="4550241" cy="455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584</Words>
  <Application>Microsoft Office PowerPoint</Application>
  <PresentationFormat>Widescreen</PresentationFormat>
  <Paragraphs>56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Bài 4: Luật Chơi Cần Nắm Vững (2)</vt:lpstr>
      <vt:lpstr>Cần nắm vững những nội dung sau:</vt:lpstr>
      <vt:lpstr>Mua Khống và Bán Khống</vt:lpstr>
      <vt:lpstr>Balance, Equity, Swap</vt:lpstr>
      <vt:lpstr>Margin 1:10 (Yêu cầu ký quỹ 10%) Ký quỹ 1/10</vt:lpstr>
      <vt:lpstr>Margin số tiền theo đòn bẩy đã chọn.</vt:lpstr>
      <vt:lpstr>Free Margin</vt:lpstr>
      <vt:lpstr>Margin Level (Mức ký quỹ)</vt:lpstr>
      <vt:lpstr>Margin Call (Lệnh Gọi Ký Quỹ)</vt:lpstr>
      <vt:lpstr>Margin Call (Lệnh Gọi Ký Quỹ)</vt:lpstr>
      <vt:lpstr>Hãy giữ Margin Level Cao hơn Margin Call</vt:lpstr>
      <vt:lpstr>Stop Out (Mức Ngưng Giao Dịch)</vt:lpstr>
      <vt:lpstr>Stop Out (Mức Ngưng Giao Dịch)</vt:lpstr>
      <vt:lpstr>Buy Stop, Buy Limit, Sell Stop, Sell Limit?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910</cp:revision>
  <dcterms:created xsi:type="dcterms:W3CDTF">2018-07-19T05:59:50Z</dcterms:created>
  <dcterms:modified xsi:type="dcterms:W3CDTF">2019-02-25T10:31:19Z</dcterms:modified>
</cp:coreProperties>
</file>