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sldIdLst>
    <p:sldId id="256" r:id="rId2"/>
    <p:sldId id="282" r:id="rId3"/>
    <p:sldId id="283" r:id="rId4"/>
    <p:sldId id="293" r:id="rId5"/>
    <p:sldId id="305" r:id="rId6"/>
    <p:sldId id="298" r:id="rId7"/>
    <p:sldId id="299" r:id="rId8"/>
    <p:sldId id="300" r:id="rId9"/>
    <p:sldId id="301" r:id="rId10"/>
    <p:sldId id="302" r:id="rId11"/>
    <p:sldId id="303" r:id="rId12"/>
    <p:sldId id="296" r:id="rId13"/>
    <p:sldId id="284" r:id="rId14"/>
    <p:sldId id="297" r:id="rId15"/>
    <p:sldId id="286" r:id="rId16"/>
    <p:sldId id="288" r:id="rId17"/>
    <p:sldId id="295" r:id="rId18"/>
    <p:sldId id="290" r:id="rId19"/>
    <p:sldId id="291" r:id="rId20"/>
    <p:sldId id="292" r:id="rId21"/>
    <p:sldId id="289" r:id="rId22"/>
    <p:sldId id="304"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81795" autoAdjust="0"/>
  </p:normalViewPr>
  <p:slideViewPr>
    <p:cSldViewPr snapToGrid="0">
      <p:cViewPr varScale="1">
        <p:scale>
          <a:sx n="57" d="100"/>
          <a:sy n="57" d="100"/>
        </p:scale>
        <p:origin x="9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0CF7A0-6A98-4115-96B5-09B3C25C407F}" type="doc">
      <dgm:prSet loTypeId="urn:microsoft.com/office/officeart/2005/8/layout/list1" loCatId="list" qsTypeId="urn:microsoft.com/office/officeart/2005/8/quickstyle/3d3" qsCatId="3D" csTypeId="urn:microsoft.com/office/officeart/2005/8/colors/colorful5" csCatId="colorful" phldr="1"/>
      <dgm:spPr/>
      <dgm:t>
        <a:bodyPr/>
        <a:lstStyle/>
        <a:p>
          <a:endParaRPr lang="vi-VN"/>
        </a:p>
      </dgm:t>
    </dgm:pt>
    <dgm:pt modelId="{011B63CE-90D4-44E7-AE25-1D7018343855}">
      <dgm:prSet phldrT="[Text]"/>
      <dgm:spPr/>
      <dgm:t>
        <a:bodyPr/>
        <a:lstStyle/>
        <a:p>
          <a:r>
            <a:rPr lang="en-US" smtClean="0"/>
            <a:t>4. </a:t>
          </a:r>
          <a:r>
            <a:rPr lang="en-US" smtClean="0"/>
            <a:t>Phương Pháp đặt Stoploss</a:t>
          </a:r>
          <a:r>
            <a:rPr lang="en-US" smtClean="0"/>
            <a:t>, </a:t>
          </a:r>
          <a:r>
            <a:rPr lang="en-US" smtClean="0"/>
            <a:t>Trailing </a:t>
          </a:r>
          <a:r>
            <a:rPr lang="en-US" smtClean="0"/>
            <a:t>Stop, TakeProfit</a:t>
          </a:r>
          <a:endParaRPr lang="vi-VN"/>
        </a:p>
      </dgm:t>
    </dgm:pt>
    <dgm:pt modelId="{C80EE1A2-FBEE-423F-8150-F68564E83566}" type="parTrans" cxnId="{005FFCF8-C545-48AD-87F6-BF51749990ED}">
      <dgm:prSet/>
      <dgm:spPr/>
      <dgm:t>
        <a:bodyPr/>
        <a:lstStyle/>
        <a:p>
          <a:endParaRPr lang="vi-VN"/>
        </a:p>
      </dgm:t>
    </dgm:pt>
    <dgm:pt modelId="{AEAC4D58-5A5E-40E2-95FD-18C1406EDBCD}" type="sibTrans" cxnId="{005FFCF8-C545-48AD-87F6-BF51749990ED}">
      <dgm:prSet/>
      <dgm:spPr/>
      <dgm:t>
        <a:bodyPr/>
        <a:lstStyle/>
        <a:p>
          <a:endParaRPr lang="vi-VN"/>
        </a:p>
      </dgm:t>
    </dgm:pt>
    <dgm:pt modelId="{CCDCF55D-CDB2-47B8-A9CA-0E8552131CDA}">
      <dgm:prSet phldrT="[Text]"/>
      <dgm:spPr/>
      <dgm:t>
        <a:bodyPr/>
        <a:lstStyle/>
        <a:p>
          <a:r>
            <a:rPr lang="en-US" smtClean="0"/>
            <a:t>1. Quy tắc để không bao giờ cháy tài khoản.</a:t>
          </a:r>
          <a:endParaRPr lang="vi-VN"/>
        </a:p>
      </dgm:t>
    </dgm:pt>
    <dgm:pt modelId="{27F3E9D9-9BBB-492E-96AB-9F96676F1DEB}" type="parTrans" cxnId="{BD85A994-9C8C-4669-9DB8-B98DD20043AF}">
      <dgm:prSet/>
      <dgm:spPr/>
      <dgm:t>
        <a:bodyPr/>
        <a:lstStyle/>
        <a:p>
          <a:endParaRPr lang="vi-VN"/>
        </a:p>
      </dgm:t>
    </dgm:pt>
    <dgm:pt modelId="{4EEFABC1-0412-42D5-82C4-CBAF2FB9A751}" type="sibTrans" cxnId="{BD85A994-9C8C-4669-9DB8-B98DD20043AF}">
      <dgm:prSet/>
      <dgm:spPr/>
      <dgm:t>
        <a:bodyPr/>
        <a:lstStyle/>
        <a:p>
          <a:endParaRPr lang="vi-VN"/>
        </a:p>
      </dgm:t>
    </dgm:pt>
    <dgm:pt modelId="{B79878B3-4ACB-402A-8CD0-DC471CBEB9B1}">
      <dgm:prSet phldrT="[Text]"/>
      <dgm:spPr/>
      <dgm:t>
        <a:bodyPr/>
        <a:lstStyle/>
        <a:p>
          <a:r>
            <a:rPr lang="en-US" smtClean="0"/>
            <a:t>2. Những cách thức đặt StopLoss cần nắm.</a:t>
          </a:r>
          <a:endParaRPr lang="vi-VN"/>
        </a:p>
      </dgm:t>
    </dgm:pt>
    <dgm:pt modelId="{226FC2AC-77D3-4D7D-880A-6E57B9FE97A6}" type="parTrans" cxnId="{9DCC4266-C43D-4750-A15E-8C8CB0F33DF3}">
      <dgm:prSet/>
      <dgm:spPr/>
      <dgm:t>
        <a:bodyPr/>
        <a:lstStyle/>
        <a:p>
          <a:endParaRPr lang="vi-VN"/>
        </a:p>
      </dgm:t>
    </dgm:pt>
    <dgm:pt modelId="{35D6520C-2131-4DD1-A7D6-DA55ED937FC5}" type="sibTrans" cxnId="{9DCC4266-C43D-4750-A15E-8C8CB0F33DF3}">
      <dgm:prSet/>
      <dgm:spPr/>
      <dgm:t>
        <a:bodyPr/>
        <a:lstStyle/>
        <a:p>
          <a:endParaRPr lang="vi-VN"/>
        </a:p>
      </dgm:t>
    </dgm:pt>
    <dgm:pt modelId="{811EB7CD-0F09-4196-96B9-36751D82ECC5}">
      <dgm:prSet phldrT="[Text]"/>
      <dgm:spPr/>
      <dgm:t>
        <a:bodyPr/>
        <a:lstStyle/>
        <a:p>
          <a:r>
            <a:rPr lang="en-US" smtClean="0"/>
            <a:t>3</a:t>
          </a:r>
          <a:r>
            <a:rPr lang="en-US" smtClean="0"/>
            <a:t>. Cách tính % của tài khoản theo Lot và Pip. </a:t>
          </a:r>
          <a:endParaRPr lang="vi-VN"/>
        </a:p>
      </dgm:t>
    </dgm:pt>
    <dgm:pt modelId="{1BF5E315-7A6A-4BEA-804B-D39F91C65AC4}" type="parTrans" cxnId="{5E0D9B2F-A65B-4FF2-AE1A-849D4251F380}">
      <dgm:prSet/>
      <dgm:spPr/>
      <dgm:t>
        <a:bodyPr/>
        <a:lstStyle/>
        <a:p>
          <a:endParaRPr lang="vi-VN"/>
        </a:p>
      </dgm:t>
    </dgm:pt>
    <dgm:pt modelId="{A1F8D452-7A2E-459E-AF6D-7D6EDF36A9B9}" type="sibTrans" cxnId="{5E0D9B2F-A65B-4FF2-AE1A-849D4251F380}">
      <dgm:prSet/>
      <dgm:spPr/>
      <dgm:t>
        <a:bodyPr/>
        <a:lstStyle/>
        <a:p>
          <a:endParaRPr lang="vi-VN"/>
        </a:p>
      </dgm:t>
    </dgm:pt>
    <dgm:pt modelId="{6F8E4E9C-247E-44A2-8C40-AC1CC12EA2F7}" type="pres">
      <dgm:prSet presAssocID="{CB0CF7A0-6A98-4115-96B5-09B3C25C407F}" presName="linear" presStyleCnt="0">
        <dgm:presLayoutVars>
          <dgm:dir/>
          <dgm:animLvl val="lvl"/>
          <dgm:resizeHandles val="exact"/>
        </dgm:presLayoutVars>
      </dgm:prSet>
      <dgm:spPr/>
      <dgm:t>
        <a:bodyPr/>
        <a:lstStyle/>
        <a:p>
          <a:endParaRPr lang="vi-VN"/>
        </a:p>
      </dgm:t>
    </dgm:pt>
    <dgm:pt modelId="{9297EA7A-C833-470C-A23D-E33AE824E391}" type="pres">
      <dgm:prSet presAssocID="{CCDCF55D-CDB2-47B8-A9CA-0E8552131CDA}" presName="parentLin" presStyleCnt="0"/>
      <dgm:spPr/>
    </dgm:pt>
    <dgm:pt modelId="{1FFE43F4-DF74-4050-9949-3B7CB71EB6B6}" type="pres">
      <dgm:prSet presAssocID="{CCDCF55D-CDB2-47B8-A9CA-0E8552131CDA}" presName="parentLeftMargin" presStyleLbl="node1" presStyleIdx="0" presStyleCnt="4"/>
      <dgm:spPr/>
      <dgm:t>
        <a:bodyPr/>
        <a:lstStyle/>
        <a:p>
          <a:endParaRPr lang="vi-VN"/>
        </a:p>
      </dgm:t>
    </dgm:pt>
    <dgm:pt modelId="{08ABAF8C-9F1C-4DB3-A6A0-319816A10610}" type="pres">
      <dgm:prSet presAssocID="{CCDCF55D-CDB2-47B8-A9CA-0E8552131CDA}" presName="parentText" presStyleLbl="node1" presStyleIdx="0" presStyleCnt="4">
        <dgm:presLayoutVars>
          <dgm:chMax val="0"/>
          <dgm:bulletEnabled val="1"/>
        </dgm:presLayoutVars>
      </dgm:prSet>
      <dgm:spPr/>
      <dgm:t>
        <a:bodyPr/>
        <a:lstStyle/>
        <a:p>
          <a:endParaRPr lang="vi-VN"/>
        </a:p>
      </dgm:t>
    </dgm:pt>
    <dgm:pt modelId="{2068A013-AED3-4D85-941C-4D89EB87D28E}" type="pres">
      <dgm:prSet presAssocID="{CCDCF55D-CDB2-47B8-A9CA-0E8552131CDA}" presName="negativeSpace" presStyleCnt="0"/>
      <dgm:spPr/>
    </dgm:pt>
    <dgm:pt modelId="{25112728-369E-4435-8578-B30B474896CA}" type="pres">
      <dgm:prSet presAssocID="{CCDCF55D-CDB2-47B8-A9CA-0E8552131CDA}" presName="childText" presStyleLbl="conFgAcc1" presStyleIdx="0" presStyleCnt="4">
        <dgm:presLayoutVars>
          <dgm:bulletEnabled val="1"/>
        </dgm:presLayoutVars>
      </dgm:prSet>
      <dgm:spPr/>
    </dgm:pt>
    <dgm:pt modelId="{A73F83CF-9004-4450-BEF6-D79DA089AB04}" type="pres">
      <dgm:prSet presAssocID="{4EEFABC1-0412-42D5-82C4-CBAF2FB9A751}" presName="spaceBetweenRectangles" presStyleCnt="0"/>
      <dgm:spPr/>
    </dgm:pt>
    <dgm:pt modelId="{3034FB74-406C-48C6-85FC-6DF187126F3B}" type="pres">
      <dgm:prSet presAssocID="{B79878B3-4ACB-402A-8CD0-DC471CBEB9B1}" presName="parentLin" presStyleCnt="0"/>
      <dgm:spPr/>
    </dgm:pt>
    <dgm:pt modelId="{BDE41FE2-15A7-49AA-B95F-4A5C5AE79F28}" type="pres">
      <dgm:prSet presAssocID="{B79878B3-4ACB-402A-8CD0-DC471CBEB9B1}" presName="parentLeftMargin" presStyleLbl="node1" presStyleIdx="0" presStyleCnt="4"/>
      <dgm:spPr/>
      <dgm:t>
        <a:bodyPr/>
        <a:lstStyle/>
        <a:p>
          <a:endParaRPr lang="vi-VN"/>
        </a:p>
      </dgm:t>
    </dgm:pt>
    <dgm:pt modelId="{1D303835-1E13-4E63-BBE0-620BD0440A7B}" type="pres">
      <dgm:prSet presAssocID="{B79878B3-4ACB-402A-8CD0-DC471CBEB9B1}" presName="parentText" presStyleLbl="node1" presStyleIdx="1" presStyleCnt="4">
        <dgm:presLayoutVars>
          <dgm:chMax val="0"/>
          <dgm:bulletEnabled val="1"/>
        </dgm:presLayoutVars>
      </dgm:prSet>
      <dgm:spPr/>
      <dgm:t>
        <a:bodyPr/>
        <a:lstStyle/>
        <a:p>
          <a:endParaRPr lang="vi-VN"/>
        </a:p>
      </dgm:t>
    </dgm:pt>
    <dgm:pt modelId="{57B23DD6-461C-48A1-A51E-6EECDF9FDCAB}" type="pres">
      <dgm:prSet presAssocID="{B79878B3-4ACB-402A-8CD0-DC471CBEB9B1}" presName="negativeSpace" presStyleCnt="0"/>
      <dgm:spPr/>
    </dgm:pt>
    <dgm:pt modelId="{3FF5F73E-07B0-4135-ACE1-1E79FA8825FC}" type="pres">
      <dgm:prSet presAssocID="{B79878B3-4ACB-402A-8CD0-DC471CBEB9B1}" presName="childText" presStyleLbl="conFgAcc1" presStyleIdx="1" presStyleCnt="4">
        <dgm:presLayoutVars>
          <dgm:bulletEnabled val="1"/>
        </dgm:presLayoutVars>
      </dgm:prSet>
      <dgm:spPr/>
    </dgm:pt>
    <dgm:pt modelId="{1E8D43E8-9649-4ABB-A7C3-E536D957F463}" type="pres">
      <dgm:prSet presAssocID="{35D6520C-2131-4DD1-A7D6-DA55ED937FC5}" presName="spaceBetweenRectangles" presStyleCnt="0"/>
      <dgm:spPr/>
    </dgm:pt>
    <dgm:pt modelId="{8AC15AC4-73C6-48CE-A43D-394F47265421}" type="pres">
      <dgm:prSet presAssocID="{811EB7CD-0F09-4196-96B9-36751D82ECC5}" presName="parentLin" presStyleCnt="0"/>
      <dgm:spPr/>
    </dgm:pt>
    <dgm:pt modelId="{52C1D8B1-DA94-450B-9FE9-CB4E6D8FDB3C}" type="pres">
      <dgm:prSet presAssocID="{811EB7CD-0F09-4196-96B9-36751D82ECC5}" presName="parentLeftMargin" presStyleLbl="node1" presStyleIdx="1" presStyleCnt="4"/>
      <dgm:spPr/>
      <dgm:t>
        <a:bodyPr/>
        <a:lstStyle/>
        <a:p>
          <a:endParaRPr lang="vi-VN"/>
        </a:p>
      </dgm:t>
    </dgm:pt>
    <dgm:pt modelId="{DC66E1E9-F9BD-4F4C-8243-6003F09E94DC}" type="pres">
      <dgm:prSet presAssocID="{811EB7CD-0F09-4196-96B9-36751D82ECC5}" presName="parentText" presStyleLbl="node1" presStyleIdx="2" presStyleCnt="4">
        <dgm:presLayoutVars>
          <dgm:chMax val="0"/>
          <dgm:bulletEnabled val="1"/>
        </dgm:presLayoutVars>
      </dgm:prSet>
      <dgm:spPr/>
      <dgm:t>
        <a:bodyPr/>
        <a:lstStyle/>
        <a:p>
          <a:endParaRPr lang="vi-VN"/>
        </a:p>
      </dgm:t>
    </dgm:pt>
    <dgm:pt modelId="{E68988EC-DFE0-40D5-BC62-D5C3B8F447B3}" type="pres">
      <dgm:prSet presAssocID="{811EB7CD-0F09-4196-96B9-36751D82ECC5}" presName="negativeSpace" presStyleCnt="0"/>
      <dgm:spPr/>
    </dgm:pt>
    <dgm:pt modelId="{A0D8909E-FFCF-4D1A-9AA4-93EA8C000AC4}" type="pres">
      <dgm:prSet presAssocID="{811EB7CD-0F09-4196-96B9-36751D82ECC5}" presName="childText" presStyleLbl="conFgAcc1" presStyleIdx="2" presStyleCnt="4">
        <dgm:presLayoutVars>
          <dgm:bulletEnabled val="1"/>
        </dgm:presLayoutVars>
      </dgm:prSet>
      <dgm:spPr/>
    </dgm:pt>
    <dgm:pt modelId="{738B52CB-27A1-4F8A-87BD-42479A4F7386}" type="pres">
      <dgm:prSet presAssocID="{A1F8D452-7A2E-459E-AF6D-7D6EDF36A9B9}" presName="spaceBetweenRectangles" presStyleCnt="0"/>
      <dgm:spPr/>
    </dgm:pt>
    <dgm:pt modelId="{B0E78397-920E-42AE-A2AA-5D597E51EA63}" type="pres">
      <dgm:prSet presAssocID="{011B63CE-90D4-44E7-AE25-1D7018343855}" presName="parentLin" presStyleCnt="0"/>
      <dgm:spPr/>
      <dgm:t>
        <a:bodyPr/>
        <a:lstStyle/>
        <a:p>
          <a:endParaRPr lang="vi-VN"/>
        </a:p>
      </dgm:t>
    </dgm:pt>
    <dgm:pt modelId="{C536237E-17F4-44CC-9705-059EC9B6F690}" type="pres">
      <dgm:prSet presAssocID="{011B63CE-90D4-44E7-AE25-1D7018343855}" presName="parentLeftMargin" presStyleLbl="node1" presStyleIdx="2" presStyleCnt="4"/>
      <dgm:spPr/>
      <dgm:t>
        <a:bodyPr/>
        <a:lstStyle/>
        <a:p>
          <a:endParaRPr lang="vi-VN"/>
        </a:p>
      </dgm:t>
    </dgm:pt>
    <dgm:pt modelId="{1E33538D-4B6F-47F1-BEEE-6B3016F93797}" type="pres">
      <dgm:prSet presAssocID="{011B63CE-90D4-44E7-AE25-1D7018343855}" presName="parentText" presStyleLbl="node1" presStyleIdx="3" presStyleCnt="4">
        <dgm:presLayoutVars>
          <dgm:chMax val="0"/>
          <dgm:bulletEnabled val="1"/>
        </dgm:presLayoutVars>
      </dgm:prSet>
      <dgm:spPr/>
      <dgm:t>
        <a:bodyPr/>
        <a:lstStyle/>
        <a:p>
          <a:endParaRPr lang="vi-VN"/>
        </a:p>
      </dgm:t>
    </dgm:pt>
    <dgm:pt modelId="{38976EB6-DC4D-4565-8375-B952A038B93C}" type="pres">
      <dgm:prSet presAssocID="{011B63CE-90D4-44E7-AE25-1D7018343855}" presName="negativeSpace" presStyleCnt="0"/>
      <dgm:spPr/>
      <dgm:t>
        <a:bodyPr/>
        <a:lstStyle/>
        <a:p>
          <a:endParaRPr lang="vi-VN"/>
        </a:p>
      </dgm:t>
    </dgm:pt>
    <dgm:pt modelId="{E758249F-AD6D-4E70-B741-881B27ECC45A}" type="pres">
      <dgm:prSet presAssocID="{011B63CE-90D4-44E7-AE25-1D7018343855}" presName="childText" presStyleLbl="conFgAcc1" presStyleIdx="3" presStyleCnt="4">
        <dgm:presLayoutVars>
          <dgm:bulletEnabled val="1"/>
        </dgm:presLayoutVars>
      </dgm:prSet>
      <dgm:spPr/>
      <dgm:t>
        <a:bodyPr/>
        <a:lstStyle/>
        <a:p>
          <a:endParaRPr lang="vi-VN"/>
        </a:p>
      </dgm:t>
    </dgm:pt>
  </dgm:ptLst>
  <dgm:cxnLst>
    <dgm:cxn modelId="{BB05754D-497B-40B1-8A5A-77938B2B6205}" type="presOf" srcId="{CB0CF7A0-6A98-4115-96B5-09B3C25C407F}" destId="{6F8E4E9C-247E-44A2-8C40-AC1CC12EA2F7}" srcOrd="0" destOrd="0" presId="urn:microsoft.com/office/officeart/2005/8/layout/list1"/>
    <dgm:cxn modelId="{9DCC4266-C43D-4750-A15E-8C8CB0F33DF3}" srcId="{CB0CF7A0-6A98-4115-96B5-09B3C25C407F}" destId="{B79878B3-4ACB-402A-8CD0-DC471CBEB9B1}" srcOrd="1" destOrd="0" parTransId="{226FC2AC-77D3-4D7D-880A-6E57B9FE97A6}" sibTransId="{35D6520C-2131-4DD1-A7D6-DA55ED937FC5}"/>
    <dgm:cxn modelId="{D1E99BEF-DB7B-4D8E-90BA-25933EB15161}" type="presOf" srcId="{B79878B3-4ACB-402A-8CD0-DC471CBEB9B1}" destId="{BDE41FE2-15A7-49AA-B95F-4A5C5AE79F28}" srcOrd="0" destOrd="0" presId="urn:microsoft.com/office/officeart/2005/8/layout/list1"/>
    <dgm:cxn modelId="{73565A4C-9271-434D-9CF0-3960415A4C87}" type="presOf" srcId="{011B63CE-90D4-44E7-AE25-1D7018343855}" destId="{C536237E-17F4-44CC-9705-059EC9B6F690}" srcOrd="0" destOrd="0" presId="urn:microsoft.com/office/officeart/2005/8/layout/list1"/>
    <dgm:cxn modelId="{27E362AA-3758-4DF5-BE0D-C7FF05D5D512}" type="presOf" srcId="{011B63CE-90D4-44E7-AE25-1D7018343855}" destId="{1E33538D-4B6F-47F1-BEEE-6B3016F93797}" srcOrd="1" destOrd="0" presId="urn:microsoft.com/office/officeart/2005/8/layout/list1"/>
    <dgm:cxn modelId="{4F7FCDF5-F481-439C-B566-CA6F7A15E8F1}" type="presOf" srcId="{CCDCF55D-CDB2-47B8-A9CA-0E8552131CDA}" destId="{08ABAF8C-9F1C-4DB3-A6A0-319816A10610}" srcOrd="1" destOrd="0" presId="urn:microsoft.com/office/officeart/2005/8/layout/list1"/>
    <dgm:cxn modelId="{D42A2828-AEAD-4849-B4BA-D71CF6E66F22}" type="presOf" srcId="{CCDCF55D-CDB2-47B8-A9CA-0E8552131CDA}" destId="{1FFE43F4-DF74-4050-9949-3B7CB71EB6B6}" srcOrd="0" destOrd="0" presId="urn:microsoft.com/office/officeart/2005/8/layout/list1"/>
    <dgm:cxn modelId="{5E0D9B2F-A65B-4FF2-AE1A-849D4251F380}" srcId="{CB0CF7A0-6A98-4115-96B5-09B3C25C407F}" destId="{811EB7CD-0F09-4196-96B9-36751D82ECC5}" srcOrd="2" destOrd="0" parTransId="{1BF5E315-7A6A-4BEA-804B-D39F91C65AC4}" sibTransId="{A1F8D452-7A2E-459E-AF6D-7D6EDF36A9B9}"/>
    <dgm:cxn modelId="{D6F26169-0A34-4937-9DB9-E0EE31BA0AE8}" type="presOf" srcId="{811EB7CD-0F09-4196-96B9-36751D82ECC5}" destId="{52C1D8B1-DA94-450B-9FE9-CB4E6D8FDB3C}" srcOrd="0" destOrd="0" presId="urn:microsoft.com/office/officeart/2005/8/layout/list1"/>
    <dgm:cxn modelId="{21E61390-7900-43D6-991C-C2230FB35B27}" type="presOf" srcId="{B79878B3-4ACB-402A-8CD0-DC471CBEB9B1}" destId="{1D303835-1E13-4E63-BBE0-620BD0440A7B}" srcOrd="1" destOrd="0" presId="urn:microsoft.com/office/officeart/2005/8/layout/list1"/>
    <dgm:cxn modelId="{39D36A71-A366-4597-BC5E-EF106FA44756}" type="presOf" srcId="{811EB7CD-0F09-4196-96B9-36751D82ECC5}" destId="{DC66E1E9-F9BD-4F4C-8243-6003F09E94DC}" srcOrd="1" destOrd="0" presId="urn:microsoft.com/office/officeart/2005/8/layout/list1"/>
    <dgm:cxn modelId="{BD85A994-9C8C-4669-9DB8-B98DD20043AF}" srcId="{CB0CF7A0-6A98-4115-96B5-09B3C25C407F}" destId="{CCDCF55D-CDB2-47B8-A9CA-0E8552131CDA}" srcOrd="0" destOrd="0" parTransId="{27F3E9D9-9BBB-492E-96AB-9F96676F1DEB}" sibTransId="{4EEFABC1-0412-42D5-82C4-CBAF2FB9A751}"/>
    <dgm:cxn modelId="{005FFCF8-C545-48AD-87F6-BF51749990ED}" srcId="{CB0CF7A0-6A98-4115-96B5-09B3C25C407F}" destId="{011B63CE-90D4-44E7-AE25-1D7018343855}" srcOrd="3" destOrd="0" parTransId="{C80EE1A2-FBEE-423F-8150-F68564E83566}" sibTransId="{AEAC4D58-5A5E-40E2-95FD-18C1406EDBCD}"/>
    <dgm:cxn modelId="{66517B99-FB51-4488-BD0F-91EFAC457E4B}" type="presParOf" srcId="{6F8E4E9C-247E-44A2-8C40-AC1CC12EA2F7}" destId="{9297EA7A-C833-470C-A23D-E33AE824E391}" srcOrd="0" destOrd="0" presId="urn:microsoft.com/office/officeart/2005/8/layout/list1"/>
    <dgm:cxn modelId="{822A5F3B-1B3E-44F5-A093-54AE9431A030}" type="presParOf" srcId="{9297EA7A-C833-470C-A23D-E33AE824E391}" destId="{1FFE43F4-DF74-4050-9949-3B7CB71EB6B6}" srcOrd="0" destOrd="0" presId="urn:microsoft.com/office/officeart/2005/8/layout/list1"/>
    <dgm:cxn modelId="{54C29B4E-5B3E-4359-B5EC-06609A00B157}" type="presParOf" srcId="{9297EA7A-C833-470C-A23D-E33AE824E391}" destId="{08ABAF8C-9F1C-4DB3-A6A0-319816A10610}" srcOrd="1" destOrd="0" presId="urn:microsoft.com/office/officeart/2005/8/layout/list1"/>
    <dgm:cxn modelId="{601476BD-27F4-4EC1-93C6-2F9B1988EDB2}" type="presParOf" srcId="{6F8E4E9C-247E-44A2-8C40-AC1CC12EA2F7}" destId="{2068A013-AED3-4D85-941C-4D89EB87D28E}" srcOrd="1" destOrd="0" presId="urn:microsoft.com/office/officeart/2005/8/layout/list1"/>
    <dgm:cxn modelId="{30742A56-1EFF-4D03-8780-1D8443221019}" type="presParOf" srcId="{6F8E4E9C-247E-44A2-8C40-AC1CC12EA2F7}" destId="{25112728-369E-4435-8578-B30B474896CA}" srcOrd="2" destOrd="0" presId="urn:microsoft.com/office/officeart/2005/8/layout/list1"/>
    <dgm:cxn modelId="{2A29DBE3-2A70-4F92-A7D1-631B36F403B8}" type="presParOf" srcId="{6F8E4E9C-247E-44A2-8C40-AC1CC12EA2F7}" destId="{A73F83CF-9004-4450-BEF6-D79DA089AB04}" srcOrd="3" destOrd="0" presId="urn:microsoft.com/office/officeart/2005/8/layout/list1"/>
    <dgm:cxn modelId="{AEFD2DCD-AD47-42FC-BE31-11BA6C254A5C}" type="presParOf" srcId="{6F8E4E9C-247E-44A2-8C40-AC1CC12EA2F7}" destId="{3034FB74-406C-48C6-85FC-6DF187126F3B}" srcOrd="4" destOrd="0" presId="urn:microsoft.com/office/officeart/2005/8/layout/list1"/>
    <dgm:cxn modelId="{5C63EACE-A8C9-42E9-AC14-DF091C23F769}" type="presParOf" srcId="{3034FB74-406C-48C6-85FC-6DF187126F3B}" destId="{BDE41FE2-15A7-49AA-B95F-4A5C5AE79F28}" srcOrd="0" destOrd="0" presId="urn:microsoft.com/office/officeart/2005/8/layout/list1"/>
    <dgm:cxn modelId="{8960A882-518E-4D64-8316-A35AA5B08BF3}" type="presParOf" srcId="{3034FB74-406C-48C6-85FC-6DF187126F3B}" destId="{1D303835-1E13-4E63-BBE0-620BD0440A7B}" srcOrd="1" destOrd="0" presId="urn:microsoft.com/office/officeart/2005/8/layout/list1"/>
    <dgm:cxn modelId="{7D98133D-1CC4-4047-8F53-FB45E4B5318F}" type="presParOf" srcId="{6F8E4E9C-247E-44A2-8C40-AC1CC12EA2F7}" destId="{57B23DD6-461C-48A1-A51E-6EECDF9FDCAB}" srcOrd="5" destOrd="0" presId="urn:microsoft.com/office/officeart/2005/8/layout/list1"/>
    <dgm:cxn modelId="{1C815DBE-A983-4D45-8668-04A603E168A8}" type="presParOf" srcId="{6F8E4E9C-247E-44A2-8C40-AC1CC12EA2F7}" destId="{3FF5F73E-07B0-4135-ACE1-1E79FA8825FC}" srcOrd="6" destOrd="0" presId="urn:microsoft.com/office/officeart/2005/8/layout/list1"/>
    <dgm:cxn modelId="{18C6FF16-A56B-45BD-BCD0-E48C453EE078}" type="presParOf" srcId="{6F8E4E9C-247E-44A2-8C40-AC1CC12EA2F7}" destId="{1E8D43E8-9649-4ABB-A7C3-E536D957F463}" srcOrd="7" destOrd="0" presId="urn:microsoft.com/office/officeart/2005/8/layout/list1"/>
    <dgm:cxn modelId="{3B469BA5-9E5D-4D30-9143-2C6D0374718A}" type="presParOf" srcId="{6F8E4E9C-247E-44A2-8C40-AC1CC12EA2F7}" destId="{8AC15AC4-73C6-48CE-A43D-394F47265421}" srcOrd="8" destOrd="0" presId="urn:microsoft.com/office/officeart/2005/8/layout/list1"/>
    <dgm:cxn modelId="{48E56293-4CD8-4017-B710-78636B86A190}" type="presParOf" srcId="{8AC15AC4-73C6-48CE-A43D-394F47265421}" destId="{52C1D8B1-DA94-450B-9FE9-CB4E6D8FDB3C}" srcOrd="0" destOrd="0" presId="urn:microsoft.com/office/officeart/2005/8/layout/list1"/>
    <dgm:cxn modelId="{B7BC17C6-E452-4445-899F-B4CAA348C52F}" type="presParOf" srcId="{8AC15AC4-73C6-48CE-A43D-394F47265421}" destId="{DC66E1E9-F9BD-4F4C-8243-6003F09E94DC}" srcOrd="1" destOrd="0" presId="urn:microsoft.com/office/officeart/2005/8/layout/list1"/>
    <dgm:cxn modelId="{0B55CA45-D324-4B60-9107-777C79EABC2A}" type="presParOf" srcId="{6F8E4E9C-247E-44A2-8C40-AC1CC12EA2F7}" destId="{E68988EC-DFE0-40D5-BC62-D5C3B8F447B3}" srcOrd="9" destOrd="0" presId="urn:microsoft.com/office/officeart/2005/8/layout/list1"/>
    <dgm:cxn modelId="{3C4FCC5E-03BD-4EBF-A73C-77479F6B190C}" type="presParOf" srcId="{6F8E4E9C-247E-44A2-8C40-AC1CC12EA2F7}" destId="{A0D8909E-FFCF-4D1A-9AA4-93EA8C000AC4}" srcOrd="10" destOrd="0" presId="urn:microsoft.com/office/officeart/2005/8/layout/list1"/>
    <dgm:cxn modelId="{04AB2605-4D5E-4A85-A409-D388BE97DDCA}" type="presParOf" srcId="{6F8E4E9C-247E-44A2-8C40-AC1CC12EA2F7}" destId="{738B52CB-27A1-4F8A-87BD-42479A4F7386}" srcOrd="11" destOrd="0" presId="urn:microsoft.com/office/officeart/2005/8/layout/list1"/>
    <dgm:cxn modelId="{D8C453D9-EAD4-44DD-8AAB-67EEEF237409}" type="presParOf" srcId="{6F8E4E9C-247E-44A2-8C40-AC1CC12EA2F7}" destId="{B0E78397-920E-42AE-A2AA-5D597E51EA63}" srcOrd="12" destOrd="0" presId="urn:microsoft.com/office/officeart/2005/8/layout/list1"/>
    <dgm:cxn modelId="{A9B94ECE-BB74-4615-9447-D9343D6FB596}" type="presParOf" srcId="{B0E78397-920E-42AE-A2AA-5D597E51EA63}" destId="{C536237E-17F4-44CC-9705-059EC9B6F690}" srcOrd="0" destOrd="0" presId="urn:microsoft.com/office/officeart/2005/8/layout/list1"/>
    <dgm:cxn modelId="{675E13CE-5D13-411A-B985-C69C14757286}" type="presParOf" srcId="{B0E78397-920E-42AE-A2AA-5D597E51EA63}" destId="{1E33538D-4B6F-47F1-BEEE-6B3016F93797}" srcOrd="1" destOrd="0" presId="urn:microsoft.com/office/officeart/2005/8/layout/list1"/>
    <dgm:cxn modelId="{FBB031C5-E8E4-4B68-B547-9003D7F73D29}" type="presParOf" srcId="{6F8E4E9C-247E-44A2-8C40-AC1CC12EA2F7}" destId="{38976EB6-DC4D-4565-8375-B952A038B93C}" srcOrd="13" destOrd="0" presId="urn:microsoft.com/office/officeart/2005/8/layout/list1"/>
    <dgm:cxn modelId="{D84D7707-5805-4E84-A15F-64998C6CBF77}" type="presParOf" srcId="{6F8E4E9C-247E-44A2-8C40-AC1CC12EA2F7}" destId="{E758249F-AD6D-4E70-B741-881B27ECC45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12728-369E-4435-8578-B30B474896CA}">
      <dsp:nvSpPr>
        <dsp:cNvPr id="0" name=""/>
        <dsp:cNvSpPr/>
      </dsp:nvSpPr>
      <dsp:spPr>
        <a:xfrm>
          <a:off x="0" y="417429"/>
          <a:ext cx="10515600"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8ABAF8C-9F1C-4DB3-A6A0-319816A10610}">
      <dsp:nvSpPr>
        <dsp:cNvPr id="0" name=""/>
        <dsp:cNvSpPr/>
      </dsp:nvSpPr>
      <dsp:spPr>
        <a:xfrm>
          <a:off x="525780" y="63189"/>
          <a:ext cx="7360920" cy="70848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066800">
            <a:lnSpc>
              <a:spcPct val="90000"/>
            </a:lnSpc>
            <a:spcBef>
              <a:spcPct val="0"/>
            </a:spcBef>
            <a:spcAft>
              <a:spcPct val="35000"/>
            </a:spcAft>
          </a:pPr>
          <a:r>
            <a:rPr lang="en-US" sz="2400" kern="1200" smtClean="0"/>
            <a:t>1. Quy tắc để không bao giờ cháy tài khoản.</a:t>
          </a:r>
          <a:endParaRPr lang="vi-VN" sz="2400" kern="1200"/>
        </a:p>
      </dsp:txBody>
      <dsp:txXfrm>
        <a:off x="560365" y="97774"/>
        <a:ext cx="7291750" cy="639310"/>
      </dsp:txXfrm>
    </dsp:sp>
    <dsp:sp modelId="{3FF5F73E-07B0-4135-ACE1-1E79FA8825FC}">
      <dsp:nvSpPr>
        <dsp:cNvPr id="0" name=""/>
        <dsp:cNvSpPr/>
      </dsp:nvSpPr>
      <dsp:spPr>
        <a:xfrm>
          <a:off x="0" y="1506069"/>
          <a:ext cx="10515600"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303835-1E13-4E63-BBE0-620BD0440A7B}">
      <dsp:nvSpPr>
        <dsp:cNvPr id="0" name=""/>
        <dsp:cNvSpPr/>
      </dsp:nvSpPr>
      <dsp:spPr>
        <a:xfrm>
          <a:off x="525780" y="1151829"/>
          <a:ext cx="7360920" cy="708480"/>
        </a:xfrm>
        <a:prstGeom prst="roundRect">
          <a:avLst/>
        </a:prstGeom>
        <a:solidFill>
          <a:schemeClr val="accent5">
            <a:hueOff val="-2451115"/>
            <a:satOff val="-3409"/>
            <a:lumOff val="-130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066800">
            <a:lnSpc>
              <a:spcPct val="90000"/>
            </a:lnSpc>
            <a:spcBef>
              <a:spcPct val="0"/>
            </a:spcBef>
            <a:spcAft>
              <a:spcPct val="35000"/>
            </a:spcAft>
          </a:pPr>
          <a:r>
            <a:rPr lang="en-US" sz="2400" kern="1200" smtClean="0"/>
            <a:t>2. Những cách thức đặt StopLoss cần nắm.</a:t>
          </a:r>
          <a:endParaRPr lang="vi-VN" sz="2400" kern="1200"/>
        </a:p>
      </dsp:txBody>
      <dsp:txXfrm>
        <a:off x="560365" y="1186414"/>
        <a:ext cx="7291750" cy="639310"/>
      </dsp:txXfrm>
    </dsp:sp>
    <dsp:sp modelId="{A0D8909E-FFCF-4D1A-9AA4-93EA8C000AC4}">
      <dsp:nvSpPr>
        <dsp:cNvPr id="0" name=""/>
        <dsp:cNvSpPr/>
      </dsp:nvSpPr>
      <dsp:spPr>
        <a:xfrm>
          <a:off x="0" y="2594709"/>
          <a:ext cx="10515600"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C66E1E9-F9BD-4F4C-8243-6003F09E94DC}">
      <dsp:nvSpPr>
        <dsp:cNvPr id="0" name=""/>
        <dsp:cNvSpPr/>
      </dsp:nvSpPr>
      <dsp:spPr>
        <a:xfrm>
          <a:off x="525780" y="2240469"/>
          <a:ext cx="7360920" cy="708480"/>
        </a:xfrm>
        <a:prstGeom prst="roundRect">
          <a:avLst/>
        </a:prstGeom>
        <a:solidFill>
          <a:schemeClr val="accent5">
            <a:hueOff val="-4902230"/>
            <a:satOff val="-6819"/>
            <a:lumOff val="-261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066800">
            <a:lnSpc>
              <a:spcPct val="90000"/>
            </a:lnSpc>
            <a:spcBef>
              <a:spcPct val="0"/>
            </a:spcBef>
            <a:spcAft>
              <a:spcPct val="35000"/>
            </a:spcAft>
          </a:pPr>
          <a:r>
            <a:rPr lang="en-US" sz="2400" kern="1200" smtClean="0"/>
            <a:t>3</a:t>
          </a:r>
          <a:r>
            <a:rPr lang="en-US" sz="2400" kern="1200" smtClean="0"/>
            <a:t>. Cách tính % của tài khoản theo Lot và Pip. </a:t>
          </a:r>
          <a:endParaRPr lang="vi-VN" sz="2400" kern="1200"/>
        </a:p>
      </dsp:txBody>
      <dsp:txXfrm>
        <a:off x="560365" y="2275054"/>
        <a:ext cx="7291750" cy="639310"/>
      </dsp:txXfrm>
    </dsp:sp>
    <dsp:sp modelId="{E758249F-AD6D-4E70-B741-881B27ECC45A}">
      <dsp:nvSpPr>
        <dsp:cNvPr id="0" name=""/>
        <dsp:cNvSpPr/>
      </dsp:nvSpPr>
      <dsp:spPr>
        <a:xfrm>
          <a:off x="0" y="3683349"/>
          <a:ext cx="10515600" cy="604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E33538D-4B6F-47F1-BEEE-6B3016F93797}">
      <dsp:nvSpPr>
        <dsp:cNvPr id="0" name=""/>
        <dsp:cNvSpPr/>
      </dsp:nvSpPr>
      <dsp:spPr>
        <a:xfrm>
          <a:off x="525780" y="3329109"/>
          <a:ext cx="7360920" cy="708480"/>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lvl="0" algn="l" defTabSz="1066800">
            <a:lnSpc>
              <a:spcPct val="90000"/>
            </a:lnSpc>
            <a:spcBef>
              <a:spcPct val="0"/>
            </a:spcBef>
            <a:spcAft>
              <a:spcPct val="35000"/>
            </a:spcAft>
          </a:pPr>
          <a:r>
            <a:rPr lang="en-US" sz="2400" kern="1200" smtClean="0"/>
            <a:t>4. </a:t>
          </a:r>
          <a:r>
            <a:rPr lang="en-US" sz="2400" kern="1200" smtClean="0"/>
            <a:t>Phương Pháp đặt Stoploss</a:t>
          </a:r>
          <a:r>
            <a:rPr lang="en-US" sz="2400" kern="1200" smtClean="0"/>
            <a:t>, </a:t>
          </a:r>
          <a:r>
            <a:rPr lang="en-US" sz="2400" kern="1200" smtClean="0"/>
            <a:t>Trailing </a:t>
          </a:r>
          <a:r>
            <a:rPr lang="en-US" sz="2400" kern="1200" smtClean="0"/>
            <a:t>Stop, TakeProfit</a:t>
          </a:r>
          <a:endParaRPr lang="vi-VN" sz="2400" kern="1200"/>
        </a:p>
      </dsp:txBody>
      <dsp:txXfrm>
        <a:off x="560365" y="3363694"/>
        <a:ext cx="729175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EAEAE-315B-4AED-9385-00E420306AC6}"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31C69-77AA-4C06-B07A-332508945CAA}" type="slidenum">
              <a:rPr lang="en-US" smtClean="0"/>
              <a:t>‹#›</a:t>
            </a:fld>
            <a:endParaRPr lang="en-US"/>
          </a:p>
        </p:txBody>
      </p:sp>
    </p:spTree>
    <p:extLst>
      <p:ext uri="{BB962C8B-B14F-4D97-AF65-F5344CB8AC3E}">
        <p14:creationId xmlns:p14="http://schemas.microsoft.com/office/powerpoint/2010/main" val="338278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2</a:t>
            </a:fld>
            <a:endParaRPr lang="en-US"/>
          </a:p>
        </p:txBody>
      </p:sp>
    </p:spTree>
    <p:extLst>
      <p:ext uri="{BB962C8B-B14F-4D97-AF65-F5344CB8AC3E}">
        <p14:creationId xmlns:p14="http://schemas.microsoft.com/office/powerpoint/2010/main" val="131578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3</a:t>
            </a:fld>
            <a:endParaRPr lang="en-US"/>
          </a:p>
        </p:txBody>
      </p:sp>
    </p:spTree>
    <p:extLst>
      <p:ext uri="{BB962C8B-B14F-4D97-AF65-F5344CB8AC3E}">
        <p14:creationId xmlns:p14="http://schemas.microsoft.com/office/powerpoint/2010/main" val="176493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13</a:t>
            </a:fld>
            <a:endParaRPr lang="en-US"/>
          </a:p>
        </p:txBody>
      </p:sp>
    </p:spTree>
    <p:extLst>
      <p:ext uri="{BB962C8B-B14F-4D97-AF65-F5344CB8AC3E}">
        <p14:creationId xmlns:p14="http://schemas.microsoft.com/office/powerpoint/2010/main" val="257555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16</a:t>
            </a:fld>
            <a:endParaRPr lang="en-US"/>
          </a:p>
        </p:txBody>
      </p:sp>
    </p:spTree>
    <p:extLst>
      <p:ext uri="{BB962C8B-B14F-4D97-AF65-F5344CB8AC3E}">
        <p14:creationId xmlns:p14="http://schemas.microsoft.com/office/powerpoint/2010/main" val="87160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18</a:t>
            </a:fld>
            <a:endParaRPr lang="en-US"/>
          </a:p>
        </p:txBody>
      </p:sp>
    </p:spTree>
    <p:extLst>
      <p:ext uri="{BB962C8B-B14F-4D97-AF65-F5344CB8AC3E}">
        <p14:creationId xmlns:p14="http://schemas.microsoft.com/office/powerpoint/2010/main" val="1925838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C2C31C69-77AA-4C06-B07A-332508945CAA}" type="slidenum">
              <a:rPr lang="en-US" smtClean="0"/>
              <a:t>22</a:t>
            </a:fld>
            <a:endParaRPr lang="en-US"/>
          </a:p>
        </p:txBody>
      </p:sp>
    </p:spTree>
    <p:extLst>
      <p:ext uri="{BB962C8B-B14F-4D97-AF65-F5344CB8AC3E}">
        <p14:creationId xmlns:p14="http://schemas.microsoft.com/office/powerpoint/2010/main" val="125561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83951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37482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82152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04CC2A-0E53-4AB8-8D4E-7CA57C53B591}"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6738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04CC2A-0E53-4AB8-8D4E-7CA57C53B591}" type="datetimeFigureOut">
              <a:rPr lang="en-US" smtClean="0"/>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36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04CC2A-0E53-4AB8-8D4E-7CA57C53B591}"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40317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04CC2A-0E53-4AB8-8D4E-7CA57C53B591}" type="datetimeFigureOut">
              <a:rPr lang="en-US" smtClean="0"/>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7640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04CC2A-0E53-4AB8-8D4E-7CA57C53B591}" type="datetimeFigureOut">
              <a:rPr lang="en-US" smtClean="0"/>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102901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4CC2A-0E53-4AB8-8D4E-7CA57C53B591}" type="datetimeFigureOut">
              <a:rPr lang="en-US" smtClean="0"/>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421971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32028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4CC2A-0E53-4AB8-8D4E-7CA57C53B591}" type="datetimeFigureOut">
              <a:rPr lang="en-US" smtClean="0"/>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FAF72-49FC-401F-AD12-905722396D26}" type="slidenum">
              <a:rPr lang="en-US" smtClean="0"/>
              <a:t>‹#›</a:t>
            </a:fld>
            <a:endParaRPr lang="en-US"/>
          </a:p>
        </p:txBody>
      </p:sp>
    </p:spTree>
    <p:extLst>
      <p:ext uri="{BB962C8B-B14F-4D97-AF65-F5344CB8AC3E}">
        <p14:creationId xmlns:p14="http://schemas.microsoft.com/office/powerpoint/2010/main" val="272158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4CC2A-0E53-4AB8-8D4E-7CA57C53B591}" type="datetimeFigureOut">
              <a:rPr lang="en-US" smtClean="0"/>
              <a:t>2/27/2019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AF72-49FC-401F-AD12-905722396D26}" type="slidenum">
              <a:rPr lang="en-US" smtClean="0"/>
              <a:t>‹#›</a:t>
            </a:fld>
            <a:endParaRPr lang="en-US"/>
          </a:p>
        </p:txBody>
      </p:sp>
    </p:spTree>
    <p:extLst>
      <p:ext uri="{BB962C8B-B14F-4D97-AF65-F5344CB8AC3E}">
        <p14:creationId xmlns:p14="http://schemas.microsoft.com/office/powerpoint/2010/main" val="176572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209" y="137160"/>
            <a:ext cx="9939688" cy="1505873"/>
          </a:xfrm>
        </p:spPr>
        <p:txBody>
          <a:bodyPr>
            <a:noAutofit/>
          </a:bodyPr>
          <a:lstStyle/>
          <a:p>
            <a:r>
              <a:rPr lang="en-US" sz="4800" b="1" err="1" smtClean="0"/>
              <a:t>Bài</a:t>
            </a:r>
            <a:r>
              <a:rPr lang="en-US" sz="4800" b="1" smtClean="0"/>
              <a:t> </a:t>
            </a:r>
            <a:r>
              <a:rPr lang="en-US" sz="4800" b="1"/>
              <a:t>5</a:t>
            </a:r>
            <a:r>
              <a:rPr lang="en-US" sz="4800" b="1" smtClean="0"/>
              <a:t>: </a:t>
            </a:r>
            <a:r>
              <a:rPr lang="en-US" sz="4800" b="1" smtClean="0"/>
              <a:t>Quản Trị </a:t>
            </a:r>
            <a:r>
              <a:rPr lang="en-US" sz="4800" b="1" smtClean="0"/>
              <a:t>Vốn Trong Forex</a:t>
            </a:r>
            <a:endParaRPr lang="en-US" sz="4800" b="1"/>
          </a:p>
        </p:txBody>
      </p:sp>
      <p:pic>
        <p:nvPicPr>
          <p:cNvPr id="1026" name="Picture 2" descr="Image result for quáº£n trá» vá»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644" y="1643033"/>
            <a:ext cx="9632063" cy="5125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91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Đặt StopLoss ở sau vật cản kháng cự hỗ trợ</a:t>
            </a:r>
            <a:endParaRPr lang="vi-VN"/>
          </a:p>
        </p:txBody>
      </p:sp>
      <p:pic>
        <p:nvPicPr>
          <p:cNvPr id="4" name="Content Placeholder 3"/>
          <p:cNvPicPr>
            <a:picLocks noGrp="1" noChangeAspect="1"/>
          </p:cNvPicPr>
          <p:nvPr>
            <p:ph idx="1"/>
          </p:nvPr>
        </p:nvPicPr>
        <p:blipFill>
          <a:blip r:embed="rId2"/>
          <a:stretch>
            <a:fillRect/>
          </a:stretch>
        </p:blipFill>
        <p:spPr>
          <a:xfrm>
            <a:off x="1849010" y="1690688"/>
            <a:ext cx="7796795" cy="4818926"/>
          </a:xfrm>
          <a:prstGeom prst="rect">
            <a:avLst/>
          </a:prstGeom>
        </p:spPr>
      </p:pic>
    </p:spTree>
    <p:extLst>
      <p:ext uri="{BB962C8B-B14F-4D97-AF65-F5344CB8AC3E}">
        <p14:creationId xmlns:p14="http://schemas.microsoft.com/office/powerpoint/2010/main" val="117632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Đặt StopLoss ở sau vật cản kháng cự hỗ trợ</a:t>
            </a:r>
            <a:endParaRPr lang="vi-VN"/>
          </a:p>
        </p:txBody>
      </p:sp>
      <p:pic>
        <p:nvPicPr>
          <p:cNvPr id="4" name="Content Placeholder 3"/>
          <p:cNvPicPr>
            <a:picLocks noGrp="1" noChangeAspect="1"/>
          </p:cNvPicPr>
          <p:nvPr>
            <p:ph idx="1"/>
          </p:nvPr>
        </p:nvPicPr>
        <p:blipFill>
          <a:blip r:embed="rId2"/>
          <a:stretch>
            <a:fillRect/>
          </a:stretch>
        </p:blipFill>
        <p:spPr>
          <a:xfrm>
            <a:off x="1935576" y="1690688"/>
            <a:ext cx="7710229" cy="4839393"/>
          </a:xfrm>
          <a:prstGeom prst="rect">
            <a:avLst/>
          </a:prstGeom>
        </p:spPr>
      </p:pic>
    </p:spTree>
    <p:extLst>
      <p:ext uri="{BB962C8B-B14F-4D97-AF65-F5344CB8AC3E}">
        <p14:creationId xmlns:p14="http://schemas.microsoft.com/office/powerpoint/2010/main" val="56989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StopLoss theo số Pips</a:t>
            </a:r>
            <a:endParaRPr lang="vi-VN"/>
          </a:p>
        </p:txBody>
      </p:sp>
      <p:pic>
        <p:nvPicPr>
          <p:cNvPr id="3074" name="Picture 2" descr="Image result for forex stop loss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539" y="1690688"/>
            <a:ext cx="5866085" cy="450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02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tính lãi lỗ theo Lot </a:t>
            </a:r>
            <a:r>
              <a:rPr lang="en-US"/>
              <a:t>và </a:t>
            </a:r>
            <a:r>
              <a:rPr lang="en-US" smtClean="0"/>
              <a:t>Pip</a:t>
            </a:r>
            <a:endParaRPr lang="vi-VN"/>
          </a:p>
        </p:txBody>
      </p:sp>
      <p:sp>
        <p:nvSpPr>
          <p:cNvPr id="6" name="Content Placeholder 5"/>
          <p:cNvSpPr>
            <a:spLocks noGrp="1"/>
          </p:cNvSpPr>
          <p:nvPr>
            <p:ph idx="1"/>
          </p:nvPr>
        </p:nvSpPr>
        <p:spPr>
          <a:xfrm>
            <a:off x="838200" y="1825625"/>
            <a:ext cx="10145751" cy="1140600"/>
          </a:xfrm>
        </p:spPr>
        <p:txBody>
          <a:bodyPr/>
          <a:lstStyle/>
          <a:p>
            <a:r>
              <a:rPr lang="en-US" smtClean="0"/>
              <a:t>Tùy vào đồng tiền định giá mà mỗi Pip có giá trị khác nhau:</a:t>
            </a:r>
          </a:p>
          <a:p>
            <a:r>
              <a:rPr lang="en-US" smtClean="0"/>
              <a:t>Dưới dây là bảng giá theo ngày 28/2/2019. Cho tài khoản Đôla ($)</a:t>
            </a:r>
          </a:p>
          <a:p>
            <a:endParaRPr lang="vi-VN"/>
          </a:p>
        </p:txBody>
      </p:sp>
      <p:graphicFrame>
        <p:nvGraphicFramePr>
          <p:cNvPr id="7" name="Content Placeholder 4"/>
          <p:cNvGraphicFramePr>
            <a:graphicFrameLocks/>
          </p:cNvGraphicFramePr>
          <p:nvPr>
            <p:extLst>
              <p:ext uri="{D42A27DB-BD31-4B8C-83A1-F6EECF244321}">
                <p14:modId xmlns:p14="http://schemas.microsoft.com/office/powerpoint/2010/main" val="2102346208"/>
              </p:ext>
            </p:extLst>
          </p:nvPr>
        </p:nvGraphicFramePr>
        <p:xfrm>
          <a:off x="838200" y="2966225"/>
          <a:ext cx="10515600" cy="296672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en-US" smtClean="0"/>
                        <a:t>Đồng</a:t>
                      </a:r>
                      <a:r>
                        <a:rPr lang="en-US" baseline="0" smtClean="0"/>
                        <a:t> tiền định giá</a:t>
                      </a:r>
                      <a:endParaRPr lang="vi-VN"/>
                    </a:p>
                  </a:txBody>
                  <a:tcPr/>
                </a:tc>
                <a:tc>
                  <a:txBody>
                    <a:bodyPr/>
                    <a:lstStyle/>
                    <a:p>
                      <a:r>
                        <a:rPr lang="en-US" baseline="0" smtClean="0"/>
                        <a:t>Giá trị 1 Pip khi giao dịch 0.1 Lot</a:t>
                      </a:r>
                      <a:endParaRPr lang="vi-VN"/>
                    </a:p>
                  </a:txBody>
                  <a:tcPr/>
                </a:tc>
                <a:tc>
                  <a:txBody>
                    <a:bodyPr/>
                    <a:lstStyle/>
                    <a:p>
                      <a:r>
                        <a:rPr lang="en-US" smtClean="0"/>
                        <a:t>Giá</a:t>
                      </a:r>
                      <a:r>
                        <a:rPr lang="en-US" baseline="0" smtClean="0"/>
                        <a:t> trị 1 Pip khi giao dịch 1 Lot</a:t>
                      </a:r>
                      <a:endParaRPr lang="vi-VN"/>
                    </a:p>
                  </a:txBody>
                  <a:tcPr/>
                </a:tc>
              </a:tr>
              <a:tr h="370840">
                <a:tc>
                  <a:txBody>
                    <a:bodyPr/>
                    <a:lstStyle/>
                    <a:p>
                      <a:r>
                        <a:rPr lang="en-US" b="1" smtClean="0"/>
                        <a:t>USD</a:t>
                      </a:r>
                      <a:r>
                        <a:rPr lang="en-US" smtClean="0"/>
                        <a:t> |</a:t>
                      </a:r>
                      <a:r>
                        <a:rPr lang="en-US" baseline="0" smtClean="0"/>
                        <a:t> Ví dụ: EUR/</a:t>
                      </a:r>
                      <a:r>
                        <a:rPr lang="en-US" b="1" baseline="0" smtClean="0"/>
                        <a:t>USD</a:t>
                      </a:r>
                      <a:endParaRPr lang="vi-VN" b="1"/>
                    </a:p>
                  </a:txBody>
                  <a:tcPr/>
                </a:tc>
                <a:tc>
                  <a:txBody>
                    <a:bodyPr/>
                    <a:lstStyle/>
                    <a:p>
                      <a:r>
                        <a:rPr lang="en-US" smtClean="0"/>
                        <a:t>1$</a:t>
                      </a:r>
                      <a:endParaRPr lang="vi-VN"/>
                    </a:p>
                  </a:txBody>
                  <a:tcPr/>
                </a:tc>
                <a:tc>
                  <a:txBody>
                    <a:bodyPr/>
                    <a:lstStyle/>
                    <a:p>
                      <a:r>
                        <a:rPr lang="en-US" smtClean="0"/>
                        <a:t>10$</a:t>
                      </a:r>
                      <a:endParaRPr lang="vi-VN"/>
                    </a:p>
                  </a:txBody>
                  <a:tcPr/>
                </a:tc>
              </a:tr>
              <a:tr h="370840">
                <a:tc>
                  <a:txBody>
                    <a:bodyPr/>
                    <a:lstStyle/>
                    <a:p>
                      <a:r>
                        <a:rPr lang="en-US" b="1" smtClean="0"/>
                        <a:t>EUR</a:t>
                      </a:r>
                      <a:r>
                        <a:rPr lang="en-US" smtClean="0"/>
                        <a:t>  |</a:t>
                      </a:r>
                      <a:r>
                        <a:rPr lang="en-US" baseline="0" smtClean="0"/>
                        <a:t> Ví dụ: XAU/</a:t>
                      </a:r>
                      <a:r>
                        <a:rPr lang="en-US" b="1" baseline="0" smtClean="0"/>
                        <a:t>EUR</a:t>
                      </a:r>
                      <a:endParaRPr lang="vi-VN" b="1"/>
                    </a:p>
                  </a:txBody>
                  <a:tcPr/>
                </a:tc>
                <a:tc>
                  <a:txBody>
                    <a:bodyPr/>
                    <a:lstStyle/>
                    <a:p>
                      <a:r>
                        <a:rPr lang="en-US" smtClean="0"/>
                        <a:t>1.14$</a:t>
                      </a:r>
                      <a:endParaRPr lang="vi-VN"/>
                    </a:p>
                  </a:txBody>
                  <a:tcPr/>
                </a:tc>
                <a:tc>
                  <a:txBody>
                    <a:bodyPr/>
                    <a:lstStyle/>
                    <a:p>
                      <a:r>
                        <a:rPr lang="en-US" smtClean="0"/>
                        <a:t>11.4$</a:t>
                      </a:r>
                      <a:endParaRPr lang="vi-VN"/>
                    </a:p>
                  </a:txBody>
                  <a:tcPr/>
                </a:tc>
              </a:tr>
              <a:tr h="370840">
                <a:tc>
                  <a:txBody>
                    <a:bodyPr/>
                    <a:lstStyle/>
                    <a:p>
                      <a:r>
                        <a:rPr lang="en-US" b="1" smtClean="0"/>
                        <a:t>JPY</a:t>
                      </a:r>
                      <a:r>
                        <a:rPr lang="en-US" smtClean="0"/>
                        <a:t> </a:t>
                      </a:r>
                      <a:r>
                        <a:rPr lang="en-US" baseline="0" smtClean="0"/>
                        <a:t>   | Ví dụ: CAD/</a:t>
                      </a:r>
                      <a:r>
                        <a:rPr lang="en-US" b="1" baseline="0" smtClean="0"/>
                        <a:t>JPY</a:t>
                      </a:r>
                      <a:endParaRPr lang="vi-VN" b="1"/>
                    </a:p>
                  </a:txBody>
                  <a:tcPr/>
                </a:tc>
                <a:tc>
                  <a:txBody>
                    <a:bodyPr/>
                    <a:lstStyle/>
                    <a:p>
                      <a:r>
                        <a:rPr lang="en-US" smtClean="0"/>
                        <a:t>0.905$</a:t>
                      </a:r>
                      <a:endParaRPr lang="vi-VN"/>
                    </a:p>
                  </a:txBody>
                  <a:tcPr/>
                </a:tc>
                <a:tc>
                  <a:txBody>
                    <a:bodyPr/>
                    <a:lstStyle/>
                    <a:p>
                      <a:r>
                        <a:rPr lang="en-US" smtClean="0"/>
                        <a:t>9.05$</a:t>
                      </a:r>
                      <a:endParaRPr lang="vi-VN"/>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CHF</a:t>
                      </a:r>
                      <a:r>
                        <a:rPr lang="en-US" smtClean="0"/>
                        <a:t>  </a:t>
                      </a:r>
                      <a:r>
                        <a:rPr lang="en-US" baseline="0" smtClean="0"/>
                        <a:t>| Ví dụ: AUD/</a:t>
                      </a:r>
                      <a:r>
                        <a:rPr lang="en-US" b="1" baseline="0" smtClean="0"/>
                        <a:t>CHF</a:t>
                      </a:r>
                      <a:endParaRPr lang="vi-VN" b="1" smtClean="0"/>
                    </a:p>
                  </a:txBody>
                  <a:tcPr/>
                </a:tc>
                <a:tc>
                  <a:txBody>
                    <a:bodyPr/>
                    <a:lstStyle/>
                    <a:p>
                      <a:r>
                        <a:rPr lang="en-US" smtClean="0"/>
                        <a:t>1$</a:t>
                      </a:r>
                      <a:endParaRPr lang="vi-VN"/>
                    </a:p>
                  </a:txBody>
                  <a:tcPr/>
                </a:tc>
                <a:tc>
                  <a:txBody>
                    <a:bodyPr/>
                    <a:lstStyle/>
                    <a:p>
                      <a:r>
                        <a:rPr lang="en-US" smtClean="0"/>
                        <a:t>10$</a:t>
                      </a:r>
                      <a:endParaRPr lang="vi-VN"/>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NZD</a:t>
                      </a:r>
                      <a:r>
                        <a:rPr lang="en-US" smtClean="0"/>
                        <a:t>  </a:t>
                      </a:r>
                      <a:r>
                        <a:rPr lang="en-US" baseline="0" smtClean="0"/>
                        <a:t>| Ví dụ: AUD/</a:t>
                      </a:r>
                      <a:r>
                        <a:rPr lang="en-US" b="1" baseline="0" smtClean="0"/>
                        <a:t>NZD</a:t>
                      </a:r>
                      <a:endParaRPr lang="vi-VN" b="1" smtClean="0"/>
                    </a:p>
                  </a:txBody>
                  <a:tcPr/>
                </a:tc>
                <a:tc>
                  <a:txBody>
                    <a:bodyPr/>
                    <a:lstStyle/>
                    <a:p>
                      <a:r>
                        <a:rPr lang="en-US" smtClean="0"/>
                        <a:t>0.69$</a:t>
                      </a:r>
                      <a:endParaRPr lang="vi-VN"/>
                    </a:p>
                  </a:txBody>
                  <a:tcPr/>
                </a:tc>
                <a:tc>
                  <a:txBody>
                    <a:bodyPr/>
                    <a:lstStyle/>
                    <a:p>
                      <a:r>
                        <a:rPr lang="en-US" smtClean="0"/>
                        <a:t>6.9$</a:t>
                      </a:r>
                      <a:endParaRPr lang="vi-VN"/>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AUD</a:t>
                      </a:r>
                      <a:r>
                        <a:rPr lang="en-US" smtClean="0"/>
                        <a:t> | </a:t>
                      </a:r>
                      <a:r>
                        <a:rPr lang="en-US" baseline="0" smtClean="0"/>
                        <a:t>Ví dụ: EUR/</a:t>
                      </a:r>
                      <a:r>
                        <a:rPr lang="en-US" b="1" baseline="0" smtClean="0"/>
                        <a:t>AUD</a:t>
                      </a:r>
                      <a:endParaRPr lang="vi-VN" b="1" smtClean="0"/>
                    </a:p>
                  </a:txBody>
                  <a:tcPr/>
                </a:tc>
                <a:tc>
                  <a:txBody>
                    <a:bodyPr/>
                    <a:lstStyle/>
                    <a:p>
                      <a:r>
                        <a:rPr lang="en-US" smtClean="0"/>
                        <a:t>0.72$</a:t>
                      </a:r>
                      <a:endParaRPr lang="vi-VN"/>
                    </a:p>
                  </a:txBody>
                  <a:tcPr/>
                </a:tc>
                <a:tc>
                  <a:txBody>
                    <a:bodyPr/>
                    <a:lstStyle/>
                    <a:p>
                      <a:r>
                        <a:rPr lang="en-US" smtClean="0"/>
                        <a:t>7.2$</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CAD </a:t>
                      </a:r>
                      <a:r>
                        <a:rPr lang="en-US" baseline="0" smtClean="0"/>
                        <a:t>| Ví dụ: EUR/</a:t>
                      </a:r>
                      <a:r>
                        <a:rPr lang="en-US" b="1" baseline="0" smtClean="0"/>
                        <a:t>CAD</a:t>
                      </a:r>
                      <a:endParaRPr lang="vi-VN" b="1" smtClean="0"/>
                    </a:p>
                  </a:txBody>
                  <a:tcPr/>
                </a:tc>
                <a:tc>
                  <a:txBody>
                    <a:bodyPr/>
                    <a:lstStyle/>
                    <a:p>
                      <a:r>
                        <a:rPr lang="en-US" smtClean="0"/>
                        <a:t>0.76$</a:t>
                      </a:r>
                      <a:endParaRPr lang="vi-VN"/>
                    </a:p>
                  </a:txBody>
                  <a:tcPr/>
                </a:tc>
                <a:tc>
                  <a:txBody>
                    <a:bodyPr/>
                    <a:lstStyle/>
                    <a:p>
                      <a:r>
                        <a:rPr lang="en-US" smtClean="0"/>
                        <a:t>7.6$</a:t>
                      </a:r>
                    </a:p>
                  </a:txBody>
                  <a:tcPr/>
                </a:tc>
              </a:tr>
            </a:tbl>
          </a:graphicData>
        </a:graphic>
      </p:graphicFrame>
    </p:spTree>
    <p:extLst>
      <p:ext uri="{BB962C8B-B14F-4D97-AF65-F5344CB8AC3E}">
        <p14:creationId xmlns:p14="http://schemas.microsoft.com/office/powerpoint/2010/main" val="423130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xác định vị trí StopLoss (Điểm Dừng Lỗ)</a:t>
            </a:r>
            <a:endParaRPr lang="vi-VN"/>
          </a:p>
        </p:txBody>
      </p:sp>
      <p:sp>
        <p:nvSpPr>
          <p:cNvPr id="3" name="Content Placeholder 2"/>
          <p:cNvSpPr>
            <a:spLocks noGrp="1"/>
          </p:cNvSpPr>
          <p:nvPr>
            <p:ph idx="1"/>
          </p:nvPr>
        </p:nvSpPr>
        <p:spPr>
          <a:xfrm>
            <a:off x="838200" y="1825625"/>
            <a:ext cx="8930268" cy="4351338"/>
          </a:xfrm>
        </p:spPr>
        <p:txBody>
          <a:bodyPr/>
          <a:lstStyle/>
          <a:p>
            <a:r>
              <a:rPr lang="en-US" smtClean="0"/>
              <a:t>Khi đã xác định được </a:t>
            </a:r>
            <a:r>
              <a:rPr lang="en-US" b="1" smtClean="0">
                <a:solidFill>
                  <a:srgbClr val="FF0000"/>
                </a:solidFill>
              </a:rPr>
              <a:t>điểm dừng lỗ</a:t>
            </a:r>
            <a:r>
              <a:rPr lang="en-US" smtClean="0"/>
              <a:t>, </a:t>
            </a:r>
          </a:p>
          <a:p>
            <a:r>
              <a:rPr lang="en-US" smtClean="0"/>
              <a:t>thì sẽ tính được </a:t>
            </a:r>
            <a:r>
              <a:rPr lang="en-US" b="1" smtClean="0">
                <a:solidFill>
                  <a:srgbClr val="00B050"/>
                </a:solidFill>
              </a:rPr>
              <a:t>điểm chốt lãi</a:t>
            </a:r>
            <a:r>
              <a:rPr lang="en-US" smtClean="0"/>
              <a:t> </a:t>
            </a:r>
          </a:p>
          <a:p>
            <a:r>
              <a:rPr lang="en-US" smtClean="0"/>
              <a:t>và </a:t>
            </a:r>
            <a:r>
              <a:rPr lang="en-US" b="1" smtClean="0">
                <a:solidFill>
                  <a:schemeClr val="accent2"/>
                </a:solidFill>
              </a:rPr>
              <a:t>khối lượng giao dịch (Lot)</a:t>
            </a:r>
            <a:r>
              <a:rPr lang="en-US" smtClean="0"/>
              <a:t> cần thiết cho 1 lệnh!</a:t>
            </a:r>
          </a:p>
          <a:p>
            <a:endParaRPr lang="en-US"/>
          </a:p>
          <a:p>
            <a:pPr marL="0" indent="0">
              <a:buNone/>
            </a:pPr>
            <a:r>
              <a:rPr lang="en-US" smtClean="0"/>
              <a:t>=&gt; Vậy cách xác định như thế nào?</a:t>
            </a:r>
            <a:endParaRPr lang="vi-VN"/>
          </a:p>
        </p:txBody>
      </p:sp>
    </p:spTree>
    <p:extLst>
      <p:ext uri="{BB962C8B-B14F-4D97-AF65-F5344CB8AC3E}">
        <p14:creationId xmlns:p14="http://schemas.microsoft.com/office/powerpoint/2010/main" val="280978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đặt StopLoss (SL) hiệu quả:</a:t>
            </a:r>
            <a:endParaRPr lang="vi-VN"/>
          </a:p>
        </p:txBody>
      </p:sp>
      <p:sp>
        <p:nvSpPr>
          <p:cNvPr id="3" name="Content Placeholder 2"/>
          <p:cNvSpPr>
            <a:spLocks noGrp="1"/>
          </p:cNvSpPr>
          <p:nvPr>
            <p:ph idx="1"/>
          </p:nvPr>
        </p:nvSpPr>
        <p:spPr>
          <a:xfrm>
            <a:off x="838200" y="1580297"/>
            <a:ext cx="8551127" cy="4798199"/>
          </a:xfrm>
        </p:spPr>
        <p:txBody>
          <a:bodyPr/>
          <a:lstStyle/>
          <a:p>
            <a:r>
              <a:rPr lang="en-US" smtClean="0"/>
              <a:t>Đặt SL bằng</a:t>
            </a:r>
            <a:r>
              <a:rPr lang="en-US" b="1" smtClean="0">
                <a:solidFill>
                  <a:srgbClr val="00B050"/>
                </a:solidFill>
              </a:rPr>
              <a:t> 2%</a:t>
            </a:r>
            <a:r>
              <a:rPr lang="en-US" smtClean="0"/>
              <a:t> hoặc 3% số tiền của tài khoản.</a:t>
            </a:r>
          </a:p>
          <a:p>
            <a:pPr marL="0" indent="0">
              <a:buNone/>
            </a:pPr>
            <a:r>
              <a:rPr lang="en-US" sz="3200" b="1" smtClean="0"/>
              <a:t>ví dụ:</a:t>
            </a:r>
            <a:r>
              <a:rPr lang="en-US" sz="3200" smtClean="0"/>
              <a:t> tài khoản </a:t>
            </a:r>
            <a:r>
              <a:rPr lang="en-US" sz="3200" smtClean="0">
                <a:solidFill>
                  <a:srgbClr val="00B050"/>
                </a:solidFill>
              </a:rPr>
              <a:t>1000$</a:t>
            </a:r>
            <a:r>
              <a:rPr lang="en-US" sz="3200" smtClean="0"/>
              <a:t> </a:t>
            </a:r>
          </a:p>
          <a:p>
            <a:pPr marL="0" indent="0">
              <a:buNone/>
            </a:pPr>
            <a:r>
              <a:rPr lang="en-US" smtClean="0"/>
              <a:t>thì </a:t>
            </a:r>
            <a:r>
              <a:rPr lang="en-US" smtClean="0">
                <a:solidFill>
                  <a:srgbClr val="FF0000"/>
                </a:solidFill>
              </a:rPr>
              <a:t>Mức SL</a:t>
            </a:r>
            <a:r>
              <a:rPr lang="en-US" smtClean="0"/>
              <a:t> = 0.02 x 1000 = 20$ </a:t>
            </a:r>
          </a:p>
          <a:p>
            <a:pPr marL="0" indent="0">
              <a:buNone/>
            </a:pPr>
            <a:r>
              <a:rPr lang="en-US" smtClean="0"/>
              <a:t>      </a:t>
            </a:r>
            <a:r>
              <a:rPr lang="en-US" smtClean="0">
                <a:solidFill>
                  <a:srgbClr val="FF0000"/>
                </a:solidFill>
              </a:rPr>
              <a:t>Mức SL</a:t>
            </a:r>
            <a:r>
              <a:rPr lang="en-US" smtClean="0"/>
              <a:t> </a:t>
            </a:r>
            <a:r>
              <a:rPr lang="en-US"/>
              <a:t>= </a:t>
            </a:r>
            <a:r>
              <a:rPr lang="en-US" smtClean="0"/>
              <a:t>0.03 </a:t>
            </a:r>
            <a:r>
              <a:rPr lang="en-US"/>
              <a:t>x 1000 </a:t>
            </a:r>
            <a:r>
              <a:rPr lang="en-US"/>
              <a:t>= </a:t>
            </a:r>
            <a:r>
              <a:rPr lang="en-US" smtClean="0"/>
              <a:t>30$</a:t>
            </a:r>
          </a:p>
          <a:p>
            <a:pPr marL="0" indent="0">
              <a:buNone/>
            </a:pPr>
            <a:endParaRPr lang="en-US" smtClean="0"/>
          </a:p>
          <a:p>
            <a:pPr marL="0" indent="0">
              <a:buNone/>
            </a:pPr>
            <a:r>
              <a:rPr lang="en-US" sz="3200" b="1" smtClean="0"/>
              <a:t>ví dụ:</a:t>
            </a:r>
            <a:r>
              <a:rPr lang="en-US" sz="3200" smtClean="0"/>
              <a:t> tài khoản </a:t>
            </a:r>
            <a:r>
              <a:rPr lang="en-US" sz="3200" smtClean="0">
                <a:solidFill>
                  <a:srgbClr val="00B050"/>
                </a:solidFill>
              </a:rPr>
              <a:t>300$</a:t>
            </a:r>
          </a:p>
          <a:p>
            <a:pPr marL="0" indent="0">
              <a:buNone/>
            </a:pPr>
            <a:r>
              <a:rPr lang="en-US" smtClean="0"/>
              <a:t>thì </a:t>
            </a:r>
            <a:r>
              <a:rPr lang="en-US">
                <a:solidFill>
                  <a:srgbClr val="FF0000"/>
                </a:solidFill>
              </a:rPr>
              <a:t>Mức </a:t>
            </a:r>
            <a:r>
              <a:rPr lang="en-US" smtClean="0">
                <a:solidFill>
                  <a:srgbClr val="FF0000"/>
                </a:solidFill>
              </a:rPr>
              <a:t>SL</a:t>
            </a:r>
            <a:r>
              <a:rPr lang="en-US" smtClean="0"/>
              <a:t> </a:t>
            </a:r>
            <a:r>
              <a:rPr lang="en-US"/>
              <a:t>= 0.02 </a:t>
            </a:r>
            <a:r>
              <a:rPr lang="en-US"/>
              <a:t>x </a:t>
            </a:r>
            <a:r>
              <a:rPr lang="en-US" smtClean="0"/>
              <a:t>300= 6$</a:t>
            </a:r>
          </a:p>
          <a:p>
            <a:pPr marL="0" indent="0">
              <a:buNone/>
            </a:pPr>
            <a:r>
              <a:rPr lang="en-US" smtClean="0"/>
              <a:t>      </a:t>
            </a:r>
            <a:r>
              <a:rPr lang="en-US" smtClean="0">
                <a:solidFill>
                  <a:srgbClr val="FF0000"/>
                </a:solidFill>
              </a:rPr>
              <a:t>Mức SL</a:t>
            </a:r>
            <a:r>
              <a:rPr lang="en-US" smtClean="0"/>
              <a:t> </a:t>
            </a:r>
            <a:r>
              <a:rPr lang="en-US"/>
              <a:t>= </a:t>
            </a:r>
            <a:r>
              <a:rPr lang="en-US" smtClean="0"/>
              <a:t>0.03 </a:t>
            </a:r>
            <a:r>
              <a:rPr lang="en-US"/>
              <a:t>x </a:t>
            </a:r>
            <a:r>
              <a:rPr lang="en-US" smtClean="0"/>
              <a:t>300 </a:t>
            </a:r>
            <a:r>
              <a:rPr lang="en-US"/>
              <a:t>= </a:t>
            </a:r>
            <a:r>
              <a:rPr lang="en-US"/>
              <a:t>9</a:t>
            </a:r>
            <a:r>
              <a:rPr lang="en-US" smtClean="0"/>
              <a:t>$</a:t>
            </a:r>
            <a:endParaRPr lang="en-US"/>
          </a:p>
          <a:p>
            <a:pPr marL="0" indent="0">
              <a:buNone/>
            </a:pPr>
            <a:endParaRPr lang="vi-VN"/>
          </a:p>
        </p:txBody>
      </p:sp>
    </p:spTree>
    <p:extLst>
      <p:ext uri="{BB962C8B-B14F-4D97-AF65-F5344CB8AC3E}">
        <p14:creationId xmlns:p14="http://schemas.microsoft.com/office/powerpoint/2010/main" val="171026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đặt Take Profit (TP) hiệu quả:</a:t>
            </a:r>
            <a:endParaRPr lang="vi-VN"/>
          </a:p>
        </p:txBody>
      </p:sp>
      <p:sp>
        <p:nvSpPr>
          <p:cNvPr id="3" name="Content Placeholder 2"/>
          <p:cNvSpPr>
            <a:spLocks noGrp="1"/>
          </p:cNvSpPr>
          <p:nvPr>
            <p:ph idx="1"/>
          </p:nvPr>
        </p:nvSpPr>
        <p:spPr>
          <a:xfrm>
            <a:off x="838200" y="1435332"/>
            <a:ext cx="8551127" cy="5288853"/>
          </a:xfrm>
        </p:spPr>
        <p:txBody>
          <a:bodyPr/>
          <a:lstStyle/>
          <a:p>
            <a:r>
              <a:rPr lang="en-US" b="1" smtClean="0"/>
              <a:t>Đặt Mức TP gấp đôi SL.</a:t>
            </a:r>
          </a:p>
          <a:p>
            <a:r>
              <a:rPr lang="en-US" smtClean="0"/>
              <a:t>Khoảng bằng </a:t>
            </a:r>
            <a:r>
              <a:rPr lang="en-US" b="1" smtClean="0">
                <a:solidFill>
                  <a:srgbClr val="00B050"/>
                </a:solidFill>
              </a:rPr>
              <a:t>4%</a:t>
            </a:r>
            <a:r>
              <a:rPr lang="en-US" smtClean="0"/>
              <a:t> hoặc 6% số tiền của tài khoản.</a:t>
            </a:r>
          </a:p>
          <a:p>
            <a:pPr marL="0" indent="0">
              <a:buNone/>
            </a:pPr>
            <a:r>
              <a:rPr lang="en-US" b="1" smtClean="0"/>
              <a:t>ví dụ:</a:t>
            </a:r>
            <a:r>
              <a:rPr lang="en-US" smtClean="0"/>
              <a:t> tài khoản</a:t>
            </a:r>
            <a:r>
              <a:rPr lang="en-US" smtClean="0">
                <a:solidFill>
                  <a:srgbClr val="00B050"/>
                </a:solidFill>
              </a:rPr>
              <a:t> 1000$ </a:t>
            </a:r>
          </a:p>
          <a:p>
            <a:pPr marL="0" indent="0">
              <a:buNone/>
            </a:pPr>
            <a:r>
              <a:rPr lang="en-US" smtClean="0"/>
              <a:t>thì </a:t>
            </a:r>
            <a:r>
              <a:rPr lang="en-US" smtClean="0">
                <a:solidFill>
                  <a:srgbClr val="00B050"/>
                </a:solidFill>
              </a:rPr>
              <a:t>Mức TP</a:t>
            </a:r>
            <a:r>
              <a:rPr lang="en-US" smtClean="0"/>
              <a:t> = 0.04 x 1000 = 40$ </a:t>
            </a:r>
          </a:p>
          <a:p>
            <a:pPr marL="0" indent="0">
              <a:buNone/>
            </a:pPr>
            <a:r>
              <a:rPr lang="en-US" smtClean="0"/>
              <a:t>      </a:t>
            </a:r>
            <a:r>
              <a:rPr lang="en-US" smtClean="0">
                <a:solidFill>
                  <a:srgbClr val="00B050"/>
                </a:solidFill>
              </a:rPr>
              <a:t>Mức TP </a:t>
            </a:r>
            <a:r>
              <a:rPr lang="en-US" smtClean="0"/>
              <a:t>= 0.06 </a:t>
            </a:r>
            <a:r>
              <a:rPr lang="en-US"/>
              <a:t>x 1000 </a:t>
            </a:r>
            <a:r>
              <a:rPr lang="en-US"/>
              <a:t>= </a:t>
            </a:r>
            <a:r>
              <a:rPr lang="en-US"/>
              <a:t>6</a:t>
            </a:r>
            <a:r>
              <a:rPr lang="en-US" smtClean="0"/>
              <a:t>0$</a:t>
            </a:r>
          </a:p>
          <a:p>
            <a:pPr marL="0" indent="0">
              <a:buNone/>
            </a:pPr>
            <a:endParaRPr lang="en-US" smtClean="0"/>
          </a:p>
          <a:p>
            <a:pPr marL="0" indent="0">
              <a:buNone/>
            </a:pPr>
            <a:r>
              <a:rPr lang="en-US" b="1" smtClean="0"/>
              <a:t>ví dụ:</a:t>
            </a:r>
            <a:r>
              <a:rPr lang="en-US" smtClean="0"/>
              <a:t> tài khoản</a:t>
            </a:r>
            <a:r>
              <a:rPr lang="en-US" smtClean="0">
                <a:solidFill>
                  <a:srgbClr val="00B050"/>
                </a:solidFill>
              </a:rPr>
              <a:t> 300$</a:t>
            </a:r>
          </a:p>
          <a:p>
            <a:pPr marL="0" indent="0">
              <a:buNone/>
            </a:pPr>
            <a:r>
              <a:rPr lang="en-US" smtClean="0"/>
              <a:t>thì </a:t>
            </a:r>
            <a:r>
              <a:rPr lang="en-US">
                <a:solidFill>
                  <a:srgbClr val="00B050"/>
                </a:solidFill>
              </a:rPr>
              <a:t>Mức </a:t>
            </a:r>
            <a:r>
              <a:rPr lang="en-US" smtClean="0">
                <a:solidFill>
                  <a:srgbClr val="00B050"/>
                </a:solidFill>
              </a:rPr>
              <a:t>TP </a:t>
            </a:r>
            <a:r>
              <a:rPr lang="en-US" smtClean="0"/>
              <a:t>= 0.04 </a:t>
            </a:r>
            <a:r>
              <a:rPr lang="en-US"/>
              <a:t>x </a:t>
            </a:r>
            <a:r>
              <a:rPr lang="en-US" smtClean="0"/>
              <a:t>300= 12$</a:t>
            </a:r>
          </a:p>
          <a:p>
            <a:pPr marL="0" indent="0">
              <a:buNone/>
            </a:pPr>
            <a:r>
              <a:rPr lang="en-US" smtClean="0"/>
              <a:t>     </a:t>
            </a:r>
            <a:r>
              <a:rPr lang="en-US" smtClean="0">
                <a:solidFill>
                  <a:srgbClr val="00B050"/>
                </a:solidFill>
              </a:rPr>
              <a:t> Mức TP </a:t>
            </a:r>
            <a:r>
              <a:rPr lang="en-US" smtClean="0"/>
              <a:t>= 0.06 </a:t>
            </a:r>
            <a:r>
              <a:rPr lang="en-US"/>
              <a:t>x </a:t>
            </a:r>
            <a:r>
              <a:rPr lang="en-US" smtClean="0"/>
              <a:t>300 </a:t>
            </a:r>
            <a:r>
              <a:rPr lang="en-US"/>
              <a:t>= </a:t>
            </a:r>
            <a:r>
              <a:rPr lang="en-US" smtClean="0"/>
              <a:t>18$</a:t>
            </a:r>
            <a:endParaRPr lang="en-US"/>
          </a:p>
        </p:txBody>
      </p:sp>
      <p:pic>
        <p:nvPicPr>
          <p:cNvPr id="4" name="Picture 2" descr="Image result for forex stop loss strate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776" y="2332725"/>
            <a:ext cx="5176024" cy="422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04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Đặt SL bao nhiêu Pip là vừa?</a:t>
            </a:r>
            <a:endParaRPr lang="vi-VN"/>
          </a:p>
        </p:txBody>
      </p:sp>
      <p:sp>
        <p:nvSpPr>
          <p:cNvPr id="3" name="Content Placeholder 2"/>
          <p:cNvSpPr>
            <a:spLocks noGrp="1"/>
          </p:cNvSpPr>
          <p:nvPr>
            <p:ph idx="1"/>
          </p:nvPr>
        </p:nvSpPr>
        <p:spPr/>
        <p:txBody>
          <a:bodyPr/>
          <a:lstStyle/>
          <a:p>
            <a:r>
              <a:rPr lang="en-US" smtClean="0"/>
              <a:t>Sau khi biết được số </a:t>
            </a:r>
            <a:r>
              <a:rPr lang="en-US" b="1" smtClean="0">
                <a:solidFill>
                  <a:srgbClr val="00B050"/>
                </a:solidFill>
              </a:rPr>
              <a:t>2%</a:t>
            </a:r>
            <a:r>
              <a:rPr lang="en-US" smtClean="0"/>
              <a:t> </a:t>
            </a:r>
            <a:r>
              <a:rPr lang="en-US" b="1" smtClean="0">
                <a:solidFill>
                  <a:srgbClr val="00B050"/>
                </a:solidFill>
              </a:rPr>
              <a:t>tài khoản</a:t>
            </a:r>
            <a:r>
              <a:rPr lang="en-US" smtClean="0"/>
              <a:t> có thể dùng cho 1 lệnh.</a:t>
            </a:r>
          </a:p>
          <a:p>
            <a:r>
              <a:rPr lang="en-US" smtClean="0"/>
              <a:t>Bây giờ chúng ta sẽ qua mục </a:t>
            </a:r>
            <a:r>
              <a:rPr lang="en-US" b="1" smtClean="0">
                <a:solidFill>
                  <a:srgbClr val="00B050"/>
                </a:solidFill>
              </a:rPr>
              <a:t>tìm số Pip và số Lot hợp lý để đưa ra được số 2% tài khoản</a:t>
            </a:r>
            <a:r>
              <a:rPr lang="en-US" smtClean="0"/>
              <a:t> cho 1 lệnh ở trên.</a:t>
            </a:r>
            <a:endParaRPr lang="vi-VN"/>
          </a:p>
        </p:txBody>
      </p:sp>
    </p:spTree>
    <p:extLst>
      <p:ext uri="{BB962C8B-B14F-4D97-AF65-F5344CB8AC3E}">
        <p14:creationId xmlns:p14="http://schemas.microsoft.com/office/powerpoint/2010/main" val="381593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tính Số Lot theo Số tài khoản</a:t>
            </a:r>
            <a:endParaRPr lang="vi-VN"/>
          </a:p>
        </p:txBody>
      </p:sp>
      <p:sp>
        <p:nvSpPr>
          <p:cNvPr id="3" name="Content Placeholder 2"/>
          <p:cNvSpPr>
            <a:spLocks noGrp="1"/>
          </p:cNvSpPr>
          <p:nvPr>
            <p:ph idx="1"/>
          </p:nvPr>
        </p:nvSpPr>
        <p:spPr>
          <a:xfrm>
            <a:off x="838200" y="1690688"/>
            <a:ext cx="10515600" cy="4732414"/>
          </a:xfrm>
        </p:spPr>
        <p:txBody>
          <a:bodyPr/>
          <a:lstStyle/>
          <a:p>
            <a:pPr marL="0" indent="0">
              <a:buNone/>
            </a:pPr>
            <a:r>
              <a:rPr lang="en-US" b="1" smtClean="0"/>
              <a:t>Đối với trade khung ngày và 4h ( Trade dài hạn)</a:t>
            </a:r>
          </a:p>
          <a:p>
            <a:r>
              <a:rPr lang="en-US" smtClean="0"/>
              <a:t>Nên đặt mức </a:t>
            </a:r>
            <a:r>
              <a:rPr lang="en-US" smtClean="0">
                <a:solidFill>
                  <a:srgbClr val="FF0000"/>
                </a:solidFill>
              </a:rPr>
              <a:t>SL </a:t>
            </a:r>
            <a:r>
              <a:rPr lang="en-US" smtClean="0"/>
              <a:t>tầm</a:t>
            </a:r>
            <a:r>
              <a:rPr lang="en-US" b="1" smtClean="0"/>
              <a:t> 50-&gt;70</a:t>
            </a:r>
            <a:r>
              <a:rPr lang="en-US" smtClean="0"/>
              <a:t> Pips</a:t>
            </a:r>
          </a:p>
          <a:p>
            <a:r>
              <a:rPr lang="en-US" smtClean="0"/>
              <a:t>Mức </a:t>
            </a:r>
            <a:r>
              <a:rPr lang="en-US" smtClean="0">
                <a:solidFill>
                  <a:srgbClr val="00B050"/>
                </a:solidFill>
              </a:rPr>
              <a:t>TP </a:t>
            </a:r>
            <a:r>
              <a:rPr lang="en-US" smtClean="0"/>
              <a:t>tầm </a:t>
            </a:r>
            <a:r>
              <a:rPr lang="en-US" b="1" smtClean="0"/>
              <a:t>100-&gt;140</a:t>
            </a:r>
            <a:r>
              <a:rPr lang="en-US" smtClean="0"/>
              <a:t> Pips</a:t>
            </a:r>
          </a:p>
          <a:p>
            <a:pPr marL="0" indent="0">
              <a:buNone/>
            </a:pPr>
            <a:r>
              <a:rPr lang="en-US" b="1" smtClean="0"/>
              <a:t>Đối với Trade ngắn hạn thì tùy người: 15-20 PipsSL đều được.</a:t>
            </a:r>
          </a:p>
          <a:p>
            <a:endParaRPr lang="en-US"/>
          </a:p>
          <a:p>
            <a:pPr marL="0" indent="0">
              <a:buNone/>
            </a:pPr>
            <a:r>
              <a:rPr lang="en-US" b="1" smtClean="0">
                <a:solidFill>
                  <a:srgbClr val="FF0000"/>
                </a:solidFill>
              </a:rPr>
              <a:t>Lưu ý: </a:t>
            </a:r>
            <a:r>
              <a:rPr lang="en-US" smtClean="0"/>
              <a:t>Những con số này đã được nghiên cứu tính toán để tránh trường hợp râu nến giật mạnh phá </a:t>
            </a:r>
            <a:r>
              <a:rPr lang="en-US" smtClean="0">
                <a:solidFill>
                  <a:srgbClr val="FF0000"/>
                </a:solidFill>
              </a:rPr>
              <a:t>SL</a:t>
            </a:r>
            <a:r>
              <a:rPr lang="en-US" smtClean="0"/>
              <a:t>.</a:t>
            </a:r>
          </a:p>
          <a:p>
            <a:pPr marL="0" indent="0">
              <a:buNone/>
            </a:pPr>
            <a:r>
              <a:rPr lang="en-US" smtClean="0"/>
              <a:t>Tuyệt đối không được trade với số vốn lớn, rồi sau đó đặt mức Pips SL thấp lại để giảm thiểu rủi ro. </a:t>
            </a:r>
          </a:p>
          <a:p>
            <a:pPr marL="0" indent="0">
              <a:buNone/>
            </a:pPr>
            <a:r>
              <a:rPr lang="en-US" smtClean="0"/>
              <a:t>Vì giá giật vài Pips có thể quét SL bất cứ lúc nào.</a:t>
            </a:r>
          </a:p>
          <a:p>
            <a:pPr marL="0" indent="0">
              <a:buNone/>
            </a:pPr>
            <a:r>
              <a:rPr lang="en-US"/>
              <a:t/>
            </a:r>
            <a:br>
              <a:rPr lang="en-US"/>
            </a:br>
            <a:endParaRPr lang="en-US"/>
          </a:p>
        </p:txBody>
      </p:sp>
    </p:spTree>
    <p:extLst>
      <p:ext uri="{BB962C8B-B14F-4D97-AF65-F5344CB8AC3E}">
        <p14:creationId xmlns:p14="http://schemas.microsoft.com/office/powerpoint/2010/main" val="233649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tính Số Lot theo Số tài khoản</a:t>
            </a:r>
            <a:endParaRPr lang="vi-VN"/>
          </a:p>
        </p:txBody>
      </p:sp>
      <p:sp>
        <p:nvSpPr>
          <p:cNvPr id="3" name="Content Placeholder 2"/>
          <p:cNvSpPr>
            <a:spLocks noGrp="1"/>
          </p:cNvSpPr>
          <p:nvPr>
            <p:ph idx="1"/>
          </p:nvPr>
        </p:nvSpPr>
        <p:spPr>
          <a:xfrm>
            <a:off x="838200" y="1502238"/>
            <a:ext cx="10515600" cy="5199645"/>
          </a:xfrm>
        </p:spPr>
        <p:txBody>
          <a:bodyPr/>
          <a:lstStyle/>
          <a:p>
            <a:pPr marL="0" indent="0">
              <a:buNone/>
            </a:pPr>
            <a:r>
              <a:rPr lang="en-US" smtClean="0"/>
              <a:t>Ví dụ: Cặp EUR/USD: Tài Khoản 300$</a:t>
            </a:r>
          </a:p>
          <a:p>
            <a:pPr marL="0" indent="0">
              <a:buNone/>
            </a:pPr>
            <a:r>
              <a:rPr lang="en-US" smtClean="0"/>
              <a:t>SL: 2% Tài Khoản. </a:t>
            </a:r>
            <a:r>
              <a:rPr lang="en-US"/>
              <a:t>=&gt; 2% Tài Khoản </a:t>
            </a:r>
            <a:r>
              <a:rPr lang="en-US"/>
              <a:t>= </a:t>
            </a:r>
            <a:r>
              <a:rPr lang="en-US" smtClean="0"/>
              <a:t>0.02x300 </a:t>
            </a:r>
            <a:r>
              <a:rPr lang="en-US"/>
              <a:t>= 6</a:t>
            </a:r>
            <a:r>
              <a:rPr lang="en-US" smtClean="0"/>
              <a:t>$.</a:t>
            </a:r>
          </a:p>
          <a:p>
            <a:pPr marL="0" indent="0">
              <a:buNone/>
            </a:pPr>
            <a:r>
              <a:rPr lang="en-US" smtClean="0"/>
              <a:t>SL: 50Pips; TP: 100Pips.</a:t>
            </a:r>
          </a:p>
          <a:p>
            <a:pPr marL="0" indent="0">
              <a:buNone/>
            </a:pPr>
            <a:endParaRPr lang="en-US"/>
          </a:p>
          <a:p>
            <a:pPr marL="0" indent="0">
              <a:buNone/>
            </a:pPr>
            <a:r>
              <a:rPr lang="en-US" smtClean="0"/>
              <a:t>Vậy đặt số Lot bao nhiêu để: 50 Pips = 6$ ? (tức là 50 Pips = 2% số TK)</a:t>
            </a:r>
          </a:p>
          <a:p>
            <a:pPr marL="0" indent="0">
              <a:buNone/>
            </a:pPr>
            <a:r>
              <a:rPr lang="en-US" smtClean="0"/>
              <a:t>1 Lot x 1 Pip = 10$</a:t>
            </a:r>
          </a:p>
          <a:p>
            <a:pPr marL="0" indent="0">
              <a:buNone/>
            </a:pPr>
            <a:r>
              <a:rPr lang="en-US" b="1" smtClean="0">
                <a:solidFill>
                  <a:schemeClr val="accent1">
                    <a:lumMod val="75000"/>
                  </a:schemeClr>
                </a:solidFill>
              </a:rPr>
              <a:t>a </a:t>
            </a:r>
            <a:r>
              <a:rPr lang="en-US" b="1" smtClean="0"/>
              <a:t>Lot</a:t>
            </a:r>
            <a:r>
              <a:rPr lang="en-US" smtClean="0"/>
              <a:t> x 50 Pip = 6$ =&gt; ( </a:t>
            </a:r>
            <a:r>
              <a:rPr lang="en-US" smtClean="0">
                <a:solidFill>
                  <a:schemeClr val="accent1">
                    <a:lumMod val="75000"/>
                  </a:schemeClr>
                </a:solidFill>
              </a:rPr>
              <a:t>a</a:t>
            </a:r>
            <a:r>
              <a:rPr lang="en-US" smtClean="0"/>
              <a:t> x50 ) = 6 x ( 1 x 1) /10 =&gt; </a:t>
            </a:r>
            <a:r>
              <a:rPr lang="en-US" smtClean="0">
                <a:solidFill>
                  <a:schemeClr val="accent1">
                    <a:lumMod val="75000"/>
                  </a:schemeClr>
                </a:solidFill>
              </a:rPr>
              <a:t>a</a:t>
            </a:r>
            <a:r>
              <a:rPr lang="en-US" smtClean="0"/>
              <a:t> = 6/10/50 = </a:t>
            </a:r>
            <a:r>
              <a:rPr lang="en-US" smtClean="0">
                <a:solidFill>
                  <a:schemeClr val="accent1">
                    <a:lumMod val="75000"/>
                  </a:schemeClr>
                </a:solidFill>
              </a:rPr>
              <a:t>0.012</a:t>
            </a:r>
          </a:p>
          <a:p>
            <a:pPr marL="0" indent="0">
              <a:buNone/>
            </a:pPr>
            <a:endParaRPr lang="en-US">
              <a:solidFill>
                <a:schemeClr val="accent1">
                  <a:lumMod val="75000"/>
                </a:schemeClr>
              </a:solidFill>
            </a:endParaRPr>
          </a:p>
          <a:p>
            <a:pPr marL="0" indent="0">
              <a:buNone/>
            </a:pPr>
            <a:r>
              <a:rPr lang="en-US" smtClean="0">
                <a:solidFill>
                  <a:schemeClr val="accent1">
                    <a:lumMod val="75000"/>
                  </a:schemeClr>
                </a:solidFill>
              </a:rPr>
              <a:t>=&gt; Công thức tổng quát: </a:t>
            </a:r>
          </a:p>
          <a:p>
            <a:pPr marL="0" indent="0">
              <a:buNone/>
            </a:pPr>
            <a:r>
              <a:rPr lang="en-US" b="1" smtClean="0"/>
              <a:t>a Lot</a:t>
            </a:r>
            <a:r>
              <a:rPr lang="en-US" smtClean="0">
                <a:solidFill>
                  <a:schemeClr val="accent1">
                    <a:lumMod val="75000"/>
                  </a:schemeClr>
                </a:solidFill>
              </a:rPr>
              <a:t> = 2% Số TK / PipsSL / (Số tiền 1Pip1Lot Của  Đồng tiền Định Giá)</a:t>
            </a:r>
            <a:r>
              <a:rPr lang="en-US"/>
              <a:t/>
            </a:r>
            <a:br>
              <a:rPr lang="en-US"/>
            </a:br>
            <a:endParaRPr lang="en-US"/>
          </a:p>
        </p:txBody>
      </p:sp>
    </p:spTree>
    <p:extLst>
      <p:ext uri="{BB962C8B-B14F-4D97-AF65-F5344CB8AC3E}">
        <p14:creationId xmlns:p14="http://schemas.microsoft.com/office/powerpoint/2010/main" val="319687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Cần nắm vững những nội dung sau:</a:t>
            </a:r>
            <a:endParaRPr lang="vi-VN" b="1"/>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302056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5002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tính Lot của 1 lệnh cho TK 800$</a:t>
            </a:r>
            <a:endParaRPr lang="vi-VN"/>
          </a:p>
        </p:txBody>
      </p:sp>
      <p:sp>
        <p:nvSpPr>
          <p:cNvPr id="3" name="Content Placeholder 2"/>
          <p:cNvSpPr>
            <a:spLocks noGrp="1"/>
          </p:cNvSpPr>
          <p:nvPr>
            <p:ph idx="1"/>
          </p:nvPr>
        </p:nvSpPr>
        <p:spPr>
          <a:xfrm>
            <a:off x="838200" y="1825625"/>
            <a:ext cx="10515600" cy="1129448"/>
          </a:xfrm>
        </p:spPr>
        <p:txBody>
          <a:bodyPr/>
          <a:lstStyle/>
          <a:p>
            <a:pPr marL="0" indent="0">
              <a:buNone/>
            </a:pPr>
            <a:r>
              <a:rPr lang="en-US"/>
              <a:t>Công thức tổng quát:</a:t>
            </a:r>
            <a:r>
              <a:rPr lang="en-US">
                <a:solidFill>
                  <a:schemeClr val="accent1">
                    <a:lumMod val="75000"/>
                  </a:schemeClr>
                </a:solidFill>
              </a:rPr>
              <a:t> </a:t>
            </a:r>
          </a:p>
          <a:p>
            <a:pPr marL="0" indent="0">
              <a:buNone/>
            </a:pPr>
            <a:r>
              <a:rPr lang="en-US"/>
              <a:t>Lot</a:t>
            </a:r>
            <a:r>
              <a:rPr lang="en-US">
                <a:solidFill>
                  <a:schemeClr val="accent1">
                    <a:lumMod val="75000"/>
                  </a:schemeClr>
                </a:solidFill>
              </a:rPr>
              <a:t> = 2% </a:t>
            </a:r>
            <a:r>
              <a:rPr lang="en-US">
                <a:solidFill>
                  <a:srgbClr val="00B050"/>
                </a:solidFill>
              </a:rPr>
              <a:t>Số TK</a:t>
            </a:r>
            <a:r>
              <a:rPr lang="en-US">
                <a:solidFill>
                  <a:schemeClr val="accent1">
                    <a:lumMod val="75000"/>
                  </a:schemeClr>
                </a:solidFill>
              </a:rPr>
              <a:t> </a:t>
            </a:r>
            <a:r>
              <a:rPr lang="en-US"/>
              <a:t>/</a:t>
            </a:r>
            <a:r>
              <a:rPr lang="en-US">
                <a:solidFill>
                  <a:schemeClr val="accent1">
                    <a:lumMod val="75000"/>
                  </a:schemeClr>
                </a:solidFill>
              </a:rPr>
              <a:t> </a:t>
            </a:r>
            <a:r>
              <a:rPr lang="en-US">
                <a:solidFill>
                  <a:schemeClr val="accent2"/>
                </a:solidFill>
              </a:rPr>
              <a:t>PipsSL</a:t>
            </a:r>
            <a:r>
              <a:rPr lang="en-US"/>
              <a:t> /</a:t>
            </a:r>
            <a:r>
              <a:rPr lang="en-US">
                <a:solidFill>
                  <a:schemeClr val="accent1">
                    <a:lumMod val="75000"/>
                  </a:schemeClr>
                </a:solidFill>
              </a:rPr>
              <a:t> </a:t>
            </a:r>
            <a:r>
              <a:rPr lang="en-US">
                <a:solidFill>
                  <a:srgbClr val="FF0000"/>
                </a:solidFill>
              </a:rPr>
              <a:t>(Số tiền 1Pip1Lot Của  Đồng tiền Định Giá)</a:t>
            </a:r>
            <a:r>
              <a:rPr lang="en-US"/>
              <a:t/>
            </a:r>
            <a:br>
              <a:rPr lang="en-US"/>
            </a:br>
            <a:endParaRPr lang="en-US"/>
          </a:p>
          <a:p>
            <a:endParaRPr lang="vi-VN"/>
          </a:p>
        </p:txBody>
      </p:sp>
      <p:sp>
        <p:nvSpPr>
          <p:cNvPr id="4" name="Content Placeholder 2"/>
          <p:cNvSpPr txBox="1">
            <a:spLocks/>
          </p:cNvSpPr>
          <p:nvPr/>
        </p:nvSpPr>
        <p:spPr>
          <a:xfrm>
            <a:off x="838200" y="3090010"/>
            <a:ext cx="10515600" cy="2397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smtClean="0"/>
              <a:t>Ví dụ:</a:t>
            </a:r>
            <a:r>
              <a:rPr lang="en-US" smtClean="0"/>
              <a:t> Cặp tiền EUR/</a:t>
            </a:r>
            <a:r>
              <a:rPr lang="en-US" b="1" smtClean="0"/>
              <a:t>JPY</a:t>
            </a:r>
            <a:r>
              <a:rPr lang="en-US" smtClean="0"/>
              <a:t>; </a:t>
            </a:r>
          </a:p>
          <a:p>
            <a:pPr marL="0" indent="0">
              <a:buFont typeface="Arial" panose="020B0604020202020204" pitchFamily="34" charset="0"/>
              <a:buNone/>
            </a:pPr>
            <a:r>
              <a:rPr lang="en-US" smtClean="0"/>
              <a:t>SL 55Pips; SL 2% tài khoản.</a:t>
            </a:r>
          </a:p>
          <a:p>
            <a:pPr marL="0" indent="0">
              <a:buFont typeface="Arial" panose="020B0604020202020204" pitchFamily="34" charset="0"/>
              <a:buNone/>
            </a:pPr>
            <a:endParaRPr lang="en-US" smtClean="0"/>
          </a:p>
          <a:p>
            <a:pPr marL="0" indent="0">
              <a:buFont typeface="Arial" panose="020B0604020202020204" pitchFamily="34" charset="0"/>
              <a:buNone/>
            </a:pPr>
            <a:r>
              <a:rPr lang="en-US" smtClean="0"/>
              <a:t>Lot cho 1 lệnh = </a:t>
            </a:r>
            <a:r>
              <a:rPr lang="en-US" smtClean="0">
                <a:solidFill>
                  <a:schemeClr val="accent5"/>
                </a:solidFill>
              </a:rPr>
              <a:t>0.02 </a:t>
            </a:r>
            <a:r>
              <a:rPr lang="en-US" smtClean="0"/>
              <a:t>x </a:t>
            </a:r>
            <a:r>
              <a:rPr lang="en-US" smtClean="0">
                <a:solidFill>
                  <a:srgbClr val="00B050"/>
                </a:solidFill>
              </a:rPr>
              <a:t>800</a:t>
            </a:r>
            <a:r>
              <a:rPr lang="en-US" smtClean="0"/>
              <a:t> / </a:t>
            </a:r>
            <a:r>
              <a:rPr lang="en-US" smtClean="0">
                <a:solidFill>
                  <a:schemeClr val="accent2"/>
                </a:solidFill>
              </a:rPr>
              <a:t>55 </a:t>
            </a:r>
            <a:r>
              <a:rPr lang="en-US" smtClean="0"/>
              <a:t>/ </a:t>
            </a:r>
            <a:r>
              <a:rPr lang="en-US" smtClean="0">
                <a:solidFill>
                  <a:srgbClr val="FF0000"/>
                </a:solidFill>
              </a:rPr>
              <a:t>9.05</a:t>
            </a:r>
            <a:r>
              <a:rPr lang="en-US" smtClean="0"/>
              <a:t> = 0.032 Lot</a:t>
            </a:r>
            <a:br>
              <a:rPr lang="en-US" smtClean="0"/>
            </a:br>
            <a:endParaRPr lang="en-US" smtClean="0"/>
          </a:p>
          <a:p>
            <a:endParaRPr lang="vi-VN"/>
          </a:p>
        </p:txBody>
      </p:sp>
    </p:spTree>
    <p:extLst>
      <p:ext uri="{BB962C8B-B14F-4D97-AF65-F5344CB8AC3E}">
        <p14:creationId xmlns:p14="http://schemas.microsoft.com/office/powerpoint/2010/main" val="235326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Chiến lược trade hiệu quả theo SL </a:t>
            </a:r>
            <a:r>
              <a:rPr lang="en-US"/>
              <a:t>và </a:t>
            </a:r>
            <a:r>
              <a:rPr lang="en-US" smtClean="0"/>
              <a:t>TF (1)</a:t>
            </a:r>
            <a:endParaRPr lang="vi-VN"/>
          </a:p>
        </p:txBody>
      </p:sp>
      <p:sp>
        <p:nvSpPr>
          <p:cNvPr id="3" name="Content Placeholder 2"/>
          <p:cNvSpPr>
            <a:spLocks noGrp="1"/>
          </p:cNvSpPr>
          <p:nvPr>
            <p:ph idx="1"/>
          </p:nvPr>
        </p:nvSpPr>
        <p:spPr>
          <a:xfrm>
            <a:off x="838199" y="1502239"/>
            <a:ext cx="9487829" cy="5221946"/>
          </a:xfrm>
        </p:spPr>
        <p:txBody>
          <a:bodyPr/>
          <a:lstStyle/>
          <a:p>
            <a:pPr marL="0" indent="0">
              <a:buNone/>
            </a:pPr>
            <a:r>
              <a:rPr lang="en-US" b="1" smtClean="0">
                <a:solidFill>
                  <a:schemeClr val="accent1">
                    <a:lumMod val="75000"/>
                  </a:schemeClr>
                </a:solidFill>
              </a:rPr>
              <a:t>Cách dời SL</a:t>
            </a:r>
            <a:r>
              <a:rPr lang="en-US" smtClean="0">
                <a:solidFill>
                  <a:schemeClr val="accent1">
                    <a:lumMod val="75000"/>
                  </a:schemeClr>
                </a:solidFill>
              </a:rPr>
              <a:t>:</a:t>
            </a:r>
            <a:r>
              <a:rPr lang="en-US" smtClean="0"/>
              <a:t> Khi đã có lãi.</a:t>
            </a:r>
          </a:p>
          <a:p>
            <a:r>
              <a:rPr lang="en-US" smtClean="0"/>
              <a:t>Nếu giá </a:t>
            </a:r>
            <a:r>
              <a:rPr lang="en-US" b="1" smtClean="0">
                <a:solidFill>
                  <a:srgbClr val="00B050"/>
                </a:solidFill>
              </a:rPr>
              <a:t>chưa vượt qua 30 Pip</a:t>
            </a:r>
            <a:r>
              <a:rPr lang="en-US" smtClean="0"/>
              <a:t>s thì dời SL theo cách đặt SL ở trên (50-70Pip)</a:t>
            </a:r>
          </a:p>
          <a:p>
            <a:r>
              <a:rPr lang="en-US" smtClean="0"/>
              <a:t>Nếu Đã thấy lãi </a:t>
            </a:r>
            <a:r>
              <a:rPr lang="en-US" b="1" smtClean="0">
                <a:solidFill>
                  <a:srgbClr val="FF0000"/>
                </a:solidFill>
              </a:rPr>
              <a:t>vượt quá 30 Pips</a:t>
            </a:r>
            <a:r>
              <a:rPr lang="en-US" b="1" smtClean="0"/>
              <a:t>.</a:t>
            </a:r>
            <a:r>
              <a:rPr lang="en-US" smtClean="0"/>
              <a:t> Thì dời SL về mức giá ban đầu đã mua bán =&gt; Cùng lắm là Hòa vốn.</a:t>
            </a:r>
          </a:p>
          <a:p>
            <a:pPr marL="0" indent="0">
              <a:buNone/>
            </a:pPr>
            <a:r>
              <a:rPr lang="en-US" smtClean="0"/>
              <a:t>   Hoặc </a:t>
            </a:r>
            <a:r>
              <a:rPr lang="en-US"/>
              <a:t>dời </a:t>
            </a:r>
            <a:r>
              <a:rPr lang="en-US" smtClean="0"/>
              <a:t>SL theo </a:t>
            </a:r>
            <a:r>
              <a:rPr lang="en-US"/>
              <a:t>cách </a:t>
            </a:r>
            <a:r>
              <a:rPr lang="en-US"/>
              <a:t>đặt </a:t>
            </a:r>
            <a:r>
              <a:rPr lang="en-US" smtClean="0"/>
              <a:t>SL ở </a:t>
            </a:r>
            <a:r>
              <a:rPr lang="en-US"/>
              <a:t>trên (50-70Pip)</a:t>
            </a:r>
            <a:endParaRPr lang="en-US" smtClean="0"/>
          </a:p>
          <a:p>
            <a:pPr marL="0" indent="0">
              <a:buNone/>
            </a:pPr>
            <a:r>
              <a:rPr lang="en-US" b="1">
                <a:solidFill>
                  <a:schemeClr val="accent1">
                    <a:lumMod val="75000"/>
                  </a:schemeClr>
                </a:solidFill>
              </a:rPr>
              <a:t>Cách </a:t>
            </a:r>
            <a:r>
              <a:rPr lang="en-US" b="1">
                <a:solidFill>
                  <a:schemeClr val="accent1">
                    <a:lumMod val="75000"/>
                  </a:schemeClr>
                </a:solidFill>
              </a:rPr>
              <a:t>dời </a:t>
            </a:r>
            <a:r>
              <a:rPr lang="en-US" b="1" smtClean="0">
                <a:solidFill>
                  <a:schemeClr val="accent1">
                    <a:lumMod val="75000"/>
                  </a:schemeClr>
                </a:solidFill>
              </a:rPr>
              <a:t>TP:</a:t>
            </a:r>
          </a:p>
          <a:p>
            <a:r>
              <a:rPr lang="en-US" smtClean="0"/>
              <a:t>Có thể nâng Mức TP như ở Trên (100-140 Pip) Tính từ mức giá hiện tại. </a:t>
            </a:r>
          </a:p>
          <a:p>
            <a:r>
              <a:rPr lang="en-US" smtClean="0"/>
              <a:t>Hoặc giữ Nguyên Mức TP cũ. Đạt đủ lợi nhuận thì nghỉ, đi ngủ!</a:t>
            </a:r>
          </a:p>
          <a:p>
            <a:endParaRPr lang="vi-VN"/>
          </a:p>
        </p:txBody>
      </p:sp>
    </p:spTree>
    <p:extLst>
      <p:ext uri="{BB962C8B-B14F-4D97-AF65-F5344CB8AC3E}">
        <p14:creationId xmlns:p14="http://schemas.microsoft.com/office/powerpoint/2010/main" val="4121059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Chiến lược trade hiệu quả theo SL và TF</a:t>
            </a:r>
            <a:endParaRPr lang="vi-VN"/>
          </a:p>
        </p:txBody>
      </p:sp>
      <p:sp>
        <p:nvSpPr>
          <p:cNvPr id="3" name="Content Placeholder 2"/>
          <p:cNvSpPr>
            <a:spLocks noGrp="1"/>
          </p:cNvSpPr>
          <p:nvPr>
            <p:ph idx="1"/>
          </p:nvPr>
        </p:nvSpPr>
        <p:spPr>
          <a:xfrm>
            <a:off x="838200" y="1535692"/>
            <a:ext cx="10515600" cy="5177342"/>
          </a:xfrm>
        </p:spPr>
        <p:txBody>
          <a:bodyPr>
            <a:normAutofit/>
          </a:bodyPr>
          <a:lstStyle/>
          <a:p>
            <a:r>
              <a:rPr lang="en-US" sz="2400" smtClean="0"/>
              <a:t>Ở ví dụ trên: Sau khi tính được số Lot cho 1 lệnh là 0.032 Lot.</a:t>
            </a:r>
          </a:p>
          <a:p>
            <a:pPr marL="0" indent="0">
              <a:buNone/>
            </a:pPr>
            <a:r>
              <a:rPr lang="en-US" sz="2400" smtClean="0"/>
              <a:t>=&gt; Chiến lược tối ưu là vào 2 lệnh: Mỗi lệnh 0.016 Lot.</a:t>
            </a:r>
          </a:p>
          <a:p>
            <a:pPr marL="0" indent="0">
              <a:buNone/>
            </a:pPr>
            <a:endParaRPr lang="en-US" sz="2400"/>
          </a:p>
          <a:p>
            <a:r>
              <a:rPr lang="en-US" sz="2400" smtClean="0"/>
              <a:t>Vào lệnh và đặt SL cho 2 lệnh này giống nhau nhưng TP khác nhau.</a:t>
            </a:r>
          </a:p>
          <a:p>
            <a:r>
              <a:rPr lang="en-US" sz="2400" smtClean="0"/>
              <a:t>Lệnh 1: SL và TP tỷ lệ 1:1</a:t>
            </a:r>
          </a:p>
          <a:p>
            <a:r>
              <a:rPr lang="en-US" sz="2400" smtClean="0"/>
              <a:t>Lệnh 2: SL và TP tỷ lệ 1:2</a:t>
            </a:r>
            <a:endParaRPr lang="en-US" sz="2400"/>
          </a:p>
          <a:p>
            <a:pPr marL="0" indent="0">
              <a:buNone/>
            </a:pPr>
            <a:r>
              <a:rPr lang="en-US" sz="2400" smtClean="0"/>
              <a:t>=&gt; Nếu giá giảm theo chiều ngược lại, cứ để im cho nó chạm SL. Tuyệt đối không sợ hãi cắt lỗ bằng tay. (Thường giá sẽ bật lên trước khi hit SL)</a:t>
            </a:r>
          </a:p>
          <a:p>
            <a:pPr marL="0" indent="0">
              <a:buNone/>
            </a:pPr>
            <a:r>
              <a:rPr lang="en-US" sz="2400" smtClean="0"/>
              <a:t>=&gt; Nếu lệnh 1 đã ăn được TP, thì dời SL của lệnh 2 lên vị trí hòa vốn.</a:t>
            </a:r>
          </a:p>
          <a:p>
            <a:pPr marL="0" indent="0">
              <a:buNone/>
            </a:pPr>
            <a:r>
              <a:rPr lang="en-US" sz="2400" b="1" smtClean="0">
                <a:solidFill>
                  <a:srgbClr val="FF0000"/>
                </a:solidFill>
              </a:rPr>
              <a:t>Lưu ý: </a:t>
            </a:r>
            <a:r>
              <a:rPr lang="en-US" sz="2400" smtClean="0"/>
              <a:t>Tuyệt </a:t>
            </a:r>
            <a:r>
              <a:rPr lang="en-US" sz="2400"/>
              <a:t>đối </a:t>
            </a:r>
            <a:r>
              <a:rPr lang="en-US" sz="2400" b="1"/>
              <a:t>Không</a:t>
            </a:r>
            <a:r>
              <a:rPr lang="en-US" sz="2400"/>
              <a:t> được nới rộng điểm </a:t>
            </a:r>
            <a:r>
              <a:rPr lang="en-US" sz="2400"/>
              <a:t>dừng </a:t>
            </a:r>
            <a:r>
              <a:rPr lang="en-US" sz="2400" smtClean="0"/>
              <a:t>lỗ </a:t>
            </a:r>
            <a:r>
              <a:rPr lang="en-US" sz="2400" smtClean="0">
                <a:solidFill>
                  <a:srgbClr val="FF0000"/>
                </a:solidFill>
              </a:rPr>
              <a:t>SL</a:t>
            </a:r>
            <a:r>
              <a:rPr lang="en-US" sz="2400" smtClean="0"/>
              <a:t>. </a:t>
            </a:r>
            <a:r>
              <a:rPr lang="en-US" sz="2400"/>
              <a:t/>
            </a:r>
            <a:br>
              <a:rPr lang="en-US" sz="2400"/>
            </a:br>
            <a:r>
              <a:rPr lang="en-US" sz="2400"/>
              <a:t>Điểm </a:t>
            </a:r>
            <a:r>
              <a:rPr lang="en-US" sz="2400"/>
              <a:t>chốt </a:t>
            </a:r>
            <a:r>
              <a:rPr lang="en-US" sz="2400" smtClean="0"/>
              <a:t>lời </a:t>
            </a:r>
            <a:r>
              <a:rPr lang="en-US" sz="2400" smtClean="0">
                <a:solidFill>
                  <a:srgbClr val="00B050"/>
                </a:solidFill>
              </a:rPr>
              <a:t>TP</a:t>
            </a:r>
            <a:r>
              <a:rPr lang="en-US" sz="2400" smtClean="0"/>
              <a:t> </a:t>
            </a:r>
            <a:r>
              <a:rPr lang="en-US" sz="2400"/>
              <a:t>thì có thể mở rộng</a:t>
            </a:r>
            <a:r>
              <a:rPr lang="en-US" sz="2400"/>
              <a:t>, </a:t>
            </a:r>
            <a:r>
              <a:rPr lang="en-US" sz="2400" smtClean="0">
                <a:solidFill>
                  <a:srgbClr val="FF0000"/>
                </a:solidFill>
              </a:rPr>
              <a:t>SL</a:t>
            </a:r>
            <a:r>
              <a:rPr lang="en-US" sz="2400" smtClean="0"/>
              <a:t> có </a:t>
            </a:r>
            <a:r>
              <a:rPr lang="en-US" sz="2400"/>
              <a:t>thể dời lên mức hòa vốn hoặc chạy theo điểm </a:t>
            </a:r>
            <a:r>
              <a:rPr lang="en-US" sz="2400"/>
              <a:t>chốt </a:t>
            </a:r>
            <a:r>
              <a:rPr lang="en-US" sz="2400" smtClean="0"/>
              <a:t>lời </a:t>
            </a:r>
            <a:r>
              <a:rPr lang="en-US" sz="2400" smtClean="0">
                <a:solidFill>
                  <a:srgbClr val="00B050"/>
                </a:solidFill>
              </a:rPr>
              <a:t>TP</a:t>
            </a:r>
            <a:r>
              <a:rPr lang="en-US" sz="2400" smtClean="0"/>
              <a:t> (Trailing Stop).</a:t>
            </a:r>
            <a:endParaRPr lang="en-US" sz="2400"/>
          </a:p>
          <a:p>
            <a:pPr marL="0" indent="0">
              <a:buNone/>
            </a:pPr>
            <a:endParaRPr lang="en-US" sz="2400" smtClean="0"/>
          </a:p>
        </p:txBody>
      </p:sp>
    </p:spTree>
    <p:extLst>
      <p:ext uri="{BB962C8B-B14F-4D97-AF65-F5344CB8AC3E}">
        <p14:creationId xmlns:p14="http://schemas.microsoft.com/office/powerpoint/2010/main" val="313971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99" y="225926"/>
            <a:ext cx="9933673" cy="3961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99" y="4186990"/>
            <a:ext cx="9933673" cy="2324100"/>
          </a:xfrm>
          <a:prstGeom prst="rect">
            <a:avLst/>
          </a:prstGeom>
        </p:spPr>
      </p:pic>
    </p:spTree>
    <p:extLst>
      <p:ext uri="{BB962C8B-B14F-4D97-AF65-F5344CB8AC3E}">
        <p14:creationId xmlns:p14="http://schemas.microsoft.com/office/powerpoint/2010/main" val="3272875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Để không bao giờ cháy tài khoản</a:t>
            </a:r>
            <a:endParaRPr lang="vi-VN"/>
          </a:p>
        </p:txBody>
      </p:sp>
      <p:sp>
        <p:nvSpPr>
          <p:cNvPr id="3" name="Content Placeholder 2"/>
          <p:cNvSpPr>
            <a:spLocks noGrp="1"/>
          </p:cNvSpPr>
          <p:nvPr>
            <p:ph idx="1"/>
          </p:nvPr>
        </p:nvSpPr>
        <p:spPr>
          <a:xfrm>
            <a:off x="838199" y="1825624"/>
            <a:ext cx="5373029" cy="4753595"/>
          </a:xfrm>
        </p:spPr>
        <p:txBody>
          <a:bodyPr/>
          <a:lstStyle/>
          <a:p>
            <a:pPr marL="0" indent="0">
              <a:buNone/>
            </a:pPr>
            <a:r>
              <a:rPr lang="en-US" smtClean="0"/>
              <a:t>Nguyên Tắc Bất Biến:</a:t>
            </a:r>
          </a:p>
          <a:p>
            <a:pPr marL="0" indent="0">
              <a:buNone/>
            </a:pPr>
            <a:r>
              <a:rPr lang="en-US" smtClean="0">
                <a:solidFill>
                  <a:schemeClr val="accent5"/>
                </a:solidFill>
              </a:rPr>
              <a:t>1.</a:t>
            </a:r>
            <a:r>
              <a:rPr lang="en-US" smtClean="0"/>
              <a:t> </a:t>
            </a:r>
            <a:r>
              <a:rPr lang="en-US" smtClean="0">
                <a:solidFill>
                  <a:srgbClr val="FF0000"/>
                </a:solidFill>
              </a:rPr>
              <a:t>Luôn Luôn</a:t>
            </a:r>
            <a:r>
              <a:rPr lang="en-US" smtClean="0"/>
              <a:t> đặt Stoploss.</a:t>
            </a:r>
          </a:p>
          <a:p>
            <a:pPr marL="0" indent="0">
              <a:buNone/>
            </a:pPr>
            <a:r>
              <a:rPr lang="en-US" smtClean="0">
                <a:solidFill>
                  <a:schemeClr val="accent5"/>
                </a:solidFill>
              </a:rPr>
              <a:t>2. </a:t>
            </a:r>
            <a:r>
              <a:rPr lang="en-US" smtClean="0">
                <a:solidFill>
                  <a:srgbClr val="FF0000"/>
                </a:solidFill>
              </a:rPr>
              <a:t>Không dùng BotTrade</a:t>
            </a:r>
            <a:r>
              <a:rPr lang="en-US" smtClean="0"/>
              <a:t> nếu đó không phải là Bot do mình viết ra.</a:t>
            </a:r>
          </a:p>
          <a:p>
            <a:pPr marL="0" indent="0">
              <a:buNone/>
            </a:pPr>
            <a:r>
              <a:rPr lang="en-US" smtClean="0">
                <a:solidFill>
                  <a:schemeClr val="accent5"/>
                </a:solidFill>
              </a:rPr>
              <a:t>3</a:t>
            </a:r>
            <a:r>
              <a:rPr lang="en-US" smtClean="0"/>
              <a:t>. </a:t>
            </a:r>
            <a:r>
              <a:rPr lang="en-US" smtClean="0">
                <a:solidFill>
                  <a:srgbClr val="FF0000"/>
                </a:solidFill>
              </a:rPr>
              <a:t>Không giao tiền cho người khác</a:t>
            </a:r>
            <a:r>
              <a:rPr lang="en-US" smtClean="0"/>
              <a:t> Trade giùm.</a:t>
            </a:r>
          </a:p>
          <a:p>
            <a:pPr marL="0" indent="0">
              <a:buNone/>
            </a:pPr>
            <a:r>
              <a:rPr lang="en-US" smtClean="0">
                <a:solidFill>
                  <a:schemeClr val="accent5"/>
                </a:solidFill>
              </a:rPr>
              <a:t>4.</a:t>
            </a:r>
            <a:r>
              <a:rPr lang="en-US" smtClean="0">
                <a:solidFill>
                  <a:srgbClr val="FF0000"/>
                </a:solidFill>
              </a:rPr>
              <a:t> Không </a:t>
            </a:r>
            <a:r>
              <a:rPr lang="en-US" smtClean="0"/>
              <a:t>Trade trong lúc vừa mới thua hoặc thắng 1 lệnh quan trọng, </a:t>
            </a:r>
            <a:r>
              <a:rPr lang="en-US" smtClean="0">
                <a:solidFill>
                  <a:srgbClr val="FF0000"/>
                </a:solidFill>
              </a:rPr>
              <a:t>quá hưng phấn hoặc quá cay cú.</a:t>
            </a:r>
          </a:p>
          <a:p>
            <a:pPr marL="0" indent="0">
              <a:buNone/>
            </a:pPr>
            <a:r>
              <a:rPr lang="en-US" smtClean="0">
                <a:solidFill>
                  <a:srgbClr val="0070C0"/>
                </a:solidFill>
              </a:rPr>
              <a:t>5.</a:t>
            </a:r>
            <a:r>
              <a:rPr lang="en-US" smtClean="0">
                <a:solidFill>
                  <a:srgbClr val="FF0000"/>
                </a:solidFill>
              </a:rPr>
              <a:t> Không </a:t>
            </a:r>
            <a:r>
              <a:rPr lang="en-US" smtClean="0"/>
              <a:t>nhồi lệnh liên tục gồng lỗ.</a:t>
            </a:r>
            <a:endParaRPr lang="vi-VN"/>
          </a:p>
        </p:txBody>
      </p:sp>
      <p:pic>
        <p:nvPicPr>
          <p:cNvPr id="2050" name="Picture 2" descr="Image result for quáº£n trá» rá»§i 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56512"/>
            <a:ext cx="5646234"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52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9429" cy="1325563"/>
          </a:xfrm>
        </p:spPr>
        <p:txBody>
          <a:bodyPr/>
          <a:lstStyle/>
          <a:p>
            <a:r>
              <a:rPr lang="en-US" smtClean="0"/>
              <a:t>Bạn thích trade dài ngày hay trade trong ngày?</a:t>
            </a:r>
            <a:br>
              <a:rPr lang="en-US" smtClean="0"/>
            </a:br>
            <a:r>
              <a:rPr lang="en-US" smtClean="0"/>
              <a:t>Và chiến lược trade như thế nào? </a:t>
            </a:r>
            <a:endParaRPr lang="vi-VN"/>
          </a:p>
        </p:txBody>
      </p:sp>
      <p:sp>
        <p:nvSpPr>
          <p:cNvPr id="3" name="Content Placeholder 2"/>
          <p:cNvSpPr>
            <a:spLocks noGrp="1"/>
          </p:cNvSpPr>
          <p:nvPr>
            <p:ph idx="1"/>
          </p:nvPr>
        </p:nvSpPr>
        <p:spPr>
          <a:xfrm>
            <a:off x="838200" y="1825625"/>
            <a:ext cx="5707566" cy="4351338"/>
          </a:xfrm>
        </p:spPr>
        <p:txBody>
          <a:bodyPr/>
          <a:lstStyle/>
          <a:p>
            <a:r>
              <a:rPr lang="en-US" smtClean="0"/>
              <a:t>Ứng với mỗi chiến lược trade sẽ có cách đặt StopLoss khác nhau.</a:t>
            </a:r>
          </a:p>
          <a:p>
            <a:r>
              <a:rPr lang="en-US" smtClean="0"/>
              <a:t>Và số Pips SL cũng sẽ khác nhau.</a:t>
            </a:r>
          </a:p>
          <a:p>
            <a:r>
              <a:rPr lang="en-US" smtClean="0"/>
              <a:t>Cũng có trường phái trade không cần StopLoss.</a:t>
            </a:r>
          </a:p>
          <a:p>
            <a:pPr marL="0" indent="0">
              <a:buNone/>
            </a:pPr>
            <a:r>
              <a:rPr lang="en-US"/>
              <a:t> </a:t>
            </a:r>
            <a:r>
              <a:rPr lang="en-US" smtClean="0"/>
              <a:t>(Quá mạo hiểm, Dễ cháy tài khoản)</a:t>
            </a:r>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863" y="1825625"/>
            <a:ext cx="5252765" cy="415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42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Trường Phái không đặt SL </a:t>
            </a:r>
            <a:br>
              <a:rPr lang="en-US" smtClean="0"/>
            </a:br>
            <a:r>
              <a:rPr lang="en-US" smtClean="0"/>
              <a:t>(Trường phái gồng Lỗ)</a:t>
            </a:r>
            <a:endParaRPr lang="vi-VN"/>
          </a:p>
        </p:txBody>
      </p:sp>
      <p:pic>
        <p:nvPicPr>
          <p:cNvPr id="4" name="Content Placeholder 3"/>
          <p:cNvPicPr>
            <a:picLocks noGrp="1" noChangeAspect="1"/>
          </p:cNvPicPr>
          <p:nvPr>
            <p:ph idx="1"/>
          </p:nvPr>
        </p:nvPicPr>
        <p:blipFill>
          <a:blip r:embed="rId2"/>
          <a:stretch>
            <a:fillRect/>
          </a:stretch>
        </p:blipFill>
        <p:spPr>
          <a:xfrm>
            <a:off x="960864" y="1690688"/>
            <a:ext cx="10392936" cy="5025455"/>
          </a:xfrm>
          <a:prstGeom prst="rect">
            <a:avLst/>
          </a:prstGeom>
        </p:spPr>
      </p:pic>
    </p:spTree>
    <p:extLst>
      <p:ext uri="{BB962C8B-B14F-4D97-AF65-F5344CB8AC3E}">
        <p14:creationId xmlns:p14="http://schemas.microsoft.com/office/powerpoint/2010/main" val="378392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StopLoss theo Chart (theo mô hình)</a:t>
            </a:r>
            <a:endParaRPr lang="vi-VN"/>
          </a:p>
        </p:txBody>
      </p:sp>
      <p:pic>
        <p:nvPicPr>
          <p:cNvPr id="6" name="Picture 2" descr="Image result for forex stop loss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7982" y="1690688"/>
            <a:ext cx="6964867" cy="4239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20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StopLoss ở sau vật cản kháng cự hỗ trợ</a:t>
            </a:r>
            <a:endParaRPr lang="vi-VN"/>
          </a:p>
        </p:txBody>
      </p:sp>
      <p:pic>
        <p:nvPicPr>
          <p:cNvPr id="5122" name="Picture 2" descr="Image result for forex stop loss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5461" y="1915926"/>
            <a:ext cx="6581078" cy="422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3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Đặt StopLoss ở sau vật cản kháng cự hỗ trợ</a:t>
            </a:r>
            <a:endParaRPr lang="vi-VN"/>
          </a:p>
        </p:txBody>
      </p:sp>
      <p:pic>
        <p:nvPicPr>
          <p:cNvPr id="6146" name="Picture 2" descr="Image result for forex stop loss strate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1507" y="1836563"/>
            <a:ext cx="7028985" cy="469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7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294"/>
            <a:ext cx="10515600" cy="1263394"/>
          </a:xfrm>
        </p:spPr>
        <p:txBody>
          <a:bodyPr/>
          <a:lstStyle/>
          <a:p>
            <a:r>
              <a:rPr lang="en-US"/>
              <a:t>Đặt StopLoss ở sau vật cản kháng cự hỗ trợ</a:t>
            </a:r>
            <a:endParaRPr lang="vi-VN"/>
          </a:p>
        </p:txBody>
      </p:sp>
      <p:pic>
        <p:nvPicPr>
          <p:cNvPr id="4" name="Content Placeholder 3"/>
          <p:cNvPicPr>
            <a:picLocks noGrp="1" noChangeAspect="1"/>
          </p:cNvPicPr>
          <p:nvPr>
            <p:ph idx="1"/>
          </p:nvPr>
        </p:nvPicPr>
        <p:blipFill>
          <a:blip r:embed="rId2"/>
          <a:stretch>
            <a:fillRect/>
          </a:stretch>
        </p:blipFill>
        <p:spPr>
          <a:xfrm>
            <a:off x="1946526" y="1828801"/>
            <a:ext cx="7897503" cy="4619644"/>
          </a:xfrm>
          <a:prstGeom prst="rect">
            <a:avLst/>
          </a:prstGeom>
        </p:spPr>
      </p:pic>
    </p:spTree>
    <p:extLst>
      <p:ext uri="{BB962C8B-B14F-4D97-AF65-F5344CB8AC3E}">
        <p14:creationId xmlns:p14="http://schemas.microsoft.com/office/powerpoint/2010/main" val="107503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10486</TotalTime>
  <Words>1243</Words>
  <Application>Microsoft Office PowerPoint</Application>
  <PresentationFormat>Widescreen</PresentationFormat>
  <Paragraphs>133</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Bài 5: Quản Trị Vốn Trong Forex</vt:lpstr>
      <vt:lpstr>Cần nắm vững những nội dung sau:</vt:lpstr>
      <vt:lpstr>Để không bao giờ cháy tài khoản</vt:lpstr>
      <vt:lpstr>Bạn thích trade dài ngày hay trade trong ngày? Và chiến lược trade như thế nào? </vt:lpstr>
      <vt:lpstr>Trường Phái không đặt SL  (Trường phái gồng Lỗ)</vt:lpstr>
      <vt:lpstr>Đặt StopLoss theo Chart (theo mô hình)</vt:lpstr>
      <vt:lpstr>Đặt StopLoss ở sau vật cản kháng cự hỗ trợ</vt:lpstr>
      <vt:lpstr>Đặt StopLoss ở sau vật cản kháng cự hỗ trợ</vt:lpstr>
      <vt:lpstr>Đặt StopLoss ở sau vật cản kháng cự hỗ trợ</vt:lpstr>
      <vt:lpstr>Đặt StopLoss ở sau vật cản kháng cự hỗ trợ</vt:lpstr>
      <vt:lpstr>Đặt StopLoss ở sau vật cản kháng cự hỗ trợ</vt:lpstr>
      <vt:lpstr>Đặt StopLoss theo số Pips</vt:lpstr>
      <vt:lpstr>Cách tính lãi lỗ theo Lot và Pip</vt:lpstr>
      <vt:lpstr>Cách xác định vị trí StopLoss (Điểm Dừng Lỗ)</vt:lpstr>
      <vt:lpstr>Cách đặt StopLoss (SL) hiệu quả:</vt:lpstr>
      <vt:lpstr>Cách đặt Take Profit (TP) hiệu quả:</vt:lpstr>
      <vt:lpstr>Đặt SL bao nhiêu Pip là vừa?</vt:lpstr>
      <vt:lpstr>Cách tính Số Lot theo Số tài khoản</vt:lpstr>
      <vt:lpstr>Cách tính Số Lot theo Số tài khoản</vt:lpstr>
      <vt:lpstr>Ví dụ tính Lot của 1 lệnh cho TK 800$</vt:lpstr>
      <vt:lpstr>Chiến lược trade hiệu quả theo SL và TF (1)</vt:lpstr>
      <vt:lpstr>Chiến lược trade hiệu quả theo SL và TF</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Khái niệm, ý nghĩa phân tích kĩ thuật, đọc biểu đồ nến</dc:title>
  <dc:creator>Quy Vu</dc:creator>
  <cp:lastModifiedBy>Quy Vu</cp:lastModifiedBy>
  <cp:revision>1103</cp:revision>
  <dcterms:created xsi:type="dcterms:W3CDTF">2018-07-19T05:59:50Z</dcterms:created>
  <dcterms:modified xsi:type="dcterms:W3CDTF">2019-02-28T05:11:15Z</dcterms:modified>
</cp:coreProperties>
</file>