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sldIdLst>
    <p:sldId id="256" r:id="rId2"/>
    <p:sldId id="282" r:id="rId3"/>
    <p:sldId id="284" r:id="rId4"/>
    <p:sldId id="292" r:id="rId5"/>
    <p:sldId id="289" r:id="rId6"/>
    <p:sldId id="304" r:id="rId7"/>
    <p:sldId id="30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81795" autoAdjust="0"/>
  </p:normalViewPr>
  <p:slideViewPr>
    <p:cSldViewPr snapToGrid="0">
      <p:cViewPr varScale="1">
        <p:scale>
          <a:sx n="57" d="100"/>
          <a:sy n="57" d="100"/>
        </p:scale>
        <p:origin x="9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CF7A0-6A98-4115-96B5-09B3C25C407F}"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vi-VN"/>
        </a:p>
      </dgm:t>
    </dgm:pt>
    <dgm:pt modelId="{011B63CE-90D4-44E7-AE25-1D7018343855}">
      <dgm:prSet phldrT="[Text]"/>
      <dgm:spPr/>
      <dgm:t>
        <a:bodyPr/>
        <a:lstStyle/>
        <a:p>
          <a:r>
            <a:rPr lang="en-US" smtClean="0"/>
            <a:t>2. </a:t>
          </a:r>
          <a:r>
            <a:rPr lang="en-US" smtClean="0"/>
            <a:t>Thực hành đặt Stoploss, Trailing Stop, </a:t>
          </a:r>
          <a:r>
            <a:rPr lang="en-US" smtClean="0"/>
            <a:t>TakeProfit trên MT4</a:t>
          </a:r>
          <a:endParaRPr lang="vi-VN"/>
        </a:p>
      </dgm:t>
    </dgm:pt>
    <dgm:pt modelId="{C80EE1A2-FBEE-423F-8150-F68564E83566}" type="parTrans" cxnId="{005FFCF8-C545-48AD-87F6-BF51749990ED}">
      <dgm:prSet/>
      <dgm:spPr/>
      <dgm:t>
        <a:bodyPr/>
        <a:lstStyle/>
        <a:p>
          <a:endParaRPr lang="vi-VN"/>
        </a:p>
      </dgm:t>
    </dgm:pt>
    <dgm:pt modelId="{AEAC4D58-5A5E-40E2-95FD-18C1406EDBCD}" type="sibTrans" cxnId="{005FFCF8-C545-48AD-87F6-BF51749990ED}">
      <dgm:prSet/>
      <dgm:spPr/>
      <dgm:t>
        <a:bodyPr/>
        <a:lstStyle/>
        <a:p>
          <a:endParaRPr lang="vi-VN"/>
        </a:p>
      </dgm:t>
    </dgm:pt>
    <dgm:pt modelId="{811EB7CD-0F09-4196-96B9-36751D82ECC5}">
      <dgm:prSet phldrT="[Text]"/>
      <dgm:spPr/>
      <dgm:t>
        <a:bodyPr/>
        <a:lstStyle/>
        <a:p>
          <a:r>
            <a:rPr lang="en-US" smtClean="0"/>
            <a:t>1. Ôn lại pp quản trị vốn. </a:t>
          </a:r>
          <a:endParaRPr lang="vi-VN"/>
        </a:p>
      </dgm:t>
    </dgm:pt>
    <dgm:pt modelId="{A1F8D452-7A2E-459E-AF6D-7D6EDF36A9B9}" type="sibTrans" cxnId="{5E0D9B2F-A65B-4FF2-AE1A-849D4251F380}">
      <dgm:prSet/>
      <dgm:spPr/>
      <dgm:t>
        <a:bodyPr/>
        <a:lstStyle/>
        <a:p>
          <a:endParaRPr lang="vi-VN"/>
        </a:p>
      </dgm:t>
    </dgm:pt>
    <dgm:pt modelId="{1BF5E315-7A6A-4BEA-804B-D39F91C65AC4}" type="parTrans" cxnId="{5E0D9B2F-A65B-4FF2-AE1A-849D4251F380}">
      <dgm:prSet/>
      <dgm:spPr/>
      <dgm:t>
        <a:bodyPr/>
        <a:lstStyle/>
        <a:p>
          <a:endParaRPr lang="vi-VN"/>
        </a:p>
      </dgm:t>
    </dgm:pt>
    <dgm:pt modelId="{6F8E4E9C-247E-44A2-8C40-AC1CC12EA2F7}" type="pres">
      <dgm:prSet presAssocID="{CB0CF7A0-6A98-4115-96B5-09B3C25C407F}" presName="linear" presStyleCnt="0">
        <dgm:presLayoutVars>
          <dgm:dir/>
          <dgm:animLvl val="lvl"/>
          <dgm:resizeHandles val="exact"/>
        </dgm:presLayoutVars>
      </dgm:prSet>
      <dgm:spPr/>
      <dgm:t>
        <a:bodyPr/>
        <a:lstStyle/>
        <a:p>
          <a:endParaRPr lang="vi-VN"/>
        </a:p>
      </dgm:t>
    </dgm:pt>
    <dgm:pt modelId="{8AC15AC4-73C6-48CE-A43D-394F47265421}" type="pres">
      <dgm:prSet presAssocID="{811EB7CD-0F09-4196-96B9-36751D82ECC5}" presName="parentLin" presStyleCnt="0"/>
      <dgm:spPr/>
    </dgm:pt>
    <dgm:pt modelId="{52C1D8B1-DA94-450B-9FE9-CB4E6D8FDB3C}" type="pres">
      <dgm:prSet presAssocID="{811EB7CD-0F09-4196-96B9-36751D82ECC5}" presName="parentLeftMargin" presStyleLbl="node1" presStyleIdx="0" presStyleCnt="2"/>
      <dgm:spPr/>
      <dgm:t>
        <a:bodyPr/>
        <a:lstStyle/>
        <a:p>
          <a:endParaRPr lang="vi-VN"/>
        </a:p>
      </dgm:t>
    </dgm:pt>
    <dgm:pt modelId="{DC66E1E9-F9BD-4F4C-8243-6003F09E94DC}" type="pres">
      <dgm:prSet presAssocID="{811EB7CD-0F09-4196-96B9-36751D82ECC5}" presName="parentText" presStyleLbl="node1" presStyleIdx="0" presStyleCnt="2" custScaleX="100407">
        <dgm:presLayoutVars>
          <dgm:chMax val="0"/>
          <dgm:bulletEnabled val="1"/>
        </dgm:presLayoutVars>
      </dgm:prSet>
      <dgm:spPr/>
      <dgm:t>
        <a:bodyPr/>
        <a:lstStyle/>
        <a:p>
          <a:endParaRPr lang="vi-VN"/>
        </a:p>
      </dgm:t>
    </dgm:pt>
    <dgm:pt modelId="{E68988EC-DFE0-40D5-BC62-D5C3B8F447B3}" type="pres">
      <dgm:prSet presAssocID="{811EB7CD-0F09-4196-96B9-36751D82ECC5}" presName="negativeSpace" presStyleCnt="0"/>
      <dgm:spPr/>
    </dgm:pt>
    <dgm:pt modelId="{A0D8909E-FFCF-4D1A-9AA4-93EA8C000AC4}" type="pres">
      <dgm:prSet presAssocID="{811EB7CD-0F09-4196-96B9-36751D82ECC5}" presName="childText" presStyleLbl="conFgAcc1" presStyleIdx="0" presStyleCnt="2">
        <dgm:presLayoutVars>
          <dgm:bulletEnabled val="1"/>
        </dgm:presLayoutVars>
      </dgm:prSet>
      <dgm:spPr/>
    </dgm:pt>
    <dgm:pt modelId="{738B52CB-27A1-4F8A-87BD-42479A4F7386}" type="pres">
      <dgm:prSet presAssocID="{A1F8D452-7A2E-459E-AF6D-7D6EDF36A9B9}" presName="spaceBetweenRectangles" presStyleCnt="0"/>
      <dgm:spPr/>
    </dgm:pt>
    <dgm:pt modelId="{B0E78397-920E-42AE-A2AA-5D597E51EA63}" type="pres">
      <dgm:prSet presAssocID="{011B63CE-90D4-44E7-AE25-1D7018343855}" presName="parentLin" presStyleCnt="0"/>
      <dgm:spPr/>
      <dgm:t>
        <a:bodyPr/>
        <a:lstStyle/>
        <a:p>
          <a:endParaRPr lang="vi-VN"/>
        </a:p>
      </dgm:t>
    </dgm:pt>
    <dgm:pt modelId="{C536237E-17F4-44CC-9705-059EC9B6F690}" type="pres">
      <dgm:prSet presAssocID="{011B63CE-90D4-44E7-AE25-1D7018343855}" presName="parentLeftMargin" presStyleLbl="node1" presStyleIdx="0" presStyleCnt="2"/>
      <dgm:spPr/>
      <dgm:t>
        <a:bodyPr/>
        <a:lstStyle/>
        <a:p>
          <a:endParaRPr lang="vi-VN"/>
        </a:p>
      </dgm:t>
    </dgm:pt>
    <dgm:pt modelId="{1E33538D-4B6F-47F1-BEEE-6B3016F93797}" type="pres">
      <dgm:prSet presAssocID="{011B63CE-90D4-44E7-AE25-1D7018343855}" presName="parentText" presStyleLbl="node1" presStyleIdx="1" presStyleCnt="2" custScaleX="100605">
        <dgm:presLayoutVars>
          <dgm:chMax val="0"/>
          <dgm:bulletEnabled val="1"/>
        </dgm:presLayoutVars>
      </dgm:prSet>
      <dgm:spPr/>
      <dgm:t>
        <a:bodyPr/>
        <a:lstStyle/>
        <a:p>
          <a:endParaRPr lang="vi-VN"/>
        </a:p>
      </dgm:t>
    </dgm:pt>
    <dgm:pt modelId="{38976EB6-DC4D-4565-8375-B952A038B93C}" type="pres">
      <dgm:prSet presAssocID="{011B63CE-90D4-44E7-AE25-1D7018343855}" presName="negativeSpace" presStyleCnt="0"/>
      <dgm:spPr/>
      <dgm:t>
        <a:bodyPr/>
        <a:lstStyle/>
        <a:p>
          <a:endParaRPr lang="vi-VN"/>
        </a:p>
      </dgm:t>
    </dgm:pt>
    <dgm:pt modelId="{E758249F-AD6D-4E70-B741-881B27ECC45A}" type="pres">
      <dgm:prSet presAssocID="{011B63CE-90D4-44E7-AE25-1D7018343855}" presName="childText" presStyleLbl="conFgAcc1" presStyleIdx="1" presStyleCnt="2">
        <dgm:presLayoutVars>
          <dgm:bulletEnabled val="1"/>
        </dgm:presLayoutVars>
      </dgm:prSet>
      <dgm:spPr/>
      <dgm:t>
        <a:bodyPr/>
        <a:lstStyle/>
        <a:p>
          <a:endParaRPr lang="vi-VN"/>
        </a:p>
      </dgm:t>
    </dgm:pt>
  </dgm:ptLst>
  <dgm:cxnLst>
    <dgm:cxn modelId="{BB05754D-497B-40B1-8A5A-77938B2B6205}" type="presOf" srcId="{CB0CF7A0-6A98-4115-96B5-09B3C25C407F}" destId="{6F8E4E9C-247E-44A2-8C40-AC1CC12EA2F7}" srcOrd="0" destOrd="0" presId="urn:microsoft.com/office/officeart/2005/8/layout/list1"/>
    <dgm:cxn modelId="{D6F26169-0A34-4937-9DB9-E0EE31BA0AE8}" type="presOf" srcId="{811EB7CD-0F09-4196-96B9-36751D82ECC5}" destId="{52C1D8B1-DA94-450B-9FE9-CB4E6D8FDB3C}" srcOrd="0" destOrd="0" presId="urn:microsoft.com/office/officeart/2005/8/layout/list1"/>
    <dgm:cxn modelId="{39D36A71-A366-4597-BC5E-EF106FA44756}" type="presOf" srcId="{811EB7CD-0F09-4196-96B9-36751D82ECC5}" destId="{DC66E1E9-F9BD-4F4C-8243-6003F09E94DC}" srcOrd="1" destOrd="0" presId="urn:microsoft.com/office/officeart/2005/8/layout/list1"/>
    <dgm:cxn modelId="{73565A4C-9271-434D-9CF0-3960415A4C87}" type="presOf" srcId="{011B63CE-90D4-44E7-AE25-1D7018343855}" destId="{C536237E-17F4-44CC-9705-059EC9B6F690}" srcOrd="0" destOrd="0" presId="urn:microsoft.com/office/officeart/2005/8/layout/list1"/>
    <dgm:cxn modelId="{5E0D9B2F-A65B-4FF2-AE1A-849D4251F380}" srcId="{CB0CF7A0-6A98-4115-96B5-09B3C25C407F}" destId="{811EB7CD-0F09-4196-96B9-36751D82ECC5}" srcOrd="0" destOrd="0" parTransId="{1BF5E315-7A6A-4BEA-804B-D39F91C65AC4}" sibTransId="{A1F8D452-7A2E-459E-AF6D-7D6EDF36A9B9}"/>
    <dgm:cxn modelId="{27E362AA-3758-4DF5-BE0D-C7FF05D5D512}" type="presOf" srcId="{011B63CE-90D4-44E7-AE25-1D7018343855}" destId="{1E33538D-4B6F-47F1-BEEE-6B3016F93797}" srcOrd="1" destOrd="0" presId="urn:microsoft.com/office/officeart/2005/8/layout/list1"/>
    <dgm:cxn modelId="{005FFCF8-C545-48AD-87F6-BF51749990ED}" srcId="{CB0CF7A0-6A98-4115-96B5-09B3C25C407F}" destId="{011B63CE-90D4-44E7-AE25-1D7018343855}" srcOrd="1" destOrd="0" parTransId="{C80EE1A2-FBEE-423F-8150-F68564E83566}" sibTransId="{AEAC4D58-5A5E-40E2-95FD-18C1406EDBCD}"/>
    <dgm:cxn modelId="{3B469BA5-9E5D-4D30-9143-2C6D0374718A}" type="presParOf" srcId="{6F8E4E9C-247E-44A2-8C40-AC1CC12EA2F7}" destId="{8AC15AC4-73C6-48CE-A43D-394F47265421}" srcOrd="0" destOrd="0" presId="urn:microsoft.com/office/officeart/2005/8/layout/list1"/>
    <dgm:cxn modelId="{48E56293-4CD8-4017-B710-78636B86A190}" type="presParOf" srcId="{8AC15AC4-73C6-48CE-A43D-394F47265421}" destId="{52C1D8B1-DA94-450B-9FE9-CB4E6D8FDB3C}" srcOrd="0" destOrd="0" presId="urn:microsoft.com/office/officeart/2005/8/layout/list1"/>
    <dgm:cxn modelId="{B7BC17C6-E452-4445-899F-B4CAA348C52F}" type="presParOf" srcId="{8AC15AC4-73C6-48CE-A43D-394F47265421}" destId="{DC66E1E9-F9BD-4F4C-8243-6003F09E94DC}" srcOrd="1" destOrd="0" presId="urn:microsoft.com/office/officeart/2005/8/layout/list1"/>
    <dgm:cxn modelId="{0B55CA45-D324-4B60-9107-777C79EABC2A}" type="presParOf" srcId="{6F8E4E9C-247E-44A2-8C40-AC1CC12EA2F7}" destId="{E68988EC-DFE0-40D5-BC62-D5C3B8F447B3}" srcOrd="1" destOrd="0" presId="urn:microsoft.com/office/officeart/2005/8/layout/list1"/>
    <dgm:cxn modelId="{3C4FCC5E-03BD-4EBF-A73C-77479F6B190C}" type="presParOf" srcId="{6F8E4E9C-247E-44A2-8C40-AC1CC12EA2F7}" destId="{A0D8909E-FFCF-4D1A-9AA4-93EA8C000AC4}" srcOrd="2" destOrd="0" presId="urn:microsoft.com/office/officeart/2005/8/layout/list1"/>
    <dgm:cxn modelId="{04AB2605-4D5E-4A85-A409-D388BE97DDCA}" type="presParOf" srcId="{6F8E4E9C-247E-44A2-8C40-AC1CC12EA2F7}" destId="{738B52CB-27A1-4F8A-87BD-42479A4F7386}" srcOrd="3" destOrd="0" presId="urn:microsoft.com/office/officeart/2005/8/layout/list1"/>
    <dgm:cxn modelId="{D8C453D9-EAD4-44DD-8AAB-67EEEF237409}" type="presParOf" srcId="{6F8E4E9C-247E-44A2-8C40-AC1CC12EA2F7}" destId="{B0E78397-920E-42AE-A2AA-5D597E51EA63}" srcOrd="4" destOrd="0" presId="urn:microsoft.com/office/officeart/2005/8/layout/list1"/>
    <dgm:cxn modelId="{A9B94ECE-BB74-4615-9447-D9343D6FB596}" type="presParOf" srcId="{B0E78397-920E-42AE-A2AA-5D597E51EA63}" destId="{C536237E-17F4-44CC-9705-059EC9B6F690}" srcOrd="0" destOrd="0" presId="urn:microsoft.com/office/officeart/2005/8/layout/list1"/>
    <dgm:cxn modelId="{675E13CE-5D13-411A-B985-C69C14757286}" type="presParOf" srcId="{B0E78397-920E-42AE-A2AA-5D597E51EA63}" destId="{1E33538D-4B6F-47F1-BEEE-6B3016F93797}" srcOrd="1" destOrd="0" presId="urn:microsoft.com/office/officeart/2005/8/layout/list1"/>
    <dgm:cxn modelId="{FBB031C5-E8E4-4B68-B547-9003D7F73D29}" type="presParOf" srcId="{6F8E4E9C-247E-44A2-8C40-AC1CC12EA2F7}" destId="{38976EB6-DC4D-4565-8375-B952A038B93C}" srcOrd="5" destOrd="0" presId="urn:microsoft.com/office/officeart/2005/8/layout/list1"/>
    <dgm:cxn modelId="{D84D7707-5805-4E84-A15F-64998C6CBF77}" type="presParOf" srcId="{6F8E4E9C-247E-44A2-8C40-AC1CC12EA2F7}" destId="{E758249F-AD6D-4E70-B741-881B27ECC45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8909E-FFCF-4D1A-9AA4-93EA8C000AC4}">
      <dsp:nvSpPr>
        <dsp:cNvPr id="0" name=""/>
        <dsp:cNvSpPr/>
      </dsp:nvSpPr>
      <dsp:spPr>
        <a:xfrm>
          <a:off x="0" y="1589769"/>
          <a:ext cx="10515600" cy="529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C66E1E9-F9BD-4F4C-8243-6003F09E94DC}">
      <dsp:nvSpPr>
        <dsp:cNvPr id="0" name=""/>
        <dsp:cNvSpPr/>
      </dsp:nvSpPr>
      <dsp:spPr>
        <a:xfrm>
          <a:off x="525780" y="1279809"/>
          <a:ext cx="7390878" cy="619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933450">
            <a:lnSpc>
              <a:spcPct val="90000"/>
            </a:lnSpc>
            <a:spcBef>
              <a:spcPct val="0"/>
            </a:spcBef>
            <a:spcAft>
              <a:spcPct val="35000"/>
            </a:spcAft>
          </a:pPr>
          <a:r>
            <a:rPr lang="en-US" sz="2100" kern="1200" smtClean="0"/>
            <a:t>1. Ôn lại pp quản trị vốn. </a:t>
          </a:r>
          <a:endParaRPr lang="vi-VN" sz="2100" kern="1200"/>
        </a:p>
      </dsp:txBody>
      <dsp:txXfrm>
        <a:off x="556042" y="1310071"/>
        <a:ext cx="7330354" cy="559396"/>
      </dsp:txXfrm>
    </dsp:sp>
    <dsp:sp modelId="{E758249F-AD6D-4E70-B741-881B27ECC45A}">
      <dsp:nvSpPr>
        <dsp:cNvPr id="0" name=""/>
        <dsp:cNvSpPr/>
      </dsp:nvSpPr>
      <dsp:spPr>
        <a:xfrm>
          <a:off x="0" y="2542329"/>
          <a:ext cx="10515600" cy="529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E33538D-4B6F-47F1-BEEE-6B3016F93797}">
      <dsp:nvSpPr>
        <dsp:cNvPr id="0" name=""/>
        <dsp:cNvSpPr/>
      </dsp:nvSpPr>
      <dsp:spPr>
        <a:xfrm>
          <a:off x="525780" y="2232369"/>
          <a:ext cx="7405453" cy="619920"/>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933450">
            <a:lnSpc>
              <a:spcPct val="90000"/>
            </a:lnSpc>
            <a:spcBef>
              <a:spcPct val="0"/>
            </a:spcBef>
            <a:spcAft>
              <a:spcPct val="35000"/>
            </a:spcAft>
          </a:pPr>
          <a:r>
            <a:rPr lang="en-US" sz="2100" kern="1200" smtClean="0"/>
            <a:t>2. </a:t>
          </a:r>
          <a:r>
            <a:rPr lang="en-US" sz="2100" kern="1200" smtClean="0"/>
            <a:t>Thực hành đặt Stoploss, Trailing Stop, </a:t>
          </a:r>
          <a:r>
            <a:rPr lang="en-US" sz="2100" kern="1200" smtClean="0"/>
            <a:t>TakeProfit trên MT4</a:t>
          </a:r>
          <a:endParaRPr lang="vi-VN" sz="2100" kern="1200"/>
        </a:p>
      </dsp:txBody>
      <dsp:txXfrm>
        <a:off x="556042" y="2262631"/>
        <a:ext cx="7344929"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EAEAE-315B-4AED-9385-00E420306AC6}" type="datetimeFigureOut">
              <a:rPr lang="en-US" smtClean="0"/>
              <a:t>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1C69-77AA-4C06-B07A-332508945CAA}" type="slidenum">
              <a:rPr lang="en-US" smtClean="0"/>
              <a:t>‹#›</a:t>
            </a:fld>
            <a:endParaRPr lang="en-US"/>
          </a:p>
        </p:txBody>
      </p:sp>
    </p:spTree>
    <p:extLst>
      <p:ext uri="{BB962C8B-B14F-4D97-AF65-F5344CB8AC3E}">
        <p14:creationId xmlns:p14="http://schemas.microsoft.com/office/powerpoint/2010/main" val="338278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2</a:t>
            </a:fld>
            <a:endParaRPr lang="en-US"/>
          </a:p>
        </p:txBody>
      </p:sp>
    </p:spTree>
    <p:extLst>
      <p:ext uri="{BB962C8B-B14F-4D97-AF65-F5344CB8AC3E}">
        <p14:creationId xmlns:p14="http://schemas.microsoft.com/office/powerpoint/2010/main" val="131578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3</a:t>
            </a:fld>
            <a:endParaRPr lang="en-US"/>
          </a:p>
        </p:txBody>
      </p:sp>
    </p:spTree>
    <p:extLst>
      <p:ext uri="{BB962C8B-B14F-4D97-AF65-F5344CB8AC3E}">
        <p14:creationId xmlns:p14="http://schemas.microsoft.com/office/powerpoint/2010/main" val="257555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6</a:t>
            </a:fld>
            <a:endParaRPr lang="en-US"/>
          </a:p>
        </p:txBody>
      </p:sp>
    </p:spTree>
    <p:extLst>
      <p:ext uri="{BB962C8B-B14F-4D97-AF65-F5344CB8AC3E}">
        <p14:creationId xmlns:p14="http://schemas.microsoft.com/office/powerpoint/2010/main" val="125561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83951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37482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82152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6738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4CC2A-0E53-4AB8-8D4E-7CA57C53B591}"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36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04CC2A-0E53-4AB8-8D4E-7CA57C53B591}"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40317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04CC2A-0E53-4AB8-8D4E-7CA57C53B591}" type="datetimeFigureOut">
              <a:rPr lang="en-US" smtClean="0"/>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0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04CC2A-0E53-4AB8-8D4E-7CA57C53B591}" type="datetimeFigureOut">
              <a:rPr lang="en-US" smtClean="0"/>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02901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4CC2A-0E53-4AB8-8D4E-7CA57C53B591}" type="datetimeFigureOut">
              <a:rPr lang="en-US" smtClean="0"/>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421971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2028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272158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CC2A-0E53-4AB8-8D4E-7CA57C53B591}" type="datetimeFigureOut">
              <a:rPr lang="en-US" smtClean="0"/>
              <a:t>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AF72-49FC-401F-AD12-905722396D26}" type="slidenum">
              <a:rPr lang="en-US" smtClean="0"/>
              <a:t>‹#›</a:t>
            </a:fld>
            <a:endParaRPr lang="en-US"/>
          </a:p>
        </p:txBody>
      </p:sp>
    </p:spTree>
    <p:extLst>
      <p:ext uri="{BB962C8B-B14F-4D97-AF65-F5344CB8AC3E}">
        <p14:creationId xmlns:p14="http://schemas.microsoft.com/office/powerpoint/2010/main" val="176572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209" y="137160"/>
            <a:ext cx="9939688" cy="1505873"/>
          </a:xfrm>
        </p:spPr>
        <p:txBody>
          <a:bodyPr>
            <a:noAutofit/>
          </a:bodyPr>
          <a:lstStyle/>
          <a:p>
            <a:r>
              <a:rPr lang="en-US" sz="4800" b="1" err="1" smtClean="0"/>
              <a:t>Bài</a:t>
            </a:r>
            <a:r>
              <a:rPr lang="en-US" sz="4800" b="1" smtClean="0"/>
              <a:t> </a:t>
            </a:r>
            <a:r>
              <a:rPr lang="en-US" sz="4800" b="1" smtClean="0"/>
              <a:t>6: </a:t>
            </a:r>
            <a:r>
              <a:rPr lang="en-US" sz="4800" b="1" smtClean="0"/>
              <a:t>Quản Trị Vốn Trong </a:t>
            </a:r>
            <a:r>
              <a:rPr lang="en-US" sz="4800" b="1" smtClean="0"/>
              <a:t>Forex (2)</a:t>
            </a:r>
            <a:endParaRPr lang="en-US" sz="4800" b="1"/>
          </a:p>
        </p:txBody>
      </p:sp>
      <p:pic>
        <p:nvPicPr>
          <p:cNvPr id="1026" name="Picture 2" descr="Image result for quáº£n trá» vá»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644" y="1643033"/>
            <a:ext cx="9632063" cy="5125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91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Cần nắm vững những nội dung sau:</a:t>
            </a:r>
            <a:endParaRPr lang="vi-VN" b="1"/>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808947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5002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tính lãi lỗ theo Lot và </a:t>
            </a:r>
            <a:r>
              <a:rPr lang="en-US" smtClean="0"/>
              <a:t>Pip</a:t>
            </a:r>
            <a:endParaRPr lang="vi-VN"/>
          </a:p>
        </p:txBody>
      </p:sp>
      <p:sp>
        <p:nvSpPr>
          <p:cNvPr id="6" name="Content Placeholder 5"/>
          <p:cNvSpPr>
            <a:spLocks noGrp="1"/>
          </p:cNvSpPr>
          <p:nvPr>
            <p:ph idx="1"/>
          </p:nvPr>
        </p:nvSpPr>
        <p:spPr>
          <a:xfrm>
            <a:off x="838200" y="1825625"/>
            <a:ext cx="10145751" cy="1140600"/>
          </a:xfrm>
        </p:spPr>
        <p:txBody>
          <a:bodyPr/>
          <a:lstStyle/>
          <a:p>
            <a:r>
              <a:rPr lang="en-US" smtClean="0"/>
              <a:t>Tùy vào đồng tiền định giá mà mỗi Pip có giá trị khác nhau:</a:t>
            </a:r>
          </a:p>
          <a:p>
            <a:r>
              <a:rPr lang="en-US" smtClean="0"/>
              <a:t>Dưới dây là bảng giá theo ngày 28/2/2019. Cho tài khoản Đôla ($)</a:t>
            </a:r>
          </a:p>
          <a:p>
            <a:endParaRPr lang="vi-VN"/>
          </a:p>
        </p:txBody>
      </p:sp>
      <p:graphicFrame>
        <p:nvGraphicFramePr>
          <p:cNvPr id="7" name="Content Placeholder 4"/>
          <p:cNvGraphicFramePr>
            <a:graphicFrameLocks/>
          </p:cNvGraphicFramePr>
          <p:nvPr>
            <p:extLst>
              <p:ext uri="{D42A27DB-BD31-4B8C-83A1-F6EECF244321}">
                <p14:modId xmlns:p14="http://schemas.microsoft.com/office/powerpoint/2010/main" val="2102346208"/>
              </p:ext>
            </p:extLst>
          </p:nvPr>
        </p:nvGraphicFramePr>
        <p:xfrm>
          <a:off x="838200" y="2966225"/>
          <a:ext cx="10515600" cy="296672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en-US" smtClean="0"/>
                        <a:t>Đồng</a:t>
                      </a:r>
                      <a:r>
                        <a:rPr lang="en-US" baseline="0" smtClean="0"/>
                        <a:t> tiền định giá</a:t>
                      </a:r>
                      <a:endParaRPr lang="vi-VN"/>
                    </a:p>
                  </a:txBody>
                  <a:tcPr/>
                </a:tc>
                <a:tc>
                  <a:txBody>
                    <a:bodyPr/>
                    <a:lstStyle/>
                    <a:p>
                      <a:r>
                        <a:rPr lang="en-US" baseline="0" smtClean="0"/>
                        <a:t>Giá trị 1 Pip khi giao dịch 0.1 Lot</a:t>
                      </a:r>
                      <a:endParaRPr lang="vi-VN"/>
                    </a:p>
                  </a:txBody>
                  <a:tcPr/>
                </a:tc>
                <a:tc>
                  <a:txBody>
                    <a:bodyPr/>
                    <a:lstStyle/>
                    <a:p>
                      <a:r>
                        <a:rPr lang="en-US" smtClean="0"/>
                        <a:t>Giá</a:t>
                      </a:r>
                      <a:r>
                        <a:rPr lang="en-US" baseline="0" smtClean="0"/>
                        <a:t> trị 1 Pip khi giao dịch 1 Lot</a:t>
                      </a:r>
                      <a:endParaRPr lang="vi-VN"/>
                    </a:p>
                  </a:txBody>
                  <a:tcPr/>
                </a:tc>
              </a:tr>
              <a:tr h="370840">
                <a:tc>
                  <a:txBody>
                    <a:bodyPr/>
                    <a:lstStyle/>
                    <a:p>
                      <a:r>
                        <a:rPr lang="en-US" b="1" smtClean="0"/>
                        <a:t>USD</a:t>
                      </a:r>
                      <a:r>
                        <a:rPr lang="en-US" smtClean="0"/>
                        <a:t> |</a:t>
                      </a:r>
                      <a:r>
                        <a:rPr lang="en-US" baseline="0" smtClean="0"/>
                        <a:t> Ví dụ: EUR/</a:t>
                      </a:r>
                      <a:r>
                        <a:rPr lang="en-US" b="1" baseline="0" smtClean="0"/>
                        <a:t>USD</a:t>
                      </a:r>
                      <a:endParaRPr lang="vi-VN" b="1"/>
                    </a:p>
                  </a:txBody>
                  <a:tcPr/>
                </a:tc>
                <a:tc>
                  <a:txBody>
                    <a:bodyPr/>
                    <a:lstStyle/>
                    <a:p>
                      <a:r>
                        <a:rPr lang="en-US" smtClean="0"/>
                        <a:t>1$</a:t>
                      </a:r>
                      <a:endParaRPr lang="vi-VN"/>
                    </a:p>
                  </a:txBody>
                  <a:tcPr/>
                </a:tc>
                <a:tc>
                  <a:txBody>
                    <a:bodyPr/>
                    <a:lstStyle/>
                    <a:p>
                      <a:r>
                        <a:rPr lang="en-US" smtClean="0"/>
                        <a:t>10$</a:t>
                      </a:r>
                      <a:endParaRPr lang="vi-VN"/>
                    </a:p>
                  </a:txBody>
                  <a:tcPr/>
                </a:tc>
              </a:tr>
              <a:tr h="370840">
                <a:tc>
                  <a:txBody>
                    <a:bodyPr/>
                    <a:lstStyle/>
                    <a:p>
                      <a:r>
                        <a:rPr lang="en-US" b="1" smtClean="0"/>
                        <a:t>EUR</a:t>
                      </a:r>
                      <a:r>
                        <a:rPr lang="en-US" smtClean="0"/>
                        <a:t>  |</a:t>
                      </a:r>
                      <a:r>
                        <a:rPr lang="en-US" baseline="0" smtClean="0"/>
                        <a:t> Ví dụ: XAU/</a:t>
                      </a:r>
                      <a:r>
                        <a:rPr lang="en-US" b="1" baseline="0" smtClean="0"/>
                        <a:t>EUR</a:t>
                      </a:r>
                      <a:endParaRPr lang="vi-VN" b="1"/>
                    </a:p>
                  </a:txBody>
                  <a:tcPr/>
                </a:tc>
                <a:tc>
                  <a:txBody>
                    <a:bodyPr/>
                    <a:lstStyle/>
                    <a:p>
                      <a:r>
                        <a:rPr lang="en-US" smtClean="0"/>
                        <a:t>1.14$</a:t>
                      </a:r>
                      <a:endParaRPr lang="vi-VN"/>
                    </a:p>
                  </a:txBody>
                  <a:tcPr/>
                </a:tc>
                <a:tc>
                  <a:txBody>
                    <a:bodyPr/>
                    <a:lstStyle/>
                    <a:p>
                      <a:r>
                        <a:rPr lang="en-US" smtClean="0"/>
                        <a:t>11.4$</a:t>
                      </a:r>
                      <a:endParaRPr lang="vi-VN"/>
                    </a:p>
                  </a:txBody>
                  <a:tcPr/>
                </a:tc>
              </a:tr>
              <a:tr h="370840">
                <a:tc>
                  <a:txBody>
                    <a:bodyPr/>
                    <a:lstStyle/>
                    <a:p>
                      <a:r>
                        <a:rPr lang="en-US" b="1" smtClean="0"/>
                        <a:t>JPY</a:t>
                      </a:r>
                      <a:r>
                        <a:rPr lang="en-US" smtClean="0"/>
                        <a:t> </a:t>
                      </a:r>
                      <a:r>
                        <a:rPr lang="en-US" baseline="0" smtClean="0"/>
                        <a:t>   | Ví dụ: CAD/</a:t>
                      </a:r>
                      <a:r>
                        <a:rPr lang="en-US" b="1" baseline="0" smtClean="0"/>
                        <a:t>JPY</a:t>
                      </a:r>
                      <a:endParaRPr lang="vi-VN" b="1"/>
                    </a:p>
                  </a:txBody>
                  <a:tcPr/>
                </a:tc>
                <a:tc>
                  <a:txBody>
                    <a:bodyPr/>
                    <a:lstStyle/>
                    <a:p>
                      <a:r>
                        <a:rPr lang="en-US" smtClean="0"/>
                        <a:t>0.905$</a:t>
                      </a:r>
                      <a:endParaRPr lang="vi-VN"/>
                    </a:p>
                  </a:txBody>
                  <a:tcPr/>
                </a:tc>
                <a:tc>
                  <a:txBody>
                    <a:bodyPr/>
                    <a:lstStyle/>
                    <a:p>
                      <a:r>
                        <a:rPr lang="en-US" smtClean="0"/>
                        <a:t>9.05$</a:t>
                      </a:r>
                      <a:endParaRPr lang="vi-VN"/>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CHF</a:t>
                      </a:r>
                      <a:r>
                        <a:rPr lang="en-US" smtClean="0"/>
                        <a:t>  </a:t>
                      </a:r>
                      <a:r>
                        <a:rPr lang="en-US" baseline="0" smtClean="0"/>
                        <a:t>| Ví dụ: AUD/</a:t>
                      </a:r>
                      <a:r>
                        <a:rPr lang="en-US" b="1" baseline="0" smtClean="0"/>
                        <a:t>CHF</a:t>
                      </a:r>
                      <a:endParaRPr lang="vi-VN" b="1" smtClean="0"/>
                    </a:p>
                  </a:txBody>
                  <a:tcPr/>
                </a:tc>
                <a:tc>
                  <a:txBody>
                    <a:bodyPr/>
                    <a:lstStyle/>
                    <a:p>
                      <a:r>
                        <a:rPr lang="en-US" smtClean="0"/>
                        <a:t>1$</a:t>
                      </a:r>
                      <a:endParaRPr lang="vi-VN"/>
                    </a:p>
                  </a:txBody>
                  <a:tcPr/>
                </a:tc>
                <a:tc>
                  <a:txBody>
                    <a:bodyPr/>
                    <a:lstStyle/>
                    <a:p>
                      <a:r>
                        <a:rPr lang="en-US" smtClean="0"/>
                        <a:t>10$</a:t>
                      </a:r>
                      <a:endParaRPr lang="vi-VN"/>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NZD</a:t>
                      </a:r>
                      <a:r>
                        <a:rPr lang="en-US" smtClean="0"/>
                        <a:t>  </a:t>
                      </a:r>
                      <a:r>
                        <a:rPr lang="en-US" baseline="0" smtClean="0"/>
                        <a:t>| Ví dụ: AUD/</a:t>
                      </a:r>
                      <a:r>
                        <a:rPr lang="en-US" b="1" baseline="0" smtClean="0"/>
                        <a:t>NZD</a:t>
                      </a:r>
                      <a:endParaRPr lang="vi-VN" b="1" smtClean="0"/>
                    </a:p>
                  </a:txBody>
                  <a:tcPr/>
                </a:tc>
                <a:tc>
                  <a:txBody>
                    <a:bodyPr/>
                    <a:lstStyle/>
                    <a:p>
                      <a:r>
                        <a:rPr lang="en-US" smtClean="0"/>
                        <a:t>0.69$</a:t>
                      </a:r>
                      <a:endParaRPr lang="vi-VN"/>
                    </a:p>
                  </a:txBody>
                  <a:tcPr/>
                </a:tc>
                <a:tc>
                  <a:txBody>
                    <a:bodyPr/>
                    <a:lstStyle/>
                    <a:p>
                      <a:r>
                        <a:rPr lang="en-US" smtClean="0"/>
                        <a:t>6.9$</a:t>
                      </a:r>
                      <a:endParaRPr lang="vi-VN"/>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AUD</a:t>
                      </a:r>
                      <a:r>
                        <a:rPr lang="en-US" smtClean="0"/>
                        <a:t> | </a:t>
                      </a:r>
                      <a:r>
                        <a:rPr lang="en-US" baseline="0" smtClean="0"/>
                        <a:t>Ví dụ: EUR/</a:t>
                      </a:r>
                      <a:r>
                        <a:rPr lang="en-US" b="1" baseline="0" smtClean="0"/>
                        <a:t>AUD</a:t>
                      </a:r>
                      <a:endParaRPr lang="vi-VN" b="1" smtClean="0"/>
                    </a:p>
                  </a:txBody>
                  <a:tcPr/>
                </a:tc>
                <a:tc>
                  <a:txBody>
                    <a:bodyPr/>
                    <a:lstStyle/>
                    <a:p>
                      <a:r>
                        <a:rPr lang="en-US" smtClean="0"/>
                        <a:t>0.72$</a:t>
                      </a:r>
                      <a:endParaRPr lang="vi-VN"/>
                    </a:p>
                  </a:txBody>
                  <a:tcPr/>
                </a:tc>
                <a:tc>
                  <a:txBody>
                    <a:bodyPr/>
                    <a:lstStyle/>
                    <a:p>
                      <a:r>
                        <a:rPr lang="en-US" smtClean="0"/>
                        <a:t>7.2$</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CAD </a:t>
                      </a:r>
                      <a:r>
                        <a:rPr lang="en-US" baseline="0" smtClean="0"/>
                        <a:t>| Ví dụ: EUR/</a:t>
                      </a:r>
                      <a:r>
                        <a:rPr lang="en-US" b="1" baseline="0" smtClean="0"/>
                        <a:t>CAD</a:t>
                      </a:r>
                      <a:endParaRPr lang="vi-VN" b="1" smtClean="0"/>
                    </a:p>
                  </a:txBody>
                  <a:tcPr/>
                </a:tc>
                <a:tc>
                  <a:txBody>
                    <a:bodyPr/>
                    <a:lstStyle/>
                    <a:p>
                      <a:r>
                        <a:rPr lang="en-US" smtClean="0"/>
                        <a:t>0.76$</a:t>
                      </a:r>
                      <a:endParaRPr lang="vi-VN"/>
                    </a:p>
                  </a:txBody>
                  <a:tcPr/>
                </a:tc>
                <a:tc>
                  <a:txBody>
                    <a:bodyPr/>
                    <a:lstStyle/>
                    <a:p>
                      <a:r>
                        <a:rPr lang="en-US" smtClean="0"/>
                        <a:t>7.6$</a:t>
                      </a:r>
                    </a:p>
                  </a:txBody>
                  <a:tcPr/>
                </a:tc>
              </a:tr>
            </a:tbl>
          </a:graphicData>
        </a:graphic>
      </p:graphicFrame>
    </p:spTree>
    <p:extLst>
      <p:ext uri="{BB962C8B-B14F-4D97-AF65-F5344CB8AC3E}">
        <p14:creationId xmlns:p14="http://schemas.microsoft.com/office/powerpoint/2010/main" val="4231302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tính Lot của 1 lệnh cho TK </a:t>
            </a:r>
            <a:r>
              <a:rPr lang="en-US" smtClean="0"/>
              <a:t>5000</a:t>
            </a:r>
            <a:r>
              <a:rPr lang="en-US" smtClean="0"/>
              <a:t>$</a:t>
            </a:r>
            <a:endParaRPr lang="vi-VN"/>
          </a:p>
        </p:txBody>
      </p:sp>
      <p:sp>
        <p:nvSpPr>
          <p:cNvPr id="3" name="Content Placeholder 2"/>
          <p:cNvSpPr>
            <a:spLocks noGrp="1"/>
          </p:cNvSpPr>
          <p:nvPr>
            <p:ph idx="1"/>
          </p:nvPr>
        </p:nvSpPr>
        <p:spPr>
          <a:xfrm>
            <a:off x="838200" y="1825625"/>
            <a:ext cx="10515600" cy="1129448"/>
          </a:xfrm>
        </p:spPr>
        <p:txBody>
          <a:bodyPr/>
          <a:lstStyle/>
          <a:p>
            <a:pPr marL="0" indent="0">
              <a:buNone/>
            </a:pPr>
            <a:r>
              <a:rPr lang="en-US"/>
              <a:t>Công thức tổng quát:</a:t>
            </a:r>
            <a:r>
              <a:rPr lang="en-US">
                <a:solidFill>
                  <a:schemeClr val="accent1">
                    <a:lumMod val="75000"/>
                  </a:schemeClr>
                </a:solidFill>
              </a:rPr>
              <a:t> </a:t>
            </a:r>
          </a:p>
          <a:p>
            <a:pPr marL="0" indent="0">
              <a:buNone/>
            </a:pPr>
            <a:r>
              <a:rPr lang="en-US"/>
              <a:t>Lot</a:t>
            </a:r>
            <a:r>
              <a:rPr lang="en-US">
                <a:solidFill>
                  <a:schemeClr val="accent1">
                    <a:lumMod val="75000"/>
                  </a:schemeClr>
                </a:solidFill>
              </a:rPr>
              <a:t> = </a:t>
            </a:r>
            <a:r>
              <a:rPr lang="en-US">
                <a:solidFill>
                  <a:schemeClr val="accent1">
                    <a:lumMod val="75000"/>
                  </a:schemeClr>
                </a:solidFill>
              </a:rPr>
              <a:t>2</a:t>
            </a:r>
            <a:r>
              <a:rPr lang="en-US" smtClean="0">
                <a:solidFill>
                  <a:schemeClr val="accent1">
                    <a:lumMod val="75000"/>
                  </a:schemeClr>
                </a:solidFill>
              </a:rPr>
              <a:t>% </a:t>
            </a:r>
            <a:r>
              <a:rPr lang="en-US">
                <a:solidFill>
                  <a:srgbClr val="00B050"/>
                </a:solidFill>
              </a:rPr>
              <a:t>Số TK</a:t>
            </a:r>
            <a:r>
              <a:rPr lang="en-US">
                <a:solidFill>
                  <a:schemeClr val="accent1">
                    <a:lumMod val="75000"/>
                  </a:schemeClr>
                </a:solidFill>
              </a:rPr>
              <a:t> </a:t>
            </a:r>
            <a:r>
              <a:rPr lang="en-US"/>
              <a:t>/</a:t>
            </a:r>
            <a:r>
              <a:rPr lang="en-US">
                <a:solidFill>
                  <a:schemeClr val="accent1">
                    <a:lumMod val="75000"/>
                  </a:schemeClr>
                </a:solidFill>
              </a:rPr>
              <a:t> </a:t>
            </a:r>
            <a:r>
              <a:rPr lang="en-US">
                <a:solidFill>
                  <a:schemeClr val="accent2"/>
                </a:solidFill>
              </a:rPr>
              <a:t>PipsSL</a:t>
            </a:r>
            <a:r>
              <a:rPr lang="en-US"/>
              <a:t> /</a:t>
            </a:r>
            <a:r>
              <a:rPr lang="en-US">
                <a:solidFill>
                  <a:schemeClr val="accent1">
                    <a:lumMod val="75000"/>
                  </a:schemeClr>
                </a:solidFill>
              </a:rPr>
              <a:t> </a:t>
            </a:r>
            <a:r>
              <a:rPr lang="en-US">
                <a:solidFill>
                  <a:srgbClr val="FF0000"/>
                </a:solidFill>
              </a:rPr>
              <a:t>(Số tiền 1Pip1Lot Của  Đồng tiền Định Giá)</a:t>
            </a:r>
            <a:r>
              <a:rPr lang="en-US"/>
              <a:t/>
            </a:r>
            <a:br>
              <a:rPr lang="en-US"/>
            </a:br>
            <a:endParaRPr lang="en-US"/>
          </a:p>
          <a:p>
            <a:endParaRPr lang="vi-VN"/>
          </a:p>
        </p:txBody>
      </p:sp>
      <p:sp>
        <p:nvSpPr>
          <p:cNvPr id="4" name="Content Placeholder 2"/>
          <p:cNvSpPr txBox="1">
            <a:spLocks/>
          </p:cNvSpPr>
          <p:nvPr/>
        </p:nvSpPr>
        <p:spPr>
          <a:xfrm>
            <a:off x="838200" y="3090010"/>
            <a:ext cx="10515600" cy="2397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smtClean="0"/>
              <a:t>Ví dụ:</a:t>
            </a:r>
            <a:r>
              <a:rPr lang="en-US" smtClean="0"/>
              <a:t> Cặp tiền </a:t>
            </a:r>
            <a:r>
              <a:rPr lang="en-US"/>
              <a:t>AUD/</a:t>
            </a:r>
            <a:r>
              <a:rPr lang="en-US" b="1"/>
              <a:t>CHF</a:t>
            </a:r>
            <a:r>
              <a:rPr lang="en-US" smtClean="0"/>
              <a:t> </a:t>
            </a:r>
            <a:endParaRPr lang="en-US" smtClean="0"/>
          </a:p>
          <a:p>
            <a:pPr marL="0" indent="0">
              <a:buFont typeface="Arial" panose="020B0604020202020204" pitchFamily="34" charset="0"/>
              <a:buNone/>
            </a:pPr>
            <a:r>
              <a:rPr lang="en-US" smtClean="0"/>
              <a:t>SL </a:t>
            </a:r>
            <a:r>
              <a:rPr lang="en-US" smtClean="0"/>
              <a:t>60</a:t>
            </a:r>
            <a:r>
              <a:rPr lang="en-US" smtClean="0"/>
              <a:t>Pips</a:t>
            </a:r>
            <a:r>
              <a:rPr lang="en-US" smtClean="0"/>
              <a:t>; SL 2% tài khoản.</a:t>
            </a:r>
          </a:p>
          <a:p>
            <a:pPr marL="0" indent="0">
              <a:buFont typeface="Arial" panose="020B0604020202020204" pitchFamily="34" charset="0"/>
              <a:buNone/>
            </a:pPr>
            <a:endParaRPr lang="en-US" smtClean="0"/>
          </a:p>
          <a:p>
            <a:pPr marL="0" indent="0">
              <a:buFont typeface="Arial" panose="020B0604020202020204" pitchFamily="34" charset="0"/>
              <a:buNone/>
            </a:pPr>
            <a:r>
              <a:rPr lang="en-US" smtClean="0"/>
              <a:t>Lot cho 1 lệnh = </a:t>
            </a:r>
            <a:r>
              <a:rPr lang="en-US" smtClean="0">
                <a:solidFill>
                  <a:schemeClr val="accent5"/>
                </a:solidFill>
              </a:rPr>
              <a:t>0.05 </a:t>
            </a:r>
            <a:r>
              <a:rPr lang="en-US" smtClean="0"/>
              <a:t>x </a:t>
            </a:r>
            <a:r>
              <a:rPr lang="en-US" smtClean="0">
                <a:solidFill>
                  <a:srgbClr val="00B050"/>
                </a:solidFill>
              </a:rPr>
              <a:t>5000</a:t>
            </a:r>
            <a:r>
              <a:rPr lang="en-US" smtClean="0"/>
              <a:t> </a:t>
            </a:r>
            <a:r>
              <a:rPr lang="en-US" smtClean="0"/>
              <a:t>/ </a:t>
            </a:r>
            <a:r>
              <a:rPr lang="en-US" smtClean="0">
                <a:solidFill>
                  <a:schemeClr val="accent2"/>
                </a:solidFill>
              </a:rPr>
              <a:t>60</a:t>
            </a:r>
            <a:r>
              <a:rPr lang="en-US" smtClean="0">
                <a:solidFill>
                  <a:schemeClr val="accent2"/>
                </a:solidFill>
              </a:rPr>
              <a:t> </a:t>
            </a:r>
            <a:r>
              <a:rPr lang="en-US" smtClean="0"/>
              <a:t>/ </a:t>
            </a:r>
            <a:r>
              <a:rPr lang="en-US" smtClean="0">
                <a:solidFill>
                  <a:srgbClr val="FF0000"/>
                </a:solidFill>
              </a:rPr>
              <a:t>10 </a:t>
            </a:r>
            <a:r>
              <a:rPr lang="en-US" smtClean="0"/>
              <a:t>= 0.166 </a:t>
            </a:r>
            <a:r>
              <a:rPr lang="en-US" smtClean="0"/>
              <a:t>Lot</a:t>
            </a:r>
            <a:br>
              <a:rPr lang="en-US" smtClean="0"/>
            </a:br>
            <a:endParaRPr lang="en-US" smtClean="0"/>
          </a:p>
          <a:p>
            <a:endParaRPr lang="vi-VN"/>
          </a:p>
        </p:txBody>
      </p:sp>
    </p:spTree>
    <p:extLst>
      <p:ext uri="{BB962C8B-B14F-4D97-AF65-F5344CB8AC3E}">
        <p14:creationId xmlns:p14="http://schemas.microsoft.com/office/powerpoint/2010/main" val="2353261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trade hiệu quả theo SL và </a:t>
            </a:r>
            <a:r>
              <a:rPr lang="en-US" smtClean="0"/>
              <a:t>TF (1)</a:t>
            </a:r>
            <a:endParaRPr lang="vi-VN"/>
          </a:p>
        </p:txBody>
      </p:sp>
      <p:sp>
        <p:nvSpPr>
          <p:cNvPr id="3" name="Content Placeholder 2"/>
          <p:cNvSpPr>
            <a:spLocks noGrp="1"/>
          </p:cNvSpPr>
          <p:nvPr>
            <p:ph idx="1"/>
          </p:nvPr>
        </p:nvSpPr>
        <p:spPr>
          <a:xfrm>
            <a:off x="838199" y="1502239"/>
            <a:ext cx="9487829" cy="5221946"/>
          </a:xfrm>
        </p:spPr>
        <p:txBody>
          <a:bodyPr/>
          <a:lstStyle/>
          <a:p>
            <a:pPr marL="0" indent="0">
              <a:buNone/>
            </a:pPr>
            <a:r>
              <a:rPr lang="en-US" b="1" smtClean="0">
                <a:solidFill>
                  <a:schemeClr val="accent1">
                    <a:lumMod val="75000"/>
                  </a:schemeClr>
                </a:solidFill>
              </a:rPr>
              <a:t>Cách dời SL</a:t>
            </a:r>
            <a:r>
              <a:rPr lang="en-US" smtClean="0">
                <a:solidFill>
                  <a:schemeClr val="accent1">
                    <a:lumMod val="75000"/>
                  </a:schemeClr>
                </a:solidFill>
              </a:rPr>
              <a:t>:</a:t>
            </a:r>
            <a:r>
              <a:rPr lang="en-US" smtClean="0"/>
              <a:t> Khi đã có lãi.</a:t>
            </a:r>
          </a:p>
          <a:p>
            <a:r>
              <a:rPr lang="en-US" smtClean="0"/>
              <a:t>Nếu giá </a:t>
            </a:r>
            <a:r>
              <a:rPr lang="en-US" b="1" smtClean="0">
                <a:solidFill>
                  <a:srgbClr val="00B050"/>
                </a:solidFill>
              </a:rPr>
              <a:t>chưa vượt qua 30 Pip</a:t>
            </a:r>
            <a:r>
              <a:rPr lang="en-US" smtClean="0"/>
              <a:t>s thì dời SL theo cách đặt SL ở trên (50-70Pip)</a:t>
            </a:r>
          </a:p>
          <a:p>
            <a:r>
              <a:rPr lang="en-US" smtClean="0"/>
              <a:t>Nếu Đã thấy lãi </a:t>
            </a:r>
            <a:r>
              <a:rPr lang="en-US" b="1" smtClean="0">
                <a:solidFill>
                  <a:srgbClr val="FF0000"/>
                </a:solidFill>
              </a:rPr>
              <a:t>vượt quá 30 Pips</a:t>
            </a:r>
            <a:r>
              <a:rPr lang="en-US" b="1" smtClean="0"/>
              <a:t>.</a:t>
            </a:r>
            <a:r>
              <a:rPr lang="en-US" smtClean="0"/>
              <a:t> Thì dời SL về mức giá ban đầu đã mua bán =&gt; Cùng lắm là Hòa vốn.</a:t>
            </a:r>
          </a:p>
          <a:p>
            <a:pPr marL="0" indent="0">
              <a:buNone/>
            </a:pPr>
            <a:r>
              <a:rPr lang="en-US" smtClean="0"/>
              <a:t>   Hoặc </a:t>
            </a:r>
            <a:r>
              <a:rPr lang="en-US"/>
              <a:t>dời </a:t>
            </a:r>
            <a:r>
              <a:rPr lang="en-US" smtClean="0"/>
              <a:t>SL theo </a:t>
            </a:r>
            <a:r>
              <a:rPr lang="en-US"/>
              <a:t>cách đặt </a:t>
            </a:r>
            <a:r>
              <a:rPr lang="en-US" smtClean="0"/>
              <a:t>SL ở </a:t>
            </a:r>
            <a:r>
              <a:rPr lang="en-US"/>
              <a:t>trên (50-70Pip)</a:t>
            </a:r>
            <a:endParaRPr lang="en-US" smtClean="0"/>
          </a:p>
          <a:p>
            <a:pPr marL="0" indent="0">
              <a:buNone/>
            </a:pPr>
            <a:r>
              <a:rPr lang="en-US" b="1">
                <a:solidFill>
                  <a:schemeClr val="accent1">
                    <a:lumMod val="75000"/>
                  </a:schemeClr>
                </a:solidFill>
              </a:rPr>
              <a:t>Cách dời </a:t>
            </a:r>
            <a:r>
              <a:rPr lang="en-US" b="1" smtClean="0">
                <a:solidFill>
                  <a:schemeClr val="accent1">
                    <a:lumMod val="75000"/>
                  </a:schemeClr>
                </a:solidFill>
              </a:rPr>
              <a:t>TP:</a:t>
            </a:r>
          </a:p>
          <a:p>
            <a:r>
              <a:rPr lang="en-US" smtClean="0"/>
              <a:t>Có thể nâng Mức TP như ở Trên (100-140 Pip) Tính từ mức giá hiện tại. </a:t>
            </a:r>
          </a:p>
          <a:p>
            <a:r>
              <a:rPr lang="en-US" smtClean="0"/>
              <a:t>Hoặc giữ Nguyên Mức TP cũ. Đạt đủ lợi nhuận thì nghỉ, đi ngủ!</a:t>
            </a:r>
          </a:p>
          <a:p>
            <a:endParaRPr lang="vi-VN"/>
          </a:p>
        </p:txBody>
      </p:sp>
    </p:spTree>
    <p:extLst>
      <p:ext uri="{BB962C8B-B14F-4D97-AF65-F5344CB8AC3E}">
        <p14:creationId xmlns:p14="http://schemas.microsoft.com/office/powerpoint/2010/main" val="412105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Chiến lược trade hiệu quả theo SL và TF</a:t>
            </a:r>
            <a:endParaRPr lang="vi-VN"/>
          </a:p>
        </p:txBody>
      </p:sp>
      <p:sp>
        <p:nvSpPr>
          <p:cNvPr id="3" name="Content Placeholder 2"/>
          <p:cNvSpPr>
            <a:spLocks noGrp="1"/>
          </p:cNvSpPr>
          <p:nvPr>
            <p:ph idx="1"/>
          </p:nvPr>
        </p:nvSpPr>
        <p:spPr>
          <a:xfrm>
            <a:off x="838200" y="1535692"/>
            <a:ext cx="10515600" cy="5177342"/>
          </a:xfrm>
        </p:spPr>
        <p:txBody>
          <a:bodyPr>
            <a:normAutofit/>
          </a:bodyPr>
          <a:lstStyle/>
          <a:p>
            <a:r>
              <a:rPr lang="en-US" sz="2400" smtClean="0"/>
              <a:t>Ở ví dụ trên: Sau khi tính được số Lot cho 1 lệnh là 0.032 Lot.</a:t>
            </a:r>
          </a:p>
          <a:p>
            <a:pPr marL="0" indent="0">
              <a:buNone/>
            </a:pPr>
            <a:r>
              <a:rPr lang="en-US" sz="2400" smtClean="0"/>
              <a:t>=&gt; Chiến lược tối ưu là vào 2 lệnh: Mỗi lệnh 0.016 Lot.</a:t>
            </a:r>
          </a:p>
          <a:p>
            <a:pPr marL="0" indent="0">
              <a:buNone/>
            </a:pPr>
            <a:endParaRPr lang="en-US" sz="2400"/>
          </a:p>
          <a:p>
            <a:r>
              <a:rPr lang="en-US" sz="2400" smtClean="0"/>
              <a:t>Vào lệnh và đặt SL cho 2 lệnh này giống nhau nhưng TP khác nhau.</a:t>
            </a:r>
          </a:p>
          <a:p>
            <a:r>
              <a:rPr lang="en-US" sz="2400" smtClean="0"/>
              <a:t>Lệnh 1: SL và TP tỷ lệ 1:1</a:t>
            </a:r>
          </a:p>
          <a:p>
            <a:r>
              <a:rPr lang="en-US" sz="2400" smtClean="0"/>
              <a:t>Lệnh 2: SL và TP tỷ lệ 1:2</a:t>
            </a:r>
            <a:endParaRPr lang="en-US" sz="2400"/>
          </a:p>
          <a:p>
            <a:pPr marL="0" indent="0">
              <a:buNone/>
            </a:pPr>
            <a:r>
              <a:rPr lang="en-US" sz="2400" smtClean="0"/>
              <a:t>=&gt; Nếu giá giảm theo chiều ngược lại, cứ để im cho nó chạm SL. Tuyệt đối không sợ hãi cắt lỗ bằng tay. (Thường giá sẽ bật lên trước khi hit SL)</a:t>
            </a:r>
          </a:p>
          <a:p>
            <a:pPr marL="0" indent="0">
              <a:buNone/>
            </a:pPr>
            <a:r>
              <a:rPr lang="en-US" sz="2400" smtClean="0"/>
              <a:t>=&gt; Nếu lệnh 1 đã ăn được TP, thì dời SL của lệnh 2 lên vị trí hòa vốn.</a:t>
            </a:r>
          </a:p>
          <a:p>
            <a:pPr marL="0" indent="0">
              <a:buNone/>
            </a:pPr>
            <a:r>
              <a:rPr lang="en-US" sz="2400" b="1" smtClean="0">
                <a:solidFill>
                  <a:srgbClr val="FF0000"/>
                </a:solidFill>
              </a:rPr>
              <a:t>Lưu ý: </a:t>
            </a:r>
            <a:r>
              <a:rPr lang="en-US" sz="2400" smtClean="0"/>
              <a:t>Tuyệt </a:t>
            </a:r>
            <a:r>
              <a:rPr lang="en-US" sz="2400"/>
              <a:t>đối </a:t>
            </a:r>
            <a:r>
              <a:rPr lang="en-US" sz="2400" b="1"/>
              <a:t>Không</a:t>
            </a:r>
            <a:r>
              <a:rPr lang="en-US" sz="2400"/>
              <a:t> được nới rộng điểm dừng </a:t>
            </a:r>
            <a:r>
              <a:rPr lang="en-US" sz="2400" smtClean="0"/>
              <a:t>lỗ </a:t>
            </a:r>
            <a:r>
              <a:rPr lang="en-US" sz="2400" smtClean="0">
                <a:solidFill>
                  <a:srgbClr val="FF0000"/>
                </a:solidFill>
              </a:rPr>
              <a:t>SL</a:t>
            </a:r>
            <a:r>
              <a:rPr lang="en-US" sz="2400" smtClean="0"/>
              <a:t>. </a:t>
            </a:r>
            <a:r>
              <a:rPr lang="en-US" sz="2400"/>
              <a:t/>
            </a:r>
            <a:br>
              <a:rPr lang="en-US" sz="2400"/>
            </a:br>
            <a:r>
              <a:rPr lang="en-US" sz="2400"/>
              <a:t>Điểm chốt </a:t>
            </a:r>
            <a:r>
              <a:rPr lang="en-US" sz="2400" smtClean="0"/>
              <a:t>lời </a:t>
            </a:r>
            <a:r>
              <a:rPr lang="en-US" sz="2400" smtClean="0">
                <a:solidFill>
                  <a:srgbClr val="00B050"/>
                </a:solidFill>
              </a:rPr>
              <a:t>TP</a:t>
            </a:r>
            <a:r>
              <a:rPr lang="en-US" sz="2400" smtClean="0"/>
              <a:t> </a:t>
            </a:r>
            <a:r>
              <a:rPr lang="en-US" sz="2400"/>
              <a:t>thì có thể mở rộng, </a:t>
            </a:r>
            <a:r>
              <a:rPr lang="en-US" sz="2400" smtClean="0">
                <a:solidFill>
                  <a:srgbClr val="FF0000"/>
                </a:solidFill>
              </a:rPr>
              <a:t>SL</a:t>
            </a:r>
            <a:r>
              <a:rPr lang="en-US" sz="2400" smtClean="0"/>
              <a:t> có </a:t>
            </a:r>
            <a:r>
              <a:rPr lang="en-US" sz="2400"/>
              <a:t>thể dời lên mức hòa vốn hoặc chạy theo điểm chốt </a:t>
            </a:r>
            <a:r>
              <a:rPr lang="en-US" sz="2400" smtClean="0"/>
              <a:t>lời </a:t>
            </a:r>
            <a:r>
              <a:rPr lang="en-US" sz="2400" smtClean="0">
                <a:solidFill>
                  <a:srgbClr val="00B050"/>
                </a:solidFill>
              </a:rPr>
              <a:t>TP</a:t>
            </a:r>
            <a:r>
              <a:rPr lang="en-US" sz="2400" smtClean="0"/>
              <a:t> (Trailing Stop).</a:t>
            </a:r>
            <a:endParaRPr lang="en-US" sz="2400"/>
          </a:p>
          <a:p>
            <a:pPr marL="0" indent="0">
              <a:buNone/>
            </a:pPr>
            <a:endParaRPr lang="en-US" sz="2400" smtClean="0"/>
          </a:p>
        </p:txBody>
      </p:sp>
    </p:spTree>
    <p:extLst>
      <p:ext uri="{BB962C8B-B14F-4D97-AF65-F5344CB8AC3E}">
        <p14:creationId xmlns:p14="http://schemas.microsoft.com/office/powerpoint/2010/main" val="313971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Thực </a:t>
            </a:r>
            <a:r>
              <a:rPr lang="en-US" smtClean="0"/>
              <a:t>hành trên MT4</a:t>
            </a:r>
            <a:endParaRPr lang="vi-VN"/>
          </a:p>
        </p:txBody>
      </p:sp>
      <p:pic>
        <p:nvPicPr>
          <p:cNvPr id="1026" name="Picture 2" descr="Image result for trade forex buy sel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7198" y="1545722"/>
            <a:ext cx="9257603" cy="480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54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99" y="225926"/>
            <a:ext cx="9933673" cy="3961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99" y="4186990"/>
            <a:ext cx="9933673" cy="2324100"/>
          </a:xfrm>
          <a:prstGeom prst="rect">
            <a:avLst/>
          </a:prstGeom>
        </p:spPr>
      </p:pic>
    </p:spTree>
    <p:extLst>
      <p:ext uri="{BB962C8B-B14F-4D97-AF65-F5344CB8AC3E}">
        <p14:creationId xmlns:p14="http://schemas.microsoft.com/office/powerpoint/2010/main" val="3272875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10830</TotalTime>
  <Words>511</Words>
  <Application>Microsoft Office PowerPoint</Application>
  <PresentationFormat>Widescreen</PresentationFormat>
  <Paragraphs>60</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Bài 6: Quản Trị Vốn Trong Forex (2)</vt:lpstr>
      <vt:lpstr>Cần nắm vững những nội dung sau:</vt:lpstr>
      <vt:lpstr>Cách tính lãi lỗ theo Lot và Pip</vt:lpstr>
      <vt:lpstr>Ví dụ tính Lot của 1 lệnh cho TK 5000$</vt:lpstr>
      <vt:lpstr>Chiến lược trade hiệu quả theo SL và TF (1)</vt:lpstr>
      <vt:lpstr>Chiến lược trade hiệu quả theo SL và TF</vt:lpstr>
      <vt:lpstr>Thực hành trên MT4</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Khái niệm, ý nghĩa phân tích kĩ thuật, đọc biểu đồ nến</dc:title>
  <dc:creator>Quy Vu</dc:creator>
  <cp:lastModifiedBy>Quy Vu</cp:lastModifiedBy>
  <cp:revision>1124</cp:revision>
  <dcterms:created xsi:type="dcterms:W3CDTF">2018-07-19T05:59:50Z</dcterms:created>
  <dcterms:modified xsi:type="dcterms:W3CDTF">2019-03-01T05:33:04Z</dcterms:modified>
</cp:coreProperties>
</file>