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0"/>
  </p:notesMasterIdLst>
  <p:sldIdLst>
    <p:sldId id="256" r:id="rId2"/>
    <p:sldId id="300" r:id="rId3"/>
    <p:sldId id="262" r:id="rId4"/>
    <p:sldId id="259" r:id="rId5"/>
    <p:sldId id="263" r:id="rId6"/>
    <p:sldId id="265" r:id="rId7"/>
    <p:sldId id="299" r:id="rId8"/>
    <p:sldId id="274" r:id="rId9"/>
  </p:sldIdLst>
  <p:sldSz cx="9144000" cy="5143500" type="screen16x9"/>
  <p:notesSz cx="6858000" cy="9144000"/>
  <p:embeddedFontLst>
    <p:embeddedFont>
      <p:font typeface="Bree Serif" panose="020B0604020202020204" charset="0"/>
      <p:regular r:id="rId11"/>
    </p:embeddedFont>
    <p:embeddedFont>
      <p:font typeface="Roboto Black" panose="020B0604020202020204" charset="0"/>
      <p:bold r:id="rId12"/>
      <p:boldItalic r:id="rId13"/>
    </p:embeddedFont>
    <p:embeddedFont>
      <p:font typeface="Roboto Light" panose="020B0604020202020204" charset="0"/>
      <p:regular r:id="rId14"/>
      <p:bold r:id="rId15"/>
      <p:italic r:id="rId16"/>
      <p:boldItalic r:id="rId17"/>
    </p:embeddedFont>
    <p:embeddedFont>
      <p:font typeface="Roboto Mono Regular" panose="020B0604020202020204" charset="0"/>
      <p:regular r:id="rId18"/>
      <p:bold r:id="rId19"/>
      <p:italic r:id="rId20"/>
      <p:boldItalic r:id="rId21"/>
    </p:embeddedFont>
    <p:embeddedFont>
      <p:font typeface="Roboto Thin"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6AE"/>
    <a:srgbClr val="1287E8"/>
    <a:srgbClr val="052540"/>
    <a:srgbClr val="052642"/>
    <a:srgbClr val="3739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23" autoAdjust="0"/>
    <p:restoredTop sz="86876" autoAdjust="0"/>
  </p:normalViewPr>
  <p:slideViewPr>
    <p:cSldViewPr snapToGrid="0">
      <p:cViewPr>
        <p:scale>
          <a:sx n="144" d="100"/>
          <a:sy n="144" d="100"/>
        </p:scale>
        <p:origin x="147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In general, the aim of this project is to use Internet of Things to turn life at home smarter, to make devices listen to what we want and act correspondingly. Those sensors are used in this thesis are designed to gather information about the environment around the building, such as temperature and humidity, and note if there's movement, as well as any changes in it. For instance, if you want a particular theme to be automatically applied at a particular time of day or night, this will also provide you with the ability to allow that.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06200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MQTT- Message Queueing Telemetry Transport, is a publish-subscribe lightweight messaging protocol. It is intended for use in situations involving machine-to-machine communication and the Internet of Things. MQTT provides connections for remote areas that need a small code footprint or have very limited network bandwidth. Clients interact with a server, which is referred to as a "broker”. Any client may connect to the broker and either publish or subscribe to topics. Topics are classes of information that are coordinated and shared. A client subscribes to a subject, and when the broker receives a message published by a client within that topic, it distributes the information contained in the message to all topic subscribers. The publisher and client do not need to know </a:t>
            </a:r>
            <a:r>
              <a:rPr lang="en-US" sz="1100" b="0" i="0" u="none" strike="noStrike" cap="none" dirty="0" err="1">
                <a:solidFill>
                  <a:srgbClr val="000000"/>
                </a:solidFill>
                <a:effectLst/>
                <a:latin typeface="Arial"/>
                <a:ea typeface="Arial"/>
                <a:cs typeface="Arial"/>
                <a:sym typeface="Arial"/>
              </a:rPr>
              <a:t>eachother</a:t>
            </a:r>
            <a:r>
              <a:rPr lang="en-US" sz="1100" b="0" i="0" u="none" strike="noStrike" cap="none" dirty="0">
                <a:solidFill>
                  <a:srgbClr val="000000"/>
                </a:solidFill>
                <a:effectLst/>
                <a:latin typeface="Arial"/>
                <a:ea typeface="Arial"/>
                <a:cs typeface="Arial"/>
                <a:sym typeface="Arial"/>
              </a:rPr>
              <a:t>. A MQTT link does not close after each request, leaving the communication channel open and incurring the overhead of opening and closing connections.</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5bb3dc62fd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5bb3dc62fd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5bb3dc62fd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5bb3dc62fd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5924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6" r:id="rId6"/>
    <p:sldLayoutId id="2147483660" r:id="rId7"/>
    <p:sldLayoutId id="214748366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p:nvPr>
        </p:nvSpPr>
        <p:spPr>
          <a:xfrm>
            <a:off x="5578659" y="2334584"/>
            <a:ext cx="3043794" cy="49123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600" dirty="0">
                <a:solidFill>
                  <a:schemeClr val="accent1"/>
                </a:solidFill>
              </a:rPr>
              <a:t>Using IoT to simulate</a:t>
            </a:r>
            <a:endParaRPr sz="3600" dirty="0">
              <a:solidFill>
                <a:schemeClr val="accent1"/>
              </a:solidFill>
            </a:endParaRPr>
          </a:p>
          <a:p>
            <a:pPr marL="0" lvl="0" indent="0" algn="r" rtl="0">
              <a:spcBef>
                <a:spcPts val="0"/>
              </a:spcBef>
              <a:spcAft>
                <a:spcPts val="0"/>
              </a:spcAft>
              <a:buNone/>
            </a:pPr>
            <a:r>
              <a:rPr lang="es" sz="3600" dirty="0">
                <a:solidFill>
                  <a:schemeClr val="accent1"/>
                </a:solidFill>
              </a:rPr>
              <a:t>Smarthouse Environment</a:t>
            </a:r>
            <a:endParaRPr sz="3600" dirty="0">
              <a:solidFill>
                <a:schemeClr val="accent1"/>
              </a:solidFill>
            </a:endParaRPr>
          </a:p>
        </p:txBody>
      </p:sp>
      <p:sp>
        <p:nvSpPr>
          <p:cNvPr id="106" name="Google Shape;106;p20"/>
          <p:cNvSpPr txBox="1">
            <a:spLocks noGrp="1"/>
          </p:cNvSpPr>
          <p:nvPr>
            <p:ph type="subTitle" idx="1"/>
          </p:nvPr>
        </p:nvSpPr>
        <p:spPr>
          <a:xfrm>
            <a:off x="5522977" y="3632911"/>
            <a:ext cx="3251896" cy="708914"/>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0"/>
              </a:spcAft>
              <a:buNone/>
            </a:pPr>
            <a:r>
              <a:rPr lang="es" dirty="0"/>
              <a:t>Presenter: Le Thanh Duc</a:t>
            </a:r>
          </a:p>
          <a:p>
            <a:pPr marL="0" lvl="0" indent="0" algn="r" rtl="0">
              <a:lnSpc>
                <a:spcPct val="150000"/>
              </a:lnSpc>
              <a:spcBef>
                <a:spcPts val="0"/>
              </a:spcBef>
              <a:spcAft>
                <a:spcPts val="0"/>
              </a:spcAft>
              <a:buNone/>
            </a:pPr>
            <a:r>
              <a:rPr lang="es" dirty="0"/>
              <a:t>Neptun code: YZ49Y8</a:t>
            </a:r>
          </a:p>
          <a:p>
            <a:pPr marL="0" lvl="0" indent="0" algn="r" rtl="0">
              <a:lnSpc>
                <a:spcPct val="150000"/>
              </a:lnSpc>
              <a:spcBef>
                <a:spcPts val="0"/>
              </a:spcBef>
              <a:spcAft>
                <a:spcPts val="0"/>
              </a:spcAft>
              <a:buNone/>
            </a:pPr>
            <a:r>
              <a:rPr lang="es" dirty="0"/>
              <a:t>Supervisor: Dr. Illés Zoltán </a:t>
            </a:r>
            <a:endParaRPr dirty="0"/>
          </a:p>
        </p:txBody>
      </p:sp>
      <p:sp>
        <p:nvSpPr>
          <p:cNvPr id="107" name="Google Shape;107;p20"/>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0"/>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0"/>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0"/>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0"/>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ctrTitle"/>
          </p:nvPr>
        </p:nvSpPr>
        <p:spPr>
          <a:xfrm>
            <a:off x="4742821" y="2144463"/>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200" dirty="0">
                <a:solidFill>
                  <a:srgbClr val="FFFFFF"/>
                </a:solidFill>
              </a:rPr>
              <a:t>ABOUT THE GOALS </a:t>
            </a:r>
            <a:r>
              <a:rPr lang="es" sz="3200" dirty="0"/>
              <a:t>OF THIS STUDY AND PRESENTATION</a:t>
            </a:r>
            <a:endParaRPr sz="3200" dirty="0">
              <a:solidFill>
                <a:srgbClr val="FFFFFF"/>
              </a:solidFill>
            </a:endParaRPr>
          </a:p>
        </p:txBody>
      </p:sp>
      <p:cxnSp>
        <p:nvCxnSpPr>
          <p:cNvPr id="294" name="Google Shape;294;p24"/>
          <p:cNvCxnSpPr/>
          <p:nvPr/>
        </p:nvCxnSpPr>
        <p:spPr>
          <a:xfrm>
            <a:off x="4695600" y="2751063"/>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5" name="Google Shape;295;p24"/>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24"/>
          <p:cNvGrpSpPr/>
          <p:nvPr/>
        </p:nvGrpSpPr>
        <p:grpSpPr>
          <a:xfrm>
            <a:off x="2624430" y="1068391"/>
            <a:ext cx="373819" cy="412843"/>
            <a:chOff x="3040350" y="1113200"/>
            <a:chExt cx="1704600" cy="1882550"/>
          </a:xfrm>
        </p:grpSpPr>
        <p:sp>
          <p:nvSpPr>
            <p:cNvPr id="343" name="Google Shape;343;p24"/>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4" name="Google Shape;344;p24"/>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5" name="Google Shape;345;p24"/>
          <p:cNvGrpSpPr/>
          <p:nvPr/>
        </p:nvGrpSpPr>
        <p:grpSpPr>
          <a:xfrm>
            <a:off x="3390291" y="1782576"/>
            <a:ext cx="406573" cy="402537"/>
            <a:chOff x="462200" y="569000"/>
            <a:chExt cx="1901650" cy="1882775"/>
          </a:xfrm>
        </p:grpSpPr>
        <p:sp>
          <p:nvSpPr>
            <p:cNvPr id="346" name="Google Shape;346;p24"/>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24"/>
          <p:cNvGrpSpPr/>
          <p:nvPr/>
        </p:nvGrpSpPr>
        <p:grpSpPr>
          <a:xfrm>
            <a:off x="3208667" y="3620568"/>
            <a:ext cx="372185" cy="370679"/>
            <a:chOff x="4991125" y="2436850"/>
            <a:chExt cx="1890225" cy="1882575"/>
          </a:xfrm>
        </p:grpSpPr>
        <p:sp>
          <p:nvSpPr>
            <p:cNvPr id="351" name="Google Shape;351;p24"/>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24"/>
          <p:cNvGrpSpPr/>
          <p:nvPr/>
        </p:nvGrpSpPr>
        <p:grpSpPr>
          <a:xfrm>
            <a:off x="1112845" y="3454559"/>
            <a:ext cx="372245" cy="369356"/>
            <a:chOff x="5249675" y="238125"/>
            <a:chExt cx="1897275" cy="1882550"/>
          </a:xfrm>
        </p:grpSpPr>
        <p:sp>
          <p:nvSpPr>
            <p:cNvPr id="356" name="Google Shape;356;p24"/>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4"/>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4"/>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4"/>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24"/>
          <p:cNvGrpSpPr/>
          <p:nvPr/>
        </p:nvGrpSpPr>
        <p:grpSpPr>
          <a:xfrm>
            <a:off x="1126337" y="1869842"/>
            <a:ext cx="357689" cy="347177"/>
            <a:chOff x="2652075" y="3639925"/>
            <a:chExt cx="1882575" cy="1827250"/>
          </a:xfrm>
        </p:grpSpPr>
        <p:sp>
          <p:nvSpPr>
            <p:cNvPr id="362" name="Google Shape;362;p24"/>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4"/>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4"/>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4"/>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7990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5"/>
        <p:cNvGrpSpPr/>
        <p:nvPr/>
      </p:nvGrpSpPr>
      <p:grpSpPr>
        <a:xfrm>
          <a:off x="0" y="0"/>
          <a:ext cx="0" cy="0"/>
          <a:chOff x="0" y="0"/>
          <a:chExt cx="0" cy="0"/>
        </a:xfrm>
      </p:grpSpPr>
      <p:sp>
        <p:nvSpPr>
          <p:cNvPr id="397" name="Google Shape;397;p26"/>
          <p:cNvSpPr/>
          <p:nvPr/>
        </p:nvSpPr>
        <p:spPr>
          <a:xfrm>
            <a:off x="1336225" y="26035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8" name="Google Shape;398;p26"/>
          <p:cNvSpPr/>
          <p:nvPr/>
        </p:nvSpPr>
        <p:spPr>
          <a:xfrm>
            <a:off x="1336225" y="19021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9" name="Google Shape;399;p26"/>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Used Programming Language</a:t>
            </a:r>
            <a:endParaRPr dirty="0">
              <a:solidFill>
                <a:srgbClr val="FFFFFF"/>
              </a:solidFill>
            </a:endParaRPr>
          </a:p>
        </p:txBody>
      </p:sp>
      <p:sp>
        <p:nvSpPr>
          <p:cNvPr id="400" name="Google Shape;400;p26"/>
          <p:cNvSpPr txBox="1">
            <a:spLocks noGrp="1"/>
          </p:cNvSpPr>
          <p:nvPr>
            <p:ph type="ctrTitle"/>
          </p:nvPr>
        </p:nvSpPr>
        <p:spPr>
          <a:xfrm>
            <a:off x="1557931" y="2087899"/>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HTML/ CSS, Javascript, PHP</a:t>
            </a:r>
            <a:endParaRPr dirty="0">
              <a:solidFill>
                <a:schemeClr val="dk1"/>
              </a:solidFill>
            </a:endParaRPr>
          </a:p>
        </p:txBody>
      </p:sp>
      <p:sp>
        <p:nvSpPr>
          <p:cNvPr id="402" name="Google Shape;402;p26"/>
          <p:cNvSpPr txBox="1">
            <a:spLocks noGrp="1"/>
          </p:cNvSpPr>
          <p:nvPr>
            <p:ph type="ctrTitle" idx="3"/>
          </p:nvPr>
        </p:nvSpPr>
        <p:spPr>
          <a:xfrm>
            <a:off x="1557931" y="278924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C/C++</a:t>
            </a:r>
            <a:endParaRPr dirty="0">
              <a:solidFill>
                <a:schemeClr val="dk1"/>
              </a:solidFill>
            </a:endParaRPr>
          </a:p>
        </p:txBody>
      </p:sp>
      <p:cxnSp>
        <p:nvCxnSpPr>
          <p:cNvPr id="403" name="Google Shape;403;p26"/>
          <p:cNvCxnSpPr>
            <a:cxnSpLocks/>
          </p:cNvCxnSpPr>
          <p:nvPr/>
        </p:nvCxnSpPr>
        <p:spPr>
          <a:xfrm>
            <a:off x="0" y="1197575"/>
            <a:ext cx="6314661" cy="0"/>
          </a:xfrm>
          <a:prstGeom prst="straightConnector1">
            <a:avLst/>
          </a:prstGeom>
          <a:noFill/>
          <a:ln w="9525" cap="flat" cmpd="sng">
            <a:solidFill>
              <a:schemeClr val="accent1"/>
            </a:solidFill>
            <a:prstDash val="solid"/>
            <a:round/>
            <a:headEnd type="none" w="med" len="med"/>
            <a:tailEnd type="none" w="med" len="med"/>
          </a:ln>
        </p:spPr>
      </p:cxnSp>
      <p:sp>
        <p:nvSpPr>
          <p:cNvPr id="404" name="Google Shape;404;p26"/>
          <p:cNvSpPr/>
          <p:nvPr/>
        </p:nvSpPr>
        <p:spPr>
          <a:xfrm>
            <a:off x="819925" y="18807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5" name="Google Shape;405;p26"/>
          <p:cNvSpPr/>
          <p:nvPr/>
        </p:nvSpPr>
        <p:spPr>
          <a:xfrm>
            <a:off x="819925" y="258208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6" name="Google Shape;406;p26"/>
          <p:cNvSpPr/>
          <p:nvPr/>
        </p:nvSpPr>
        <p:spPr>
          <a:xfrm>
            <a:off x="933213" y="1994550"/>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408" name="Google Shape;408;p26"/>
          <p:cNvGrpSpPr/>
          <p:nvPr/>
        </p:nvGrpSpPr>
        <p:grpSpPr>
          <a:xfrm rot="10800000" flipH="1">
            <a:off x="880550" y="2712182"/>
            <a:ext cx="302125" cy="163726"/>
            <a:chOff x="1319675" y="779200"/>
            <a:chExt cx="2343875" cy="1270175"/>
          </a:xfrm>
        </p:grpSpPr>
        <p:sp>
          <p:nvSpPr>
            <p:cNvPr id="409" name="Google Shape;409;p26"/>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0" name="Google Shape;410;p26"/>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1" name="Google Shape;411;p26"/>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15" name="Google Shape;415;p26"/>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17" name="Google Shape;417;p26"/>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8" name="Google Shape;418;p26"/>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3" name="Google Shape;423;p26"/>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4" name="Google Shape;424;p26"/>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1" name="Google Shape;431;p26"/>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2" name="Google Shape;432;p26"/>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5;p26">
            <a:extLst>
              <a:ext uri="{FF2B5EF4-FFF2-40B4-BE49-F238E27FC236}">
                <a16:creationId xmlns:a16="http://schemas.microsoft.com/office/drawing/2014/main" id="{96F04800-C9C3-4DC3-9171-A062EECF105D}"/>
              </a:ext>
            </a:extLst>
          </p:cNvPr>
          <p:cNvSpPr/>
          <p:nvPr/>
        </p:nvSpPr>
        <p:spPr>
          <a:xfrm>
            <a:off x="809144" y="3269737"/>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9" name="Google Shape;408;p26">
            <a:extLst>
              <a:ext uri="{FF2B5EF4-FFF2-40B4-BE49-F238E27FC236}">
                <a16:creationId xmlns:a16="http://schemas.microsoft.com/office/drawing/2014/main" id="{E235F9AA-F0D1-474F-9A64-10C92B59D5C8}"/>
              </a:ext>
            </a:extLst>
          </p:cNvPr>
          <p:cNvGrpSpPr/>
          <p:nvPr/>
        </p:nvGrpSpPr>
        <p:grpSpPr>
          <a:xfrm rot="10800000" flipH="1">
            <a:off x="869769" y="3399831"/>
            <a:ext cx="302125" cy="163726"/>
            <a:chOff x="1319675" y="779200"/>
            <a:chExt cx="2343875" cy="1270175"/>
          </a:xfrm>
        </p:grpSpPr>
        <p:sp>
          <p:nvSpPr>
            <p:cNvPr id="50" name="Google Shape;409;p26">
              <a:extLst>
                <a:ext uri="{FF2B5EF4-FFF2-40B4-BE49-F238E27FC236}">
                  <a16:creationId xmlns:a16="http://schemas.microsoft.com/office/drawing/2014/main" id="{28EE4D61-88B1-4E73-86D8-96F20DFE2E92}"/>
                </a:ext>
              </a:extLst>
            </p:cNvPr>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1" name="Google Shape;410;p26">
              <a:extLst>
                <a:ext uri="{FF2B5EF4-FFF2-40B4-BE49-F238E27FC236}">
                  <a16:creationId xmlns:a16="http://schemas.microsoft.com/office/drawing/2014/main" id="{1422A981-7A69-41D4-8DCA-B4DBAE236960}"/>
                </a:ext>
              </a:extLst>
            </p:cNvPr>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 name="Google Shape;411;p26">
              <a:extLst>
                <a:ext uri="{FF2B5EF4-FFF2-40B4-BE49-F238E27FC236}">
                  <a16:creationId xmlns:a16="http://schemas.microsoft.com/office/drawing/2014/main" id="{CA8D3F68-4A67-492C-AAA8-28BE948120F2}"/>
                </a:ext>
              </a:extLst>
            </p:cNvPr>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53" name="Google Shape;397;p26">
            <a:extLst>
              <a:ext uri="{FF2B5EF4-FFF2-40B4-BE49-F238E27FC236}">
                <a16:creationId xmlns:a16="http://schemas.microsoft.com/office/drawing/2014/main" id="{9E66AE92-3435-4829-9D44-BCD5D227BBBE}"/>
              </a:ext>
            </a:extLst>
          </p:cNvPr>
          <p:cNvSpPr/>
          <p:nvPr/>
        </p:nvSpPr>
        <p:spPr>
          <a:xfrm>
            <a:off x="1342610" y="3292847"/>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54" name="Google Shape;402;p26">
            <a:extLst>
              <a:ext uri="{FF2B5EF4-FFF2-40B4-BE49-F238E27FC236}">
                <a16:creationId xmlns:a16="http://schemas.microsoft.com/office/drawing/2014/main" id="{12A1798F-DF2A-4518-9E19-89765E723B19}"/>
              </a:ext>
            </a:extLst>
          </p:cNvPr>
          <p:cNvSpPr txBox="1">
            <a:spLocks/>
          </p:cNvSpPr>
          <p:nvPr/>
        </p:nvSpPr>
        <p:spPr>
          <a:xfrm>
            <a:off x="1564316" y="3478551"/>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en-US" dirty="0">
                <a:solidFill>
                  <a:schemeClr val="dk1"/>
                </a:solidFill>
              </a:rPr>
              <a:t>Shell commands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Required Tools</a:t>
            </a:r>
            <a:endParaRPr dirty="0"/>
          </a:p>
        </p:txBody>
      </p:sp>
      <p:sp>
        <p:nvSpPr>
          <p:cNvPr id="272" name="Google Shape;272;p23"/>
          <p:cNvSpPr txBox="1">
            <a:spLocks noGrp="1"/>
          </p:cNvSpPr>
          <p:nvPr>
            <p:ph type="subTitle" idx="1"/>
          </p:nvPr>
        </p:nvSpPr>
        <p:spPr>
          <a:xfrm>
            <a:off x="1239998" y="3541412"/>
            <a:ext cx="1889400" cy="502500"/>
          </a:xfrm>
          <a:prstGeom prst="rect">
            <a:avLst/>
          </a:prstGeom>
        </p:spPr>
        <p:txBody>
          <a:bodyPr spcFirstLastPara="1" wrap="square" lIns="91425" tIns="91425" rIns="91425" bIns="91425" anchor="t" anchorCtr="0">
            <a:noAutofit/>
          </a:bodyPr>
          <a:lstStyle/>
          <a:p>
            <a:pPr marL="0" lvl="0" indent="0"/>
            <a:r>
              <a:rPr lang="en-US" dirty="0"/>
              <a:t>GET/PUT/POST/DELETE</a:t>
            </a:r>
            <a:endParaRPr dirty="0"/>
          </a:p>
        </p:txBody>
      </p:sp>
      <p:sp>
        <p:nvSpPr>
          <p:cNvPr id="274" name="Google Shape;274;p23"/>
          <p:cNvSpPr txBox="1">
            <a:spLocks noGrp="1"/>
          </p:cNvSpPr>
          <p:nvPr>
            <p:ph type="subTitle" idx="3"/>
          </p:nvPr>
        </p:nvSpPr>
        <p:spPr>
          <a:xfrm>
            <a:off x="5921302" y="3574157"/>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Machine-To- Machine communication</a:t>
            </a:r>
            <a:endParaRPr dirty="0"/>
          </a:p>
        </p:txBody>
      </p:sp>
      <p:sp>
        <p:nvSpPr>
          <p:cNvPr id="275" name="Google Shape;275;p23"/>
          <p:cNvSpPr txBox="1">
            <a:spLocks noGrp="1"/>
          </p:cNvSpPr>
          <p:nvPr>
            <p:ph type="ctrTitle"/>
          </p:nvPr>
        </p:nvSpPr>
        <p:spPr>
          <a:xfrm>
            <a:off x="1146698" y="3345212"/>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HTTP</a:t>
            </a:r>
            <a:endParaRPr dirty="0"/>
          </a:p>
        </p:txBody>
      </p:sp>
      <p:sp>
        <p:nvSpPr>
          <p:cNvPr id="277" name="Google Shape;277;p23"/>
          <p:cNvSpPr txBox="1">
            <a:spLocks noGrp="1"/>
          </p:cNvSpPr>
          <p:nvPr>
            <p:ph type="ctrTitle" idx="5"/>
          </p:nvPr>
        </p:nvSpPr>
        <p:spPr>
          <a:xfrm>
            <a:off x="5828002" y="3369983"/>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MQTT</a:t>
            </a:r>
            <a:endParaRPr dirty="0"/>
          </a:p>
        </p:txBody>
      </p:sp>
      <p:cxnSp>
        <p:nvCxnSpPr>
          <p:cNvPr id="287" name="Google Shape;287;p23"/>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2054" name="Picture 6">
            <a:extLst>
              <a:ext uri="{FF2B5EF4-FFF2-40B4-BE49-F238E27FC236}">
                <a16:creationId xmlns:a16="http://schemas.microsoft.com/office/drawing/2014/main" id="{7DA81837-5E95-4798-9AED-29C400CCF7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108" y="1663159"/>
            <a:ext cx="3701180" cy="147098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Learn How to Use The MQTT Protocol in Delphi With This Library">
            <a:extLst>
              <a:ext uri="{FF2B5EF4-FFF2-40B4-BE49-F238E27FC236}">
                <a16:creationId xmlns:a16="http://schemas.microsoft.com/office/drawing/2014/main" id="{35BFD2DC-7939-4E82-9423-4D72FAA2E5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8714" y="1663159"/>
            <a:ext cx="3524821" cy="15352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2">
                                            <p:txEl>
                                              <p:pRg st="0" end="0"/>
                                            </p:txEl>
                                          </p:spTgt>
                                        </p:tgtEl>
                                        <p:attrNameLst>
                                          <p:attrName>style.visibility</p:attrName>
                                        </p:attrNameLst>
                                      </p:cBhvr>
                                      <p:to>
                                        <p:strVal val="visible"/>
                                      </p:to>
                                    </p:set>
                                    <p:animEffect transition="in" filter="fade">
                                      <p:cBhvr>
                                        <p:cTn id="7" dur="1000"/>
                                        <p:tgtEl>
                                          <p:spTgt spid="272">
                                            <p:txEl>
                                              <p:pRg st="0" end="0"/>
                                            </p:txEl>
                                          </p:spTgt>
                                        </p:tgtEl>
                                      </p:cBhvr>
                                    </p:animEffect>
                                    <p:anim calcmode="lin" valueType="num">
                                      <p:cBhvr>
                                        <p:cTn id="8" dur="1000" fill="hold"/>
                                        <p:tgtEl>
                                          <p:spTgt spid="27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7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74">
                                            <p:txEl>
                                              <p:pRg st="0" end="0"/>
                                            </p:txEl>
                                          </p:spTgt>
                                        </p:tgtEl>
                                        <p:attrNameLst>
                                          <p:attrName>style.visibility</p:attrName>
                                        </p:attrNameLst>
                                      </p:cBhvr>
                                      <p:to>
                                        <p:strVal val="visible"/>
                                      </p:to>
                                    </p:set>
                                    <p:animEffect transition="in" filter="fade">
                                      <p:cBhvr>
                                        <p:cTn id="14" dur="1000"/>
                                        <p:tgtEl>
                                          <p:spTgt spid="274">
                                            <p:txEl>
                                              <p:pRg st="0" end="0"/>
                                            </p:txEl>
                                          </p:spTgt>
                                        </p:tgtEl>
                                      </p:cBhvr>
                                    </p:animEffect>
                                    <p:anim calcmode="lin" valueType="num">
                                      <p:cBhvr>
                                        <p:cTn id="15" dur="1000" fill="hold"/>
                                        <p:tgtEl>
                                          <p:spTgt spid="27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7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 grpId="0" build="p"/>
      <p:bldP spid="27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7"/>
          <p:cNvSpPr/>
          <p:nvPr/>
        </p:nvSpPr>
        <p:spPr>
          <a:xfrm rot="10800000">
            <a:off x="5738191" y="1393564"/>
            <a:ext cx="2535957" cy="416315"/>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rot="10800000">
            <a:off x="5738191" y="1923601"/>
            <a:ext cx="2535956" cy="416315"/>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rot="10800000">
            <a:off x="5738191" y="2436853"/>
            <a:ext cx="2535956" cy="447986"/>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Required Devices</a:t>
            </a:r>
            <a:endParaRPr dirty="0">
              <a:solidFill>
                <a:srgbClr val="FFFFFF"/>
              </a:solidFill>
            </a:endParaRPr>
          </a:p>
        </p:txBody>
      </p:sp>
      <p:cxnSp>
        <p:nvCxnSpPr>
          <p:cNvPr id="454" name="Google Shape;454;p27"/>
          <p:cNvCxnSpPr/>
          <p:nvPr/>
        </p:nvCxnSpPr>
        <p:spPr>
          <a:xfrm>
            <a:off x="5882725" y="11953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455" name="Google Shape;455;p27"/>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7"/>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7"/>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7"/>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7"/>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7"/>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7"/>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7"/>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7"/>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7"/>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7"/>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7"/>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7"/>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7"/>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7"/>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7"/>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7"/>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txBox="1">
            <a:spLocks noGrp="1"/>
          </p:cNvSpPr>
          <p:nvPr>
            <p:ph type="ctrTitle"/>
          </p:nvPr>
        </p:nvSpPr>
        <p:spPr>
          <a:xfrm>
            <a:off x="5643574" y="1595493"/>
            <a:ext cx="2262904" cy="214386"/>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1400" dirty="0">
                <a:solidFill>
                  <a:srgbClr val="0E2A47"/>
                </a:solidFill>
              </a:rPr>
              <a:t>Raspberry Pi 3</a:t>
            </a:r>
            <a:endParaRPr sz="1400" dirty="0">
              <a:solidFill>
                <a:srgbClr val="0E2A47"/>
              </a:solidFill>
            </a:endParaRPr>
          </a:p>
        </p:txBody>
      </p:sp>
      <p:sp>
        <p:nvSpPr>
          <p:cNvPr id="553" name="Google Shape;553;p27"/>
          <p:cNvSpPr txBox="1">
            <a:spLocks noGrp="1"/>
          </p:cNvSpPr>
          <p:nvPr>
            <p:ph type="ctrTitle" idx="2"/>
          </p:nvPr>
        </p:nvSpPr>
        <p:spPr>
          <a:xfrm>
            <a:off x="5679854" y="2654144"/>
            <a:ext cx="2262903" cy="23069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1400" dirty="0">
                <a:solidFill>
                  <a:srgbClr val="0E2A47"/>
                </a:solidFill>
              </a:rPr>
              <a:t>ESP32 CAMERA</a:t>
            </a:r>
            <a:endParaRPr sz="1400" dirty="0">
              <a:solidFill>
                <a:srgbClr val="0E2A47"/>
              </a:solidFill>
            </a:endParaRPr>
          </a:p>
        </p:txBody>
      </p:sp>
      <p:sp>
        <p:nvSpPr>
          <p:cNvPr id="554" name="Google Shape;554;p27"/>
          <p:cNvSpPr txBox="1">
            <a:spLocks noGrp="1"/>
          </p:cNvSpPr>
          <p:nvPr>
            <p:ph type="ctrTitle" idx="3"/>
          </p:nvPr>
        </p:nvSpPr>
        <p:spPr>
          <a:xfrm>
            <a:off x="5643575" y="2107636"/>
            <a:ext cx="2262903" cy="214386"/>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1400" dirty="0">
                <a:solidFill>
                  <a:srgbClr val="0E2A47"/>
                </a:solidFill>
              </a:rPr>
              <a:t>Node MCU- ESP8266</a:t>
            </a:r>
            <a:endParaRPr sz="1400" dirty="0">
              <a:solidFill>
                <a:srgbClr val="0E2A47"/>
              </a:solidFill>
            </a:endParaRPr>
          </a:p>
        </p:txBody>
      </p:sp>
      <p:sp>
        <p:nvSpPr>
          <p:cNvPr id="121" name="Google Shape;442;p27">
            <a:extLst>
              <a:ext uri="{FF2B5EF4-FFF2-40B4-BE49-F238E27FC236}">
                <a16:creationId xmlns:a16="http://schemas.microsoft.com/office/drawing/2014/main" id="{95ED9547-B530-456C-87B4-537EE5332539}"/>
              </a:ext>
            </a:extLst>
          </p:cNvPr>
          <p:cNvSpPr/>
          <p:nvPr/>
        </p:nvSpPr>
        <p:spPr>
          <a:xfrm rot="10800000">
            <a:off x="5738190" y="3015962"/>
            <a:ext cx="2535957" cy="439131"/>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43;p27">
            <a:extLst>
              <a:ext uri="{FF2B5EF4-FFF2-40B4-BE49-F238E27FC236}">
                <a16:creationId xmlns:a16="http://schemas.microsoft.com/office/drawing/2014/main" id="{B9C9EBBE-16D3-40EE-9F5F-E31368B06AA7}"/>
              </a:ext>
            </a:extLst>
          </p:cNvPr>
          <p:cNvSpPr/>
          <p:nvPr/>
        </p:nvSpPr>
        <p:spPr>
          <a:xfrm rot="10800000">
            <a:off x="5708433" y="3586216"/>
            <a:ext cx="2565714" cy="48354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44;p27">
            <a:extLst>
              <a:ext uri="{FF2B5EF4-FFF2-40B4-BE49-F238E27FC236}">
                <a16:creationId xmlns:a16="http://schemas.microsoft.com/office/drawing/2014/main" id="{4036FBB7-FA3B-4137-B43D-AEFBF5894B2A}"/>
              </a:ext>
            </a:extLst>
          </p:cNvPr>
          <p:cNvSpPr/>
          <p:nvPr/>
        </p:nvSpPr>
        <p:spPr>
          <a:xfrm rot="10800000">
            <a:off x="5708432" y="4156470"/>
            <a:ext cx="2581683" cy="485203"/>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52;p27">
            <a:extLst>
              <a:ext uri="{FF2B5EF4-FFF2-40B4-BE49-F238E27FC236}">
                <a16:creationId xmlns:a16="http://schemas.microsoft.com/office/drawing/2014/main" id="{784415DA-FA03-4246-95C9-1CA0B0E4CEC5}"/>
              </a:ext>
            </a:extLst>
          </p:cNvPr>
          <p:cNvSpPr txBox="1">
            <a:spLocks/>
          </p:cNvSpPr>
          <p:nvPr/>
        </p:nvSpPr>
        <p:spPr>
          <a:xfrm>
            <a:off x="5708433" y="3220270"/>
            <a:ext cx="2262904" cy="2261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en-US" sz="1400" dirty="0" err="1">
                <a:solidFill>
                  <a:srgbClr val="0E2A47"/>
                </a:solidFill>
              </a:rPr>
              <a:t>Sonoff</a:t>
            </a:r>
            <a:r>
              <a:rPr lang="en-US" sz="1400" dirty="0">
                <a:solidFill>
                  <a:srgbClr val="0E2A47"/>
                </a:solidFill>
              </a:rPr>
              <a:t> 4CH Switches</a:t>
            </a:r>
          </a:p>
        </p:txBody>
      </p:sp>
      <p:sp>
        <p:nvSpPr>
          <p:cNvPr id="125" name="Google Shape;553;p27">
            <a:extLst>
              <a:ext uri="{FF2B5EF4-FFF2-40B4-BE49-F238E27FC236}">
                <a16:creationId xmlns:a16="http://schemas.microsoft.com/office/drawing/2014/main" id="{486A7802-6497-4923-87B4-36FBD36C7414}"/>
              </a:ext>
            </a:extLst>
          </p:cNvPr>
          <p:cNvSpPr txBox="1">
            <a:spLocks/>
          </p:cNvSpPr>
          <p:nvPr/>
        </p:nvSpPr>
        <p:spPr>
          <a:xfrm>
            <a:off x="5619563" y="4332178"/>
            <a:ext cx="2743452" cy="2498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en-US" sz="1200" dirty="0">
                <a:solidFill>
                  <a:srgbClr val="0E2A47"/>
                </a:solidFill>
              </a:rPr>
              <a:t>Motion Detector Sensor(SR505)</a:t>
            </a:r>
          </a:p>
        </p:txBody>
      </p:sp>
      <p:sp>
        <p:nvSpPr>
          <p:cNvPr id="126" name="Google Shape;554;p27">
            <a:extLst>
              <a:ext uri="{FF2B5EF4-FFF2-40B4-BE49-F238E27FC236}">
                <a16:creationId xmlns:a16="http://schemas.microsoft.com/office/drawing/2014/main" id="{EA0C3DA6-9B2B-47DA-8F89-C351F21F0665}"/>
              </a:ext>
            </a:extLst>
          </p:cNvPr>
          <p:cNvSpPr txBox="1">
            <a:spLocks/>
          </p:cNvSpPr>
          <p:nvPr/>
        </p:nvSpPr>
        <p:spPr>
          <a:xfrm>
            <a:off x="5800643" y="3775131"/>
            <a:ext cx="2289457" cy="24900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en-US" sz="1400" dirty="0">
                <a:solidFill>
                  <a:srgbClr val="0E2A47"/>
                </a:solidFill>
              </a:rPr>
              <a:t>Humidity Sensor (HR202)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2"/>
                                        </p:tgtEl>
                                        <p:attrNameLst>
                                          <p:attrName>style.visibility</p:attrName>
                                        </p:attrNameLst>
                                      </p:cBhvr>
                                      <p:to>
                                        <p:strVal val="visible"/>
                                      </p:to>
                                    </p:set>
                                    <p:animEffect transition="in" filter="fade">
                                      <p:cBhvr>
                                        <p:cTn id="7" dur="500"/>
                                        <p:tgtEl>
                                          <p:spTgt spid="4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2"/>
                                        </p:tgtEl>
                                        <p:attrNameLst>
                                          <p:attrName>style.visibility</p:attrName>
                                        </p:attrNameLst>
                                      </p:cBhvr>
                                      <p:to>
                                        <p:strVal val="visible"/>
                                      </p:to>
                                    </p:set>
                                    <p:animEffect transition="in" filter="fade">
                                      <p:cBhvr>
                                        <p:cTn id="10" dur="500"/>
                                        <p:tgtEl>
                                          <p:spTgt spid="55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43"/>
                                        </p:tgtEl>
                                        <p:attrNameLst>
                                          <p:attrName>style.visibility</p:attrName>
                                        </p:attrNameLst>
                                      </p:cBhvr>
                                      <p:to>
                                        <p:strVal val="visible"/>
                                      </p:to>
                                    </p:set>
                                    <p:animEffect transition="in" filter="fade">
                                      <p:cBhvr>
                                        <p:cTn id="15" dur="500"/>
                                        <p:tgtEl>
                                          <p:spTgt spid="44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54"/>
                                        </p:tgtEl>
                                        <p:attrNameLst>
                                          <p:attrName>style.visibility</p:attrName>
                                        </p:attrNameLst>
                                      </p:cBhvr>
                                      <p:to>
                                        <p:strVal val="visible"/>
                                      </p:to>
                                    </p:set>
                                    <p:animEffect transition="in" filter="fade">
                                      <p:cBhvr>
                                        <p:cTn id="18" dur="500"/>
                                        <p:tgtEl>
                                          <p:spTgt spid="554"/>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444"/>
                                        </p:tgtEl>
                                        <p:attrNameLst>
                                          <p:attrName>style.visibility</p:attrName>
                                        </p:attrNameLst>
                                      </p:cBhvr>
                                      <p:to>
                                        <p:strVal val="visible"/>
                                      </p:to>
                                    </p:set>
                                    <p:animEffect transition="in" filter="fade">
                                      <p:cBhvr>
                                        <p:cTn id="23" dur="1000"/>
                                        <p:tgtEl>
                                          <p:spTgt spid="444"/>
                                        </p:tgtEl>
                                      </p:cBhvr>
                                    </p:animEffect>
                                    <p:anim calcmode="lin" valueType="num">
                                      <p:cBhvr>
                                        <p:cTn id="24" dur="1000" fill="hold"/>
                                        <p:tgtEl>
                                          <p:spTgt spid="444"/>
                                        </p:tgtEl>
                                        <p:attrNameLst>
                                          <p:attrName>ppt_x</p:attrName>
                                        </p:attrNameLst>
                                      </p:cBhvr>
                                      <p:tavLst>
                                        <p:tav tm="0">
                                          <p:val>
                                            <p:strVal val="#ppt_x"/>
                                          </p:val>
                                        </p:tav>
                                        <p:tav tm="100000">
                                          <p:val>
                                            <p:strVal val="#ppt_x"/>
                                          </p:val>
                                        </p:tav>
                                      </p:tavLst>
                                    </p:anim>
                                    <p:anim calcmode="lin" valueType="num">
                                      <p:cBhvr>
                                        <p:cTn id="25" dur="1000" fill="hold"/>
                                        <p:tgtEl>
                                          <p:spTgt spid="444"/>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553"/>
                                        </p:tgtEl>
                                        <p:attrNameLst>
                                          <p:attrName>style.visibility</p:attrName>
                                        </p:attrNameLst>
                                      </p:cBhvr>
                                      <p:to>
                                        <p:strVal val="visible"/>
                                      </p:to>
                                    </p:set>
                                    <p:animEffect transition="in" filter="fade">
                                      <p:cBhvr>
                                        <p:cTn id="28" dur="1000"/>
                                        <p:tgtEl>
                                          <p:spTgt spid="553"/>
                                        </p:tgtEl>
                                      </p:cBhvr>
                                    </p:animEffect>
                                    <p:anim calcmode="lin" valueType="num">
                                      <p:cBhvr>
                                        <p:cTn id="29" dur="1000" fill="hold"/>
                                        <p:tgtEl>
                                          <p:spTgt spid="553"/>
                                        </p:tgtEl>
                                        <p:attrNameLst>
                                          <p:attrName>ppt_x</p:attrName>
                                        </p:attrNameLst>
                                      </p:cBhvr>
                                      <p:tavLst>
                                        <p:tav tm="0">
                                          <p:val>
                                            <p:strVal val="#ppt_x"/>
                                          </p:val>
                                        </p:tav>
                                        <p:tav tm="100000">
                                          <p:val>
                                            <p:strVal val="#ppt_x"/>
                                          </p:val>
                                        </p:tav>
                                      </p:tavLst>
                                    </p:anim>
                                    <p:anim calcmode="lin" valueType="num">
                                      <p:cBhvr>
                                        <p:cTn id="30" dur="1000" fill="hold"/>
                                        <p:tgtEl>
                                          <p:spTgt spid="55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1"/>
                                        </p:tgtEl>
                                        <p:attrNameLst>
                                          <p:attrName>style.visibility</p:attrName>
                                        </p:attrNameLst>
                                      </p:cBhvr>
                                      <p:to>
                                        <p:strVal val="visible"/>
                                      </p:to>
                                    </p:set>
                                    <p:animEffect transition="in" filter="fade">
                                      <p:cBhvr>
                                        <p:cTn id="35" dur="500"/>
                                        <p:tgtEl>
                                          <p:spTgt spid="1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4"/>
                                        </p:tgtEl>
                                        <p:attrNameLst>
                                          <p:attrName>style.visibility</p:attrName>
                                        </p:attrNameLst>
                                      </p:cBhvr>
                                      <p:to>
                                        <p:strVal val="visible"/>
                                      </p:to>
                                    </p:set>
                                    <p:animEffect transition="in" filter="fade">
                                      <p:cBhvr>
                                        <p:cTn id="38" dur="500"/>
                                        <p:tgtEl>
                                          <p:spTgt spid="12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22"/>
                                        </p:tgtEl>
                                        <p:attrNameLst>
                                          <p:attrName>style.visibility</p:attrName>
                                        </p:attrNameLst>
                                      </p:cBhvr>
                                      <p:to>
                                        <p:strVal val="visible"/>
                                      </p:to>
                                    </p:set>
                                    <p:animEffect transition="in" filter="fade">
                                      <p:cBhvr>
                                        <p:cTn id="43" dur="500"/>
                                        <p:tgtEl>
                                          <p:spTgt spid="1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6"/>
                                        </p:tgtEl>
                                        <p:attrNameLst>
                                          <p:attrName>style.visibility</p:attrName>
                                        </p:attrNameLst>
                                      </p:cBhvr>
                                      <p:to>
                                        <p:strVal val="visible"/>
                                      </p:to>
                                    </p:set>
                                    <p:animEffect transition="in" filter="fade">
                                      <p:cBhvr>
                                        <p:cTn id="46" dur="500"/>
                                        <p:tgtEl>
                                          <p:spTgt spid="12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23"/>
                                        </p:tgtEl>
                                        <p:attrNameLst>
                                          <p:attrName>style.visibility</p:attrName>
                                        </p:attrNameLst>
                                      </p:cBhvr>
                                      <p:to>
                                        <p:strVal val="visible"/>
                                      </p:to>
                                    </p:set>
                                    <p:animEffect transition="in" filter="fade">
                                      <p:cBhvr>
                                        <p:cTn id="51" dur="500"/>
                                        <p:tgtEl>
                                          <p:spTgt spid="12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5"/>
                                        </p:tgtEl>
                                        <p:attrNameLst>
                                          <p:attrName>style.visibility</p:attrName>
                                        </p:attrNameLst>
                                      </p:cBhvr>
                                      <p:to>
                                        <p:strVal val="visible"/>
                                      </p:to>
                                    </p:set>
                                    <p:animEffect transition="in" filter="fade">
                                      <p:cBhvr>
                                        <p:cTn id="54"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0" animBg="1"/>
      <p:bldP spid="443" grpId="0" animBg="1"/>
      <p:bldP spid="444" grpId="0" animBg="1"/>
      <p:bldP spid="552" grpId="0"/>
      <p:bldP spid="553" grpId="0"/>
      <p:bldP spid="554" grpId="0"/>
      <p:bldP spid="121" grpId="0" animBg="1"/>
      <p:bldP spid="122" grpId="0" animBg="1"/>
      <p:bldP spid="123" grpId="0" animBg="1"/>
      <p:bldP spid="124" grpId="0"/>
      <p:bldP spid="125" grpId="0"/>
      <p:bldP spid="1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29"/>
          <p:cNvSpPr txBox="1">
            <a:spLocks noGrp="1"/>
          </p:cNvSpPr>
          <p:nvPr>
            <p:ph type="ctrTitle"/>
          </p:nvPr>
        </p:nvSpPr>
        <p:spPr>
          <a:xfrm>
            <a:off x="311700" y="22684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Deployment Scenario</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pic>
        <p:nvPicPr>
          <p:cNvPr id="5" name="Picture 4">
            <a:extLst>
              <a:ext uri="{FF2B5EF4-FFF2-40B4-BE49-F238E27FC236}">
                <a16:creationId xmlns:a16="http://schemas.microsoft.com/office/drawing/2014/main" id="{317E279B-6330-4CD0-BA6C-926C1E561330}"/>
              </a:ext>
            </a:extLst>
          </p:cNvPr>
          <p:cNvPicPr>
            <a:picLocks noChangeAspect="1"/>
          </p:cNvPicPr>
          <p:nvPr/>
        </p:nvPicPr>
        <p:blipFill>
          <a:blip r:embed="rId3"/>
          <a:stretch>
            <a:fillRect/>
          </a:stretch>
        </p:blipFill>
        <p:spPr>
          <a:xfrm>
            <a:off x="0" y="-8477"/>
            <a:ext cx="9144000" cy="5151977"/>
          </a:xfrm>
          <a:prstGeom prst="rect">
            <a:avLst/>
          </a:prstGeom>
        </p:spPr>
      </p:pic>
    </p:spTree>
    <p:extLst>
      <p:ext uri="{BB962C8B-B14F-4D97-AF65-F5344CB8AC3E}">
        <p14:creationId xmlns:p14="http://schemas.microsoft.com/office/powerpoint/2010/main" val="1922208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1"/>
        <p:cNvGrpSpPr/>
        <p:nvPr/>
      </p:nvGrpSpPr>
      <p:grpSpPr>
        <a:xfrm>
          <a:off x="0" y="0"/>
          <a:ext cx="0" cy="0"/>
          <a:chOff x="0" y="0"/>
          <a:chExt cx="0" cy="0"/>
        </a:xfrm>
      </p:grpSpPr>
      <p:sp>
        <p:nvSpPr>
          <p:cNvPr id="1122" name="Google Shape;1122;p38"/>
          <p:cNvSpPr txBox="1">
            <a:spLocks noGrp="1"/>
          </p:cNvSpPr>
          <p:nvPr>
            <p:ph type="ctrTitle"/>
          </p:nvPr>
        </p:nvSpPr>
        <p:spPr>
          <a:xfrm>
            <a:off x="3986575" y="1429224"/>
            <a:ext cx="4054856" cy="133932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4000" dirty="0"/>
              <a:t>Let’s test it out !</a:t>
            </a:r>
            <a:endParaRPr sz="4000" dirty="0"/>
          </a:p>
        </p:txBody>
      </p:sp>
      <p:sp>
        <p:nvSpPr>
          <p:cNvPr id="1123" name="Google Shape;1123;p38"/>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dirty="0"/>
          </a:p>
        </p:txBody>
      </p:sp>
      <p:grpSp>
        <p:nvGrpSpPr>
          <p:cNvPr id="1124" name="Google Shape;1124;p38"/>
          <p:cNvGrpSpPr/>
          <p:nvPr/>
        </p:nvGrpSpPr>
        <p:grpSpPr>
          <a:xfrm flipH="1">
            <a:off x="-4531426" y="-117297"/>
            <a:ext cx="7324051" cy="5378088"/>
            <a:chOff x="238125" y="262775"/>
            <a:chExt cx="7092825" cy="5151425"/>
          </a:xfrm>
        </p:grpSpPr>
        <p:sp>
          <p:nvSpPr>
            <p:cNvPr id="1125" name="Google Shape;1125;p38"/>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8"/>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8"/>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8"/>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8"/>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8"/>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8"/>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8"/>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8"/>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8"/>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8"/>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8"/>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8"/>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8"/>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8"/>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8"/>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8"/>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8"/>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8"/>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8"/>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8"/>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8"/>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8"/>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8"/>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8"/>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8"/>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8"/>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8"/>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8"/>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8"/>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8"/>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8"/>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8"/>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8"/>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8"/>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8"/>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8"/>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8"/>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8"/>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8"/>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8"/>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8"/>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8"/>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8"/>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8"/>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8"/>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8"/>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8"/>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8"/>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8"/>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8"/>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8"/>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8"/>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8"/>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8"/>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8"/>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8"/>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8"/>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8"/>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8"/>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8"/>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8"/>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8"/>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8"/>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8"/>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8"/>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8"/>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8"/>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8"/>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8"/>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8"/>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8"/>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TotalTime>
  <Words>356</Words>
  <Application>Microsoft Office PowerPoint</Application>
  <PresentationFormat>On-screen Show (16:9)</PresentationFormat>
  <Paragraphs>26</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Roboto Mono Regular</vt:lpstr>
      <vt:lpstr>Roboto Thin</vt:lpstr>
      <vt:lpstr>Roboto Black</vt:lpstr>
      <vt:lpstr>Bree Serif</vt:lpstr>
      <vt:lpstr>Roboto Light</vt:lpstr>
      <vt:lpstr>WEB PROPOSAL</vt:lpstr>
      <vt:lpstr>Using IoT to simulate Smarthouse Environment</vt:lpstr>
      <vt:lpstr>ABOUT THE GOALS OF THIS STUDY AND PRESENTATION</vt:lpstr>
      <vt:lpstr>Used Programming Language</vt:lpstr>
      <vt:lpstr>Required Tools</vt:lpstr>
      <vt:lpstr>Required Devices</vt:lpstr>
      <vt:lpstr>Deployment Scenario</vt:lpstr>
      <vt:lpstr>PowerPoint Presentation</vt:lpstr>
      <vt:lpstr>Let’s test it out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IoT to simulate Smarthouse Environment</dc:title>
  <dc:creator>Le, Duc Thanh</dc:creator>
  <cp:lastModifiedBy>Le, Duc Thanh</cp:lastModifiedBy>
  <cp:revision>31</cp:revision>
  <dcterms:modified xsi:type="dcterms:W3CDTF">2021-06-24T10:22:58Z</dcterms:modified>
</cp:coreProperties>
</file>