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65" r:id="rId3"/>
    <p:sldId id="330" r:id="rId4"/>
    <p:sldId id="358" r:id="rId5"/>
    <p:sldId id="360" r:id="rId6"/>
    <p:sldId id="378" r:id="rId7"/>
    <p:sldId id="357" r:id="rId8"/>
    <p:sldId id="374" r:id="rId9"/>
    <p:sldId id="379" r:id="rId10"/>
    <p:sldId id="375" r:id="rId11"/>
    <p:sldId id="359" r:id="rId12"/>
    <p:sldId id="361" r:id="rId13"/>
    <p:sldId id="362" r:id="rId14"/>
    <p:sldId id="354" r:id="rId15"/>
    <p:sldId id="363" r:id="rId16"/>
    <p:sldId id="367" r:id="rId17"/>
    <p:sldId id="368" r:id="rId18"/>
    <p:sldId id="364" r:id="rId19"/>
    <p:sldId id="353" r:id="rId20"/>
    <p:sldId id="366" r:id="rId21"/>
    <p:sldId id="365" r:id="rId22"/>
    <p:sldId id="376" r:id="rId23"/>
    <p:sldId id="377" r:id="rId24"/>
    <p:sldId id="352" r:id="rId25"/>
    <p:sldId id="369" r:id="rId26"/>
    <p:sldId id="370" r:id="rId27"/>
    <p:sldId id="371" r:id="rId28"/>
    <p:sldId id="372" r:id="rId29"/>
    <p:sldId id="373" r:id="rId30"/>
  </p:sldIdLst>
  <p:sldSz cx="12188825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120" y="1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10/22/2014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10/22/2014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ahvee/CBcrypt/master/LICENSE" TargetMode="External"/><Relationship Id="rId2" Type="http://schemas.openxmlformats.org/officeDocument/2006/relationships/hyperlink" Target="https://tinhatrandom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hvee/CBcrypt/master/LICENS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ahvee/CBcrypt/master/LICENSE" TargetMode="External"/><Relationship Id="rId2" Type="http://schemas.openxmlformats.org/officeDocument/2006/relationships/hyperlink" Target="https://tinhatrandom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0744198" cy="2895600"/>
          </a:xfrm>
        </p:spPr>
        <p:txBody>
          <a:bodyPr/>
          <a:lstStyle/>
          <a:p>
            <a:r>
              <a:rPr lang="en-US" dirty="0" err="1" smtClean="0"/>
              <a:t>CBCrypt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Next-generation secure password </a:t>
            </a:r>
            <a:r>
              <a:rPr lang="en-US" sz="3600" dirty="0" smtClean="0"/>
              <a:t>authentication </a:t>
            </a:r>
            <a:br>
              <a:rPr lang="en-US" sz="3600" dirty="0" smtClean="0"/>
            </a:br>
            <a:r>
              <a:rPr lang="en-US" sz="3600" dirty="0" smtClean="0"/>
              <a:t>beyond </a:t>
            </a:r>
            <a:r>
              <a:rPr lang="en-US" sz="3600" dirty="0" err="1"/>
              <a:t>bcrypt</a:t>
            </a:r>
            <a:r>
              <a:rPr lang="en-US" sz="3600" dirty="0"/>
              <a:t>, </a:t>
            </a:r>
            <a:r>
              <a:rPr lang="en-US" sz="3600" dirty="0" err="1"/>
              <a:t>scrypt</a:t>
            </a:r>
            <a:r>
              <a:rPr lang="en-US" sz="3600" dirty="0"/>
              <a:t>, pbkdf2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>
                <a:hlinkClick r:id="rId2"/>
              </a:rPr>
              <a:t>https://cbcrypt.org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372599" cy="1219200"/>
          </a:xfrm>
        </p:spPr>
        <p:txBody>
          <a:bodyPr/>
          <a:lstStyle/>
          <a:p>
            <a:r>
              <a:rPr lang="it-IT" cap="none" dirty="0" smtClean="0"/>
              <a:t>Copyright ©2014 Concept Blossom, </a:t>
            </a:r>
            <a:r>
              <a:rPr lang="it-IT" cap="none" dirty="0" smtClean="0"/>
              <a:t>Inc</a:t>
            </a:r>
          </a:p>
          <a:p>
            <a:r>
              <a:rPr lang="it-IT" cap="none" dirty="0"/>
              <a:t>Distributed under MIT license terms</a:t>
            </a:r>
            <a:br>
              <a:rPr lang="it-IT" cap="none" dirty="0"/>
            </a:br>
            <a:r>
              <a:rPr lang="it-IT" sz="1800" cap="none" dirty="0">
                <a:hlinkClick r:id="rId3"/>
              </a:rPr>
              <a:t>https://</a:t>
            </a:r>
            <a:r>
              <a:rPr lang="it-IT" sz="1800" cap="none" dirty="0" smtClean="0">
                <a:hlinkClick r:id="rId3"/>
              </a:rPr>
              <a:t>raw.githubusercontent.com/rahvee/CBcrypt/master/LICENSE</a:t>
            </a:r>
            <a:r>
              <a:rPr lang="it-IT" sz="1800" cap="none" dirty="0" smtClean="0"/>
              <a:t> </a:t>
            </a:r>
            <a:r>
              <a:rPr lang="it-IT" cap="none" dirty="0" smtClean="0"/>
              <a:t> </a:t>
            </a:r>
            <a:endParaRPr lang="it-IT" cap="none" dirty="0" smtClean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10668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Present Day State of the Art</a:t>
            </a:r>
            <a:br>
              <a:rPr lang="en-US" kern="0" dirty="0" smtClean="0"/>
            </a:br>
            <a:r>
              <a:rPr lang="en-US" kern="0" dirty="0" smtClean="0"/>
              <a:t>Secure Password Authentication Problems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1752599"/>
            <a:ext cx="9134391" cy="5105401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Heartbleed / BEAST / POODLE,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Password Reuse:  Any compromise = All compromised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Attacker can impersonate user on any server</a:t>
            </a:r>
          </a:p>
        </p:txBody>
      </p:sp>
    </p:spTree>
    <p:extLst>
      <p:ext uri="{BB962C8B-B14F-4D97-AF65-F5344CB8AC3E}">
        <p14:creationId xmlns:p14="http://schemas.microsoft.com/office/powerpoint/2010/main" val="12654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Asymmetric </a:t>
            </a:r>
            <a:r>
              <a:rPr lang="en-US" kern="0" dirty="0" err="1" smtClean="0"/>
              <a:t>Keypair</a:t>
            </a:r>
            <a:r>
              <a:rPr lang="en-US" kern="0" dirty="0" smtClean="0"/>
              <a:t> Authentication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217612" y="1066800"/>
            <a:ext cx="9134391" cy="5105401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Too complex to memorize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“Something you have”</a:t>
            </a:r>
          </a:p>
        </p:txBody>
      </p:sp>
    </p:spTree>
    <p:extLst>
      <p:ext uri="{BB962C8B-B14F-4D97-AF65-F5344CB8AC3E}">
        <p14:creationId xmlns:p14="http://schemas.microsoft.com/office/powerpoint/2010/main" val="32164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0744198" cy="2895600"/>
          </a:xfrm>
        </p:spPr>
        <p:txBody>
          <a:bodyPr/>
          <a:lstStyle/>
          <a:p>
            <a:r>
              <a:rPr lang="en-US" dirty="0" smtClean="0"/>
              <a:t>2-Factor Authentication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Are we stupid?</a:t>
            </a:r>
            <a:br>
              <a:rPr lang="en-US" sz="3600" dirty="0" smtClean="0"/>
            </a:br>
            <a:endParaRPr lang="en-US" sz="2800" dirty="0"/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372599" cy="1219200"/>
          </a:xfrm>
        </p:spPr>
        <p:txBody>
          <a:bodyPr/>
          <a:lstStyle/>
          <a:p>
            <a:r>
              <a:rPr lang="it-IT" cap="none" dirty="0" smtClean="0"/>
              <a:t>Copyright ©2014 Concept Blossom, </a:t>
            </a:r>
            <a:r>
              <a:rPr lang="it-IT" cap="none" dirty="0" smtClean="0"/>
              <a:t>Inc</a:t>
            </a:r>
          </a:p>
          <a:p>
            <a:r>
              <a:rPr lang="it-IT" cap="none" dirty="0"/>
              <a:t>Distributed under MIT license terms</a:t>
            </a:r>
            <a:br>
              <a:rPr lang="it-IT" cap="none" dirty="0"/>
            </a:br>
            <a:r>
              <a:rPr lang="it-IT" sz="1800" cap="none" dirty="0">
                <a:hlinkClick r:id="rId2"/>
              </a:rPr>
              <a:t>https://</a:t>
            </a:r>
            <a:r>
              <a:rPr lang="it-IT" sz="1800" cap="none" dirty="0" smtClean="0">
                <a:hlinkClick r:id="rId2"/>
              </a:rPr>
              <a:t>raw.githubusercontent.com/rahvee/CBcrypt/master/LICENSE</a:t>
            </a:r>
            <a:r>
              <a:rPr lang="it-IT" sz="1800" cap="none" dirty="0" smtClean="0"/>
              <a:t> </a:t>
            </a:r>
            <a:r>
              <a:rPr lang="it-IT" cap="none" dirty="0" smtClean="0"/>
              <a:t> </a:t>
            </a:r>
            <a:endParaRPr lang="it-IT" cap="none" dirty="0" smtClean="0"/>
          </a:p>
        </p:txBody>
      </p:sp>
    </p:spTree>
    <p:extLst>
      <p:ext uri="{BB962C8B-B14F-4D97-AF65-F5344CB8AC3E}">
        <p14:creationId xmlns:p14="http://schemas.microsoft.com/office/powerpoint/2010/main" val="196045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Are we stupid?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1"/>
            <a:ext cx="9134391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past (and occasionally present)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Enter username &amp; password.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“Username not recognized”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“Password incorrect”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“Incorrect username or password”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Don’t give free information to unauthenticated user!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That’s stupid.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Confirmed the existence of username, for free.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no business on your system!  Go away!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Are we stupid?  Still?  Really?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1"/>
            <a:ext cx="9134391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present, 2-Factor authentication: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Enter username &amp; password.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“A text message has been sent to (***) ***-1234”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“Incorrect username or password”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give free information to unauthenticated user!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That’s stupid.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Confirmed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username &amp; password before fully authenticated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only that, we also told the unauthenticated person what to attack next.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have no business on your system!  Go away!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11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Are we stupid?  </a:t>
            </a:r>
            <a:r>
              <a:rPr lang="en-US" kern="0" dirty="0" err="1" smtClean="0"/>
              <a:t>Plleeeaaassse</a:t>
            </a:r>
            <a:r>
              <a:rPr lang="en-US" kern="0" dirty="0" smtClean="0"/>
              <a:t>…  Make it stop…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1"/>
            <a:ext cx="9134391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present, 2-Factor authentication: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Forgot your password?  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Authenticate by answering secret questions. (Something you know.)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That’s one damn factor, Stupid,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Rarrr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!    #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HeadDesk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Forgot your password?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Receive password reset email.  (Something you have.)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Wait, what?  An attacker can use one factor to reset the other?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That’s one damn factor, Stupid,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Rarrr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!    #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HeadDesk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Stupid,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Rarrr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#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HeadDesk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DaFuq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WTF, #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FacePalm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FrickinFrackin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533400"/>
            <a:ext cx="10063481" cy="589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The way it should be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1066800"/>
            <a:ext cx="7315200" cy="55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The way it should be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1"/>
            <a:ext cx="9134391" cy="5029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Whether the username exists or not, the second screen will prompt for the 2 Factors.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any factor is wrong, generic failure message should not indicate which factor is wrong.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Please, for the love of all that is good and pure in the universe, eliminate the “Forgot Password” button that merely requires the user to authenticate using their second factor.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you forgot your password?  Authenticate using the secret questions as your 1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factor and “something you have” as your 2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factor.  And then reset your password.</a:t>
            </a:r>
          </a:p>
        </p:txBody>
      </p:sp>
    </p:spTree>
    <p:extLst>
      <p:ext uri="{BB962C8B-B14F-4D97-AF65-F5344CB8AC3E}">
        <p14:creationId xmlns:p14="http://schemas.microsoft.com/office/powerpoint/2010/main" val="269143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0744198" cy="2895600"/>
          </a:xfrm>
        </p:spPr>
        <p:txBody>
          <a:bodyPr/>
          <a:lstStyle/>
          <a:p>
            <a:r>
              <a:rPr lang="en-US" dirty="0" err="1" smtClean="0"/>
              <a:t>CBCrypt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Next-generation secure password </a:t>
            </a:r>
            <a:r>
              <a:rPr lang="en-US" sz="3600" dirty="0" smtClean="0"/>
              <a:t>authentication </a:t>
            </a:r>
            <a:br>
              <a:rPr lang="en-US" sz="3600" dirty="0" smtClean="0"/>
            </a:br>
            <a:r>
              <a:rPr lang="en-US" sz="3600" dirty="0" smtClean="0"/>
              <a:t>beyond </a:t>
            </a:r>
            <a:r>
              <a:rPr lang="en-US" sz="3600" dirty="0" err="1"/>
              <a:t>bcrypt</a:t>
            </a:r>
            <a:r>
              <a:rPr lang="en-US" sz="3600" dirty="0"/>
              <a:t>, </a:t>
            </a:r>
            <a:r>
              <a:rPr lang="en-US" sz="3600" dirty="0" err="1"/>
              <a:t>scrypt</a:t>
            </a:r>
            <a:r>
              <a:rPr lang="en-US" sz="3600" dirty="0"/>
              <a:t>, pbkdf2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>
                <a:hlinkClick r:id="rId2"/>
              </a:rPr>
              <a:t>https://cbcrypt.org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98612" y="6096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kern="0" dirty="0" smtClean="0"/>
              <a:t>(And now, back to our regularly scheduled program, already in progress)</a:t>
            </a:r>
            <a:endParaRPr lang="en-US" dirty="0"/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372599" cy="1219200"/>
          </a:xfrm>
        </p:spPr>
        <p:txBody>
          <a:bodyPr/>
          <a:lstStyle/>
          <a:p>
            <a:r>
              <a:rPr lang="it-IT" cap="none" dirty="0" smtClean="0"/>
              <a:t>Copyright ©2014 Concept Blossom, </a:t>
            </a:r>
            <a:r>
              <a:rPr lang="it-IT" cap="none" dirty="0" smtClean="0"/>
              <a:t>Inc</a:t>
            </a:r>
          </a:p>
          <a:p>
            <a:r>
              <a:rPr lang="it-IT" cap="none" dirty="0"/>
              <a:t>Distributed under MIT license terms</a:t>
            </a:r>
            <a:br>
              <a:rPr lang="it-IT" cap="none" dirty="0"/>
            </a:br>
            <a:r>
              <a:rPr lang="it-IT" sz="1800" cap="none" dirty="0">
                <a:hlinkClick r:id="rId3"/>
              </a:rPr>
              <a:t>https://</a:t>
            </a:r>
            <a:r>
              <a:rPr lang="it-IT" sz="1800" cap="none" dirty="0" smtClean="0">
                <a:hlinkClick r:id="rId3"/>
              </a:rPr>
              <a:t>raw.githubusercontent.com/rahvee/CBcrypt/master/LICENSE</a:t>
            </a:r>
            <a:r>
              <a:rPr lang="it-IT" sz="1800" cap="none" dirty="0" smtClean="0"/>
              <a:t> </a:t>
            </a:r>
            <a:r>
              <a:rPr lang="it-IT" cap="none" dirty="0" smtClean="0"/>
              <a:t> </a:t>
            </a:r>
            <a:endParaRPr lang="it-IT" cap="none" dirty="0" smtClean="0"/>
          </a:p>
        </p:txBody>
      </p:sp>
    </p:spTree>
    <p:extLst>
      <p:ext uri="{BB962C8B-B14F-4D97-AF65-F5344CB8AC3E}">
        <p14:creationId xmlns:p14="http://schemas.microsoft.com/office/powerpoint/2010/main" val="409984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err="1" smtClean="0"/>
              <a:t>CBCrypt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31812" y="2106707"/>
            <a:ext cx="19566495" cy="2626659"/>
            <a:chOff x="531812" y="2106707"/>
            <a:chExt cx="19566495" cy="2626659"/>
          </a:xfrm>
        </p:grpSpPr>
        <p:sp>
          <p:nvSpPr>
            <p:cNvPr id="5" name="Rounded Rectangle 4"/>
            <p:cNvSpPr/>
            <p:nvPr/>
          </p:nvSpPr>
          <p:spPr>
            <a:xfrm>
              <a:off x="3251012" y="2106707"/>
              <a:ext cx="2819400" cy="2617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Rate Limiting Function (</a:t>
              </a:r>
              <a:r>
                <a:rPr lang="en-US" sz="3200" dirty="0" err="1" smtClean="0"/>
                <a:t>scrypt</a:t>
              </a:r>
              <a:r>
                <a:rPr lang="en-US" sz="3200" dirty="0" smtClean="0"/>
                <a:t>)</a:t>
              </a:r>
              <a:endParaRPr lang="en-US" sz="32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31812" y="2667000"/>
              <a:ext cx="2719200" cy="0"/>
            </a:xfrm>
            <a:prstGeom prst="straightConnector1">
              <a:avLst/>
            </a:prstGeom>
            <a:ln w="603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1812" y="3352800"/>
              <a:ext cx="2719200" cy="0"/>
            </a:xfrm>
            <a:prstGeom prst="straightConnector1">
              <a:avLst/>
            </a:prstGeom>
            <a:ln w="603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31812" y="4114800"/>
              <a:ext cx="2719200" cy="0"/>
            </a:xfrm>
            <a:prstGeom prst="straightConnector1">
              <a:avLst/>
            </a:prstGeom>
            <a:ln w="603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684212" y="2106707"/>
              <a:ext cx="1981200" cy="56029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3200" kern="0" dirty="0" err="1" smtClean="0"/>
                <a:t>hostid</a:t>
              </a:r>
              <a:endParaRPr lang="en-US" sz="3200" dirty="0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684212" y="2792507"/>
              <a:ext cx="1981200" cy="56029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3200" kern="0" dirty="0" smtClean="0"/>
                <a:t>username</a:t>
              </a:r>
              <a:endParaRPr lang="en-US" sz="3200" dirty="0"/>
            </a:p>
          </p:txBody>
        </p:sp>
        <p:sp>
          <p:nvSpPr>
            <p:cNvPr id="13" name="Title 1"/>
            <p:cNvSpPr txBox="1">
              <a:spLocks/>
            </p:cNvSpPr>
            <p:nvPr/>
          </p:nvSpPr>
          <p:spPr>
            <a:xfrm>
              <a:off x="684212" y="3579160"/>
              <a:ext cx="1981200" cy="56029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3200" kern="0" dirty="0" smtClean="0"/>
                <a:t>password</a:t>
              </a:r>
              <a:endParaRPr lang="en-US" sz="3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216742" y="2106707"/>
              <a:ext cx="2819400" cy="2617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Pseudo Random Number Generator</a:t>
              </a:r>
            </a:p>
            <a:p>
              <a:pPr algn="ctr"/>
              <a:r>
                <a:rPr lang="en-US" sz="3200" dirty="0" smtClean="0"/>
                <a:t>(PRNG)</a:t>
              </a:r>
              <a:endParaRPr lang="en-US" sz="32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070412" y="3352800"/>
              <a:ext cx="3146330" cy="0"/>
            </a:xfrm>
            <a:prstGeom prst="straightConnector1">
              <a:avLst/>
            </a:prstGeom>
            <a:ln w="603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6360177" y="2801473"/>
              <a:ext cx="2566800" cy="56029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3200" kern="0" dirty="0"/>
                <a:t>r</a:t>
              </a:r>
              <a:r>
                <a:rPr lang="en-US" sz="3200" kern="0" dirty="0" smtClean="0"/>
                <a:t>andom seed</a:t>
              </a:r>
              <a:endParaRPr lang="en-US" sz="3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5182472" y="2115673"/>
              <a:ext cx="2819400" cy="2617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Asymmetric Key Generator</a:t>
              </a:r>
            </a:p>
            <a:p>
              <a:pPr algn="ctr"/>
              <a:r>
                <a:rPr lang="en-US" sz="3200" dirty="0" smtClean="0"/>
                <a:t>(ECDH)</a:t>
              </a:r>
              <a:endParaRPr lang="en-US" sz="3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2036142" y="3361766"/>
              <a:ext cx="3146330" cy="0"/>
            </a:xfrm>
            <a:prstGeom prst="straightConnector1">
              <a:avLst/>
            </a:prstGeom>
            <a:ln w="603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12199607" y="2814915"/>
              <a:ext cx="2819400" cy="56029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3200" kern="0" dirty="0"/>
                <a:t>r</a:t>
              </a:r>
              <a:r>
                <a:rPr lang="en-US" sz="3200" kern="0" dirty="0" smtClean="0"/>
                <a:t>andom stream</a:t>
              </a:r>
              <a:endParaRPr lang="en-US" sz="32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8028255" y="3361766"/>
              <a:ext cx="2070052" cy="13442"/>
            </a:xfrm>
            <a:prstGeom prst="straightConnector1">
              <a:avLst/>
            </a:prstGeom>
            <a:ln w="603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itle 1"/>
            <p:cNvSpPr txBox="1">
              <a:spLocks/>
            </p:cNvSpPr>
            <p:nvPr/>
          </p:nvSpPr>
          <p:spPr>
            <a:xfrm>
              <a:off x="18191720" y="2814915"/>
              <a:ext cx="1906587" cy="56029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3200" kern="0" dirty="0" err="1" smtClean="0"/>
                <a:t>KeyPair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2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0206E-6 -1.11111E-6 L -0.74003 -0.0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02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Multi-Factor Authentication Done Right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1"/>
            <a:ext cx="9134391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Verify “Something you know” without sending the secret over the wire.  This is the core principal of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CBCrypt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“Not Knowing” is only half the battle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Still need to do Multiple Factors, and “Don’t Be Stupid!” ™ *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 (“Don’t Be Stupid!” Not actually trademarked, just a joke, go away lawyers.)</a:t>
            </a:r>
          </a:p>
        </p:txBody>
      </p:sp>
    </p:spTree>
    <p:extLst>
      <p:ext uri="{BB962C8B-B14F-4D97-AF65-F5344CB8AC3E}">
        <p14:creationId xmlns:p14="http://schemas.microsoft.com/office/powerpoint/2010/main" val="2858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If Using </a:t>
            </a:r>
            <a:r>
              <a:rPr lang="en-US" kern="0" dirty="0" err="1" smtClean="0"/>
              <a:t>CBCrypt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0"/>
            <a:ext cx="9134391" cy="5638799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the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goes across the wire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if SSL compromised, attacker cannot impersonate you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this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if SSL compromised, attacker cannot impersonate you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anywhere else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if attacker tricks you into phishing attack (assuming your client requires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CBCrypt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be used)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if password is reused by multiple users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if password is reused by a single username on different sites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If Using </a:t>
            </a:r>
            <a:r>
              <a:rPr lang="en-US" kern="0" dirty="0" err="1" smtClean="0"/>
              <a:t>CBCrypt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0"/>
            <a:ext cx="9134391" cy="5638799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Minimized threat surface: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Limited only to the keyboard &amp; CPU where user typed password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Core Concept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1"/>
            <a:ext cx="9134391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Verify “Something you know” without sending the secret over the wire.  This is the core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concept.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CBCrypt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an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Proof of concept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Usable / Useful for specific purposes, because what else can you do?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6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Current Implementation Details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1"/>
            <a:ext cx="9134391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831808" y="1091007"/>
            <a:ext cx="10515600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CBCryptHostID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Username, Password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LowCostSecret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UTF8 Bytes, SHA256 independently, Concatenated, return SHA256.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HighCostSecret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Scrypt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16 bytes zero salt, 4096/8/1, return 32 bytes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PRNG: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DigestRandomGenerator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(new Sha256Digest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Generator: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ECKeyPairGenerator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("ECDH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keyGenParams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KeyGenerationParameters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seededPRNG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256);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Current Usage Example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1"/>
            <a:ext cx="9134391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831808" y="1091007"/>
            <a:ext cx="10515600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AsymmetricCipherKeyPair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clientKeyPair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CBCrypt.GenerateKeyPair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("www.example.com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"syndrome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kronos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(See 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Test.cs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in source code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NUnitTest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 complete solution)</a:t>
            </a:r>
          </a:p>
        </p:txBody>
      </p:sp>
    </p:spTree>
    <p:extLst>
      <p:ext uri="{BB962C8B-B14F-4D97-AF65-F5344CB8AC3E}">
        <p14:creationId xmlns:p14="http://schemas.microsoft.com/office/powerpoint/2010/main" val="19247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err="1" smtClean="0"/>
              <a:t>CBCryptHostID</a:t>
            </a:r>
            <a:r>
              <a:rPr lang="en-US" kern="0" dirty="0" smtClean="0"/>
              <a:t> limitations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1"/>
            <a:ext cx="9134391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831808" y="1091007"/>
            <a:ext cx="10515600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Must be normalized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Otherwise case-sensitive variations of the hostname would result in different keys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Otherwise trailing “.” on DNS name would result in different keys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Otherwise different CNAME’s pointing to the same server would …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 must be provided by the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Must be validated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CBCryptHostId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does not necessarily match the user-entered server name.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don’t want a malicious server posing as “www.twitter.com”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CBCryptHostId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validate against the SSL Cert Subject</a:t>
            </a:r>
          </a:p>
        </p:txBody>
      </p:sp>
    </p:spTree>
    <p:extLst>
      <p:ext uri="{BB962C8B-B14F-4D97-AF65-F5344CB8AC3E}">
        <p14:creationId xmlns:p14="http://schemas.microsoft.com/office/powerpoint/2010/main" val="58698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The Future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0"/>
            <a:ext cx="9134391" cy="586739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Core Concept is scalable, and must occasionally be scaled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must remain static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Therefore, implementation details must be versioned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Requires support on both the server and client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individual server must dictate the implementation rev currently in use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client should reject implementation revs below a certain level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must be done in various languages, support added for various servers – apache,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drupal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wordpress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Long story short, one clean simple scalable and portable implementation needs to last a long time</a:t>
            </a:r>
          </a:p>
        </p:txBody>
      </p:sp>
    </p:spTree>
    <p:extLst>
      <p:ext uri="{BB962C8B-B14F-4D97-AF65-F5344CB8AC3E}">
        <p14:creationId xmlns:p14="http://schemas.microsoft.com/office/powerpoint/2010/main" val="41161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The Future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0"/>
            <a:ext cx="9134391" cy="5867399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Anybody here work for Google Chrome?  Internet Explorer?  Mozilla/Firefox?  Opera?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2794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Password Based Authentication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1"/>
            <a:ext cx="9134391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Alice has a secret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In advance, she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shares her secret with Bob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next time Bob meets somebody who claims to be Alice, he challenges them, “Oh yeah?  Prove it.  Tell me Alice’s secret.”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Password Based Authentication Problems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1"/>
            <a:ext cx="9134391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Alice know she’s really talking to Bob?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Phishing, MITM,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if Alice uses the same secret with Bob and Carol and David?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Bob and Carol and David can then impersonate Alice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if the line is bugged?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Heartbleed, BEAST, POODLE, etc.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can Bob remember Alice’s secret, securely?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pbkdf2,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bcrypt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scrypt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Password Based Authentication Problems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990601"/>
            <a:ext cx="9134391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if you want to login to Bob’s system, but you expect secrecy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from Bob?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Dropbox, Box, Google, Microsoft …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no business accessing your information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pay them for service.  You aren’t paying them for any benefit of them accessing your info or doing anything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 want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it.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negative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10668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Present Day State of the Art</a:t>
            </a:r>
            <a:br>
              <a:rPr lang="en-US" kern="0" dirty="0" smtClean="0"/>
            </a:br>
            <a:r>
              <a:rPr lang="en-US" kern="0" dirty="0" smtClean="0"/>
              <a:t>Secure Password Authentication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1752599"/>
            <a:ext cx="9134391" cy="4267201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 secure channel (SSL / TLS)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Send username / password to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 checks password 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bcrypt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scrypt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1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10668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How We Got To the</a:t>
            </a:r>
            <a:br>
              <a:rPr lang="en-US" kern="0" dirty="0" smtClean="0"/>
            </a:br>
            <a:r>
              <a:rPr lang="en-US" kern="0" dirty="0" smtClean="0"/>
              <a:t>Present Day State of the Art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1752599"/>
            <a:ext cx="9134391" cy="42672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Secrets were protected by permission bits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Permission bits were circumvented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Secrets were protected by above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crypto hash (MD5,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Simple hashing was circumvented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Brute force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Rainbow Tables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Cross-User and Cross-Site password reuse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Evolution of Rate Limiting Functions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Randomized Salt</a:t>
            </a:r>
          </a:p>
        </p:txBody>
      </p:sp>
    </p:spTree>
    <p:extLst>
      <p:ext uri="{BB962C8B-B14F-4D97-AF65-F5344CB8AC3E}">
        <p14:creationId xmlns:p14="http://schemas.microsoft.com/office/powerpoint/2010/main" val="18635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10668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How We Got To the</a:t>
            </a:r>
            <a:br>
              <a:rPr lang="en-US" kern="0" dirty="0" smtClean="0"/>
            </a:br>
            <a:r>
              <a:rPr lang="en-US" kern="0" dirty="0" smtClean="0"/>
              <a:t>Present Day State of the Art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1752599"/>
            <a:ext cx="9134391" cy="42672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Secrets were protected by permission bits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Permission bits were circumvented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Secrets were protected by above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crypto hash (MD5,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Simple hashing was circumvented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Brute force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Rainbow Tables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Cross-User and Cross-Site password reuse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Evolution of Rate Limiting Functions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Randomized Salt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61212" y="3429000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kern="0" dirty="0" smtClean="0"/>
              <a:t>Drupal, </a:t>
            </a:r>
            <a:r>
              <a:rPr lang="en-US" kern="0" dirty="0" err="1" smtClean="0"/>
              <a:t>etc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63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4001" cy="10668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kern="0" dirty="0" smtClean="0"/>
              <a:t>Present Day State of the Art</a:t>
            </a:r>
            <a:br>
              <a:rPr lang="en-US" kern="0" dirty="0" smtClean="0"/>
            </a:br>
            <a:r>
              <a:rPr lang="en-US" kern="0" dirty="0" smtClean="0"/>
              <a:t>Secure Password Authentication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22413" y="1752599"/>
            <a:ext cx="9134391" cy="4267201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life compromises have forced modern best-practice systems to acknowledge and assume the risk of an attacker accessing the restricted backend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"But wait," you should be asking, "If we acknowledge the risk of backend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compromise, why don't we acknowledge the risk of runtime memory compromise, or communication channel compromise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?"</a:t>
            </a:r>
          </a:p>
        </p:txBody>
      </p:sp>
    </p:spTree>
    <p:extLst>
      <p:ext uri="{BB962C8B-B14F-4D97-AF65-F5344CB8AC3E}">
        <p14:creationId xmlns:p14="http://schemas.microsoft.com/office/powerpoint/2010/main" val="6051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1255</Words>
  <Application>Microsoft Office PowerPoint</Application>
  <PresentationFormat>Custom</PresentationFormat>
  <Paragraphs>198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Corbel</vt:lpstr>
      <vt:lpstr>Digital Blue Tunnel 16x9</vt:lpstr>
      <vt:lpstr>CBCrypt Next-generation secure password authentication  beyond bcrypt, scrypt, pbkdf2 https://cbcrypt.org </vt:lpstr>
      <vt:lpstr>CBCrypt</vt:lpstr>
      <vt:lpstr>Password Based Authentication</vt:lpstr>
      <vt:lpstr>Password Based Authentication Problems</vt:lpstr>
      <vt:lpstr>Password Based Authentication Problems</vt:lpstr>
      <vt:lpstr>Present Day State of the Art Secure Password Authentication</vt:lpstr>
      <vt:lpstr>How We Got To the Present Day State of the Art</vt:lpstr>
      <vt:lpstr>How We Got To the Present Day State of the Art</vt:lpstr>
      <vt:lpstr>Present Day State of the Art Secure Password Authentication</vt:lpstr>
      <vt:lpstr>Present Day State of the Art Secure Password Authentication Problems</vt:lpstr>
      <vt:lpstr>Asymmetric Keypair Authentication</vt:lpstr>
      <vt:lpstr>2-Factor Authentication Are we stupid? </vt:lpstr>
      <vt:lpstr>Are we stupid?</vt:lpstr>
      <vt:lpstr>Are we stupid?  Still?  Really?</vt:lpstr>
      <vt:lpstr>Are we stupid?  Plleeeaaassse…  Make it stop…</vt:lpstr>
      <vt:lpstr>PowerPoint Presentation</vt:lpstr>
      <vt:lpstr>The way it should be</vt:lpstr>
      <vt:lpstr>The way it should be</vt:lpstr>
      <vt:lpstr>CBCrypt Next-generation secure password authentication  beyond bcrypt, scrypt, pbkdf2 https://cbcrypt.org </vt:lpstr>
      <vt:lpstr>Multi-Factor Authentication Done Right</vt:lpstr>
      <vt:lpstr>If Using CBCrypt</vt:lpstr>
      <vt:lpstr>If Using CBCrypt</vt:lpstr>
      <vt:lpstr>Core Concept</vt:lpstr>
      <vt:lpstr>Current Implementation Details</vt:lpstr>
      <vt:lpstr>Current Usage Example</vt:lpstr>
      <vt:lpstr>CBCryptHostID limitations</vt:lpstr>
      <vt:lpstr>The Future</vt:lpstr>
      <vt:lpstr>The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2014-09-21T13:43:46Z</dcterms:created>
  <dcterms:modified xsi:type="dcterms:W3CDTF">2014-10-22T13:20:47Z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