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322" r:id="rId3"/>
    <p:sldId id="521" r:id="rId5"/>
    <p:sldId id="604" r:id="rId6"/>
    <p:sldId id="558" r:id="rId7"/>
    <p:sldId id="603" r:id="rId8"/>
    <p:sldId id="601" r:id="rId9"/>
    <p:sldId id="527" r:id="rId10"/>
    <p:sldId id="540" r:id="rId11"/>
    <p:sldId id="579" r:id="rId12"/>
    <p:sldId id="580" r:id="rId13"/>
    <p:sldId id="582" r:id="rId14"/>
    <p:sldId id="581" r:id="rId15"/>
    <p:sldId id="528" r:id="rId16"/>
    <p:sldId id="608" r:id="rId17"/>
    <p:sldId id="559" r:id="rId18"/>
    <p:sldId id="606" r:id="rId19"/>
    <p:sldId id="609" r:id="rId20"/>
    <p:sldId id="610" r:id="rId21"/>
    <p:sldId id="607" r:id="rId22"/>
    <p:sldId id="611" r:id="rId23"/>
    <p:sldId id="612" r:id="rId24"/>
    <p:sldId id="613" r:id="rId25"/>
    <p:sldId id="614" r:id="rId26"/>
    <p:sldId id="615" r:id="rId27"/>
    <p:sldId id="616" r:id="rId28"/>
    <p:sldId id="617" r:id="rId29"/>
    <p:sldId id="618" r:id="rId30"/>
    <p:sldId id="619" r:id="rId31"/>
    <p:sldId id="620" r:id="rId32"/>
    <p:sldId id="621" r:id="rId33"/>
    <p:sldId id="622" r:id="rId34"/>
    <p:sldId id="529" r:id="rId35"/>
    <p:sldId id="557" r:id="rId36"/>
    <p:sldId id="554" r:id="rId37"/>
  </p:sldIdLst>
  <p:sldSz cx="9144000" cy="514477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srgbClr val="FF0000"/>
    </p:penClr>
    <p:extLst>
      <p:ext uri="{2FDB2607-1784-4EEB-B798-7EB5836EED8A}">
        <p14:showMediaCtrls xmlns:p14="http://schemas.microsoft.com/office/powerpoint/2010/main" val="1"/>
      </p:ext>
    </p:extLst>
  </p:showPr>
  <p:clrMru>
    <a:srgbClr val="415661"/>
    <a:srgbClr val="DA8D1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815" autoAdjust="0"/>
    <p:restoredTop sz="94660"/>
  </p:normalViewPr>
  <p:slideViewPr>
    <p:cSldViewPr snapToGrid="0">
      <p:cViewPr varScale="1">
        <p:scale>
          <a:sx n="102" d="100"/>
          <a:sy n="102" d="100"/>
        </p:scale>
        <p:origin x="138" y="330"/>
      </p:cViewPr>
      <p:guideLst>
        <p:guide orient="horz" pos="1623"/>
        <p:guide pos="2880"/>
      </p:guideLst>
    </p:cSldViewPr>
  </p:slideViewPr>
  <p:notesTextViewPr>
    <p:cViewPr>
      <p:scale>
        <a:sx n="1" d="1"/>
        <a:sy n="1" d="1"/>
      </p:scale>
      <p:origin x="0" y="0"/>
    </p:cViewPr>
  </p:notesTextViewPr>
  <p:sorterViewPr>
    <p:cViewPr>
      <p:scale>
        <a:sx n="42" d="100"/>
        <a:sy n="42" d="100"/>
      </p:scale>
      <p:origin x="0" y="0"/>
    </p:cViewPr>
  </p:sorterViewPr>
  <p:gridSpacing cx="36004" cy="36004"/>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0" Type="http://schemas.openxmlformats.org/officeDocument/2006/relationships/tableStyles" Target="tableStyles.xml"/><Relationship Id="rId4" Type="http://schemas.openxmlformats.org/officeDocument/2006/relationships/notesMaster" Target="notesMasters/notesMaster1.xml"/><Relationship Id="rId39" Type="http://schemas.openxmlformats.org/officeDocument/2006/relationships/viewProps" Target="viewProps.xml"/><Relationship Id="rId38" Type="http://schemas.openxmlformats.org/officeDocument/2006/relationships/presProps" Target="presProps.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8CAB2D6-7D2D-4045-A876-D8AE1F9EACE2}"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7388" y="1143000"/>
            <a:ext cx="5483225"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EB0147-15CD-4249-B4BC-D92A282CE29B}"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7388" y="1143000"/>
            <a:ext cx="5483225" cy="30861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8DA9C252-B8D0-45BC-8B32-1871FD7C7829}"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7388" y="1143000"/>
            <a:ext cx="5483225" cy="3086100"/>
          </a:xfrm>
        </p:spPr>
      </p:sp>
      <p:sp>
        <p:nvSpPr>
          <p:cNvPr id="3" name="Notes Placeholder 2"/>
          <p:cNvSpPr>
            <a:spLocks noGrp="1"/>
          </p:cNvSpPr>
          <p:nvPr>
            <p:ph type="body" idx="1"/>
          </p:nvPr>
        </p:nvSpPr>
        <p:spPr/>
        <p:txBody>
          <a:bodyPr/>
          <a:lstStyle/>
          <a:p>
            <a:endParaRPr lang="id-ID"/>
          </a:p>
        </p:txBody>
      </p:sp>
      <p:sp>
        <p:nvSpPr>
          <p:cNvPr id="4" name="Slide Number Placeholder 3"/>
          <p:cNvSpPr>
            <a:spLocks noGrp="1"/>
          </p:cNvSpPr>
          <p:nvPr>
            <p:ph type="sldNum" sz="quarter" idx="10"/>
          </p:nvPr>
        </p:nvSpPr>
        <p:spPr/>
        <p:txBody>
          <a:bodyPr/>
          <a:lstStyle/>
          <a:p>
            <a:fld id="{74D1495A-DD81-44F4-9F54-1F39867BF2D9}" type="slidenum">
              <a:rPr lang="en-US" smtClean="0"/>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7388" y="1143000"/>
            <a:ext cx="5483225" cy="3086100"/>
          </a:xfrm>
        </p:spPr>
      </p:sp>
      <p:sp>
        <p:nvSpPr>
          <p:cNvPr id="3" name="Notes Placeholder 2"/>
          <p:cNvSpPr>
            <a:spLocks noGrp="1"/>
          </p:cNvSpPr>
          <p:nvPr>
            <p:ph type="body" idx="1"/>
          </p:nvPr>
        </p:nvSpPr>
        <p:spPr/>
        <p:txBody>
          <a:bodyPr/>
          <a:lstStyle/>
          <a:p>
            <a:endParaRPr lang="id-ID"/>
          </a:p>
        </p:txBody>
      </p:sp>
      <p:sp>
        <p:nvSpPr>
          <p:cNvPr id="4" name="Slide Number Placeholder 3"/>
          <p:cNvSpPr>
            <a:spLocks noGrp="1"/>
          </p:cNvSpPr>
          <p:nvPr>
            <p:ph type="sldNum" sz="quarter" idx="10"/>
          </p:nvPr>
        </p:nvSpPr>
        <p:spPr/>
        <p:txBody>
          <a:bodyPr/>
          <a:lstStyle/>
          <a:p>
            <a:fld id="{74D1495A-DD81-44F4-9F54-1F39867BF2D9}" type="slidenum">
              <a:rPr lang="en-US" smtClean="0"/>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7388" y="1143000"/>
            <a:ext cx="5483225" cy="3086100"/>
          </a:xfrm>
        </p:spPr>
      </p:sp>
      <p:sp>
        <p:nvSpPr>
          <p:cNvPr id="3" name="Notes Placeholder 2"/>
          <p:cNvSpPr>
            <a:spLocks noGrp="1"/>
          </p:cNvSpPr>
          <p:nvPr>
            <p:ph type="body" idx="1"/>
          </p:nvPr>
        </p:nvSpPr>
        <p:spPr/>
        <p:txBody>
          <a:bodyPr/>
          <a:lstStyle/>
          <a:p>
            <a:endParaRPr lang="id-ID"/>
          </a:p>
        </p:txBody>
      </p:sp>
      <p:sp>
        <p:nvSpPr>
          <p:cNvPr id="4" name="Slide Number Placeholder 3"/>
          <p:cNvSpPr>
            <a:spLocks noGrp="1"/>
          </p:cNvSpPr>
          <p:nvPr>
            <p:ph type="sldNum" sz="quarter" idx="10"/>
          </p:nvPr>
        </p:nvSpPr>
        <p:spPr/>
        <p:txBody>
          <a:bodyPr/>
          <a:lstStyle/>
          <a:p>
            <a:fld id="{74D1495A-DD81-44F4-9F54-1F39867BF2D9}" type="slidenum">
              <a:rPr lang="en-US" smtClean="0"/>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110D1F4-EE84-4270-98B3-B0E23E81FA6E}"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fld>
            <a:endParaRPr lang="zh-CN" alt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fld>
            <a:endParaRPr lang="zh-CN" alt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fld>
            <a:endParaRPr lang="zh-CN" alt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fld>
            <a:endParaRPr lang="zh-CN" alt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fld>
            <a:endParaRPr lang="zh-CN" alt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fld>
            <a:endParaRPr lang="zh-CN"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110D1F4-EE84-4270-98B3-B0E23E81FA6E}"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fld>
            <a:endParaRPr lang="zh-CN" alt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fld>
            <a:endParaRPr lang="zh-CN" alt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fld>
            <a:endParaRPr lang="zh-CN" alt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fld>
            <a:endParaRPr lang="zh-CN" alt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fld>
            <a:endParaRPr lang="zh-CN" alt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fld>
            <a:endParaRPr lang="zh-CN" alt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fld>
            <a:endParaRPr lang="zh-CN" alt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fld>
            <a:endParaRPr lang="zh-CN" alt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fld>
            <a:endParaRPr lang="zh-CN" alt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fld>
            <a:endParaRPr lang="zh-CN"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110D1F4-EE84-4270-98B3-B0E23E81FA6E}" type="slidenum">
              <a:rPr lang="zh-CN" altLang="en-US" smtClean="0"/>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fld>
            <a:endParaRPr lang="zh-CN" alt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fld>
            <a:endParaRPr lang="zh-CN" alt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110D1F4-EE84-4270-98B3-B0E23E81FA6E}" type="slidenum">
              <a:rPr lang="zh-CN" altLang="en-US" smtClean="0"/>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6B02EC-97C0-4E19-AA45-E904FCC1D11E}" type="slidenum">
              <a:rPr lang="en-GB" smtClean="0"/>
            </a:fld>
            <a:endParaRPr lang="en-GB"/>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7388" y="1143000"/>
            <a:ext cx="5483225" cy="30861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8DA9C252-B8D0-45BC-8B32-1871FD7C7829}"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C18C319-592B-4604-8379-677AD2D98A71}"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C18C319-592B-4604-8379-677AD2D98A71}"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C18C319-592B-4604-8379-677AD2D98A71}"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110D1F4-EE84-4270-98B3-B0E23E81FA6E}"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7388" y="1143000"/>
            <a:ext cx="5483225" cy="3086100"/>
          </a:xfrm>
        </p:spPr>
      </p:sp>
      <p:sp>
        <p:nvSpPr>
          <p:cNvPr id="3" name="Notes Placeholder 2"/>
          <p:cNvSpPr>
            <a:spLocks noGrp="1"/>
          </p:cNvSpPr>
          <p:nvPr>
            <p:ph type="body" idx="1"/>
          </p:nvPr>
        </p:nvSpPr>
        <p:spPr/>
        <p:txBody>
          <a:bodyPr/>
          <a:lstStyle/>
          <a:p>
            <a:endParaRPr lang="id-ID"/>
          </a:p>
        </p:txBody>
      </p:sp>
      <p:sp>
        <p:nvSpPr>
          <p:cNvPr id="4" name="Slide Number Placeholder 3"/>
          <p:cNvSpPr>
            <a:spLocks noGrp="1"/>
          </p:cNvSpPr>
          <p:nvPr>
            <p:ph type="sldNum" sz="quarter" idx="10"/>
          </p:nvPr>
        </p:nvSpPr>
        <p:spPr/>
        <p:txBody>
          <a:bodyPr/>
          <a:lstStyle/>
          <a:p>
            <a:fld id="{74D1495A-DD81-44F4-9F54-1F39867BF2D9}" type="slidenum">
              <a:rPr lang="en-US" smtClean="0"/>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7388" y="1143000"/>
            <a:ext cx="5483225" cy="3086100"/>
          </a:xfrm>
        </p:spPr>
      </p:sp>
      <p:sp>
        <p:nvSpPr>
          <p:cNvPr id="3" name="Notes Placeholder 2"/>
          <p:cNvSpPr>
            <a:spLocks noGrp="1"/>
          </p:cNvSpPr>
          <p:nvPr>
            <p:ph type="body" idx="1"/>
          </p:nvPr>
        </p:nvSpPr>
        <p:spPr/>
        <p:txBody>
          <a:bodyPr/>
          <a:lstStyle/>
          <a:p>
            <a:endParaRPr lang="id-ID"/>
          </a:p>
        </p:txBody>
      </p:sp>
      <p:sp>
        <p:nvSpPr>
          <p:cNvPr id="4" name="Slide Number Placeholder 3"/>
          <p:cNvSpPr>
            <a:spLocks noGrp="1"/>
          </p:cNvSpPr>
          <p:nvPr>
            <p:ph type="sldNum" sz="quarter" idx="10"/>
          </p:nvPr>
        </p:nvSpPr>
        <p:spPr/>
        <p:txBody>
          <a:bodyPr/>
          <a:lstStyle/>
          <a:p>
            <a:fld id="{74D1495A-DD81-44F4-9F54-1F39867BF2D9}"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2032"/>
            <a:ext cx="6858000" cy="1791253"/>
          </a:xfrm>
        </p:spPr>
        <p:txBody>
          <a:bodyPr anchor="b"/>
          <a:lstStyle>
            <a:lvl1pPr algn="ctr">
              <a:defRPr sz="4500"/>
            </a:lvl1pPr>
          </a:lstStyle>
          <a:p>
            <a:r>
              <a:rPr lang="zh-CN" altLang="en-US"/>
              <a:t>单击此处编辑母版标题样式</a:t>
            </a:r>
            <a:endParaRPr lang="en-US" dirty="0"/>
          </a:p>
        </p:txBody>
      </p:sp>
      <p:sp>
        <p:nvSpPr>
          <p:cNvPr id="3" name="Subtitle 2"/>
          <p:cNvSpPr>
            <a:spLocks noGrp="1"/>
          </p:cNvSpPr>
          <p:nvPr>
            <p:ph type="subTitle" idx="1" hasCustomPrompt="1"/>
          </p:nvPr>
        </p:nvSpPr>
        <p:spPr>
          <a:xfrm>
            <a:off x="1143000" y="2702363"/>
            <a:ext cx="6858000" cy="1242205"/>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p>
            <a:fld id="{B452C926-1AF6-4C84-925A-B6B02113653E}"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DBAA99D-0B2A-4248-B920-D9E6984CC9CA}" type="slidenum">
              <a:rPr lang="zh-CN" altLang="en-US" smtClean="0"/>
            </a:fld>
            <a:endParaRPr lang="zh-CN" altLang="en-US"/>
          </a:p>
        </p:txBody>
      </p:sp>
    </p:spTree>
  </p:cSld>
  <p:clrMapOvr>
    <a:masterClrMapping/>
  </p:clrMapOvr>
  <p:transition spd="slow" advClick="0" advTm="0">
    <p:split orient="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B452C926-1AF6-4C84-925A-B6B02113653E}"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DBAA99D-0B2A-4248-B920-D9E6984CC9CA}" type="slidenum">
              <a:rPr lang="zh-CN" altLang="en-US" smtClean="0"/>
            </a:fld>
            <a:endParaRPr lang="zh-CN" altLang="en-US"/>
          </a:p>
        </p:txBody>
      </p:sp>
    </p:spTree>
  </p:cSld>
  <p:clrMapOvr>
    <a:masterClrMapping/>
  </p:clrMapOvr>
  <p:transition spd="slow" advClick="0" advTm="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928"/>
            <a:ext cx="1971675" cy="4360224"/>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a:xfrm>
            <a:off x="628650" y="273928"/>
            <a:ext cx="5800725" cy="4360224"/>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B452C926-1AF6-4C84-925A-B6B02113653E}"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DBAA99D-0B2A-4248-B920-D9E6984CC9CA}" type="slidenum">
              <a:rPr lang="zh-CN" altLang="en-US" smtClean="0"/>
            </a:fld>
            <a:endParaRPr lang="zh-CN" altLang="en-US"/>
          </a:p>
        </p:txBody>
      </p:sp>
    </p:spTree>
  </p:cSld>
  <p:clrMapOvr>
    <a:masterClrMapping/>
  </p:clrMapOvr>
  <p:transition spd="slow" advClick="0" advTm="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First Slide">
    <p:spTree>
      <p:nvGrpSpPr>
        <p:cNvPr id="1" name=""/>
        <p:cNvGrpSpPr/>
        <p:nvPr/>
      </p:nvGrpSpPr>
      <p:grpSpPr>
        <a:xfrm>
          <a:off x="0" y="0"/>
          <a:ext cx="0" cy="0"/>
          <a:chOff x="0" y="0"/>
          <a:chExt cx="0" cy="0"/>
        </a:xfrm>
      </p:grpSpPr>
      <p:sp>
        <p:nvSpPr>
          <p:cNvPr id="15" name="Picture Placeholder 2"/>
          <p:cNvSpPr>
            <a:spLocks noGrp="1"/>
          </p:cNvSpPr>
          <p:nvPr>
            <p:ph type="pic" sz="quarter" idx="17"/>
          </p:nvPr>
        </p:nvSpPr>
        <p:spPr>
          <a:xfrm>
            <a:off x="3048000" y="331574"/>
            <a:ext cx="3276600" cy="2313387"/>
          </a:xfrm>
          <a:custGeom>
            <a:avLst/>
            <a:gdLst/>
            <a:ahLst/>
            <a:cxnLst/>
            <a:rect l="l" t="t" r="r" b="b"/>
            <a:pathLst>
              <a:path w="3276600" h="3124200">
                <a:moveTo>
                  <a:pt x="3028950" y="0"/>
                </a:moveTo>
                <a:cubicBezTo>
                  <a:pt x="3165723" y="0"/>
                  <a:pt x="3276600" y="110877"/>
                  <a:pt x="3276600" y="247650"/>
                </a:cubicBezTo>
                <a:lnTo>
                  <a:pt x="3276600" y="2876550"/>
                </a:lnTo>
                <a:cubicBezTo>
                  <a:pt x="3276600" y="3013323"/>
                  <a:pt x="3165723" y="3124200"/>
                  <a:pt x="3028950" y="3124200"/>
                </a:cubicBezTo>
                <a:cubicBezTo>
                  <a:pt x="2892177" y="3124200"/>
                  <a:pt x="2781300" y="3013323"/>
                  <a:pt x="2781300" y="2876550"/>
                </a:cubicBezTo>
                <a:lnTo>
                  <a:pt x="2781300" y="247650"/>
                </a:lnTo>
                <a:cubicBezTo>
                  <a:pt x="2781300" y="110877"/>
                  <a:pt x="2892177" y="0"/>
                  <a:pt x="3028950" y="0"/>
                </a:cubicBezTo>
                <a:close/>
                <a:moveTo>
                  <a:pt x="2317750" y="0"/>
                </a:moveTo>
                <a:cubicBezTo>
                  <a:pt x="2454523" y="0"/>
                  <a:pt x="2565400" y="110877"/>
                  <a:pt x="2565400" y="247650"/>
                </a:cubicBezTo>
                <a:lnTo>
                  <a:pt x="2565400" y="2876550"/>
                </a:lnTo>
                <a:cubicBezTo>
                  <a:pt x="2565400" y="3013323"/>
                  <a:pt x="2454523" y="3124200"/>
                  <a:pt x="2317750" y="3124200"/>
                </a:cubicBezTo>
                <a:cubicBezTo>
                  <a:pt x="2180977" y="3124200"/>
                  <a:pt x="2070100" y="3013323"/>
                  <a:pt x="2070100" y="2876550"/>
                </a:cubicBezTo>
                <a:lnTo>
                  <a:pt x="2070100" y="247650"/>
                </a:lnTo>
                <a:cubicBezTo>
                  <a:pt x="2070100" y="110877"/>
                  <a:pt x="2180977" y="0"/>
                  <a:pt x="2317750" y="0"/>
                </a:cubicBezTo>
                <a:close/>
                <a:moveTo>
                  <a:pt x="1606550" y="0"/>
                </a:moveTo>
                <a:cubicBezTo>
                  <a:pt x="1743323" y="0"/>
                  <a:pt x="1854200" y="110877"/>
                  <a:pt x="1854200" y="247650"/>
                </a:cubicBezTo>
                <a:lnTo>
                  <a:pt x="1854200" y="2876550"/>
                </a:lnTo>
                <a:cubicBezTo>
                  <a:pt x="1854200" y="3013323"/>
                  <a:pt x="1743323" y="3124200"/>
                  <a:pt x="1606550" y="3124200"/>
                </a:cubicBezTo>
                <a:cubicBezTo>
                  <a:pt x="1469777" y="3124200"/>
                  <a:pt x="1358900" y="3013323"/>
                  <a:pt x="1358900" y="2876550"/>
                </a:cubicBezTo>
                <a:lnTo>
                  <a:pt x="1358900" y="247650"/>
                </a:lnTo>
                <a:cubicBezTo>
                  <a:pt x="1358900" y="110877"/>
                  <a:pt x="1469777" y="0"/>
                  <a:pt x="1606550" y="0"/>
                </a:cubicBezTo>
                <a:close/>
                <a:moveTo>
                  <a:pt x="958850" y="0"/>
                </a:moveTo>
                <a:cubicBezTo>
                  <a:pt x="1095623" y="0"/>
                  <a:pt x="1206500" y="110877"/>
                  <a:pt x="1206500" y="247650"/>
                </a:cubicBezTo>
                <a:lnTo>
                  <a:pt x="1206500" y="2876550"/>
                </a:lnTo>
                <a:cubicBezTo>
                  <a:pt x="1206500" y="3013323"/>
                  <a:pt x="1095623" y="3124200"/>
                  <a:pt x="958850" y="3124200"/>
                </a:cubicBezTo>
                <a:cubicBezTo>
                  <a:pt x="822077" y="3124200"/>
                  <a:pt x="711200" y="3013323"/>
                  <a:pt x="711200" y="2876550"/>
                </a:cubicBezTo>
                <a:lnTo>
                  <a:pt x="711200" y="247650"/>
                </a:lnTo>
                <a:cubicBezTo>
                  <a:pt x="711200" y="110877"/>
                  <a:pt x="822077" y="0"/>
                  <a:pt x="958850" y="0"/>
                </a:cubicBezTo>
                <a:close/>
                <a:moveTo>
                  <a:pt x="247650" y="0"/>
                </a:moveTo>
                <a:cubicBezTo>
                  <a:pt x="384423" y="0"/>
                  <a:pt x="495300" y="110877"/>
                  <a:pt x="495300" y="247650"/>
                </a:cubicBezTo>
                <a:lnTo>
                  <a:pt x="495300" y="2876550"/>
                </a:lnTo>
                <a:cubicBezTo>
                  <a:pt x="495300" y="3013323"/>
                  <a:pt x="384423" y="3124200"/>
                  <a:pt x="247650" y="3124200"/>
                </a:cubicBezTo>
                <a:cubicBezTo>
                  <a:pt x="110877" y="3124200"/>
                  <a:pt x="0" y="3013323"/>
                  <a:pt x="0" y="2876550"/>
                </a:cubicBezTo>
                <a:lnTo>
                  <a:pt x="0" y="247650"/>
                </a:lnTo>
                <a:cubicBezTo>
                  <a:pt x="0" y="110877"/>
                  <a:pt x="110877" y="0"/>
                  <a:pt x="247650" y="0"/>
                </a:cubicBezTo>
                <a:close/>
              </a:path>
            </a:pathLst>
          </a:custGeom>
          <a:effectLst/>
        </p:spPr>
        <p:txBody>
          <a:bodyPr vert="horz" lIns="95057" tIns="47529" rIns="95057" bIns="47529"/>
          <a:lstStyle>
            <a:lvl1pPr marL="0" indent="0" algn="ctr">
              <a:buNone/>
              <a:defRPr sz="900">
                <a:solidFill>
                  <a:srgbClr val="7F7F7F"/>
                </a:solidFill>
                <a:latin typeface="Lato Regular"/>
                <a:cs typeface="Lato Regular"/>
              </a:defRPr>
            </a:lvl1pPr>
          </a:lstStyle>
          <a:p>
            <a:endParaRPr lang="en-US" dirty="0"/>
          </a:p>
        </p:txBody>
      </p:sp>
      <p:sp>
        <p:nvSpPr>
          <p:cNvPr id="8" name="Text Placeholder 7"/>
          <p:cNvSpPr>
            <a:spLocks noGrp="1"/>
          </p:cNvSpPr>
          <p:nvPr>
            <p:ph type="body" sz="quarter" idx="10" hasCustomPrompt="1"/>
          </p:nvPr>
        </p:nvSpPr>
        <p:spPr>
          <a:xfrm>
            <a:off x="2966029" y="2851969"/>
            <a:ext cx="3383973" cy="323935"/>
          </a:xfrm>
          <a:prstGeom prst="rect">
            <a:avLst/>
          </a:prstGeom>
        </p:spPr>
        <p:txBody>
          <a:bodyPr vert="horz" lIns="0" tIns="40504" rIns="0" bIns="40504" anchor="ctr"/>
          <a:lstStyle>
            <a:lvl1pPr marL="0" indent="0" algn="ctr">
              <a:lnSpc>
                <a:spcPct val="100000"/>
              </a:lnSpc>
              <a:spcBef>
                <a:spcPts val="0"/>
              </a:spcBef>
              <a:buNone/>
              <a:defRPr sz="3500" b="1">
                <a:solidFill>
                  <a:schemeClr val="bg1"/>
                </a:solidFill>
                <a:latin typeface="Lato Hairline"/>
                <a:cs typeface="Lato Hairline"/>
              </a:defRPr>
            </a:lvl1pPr>
          </a:lstStyle>
          <a:p>
            <a:pPr lvl="0"/>
            <a:r>
              <a:rPr lang="es-ES_tradnl" dirty="0"/>
              <a:t>TITLE HERE</a:t>
            </a:r>
            <a:endParaRPr lang="es-ES_tradnl" dirty="0"/>
          </a:p>
        </p:txBody>
      </p:sp>
      <p:sp>
        <p:nvSpPr>
          <p:cNvPr id="9" name="Text Placeholder 7"/>
          <p:cNvSpPr>
            <a:spLocks noGrp="1"/>
          </p:cNvSpPr>
          <p:nvPr>
            <p:ph type="body" sz="quarter" idx="11" hasCustomPrompt="1"/>
          </p:nvPr>
        </p:nvSpPr>
        <p:spPr>
          <a:xfrm>
            <a:off x="2966029" y="3289954"/>
            <a:ext cx="3383973" cy="171391"/>
          </a:xfrm>
          <a:prstGeom prst="rect">
            <a:avLst/>
          </a:prstGeom>
        </p:spPr>
        <p:txBody>
          <a:bodyPr vert="horz" lIns="0" tIns="40504" rIns="0" bIns="40504" anchor="ctr"/>
          <a:lstStyle>
            <a:lvl1pPr marL="0" indent="0" algn="ctr">
              <a:lnSpc>
                <a:spcPct val="100000"/>
              </a:lnSpc>
              <a:spcBef>
                <a:spcPts val="0"/>
              </a:spcBef>
              <a:spcAft>
                <a:spcPts val="0"/>
              </a:spcAft>
              <a:buNone/>
              <a:defRPr sz="1500" b="0">
                <a:solidFill>
                  <a:schemeClr val="accent3"/>
                </a:solidFill>
                <a:latin typeface="Lato Light"/>
                <a:cs typeface="Lato Light"/>
              </a:defRPr>
            </a:lvl1pPr>
          </a:lstStyle>
          <a:p>
            <a:pPr lvl="0"/>
            <a:r>
              <a:rPr lang="es-ES_tradnl" dirty="0" err="1"/>
              <a:t>Ultimate</a:t>
            </a:r>
            <a:r>
              <a:rPr lang="es-ES_tradnl" dirty="0"/>
              <a:t> </a:t>
            </a:r>
            <a:r>
              <a:rPr lang="es-ES_tradnl" dirty="0" err="1"/>
              <a:t>Powerpoint</a:t>
            </a:r>
            <a:r>
              <a:rPr lang="es-ES_tradnl" dirty="0"/>
              <a:t> </a:t>
            </a:r>
            <a:r>
              <a:rPr lang="es-ES_tradnl" dirty="0" err="1"/>
              <a:t>Template</a:t>
            </a:r>
            <a:endParaRPr lang="es-ES_tradnl" dirty="0"/>
          </a:p>
        </p:txBody>
      </p:sp>
      <p:sp>
        <p:nvSpPr>
          <p:cNvPr id="10" name="Text Placeholder 2"/>
          <p:cNvSpPr>
            <a:spLocks noGrp="1"/>
          </p:cNvSpPr>
          <p:nvPr>
            <p:ph type="body" sz="quarter" idx="16" hasCustomPrompt="1"/>
          </p:nvPr>
        </p:nvSpPr>
        <p:spPr>
          <a:xfrm>
            <a:off x="2981377" y="3614484"/>
            <a:ext cx="3366029" cy="1153007"/>
          </a:xfrm>
          <a:prstGeom prst="rect">
            <a:avLst/>
          </a:prstGeom>
        </p:spPr>
        <p:txBody>
          <a:bodyPr vert="horz" lIns="0" tIns="0" rIns="0" bIns="0"/>
          <a:lstStyle>
            <a:lvl1pPr marL="0" indent="0" algn="ctr">
              <a:lnSpc>
                <a:spcPct val="130000"/>
              </a:lnSpc>
              <a:buNone/>
              <a:defRPr sz="1200">
                <a:solidFill>
                  <a:schemeClr val="tx1">
                    <a:lumMod val="50000"/>
                    <a:lumOff val="50000"/>
                  </a:schemeClr>
                </a:solidFill>
                <a:latin typeface="Lato Regular"/>
                <a:cs typeface="Lato Regular"/>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diam</a:t>
            </a:r>
            <a:r>
              <a:rPr lang="en-US" dirty="0"/>
              <a:t> </a:t>
            </a:r>
            <a:r>
              <a:rPr lang="en-US" dirty="0" err="1"/>
              <a:t>tortor</a:t>
            </a:r>
            <a:r>
              <a:rPr lang="en-US" dirty="0"/>
              <a:t>, </a:t>
            </a:r>
            <a:r>
              <a:rPr lang="en-US" dirty="0" err="1"/>
              <a:t>mattis</a:t>
            </a:r>
            <a:r>
              <a:rPr lang="en-US" dirty="0"/>
              <a:t> </a:t>
            </a:r>
            <a:r>
              <a:rPr lang="en-US" dirty="0" err="1"/>
              <a:t>quis</a:t>
            </a:r>
            <a:r>
              <a:rPr lang="en-US" dirty="0"/>
              <a:t> </a:t>
            </a:r>
            <a:r>
              <a:rPr lang="en-US" dirty="0" err="1"/>
              <a:t>dapibus</a:t>
            </a:r>
            <a:r>
              <a:rPr lang="en-US" dirty="0"/>
              <a:t> vitae, </a:t>
            </a:r>
            <a:r>
              <a:rPr lang="en-US" dirty="0" err="1"/>
              <a:t>euismod</a:t>
            </a:r>
            <a:r>
              <a:rPr lang="en-US" dirty="0"/>
              <a:t> non </a:t>
            </a:r>
            <a:r>
              <a:rPr lang="en-US" dirty="0" err="1"/>
              <a:t>purus</a:t>
            </a:r>
            <a:r>
              <a:rPr lang="en-US" dirty="0"/>
              <a:t>. Maecenas </a:t>
            </a:r>
            <a:r>
              <a:rPr lang="en-US" dirty="0" err="1"/>
              <a:t>ut</a:t>
            </a:r>
            <a:r>
              <a:rPr lang="en-US" dirty="0"/>
              <a:t> lacus </a:t>
            </a:r>
            <a:r>
              <a:rPr lang="en-US" dirty="0" err="1"/>
              <a:t>nec</a:t>
            </a:r>
            <a:r>
              <a:rPr lang="en-US" dirty="0"/>
              <a:t> </a:t>
            </a:r>
            <a:r>
              <a:rPr lang="en-US" dirty="0" err="1"/>
              <a:t>mauris</a:t>
            </a:r>
            <a:r>
              <a:rPr lang="en-US" dirty="0"/>
              <a:t> </a:t>
            </a:r>
            <a:r>
              <a:rPr lang="en-US" dirty="0" err="1"/>
              <a:t>feugiat</a:t>
            </a:r>
            <a:r>
              <a:rPr lang="en-US" dirty="0"/>
              <a:t> </a:t>
            </a:r>
            <a:r>
              <a:rPr lang="en-US" dirty="0" err="1"/>
              <a:t>tristique</a:t>
            </a:r>
            <a:r>
              <a:rPr lang="en-US" dirty="0"/>
              <a:t>.</a:t>
            </a:r>
            <a:endParaRPr lang="en-US" dirty="0"/>
          </a:p>
        </p:txBody>
      </p:sp>
    </p:spTree>
  </p:cSld>
  <p:clrMapOvr>
    <a:masterClrMapping/>
  </p:clrMapOvr>
  <p:transition spd="med" advClick="0" advTm="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nodePh="1">
                                  <p:stCondLst>
                                    <p:cond delay="0"/>
                                  </p:stCondLst>
                                  <p:endCondLst>
                                    <p:cond evt="begin" delay="0">
                                      <p:tn val="5"/>
                                    </p:cond>
                                  </p:end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1400"/>
                                        <p:tgtEl>
                                          <p:spTgt spid="15"/>
                                        </p:tgtEl>
                                      </p:cBhvr>
                                    </p:animEffect>
                                  </p:childTnLst>
                                </p:cTn>
                              </p:par>
                              <p:par>
                                <p:cTn id="8" presetID="42" presetClass="entr" presetSubtype="0" fill="hold" grpId="0" nodeType="withEffect">
                                  <p:stCondLst>
                                    <p:cond delay="200"/>
                                  </p:stCondLst>
                                  <p:childTnLst>
                                    <p:set>
                                      <p:cBhvr>
                                        <p:cTn id="9" dur="1" fill="hold">
                                          <p:stCondLst>
                                            <p:cond delay="0"/>
                                          </p:stCondLst>
                                        </p:cTn>
                                        <p:tgtEl>
                                          <p:spTgt spid="8">
                                            <p:txEl>
                                              <p:pRg st="0" end="0"/>
                                            </p:txEl>
                                          </p:spTgt>
                                        </p:tgtEl>
                                        <p:attrNameLst>
                                          <p:attrName>style.visibility</p:attrName>
                                        </p:attrNameLst>
                                      </p:cBhvr>
                                      <p:to>
                                        <p:strVal val="visible"/>
                                      </p:to>
                                    </p:set>
                                    <p:animEffect transition="in" filter="fade">
                                      <p:cBhvr>
                                        <p:cTn id="10" dur="400"/>
                                        <p:tgtEl>
                                          <p:spTgt spid="8">
                                            <p:txEl>
                                              <p:pRg st="0" end="0"/>
                                            </p:txEl>
                                          </p:spTgt>
                                        </p:tgtEl>
                                      </p:cBhvr>
                                    </p:animEffect>
                                    <p:anim calcmode="lin" valueType="num">
                                      <p:cBhvr>
                                        <p:cTn id="11" dur="4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12" dur="400" fill="hold"/>
                                        <p:tgtEl>
                                          <p:spTgt spid="8">
                                            <p:txEl>
                                              <p:pRg st="0" end="0"/>
                                            </p:txEl>
                                          </p:spTgt>
                                        </p:tgtEl>
                                        <p:attrNameLst>
                                          <p:attrName>ppt_y</p:attrName>
                                        </p:attrNameLst>
                                      </p:cBhvr>
                                      <p:tavLst>
                                        <p:tav tm="0">
                                          <p:val>
                                            <p:strVal val="#ppt_y+.1"/>
                                          </p:val>
                                        </p:tav>
                                        <p:tav tm="100000">
                                          <p:val>
                                            <p:strVal val="#ppt_y"/>
                                          </p:val>
                                        </p:tav>
                                      </p:tavLst>
                                    </p:anim>
                                  </p:childTnLst>
                                </p:cTn>
                              </p:par>
                              <p:par>
                                <p:cTn id="13" presetID="42" presetClass="entr" presetSubtype="0" fill="hold" grpId="0" nodeType="withEffect">
                                  <p:stCondLst>
                                    <p:cond delay="200"/>
                                  </p:stCondLst>
                                  <p:childTnLst>
                                    <p:set>
                                      <p:cBhvr>
                                        <p:cTn id="14" dur="1" fill="hold">
                                          <p:stCondLst>
                                            <p:cond delay="0"/>
                                          </p:stCondLst>
                                        </p:cTn>
                                        <p:tgtEl>
                                          <p:spTgt spid="9">
                                            <p:txEl>
                                              <p:pRg st="0" end="0"/>
                                            </p:txEl>
                                          </p:spTgt>
                                        </p:tgtEl>
                                        <p:attrNameLst>
                                          <p:attrName>style.visibility</p:attrName>
                                        </p:attrNameLst>
                                      </p:cBhvr>
                                      <p:to>
                                        <p:strVal val="visible"/>
                                      </p:to>
                                    </p:set>
                                    <p:animEffect transition="in" filter="fade">
                                      <p:cBhvr>
                                        <p:cTn id="15" dur="500"/>
                                        <p:tgtEl>
                                          <p:spTgt spid="9">
                                            <p:txEl>
                                              <p:pRg st="0" end="0"/>
                                            </p:txEl>
                                          </p:spTgt>
                                        </p:tgtEl>
                                      </p:cBhvr>
                                    </p:animEffect>
                                    <p:anim calcmode="lin" valueType="num">
                                      <p:cBhvr>
                                        <p:cTn id="16"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17" dur="500" fill="hold"/>
                                        <p:tgtEl>
                                          <p:spTgt spid="9">
                                            <p:txEl>
                                              <p:pRg st="0" end="0"/>
                                            </p:txEl>
                                          </p:spTgt>
                                        </p:tgtEl>
                                        <p:attrNameLst>
                                          <p:attrName>ppt_y</p:attrName>
                                        </p:attrNameLst>
                                      </p:cBhvr>
                                      <p:tavLst>
                                        <p:tav tm="0">
                                          <p:val>
                                            <p:strVal val="#ppt_y+.1"/>
                                          </p:val>
                                        </p:tav>
                                        <p:tav tm="100000">
                                          <p:val>
                                            <p:strVal val="#ppt_y"/>
                                          </p:val>
                                        </p:tav>
                                      </p:tavLst>
                                    </p:anim>
                                  </p:childTnLst>
                                </p:cTn>
                              </p:par>
                              <p:par>
                                <p:cTn id="18" presetID="10" presetClass="entr" presetSubtype="0" fill="hold" grpId="0" nodeType="withEffect">
                                  <p:stCondLst>
                                    <p:cond delay="800"/>
                                  </p:stCondLst>
                                  <p:childTnLst>
                                    <p:set>
                                      <p:cBhvr>
                                        <p:cTn id="19" dur="1" fill="hold">
                                          <p:stCondLst>
                                            <p:cond delay="0"/>
                                          </p:stCondLst>
                                        </p:cTn>
                                        <p:tgtEl>
                                          <p:spTgt spid="10">
                                            <p:txEl>
                                              <p:pRg st="0" end="0"/>
                                            </p:txEl>
                                          </p:spTgt>
                                        </p:tgtEl>
                                        <p:attrNameLst>
                                          <p:attrName>style.visibility</p:attrName>
                                        </p:attrNameLst>
                                      </p:cBhvr>
                                      <p:to>
                                        <p:strVal val="visible"/>
                                      </p:to>
                                    </p:set>
                                    <p:animEffect transition="in" filter="fade">
                                      <p:cBhvr>
                                        <p:cTn id="20"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8" grpId="0" build="p">
        <p:tmplLst>
          <p:tmpl lvl="1">
            <p:tnLst>
              <p:par>
                <p:cTn presetID="42" presetClass="entr" presetSubtype="0" fill="hold" nodeType="withEffect">
                  <p:stCondLst>
                    <p:cond delay="200"/>
                  </p:stCondLst>
                  <p:childTnLst>
                    <p:set>
                      <p:cBhvr>
                        <p:cTn dur="1" fill="hold">
                          <p:stCondLst>
                            <p:cond delay="0"/>
                          </p:stCondLst>
                        </p:cTn>
                        <p:tgtEl>
                          <p:spTgt spid="8"/>
                        </p:tgtEl>
                        <p:attrNameLst>
                          <p:attrName>style.visibility</p:attrName>
                        </p:attrNameLst>
                      </p:cBhvr>
                      <p:to>
                        <p:strVal val="visible"/>
                      </p:to>
                    </p:set>
                    <p:animEffect transition="in" filter="fade">
                      <p:cBhvr>
                        <p:cTn dur="400"/>
                        <p:tgtEl>
                          <p:spTgt spid="8"/>
                        </p:tgtEl>
                      </p:cBhvr>
                    </p:animEffect>
                    <p:anim calcmode="lin" valueType="num">
                      <p:cBhvr>
                        <p:cTn dur="400" fill="hold"/>
                        <p:tgtEl>
                          <p:spTgt spid="8"/>
                        </p:tgtEl>
                        <p:attrNameLst>
                          <p:attrName>ppt_x</p:attrName>
                        </p:attrNameLst>
                      </p:cBhvr>
                      <p:tavLst>
                        <p:tav tm="0">
                          <p:val>
                            <p:strVal val="#ppt_x"/>
                          </p:val>
                        </p:tav>
                        <p:tav tm="100000">
                          <p:val>
                            <p:strVal val="#ppt_x"/>
                          </p:val>
                        </p:tav>
                      </p:tavLst>
                    </p:anim>
                    <p:anim calcmode="lin" valueType="num">
                      <p:cBhvr>
                        <p:cTn dur="400" fill="hold"/>
                        <p:tgtEl>
                          <p:spTgt spid="8"/>
                        </p:tgtEl>
                        <p:attrNameLst>
                          <p:attrName>ppt_y</p:attrName>
                        </p:attrNameLst>
                      </p:cBhvr>
                      <p:tavLst>
                        <p:tav tm="0">
                          <p:val>
                            <p:strVal val="#ppt_y+.1"/>
                          </p:val>
                        </p:tav>
                        <p:tav tm="100000">
                          <p:val>
                            <p:strVal val="#ppt_y"/>
                          </p:val>
                        </p:tav>
                      </p:tavLst>
                    </p:anim>
                  </p:childTnLst>
                </p:cTn>
              </p:par>
            </p:tnLst>
          </p:tmpl>
        </p:tmplLst>
      </p:bldP>
      <p:bldP spid="9" grpId="0" build="p">
        <p:tmplLst>
          <p:tmpl lvl="1">
            <p:tnLst>
              <p:par>
                <p:cTn presetID="42" presetClass="entr" presetSubtype="0" fill="hold" nodeType="withEffect">
                  <p:stCondLst>
                    <p:cond delay="20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anim calcmode="lin" valueType="num">
                      <p:cBhvr>
                        <p:cTn dur="500" fill="hold"/>
                        <p:tgtEl>
                          <p:spTgt spid="9"/>
                        </p:tgtEl>
                        <p:attrNameLst>
                          <p:attrName>ppt_x</p:attrName>
                        </p:attrNameLst>
                      </p:cBhvr>
                      <p:tavLst>
                        <p:tav tm="0">
                          <p:val>
                            <p:strVal val="#ppt_x"/>
                          </p:val>
                        </p:tav>
                        <p:tav tm="100000">
                          <p:val>
                            <p:strVal val="#ppt_x"/>
                          </p:val>
                        </p:tav>
                      </p:tavLst>
                    </p:anim>
                    <p:anim calcmode="lin" valueType="num">
                      <p:cBhvr>
                        <p:cTn dur="500" fill="hold"/>
                        <p:tgtEl>
                          <p:spTgt spid="9"/>
                        </p:tgtEl>
                        <p:attrNameLst>
                          <p:attrName>ppt_y</p:attrName>
                        </p:attrNameLst>
                      </p:cBhvr>
                      <p:tavLst>
                        <p:tav tm="0">
                          <p:val>
                            <p:strVal val="#ppt_y+.1"/>
                          </p:val>
                        </p:tav>
                        <p:tav tm="100000">
                          <p:val>
                            <p:strVal val="#ppt_y"/>
                          </p:val>
                        </p:tav>
                      </p:tavLst>
                    </p:anim>
                  </p:childTnLst>
                </p:cTn>
              </p:par>
            </p:tnLst>
          </p:tmpl>
        </p:tmplLst>
      </p:bldP>
      <p:bldP spid="10" grpId="0" build="p">
        <p:tmplLst>
          <p:tmpl lvl="1">
            <p:tnLst>
              <p:par>
                <p:cTn presetID="10" presetClass="entr" presetSubtype="0" fill="hold" nodeType="withEffect">
                  <p:stCondLst>
                    <p:cond delay="80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_标题幻灯片">
    <p:spTree>
      <p:nvGrpSpPr>
        <p:cNvPr id="1" name=""/>
        <p:cNvGrpSpPr/>
        <p:nvPr/>
      </p:nvGrpSpPr>
      <p:grpSpPr>
        <a:xfrm>
          <a:off x="0" y="0"/>
          <a:ext cx="0" cy="0"/>
          <a:chOff x="0" y="0"/>
          <a:chExt cx="0" cy="0"/>
        </a:xfrm>
      </p:grpSpPr>
      <p:pic>
        <p:nvPicPr>
          <p:cNvPr id="5" name="图片 4"/>
          <p:cNvPicPr>
            <a:picLocks noChangeAspect="1"/>
          </p:cNvPicPr>
          <p:nvPr userDrawn="1"/>
        </p:nvPicPr>
        <p:blipFill>
          <a:blip r:embed="rId2"/>
          <a:stretch>
            <a:fillRect/>
          </a:stretch>
        </p:blipFill>
        <p:spPr>
          <a:xfrm>
            <a:off x="-18" y="-2994"/>
            <a:ext cx="9144018" cy="5148082"/>
          </a:xfrm>
          <a:prstGeom prst="rect">
            <a:avLst/>
          </a:prstGeom>
        </p:spPr>
      </p:pic>
      <p:sp>
        <p:nvSpPr>
          <p:cNvPr id="3" name="文本框 37"/>
          <p:cNvSpPr txBox="1"/>
          <p:nvPr userDrawn="1"/>
        </p:nvSpPr>
        <p:spPr>
          <a:xfrm>
            <a:off x="4094834" y="203130"/>
            <a:ext cx="1061795" cy="346232"/>
          </a:xfrm>
          <a:prstGeom prst="rect">
            <a:avLst/>
          </a:prstGeom>
          <a:noFill/>
        </p:spPr>
        <p:txBody>
          <a:bodyPr wrap="none" lIns="68563" tIns="34282" rIns="68563" bIns="34282" rtlCol="0">
            <a:spAutoFit/>
          </a:bodyPr>
          <a:lstStyle/>
          <a:p>
            <a:pPr lvl="0" defTabSz="685800">
              <a:defRPr/>
            </a:pPr>
            <a:r>
              <a:rPr lang="zh-CN" altLang="en-US" sz="1800" b="0" dirty="0">
                <a:solidFill>
                  <a:schemeClr val="accent1"/>
                </a:solidFill>
                <a:latin typeface="微软雅黑" panose="020B0503020204020204" pitchFamily="34" charset="-122"/>
                <a:ea typeface="微软雅黑" panose="020B0503020204020204" pitchFamily="34" charset="-122"/>
              </a:rPr>
              <a:t>项目介绍</a:t>
            </a:r>
            <a:endParaRPr kumimoji="0" lang="zh-CN" altLang="en-US" sz="1800" b="0" i="0" u="none" strike="noStrike" kern="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cs typeface="+mn-cs"/>
            </a:endParaRPr>
          </a:p>
        </p:txBody>
      </p:sp>
      <p:cxnSp>
        <p:nvCxnSpPr>
          <p:cNvPr id="6" name="直接连接符 5"/>
          <p:cNvCxnSpPr/>
          <p:nvPr userDrawn="1"/>
        </p:nvCxnSpPr>
        <p:spPr>
          <a:xfrm>
            <a:off x="286" y="376300"/>
            <a:ext cx="3638264"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userDrawn="1"/>
        </p:nvCxnSpPr>
        <p:spPr>
          <a:xfrm>
            <a:off x="5505736" y="376300"/>
            <a:ext cx="3638264"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advClick="0" advTm="0">
    <p:split orient="vert"/>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_标题幻灯片">
    <p:spTree>
      <p:nvGrpSpPr>
        <p:cNvPr id="1" name=""/>
        <p:cNvGrpSpPr/>
        <p:nvPr/>
      </p:nvGrpSpPr>
      <p:grpSpPr>
        <a:xfrm>
          <a:off x="0" y="0"/>
          <a:ext cx="0" cy="0"/>
          <a:chOff x="0" y="0"/>
          <a:chExt cx="0" cy="0"/>
        </a:xfrm>
      </p:grpSpPr>
      <p:pic>
        <p:nvPicPr>
          <p:cNvPr id="5" name="图片 4"/>
          <p:cNvPicPr>
            <a:picLocks noChangeAspect="1"/>
          </p:cNvPicPr>
          <p:nvPr userDrawn="1"/>
        </p:nvPicPr>
        <p:blipFill>
          <a:blip r:embed="rId2"/>
          <a:stretch>
            <a:fillRect/>
          </a:stretch>
        </p:blipFill>
        <p:spPr>
          <a:xfrm>
            <a:off x="-18" y="-2994"/>
            <a:ext cx="9144018" cy="5148082"/>
          </a:xfrm>
          <a:prstGeom prst="rect">
            <a:avLst/>
          </a:prstGeom>
        </p:spPr>
      </p:pic>
      <p:sp>
        <p:nvSpPr>
          <p:cNvPr id="3" name="文本框 37"/>
          <p:cNvSpPr txBox="1"/>
          <p:nvPr userDrawn="1"/>
        </p:nvSpPr>
        <p:spPr>
          <a:xfrm>
            <a:off x="4094834" y="203130"/>
            <a:ext cx="1050290" cy="344170"/>
          </a:xfrm>
          <a:prstGeom prst="rect">
            <a:avLst/>
          </a:prstGeom>
          <a:noFill/>
        </p:spPr>
        <p:txBody>
          <a:bodyPr wrap="none" lIns="68563" tIns="34282" rIns="68563" bIns="34282" rtlCol="0">
            <a:spAutoFit/>
          </a:bodyPr>
          <a:lstStyle/>
          <a:p>
            <a:pPr lvl="0" defTabSz="685800">
              <a:defRPr/>
            </a:pPr>
            <a:r>
              <a:rPr lang="zh-CN" altLang="en-US" sz="1800" b="0" dirty="0">
                <a:solidFill>
                  <a:schemeClr val="accent1"/>
                </a:solidFill>
                <a:latin typeface="微软雅黑" panose="020B0503020204020204" pitchFamily="34" charset="-122"/>
                <a:ea typeface="微软雅黑" panose="020B0503020204020204" pitchFamily="34" charset="-122"/>
              </a:rPr>
              <a:t>系统特点</a:t>
            </a:r>
            <a:endParaRPr kumimoji="0" lang="en-US" altLang="zh-CN" sz="1800" b="0" i="0" u="none" strike="noStrike" kern="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cs typeface="+mn-cs"/>
            </a:endParaRPr>
          </a:p>
        </p:txBody>
      </p:sp>
      <p:cxnSp>
        <p:nvCxnSpPr>
          <p:cNvPr id="6" name="直接连接符 5"/>
          <p:cNvCxnSpPr/>
          <p:nvPr userDrawn="1"/>
        </p:nvCxnSpPr>
        <p:spPr>
          <a:xfrm>
            <a:off x="286" y="376300"/>
            <a:ext cx="3638264"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userDrawn="1"/>
        </p:nvCxnSpPr>
        <p:spPr>
          <a:xfrm>
            <a:off x="5505736" y="376300"/>
            <a:ext cx="3638264"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advClick="0" advTm="0">
    <p:split orient="vert"/>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6_标题幻灯片">
    <p:spTree>
      <p:nvGrpSpPr>
        <p:cNvPr id="1" name=""/>
        <p:cNvGrpSpPr/>
        <p:nvPr/>
      </p:nvGrpSpPr>
      <p:grpSpPr>
        <a:xfrm>
          <a:off x="0" y="0"/>
          <a:ext cx="0" cy="0"/>
          <a:chOff x="0" y="0"/>
          <a:chExt cx="0" cy="0"/>
        </a:xfrm>
      </p:grpSpPr>
      <p:pic>
        <p:nvPicPr>
          <p:cNvPr id="5" name="图片 4"/>
          <p:cNvPicPr>
            <a:picLocks noChangeAspect="1"/>
          </p:cNvPicPr>
          <p:nvPr userDrawn="1"/>
        </p:nvPicPr>
        <p:blipFill>
          <a:blip r:embed="rId2"/>
          <a:stretch>
            <a:fillRect/>
          </a:stretch>
        </p:blipFill>
        <p:spPr>
          <a:xfrm>
            <a:off x="-18" y="-2994"/>
            <a:ext cx="9144018" cy="5148082"/>
          </a:xfrm>
          <a:prstGeom prst="rect">
            <a:avLst/>
          </a:prstGeom>
        </p:spPr>
      </p:pic>
      <p:sp>
        <p:nvSpPr>
          <p:cNvPr id="3" name="文本框 37"/>
          <p:cNvSpPr txBox="1"/>
          <p:nvPr userDrawn="1"/>
        </p:nvSpPr>
        <p:spPr>
          <a:xfrm>
            <a:off x="4094834" y="203130"/>
            <a:ext cx="1050290" cy="344170"/>
          </a:xfrm>
          <a:prstGeom prst="rect">
            <a:avLst/>
          </a:prstGeom>
          <a:noFill/>
        </p:spPr>
        <p:txBody>
          <a:bodyPr wrap="none" lIns="68563" tIns="34282" rIns="68563" bIns="34282" rtlCol="0">
            <a:spAutoFit/>
          </a:bodyPr>
          <a:lstStyle/>
          <a:p>
            <a:pPr lvl="0" defTabSz="685800">
              <a:defRPr/>
            </a:pPr>
            <a:r>
              <a:rPr kumimoji="0" lang="zh-CN" altLang="en-US" sz="1800" b="0" i="0" u="none" strike="noStrike" kern="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cs typeface="+mn-cs"/>
              </a:rPr>
              <a:t>系统模块</a:t>
            </a:r>
            <a:endParaRPr kumimoji="0" lang="zh-CN" altLang="en-US" sz="1800" b="0" i="0" u="none" strike="noStrike" kern="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cs typeface="+mn-cs"/>
            </a:endParaRPr>
          </a:p>
        </p:txBody>
      </p:sp>
      <p:cxnSp>
        <p:nvCxnSpPr>
          <p:cNvPr id="6" name="直接连接符 5"/>
          <p:cNvCxnSpPr/>
          <p:nvPr userDrawn="1"/>
        </p:nvCxnSpPr>
        <p:spPr>
          <a:xfrm>
            <a:off x="286" y="376300"/>
            <a:ext cx="3638264"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userDrawn="1"/>
        </p:nvCxnSpPr>
        <p:spPr>
          <a:xfrm>
            <a:off x="5505736" y="376300"/>
            <a:ext cx="3638264"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advClick="0" advTm="0">
    <p:split orient="vert"/>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7_标题幻灯片">
    <p:spTree>
      <p:nvGrpSpPr>
        <p:cNvPr id="1" name=""/>
        <p:cNvGrpSpPr/>
        <p:nvPr/>
      </p:nvGrpSpPr>
      <p:grpSpPr>
        <a:xfrm>
          <a:off x="0" y="0"/>
          <a:ext cx="0" cy="0"/>
          <a:chOff x="0" y="0"/>
          <a:chExt cx="0" cy="0"/>
        </a:xfrm>
      </p:grpSpPr>
      <p:pic>
        <p:nvPicPr>
          <p:cNvPr id="5" name="图片 4"/>
          <p:cNvPicPr>
            <a:picLocks noChangeAspect="1"/>
          </p:cNvPicPr>
          <p:nvPr userDrawn="1"/>
        </p:nvPicPr>
        <p:blipFill>
          <a:blip r:embed="rId2"/>
          <a:stretch>
            <a:fillRect/>
          </a:stretch>
        </p:blipFill>
        <p:spPr>
          <a:xfrm>
            <a:off x="-18" y="-2994"/>
            <a:ext cx="9144018" cy="5148082"/>
          </a:xfrm>
          <a:prstGeom prst="rect">
            <a:avLst/>
          </a:prstGeom>
        </p:spPr>
      </p:pic>
      <p:sp>
        <p:nvSpPr>
          <p:cNvPr id="3" name="文本框 37"/>
          <p:cNvSpPr txBox="1"/>
          <p:nvPr userDrawn="1"/>
        </p:nvSpPr>
        <p:spPr>
          <a:xfrm>
            <a:off x="4094834" y="203130"/>
            <a:ext cx="1050290" cy="344170"/>
          </a:xfrm>
          <a:prstGeom prst="rect">
            <a:avLst/>
          </a:prstGeom>
          <a:noFill/>
        </p:spPr>
        <p:txBody>
          <a:bodyPr wrap="none" lIns="68563" tIns="34282" rIns="68563" bIns="34282" rtlCol="0">
            <a:spAutoFit/>
          </a:bodyPr>
          <a:lstStyle/>
          <a:p>
            <a:pPr lvl="0" defTabSz="685800">
              <a:defRPr/>
            </a:pPr>
            <a:r>
              <a:rPr kumimoji="0" lang="zh-CN" altLang="en-US" sz="1800" b="0" i="0" u="none" strike="noStrike" kern="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cs typeface="+mn-cs"/>
              </a:rPr>
              <a:t>使用效果</a:t>
            </a:r>
            <a:endParaRPr kumimoji="0" lang="zh-CN" altLang="en-US" sz="1800" b="0" i="0" u="none" strike="noStrike" kern="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cs typeface="+mn-cs"/>
            </a:endParaRPr>
          </a:p>
        </p:txBody>
      </p:sp>
      <p:cxnSp>
        <p:nvCxnSpPr>
          <p:cNvPr id="6" name="直接连接符 5"/>
          <p:cNvCxnSpPr/>
          <p:nvPr userDrawn="1"/>
        </p:nvCxnSpPr>
        <p:spPr>
          <a:xfrm>
            <a:off x="286" y="376300"/>
            <a:ext cx="3638264"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userDrawn="1"/>
        </p:nvCxnSpPr>
        <p:spPr>
          <a:xfrm>
            <a:off x="5505736" y="376300"/>
            <a:ext cx="3638264"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advClick="0" advTm="0">
    <p:split orient="vert"/>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比较">
    <p:spTree>
      <p:nvGrpSpPr>
        <p:cNvPr id="1" name=""/>
        <p:cNvGrpSpPr/>
        <p:nvPr/>
      </p:nvGrpSpPr>
      <p:grpSpPr>
        <a:xfrm>
          <a:off x="0" y="0"/>
          <a:ext cx="0" cy="0"/>
          <a:chOff x="0" y="0"/>
          <a:chExt cx="0" cy="0"/>
        </a:xfrm>
      </p:grpSpPr>
    </p:spTree>
  </p:cSld>
  <p:clrMapOvr>
    <a:masterClrMapping/>
  </p:clrMapOvr>
  <p:transition spd="slow" advClick="0" advTm="0">
    <p:split orient="vert"/>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9" name="Slide Number Placeholder 5"/>
          <p:cNvSpPr>
            <a:spLocks noGrp="1"/>
          </p:cNvSpPr>
          <p:nvPr>
            <p:ph type="sldNum" sz="quarter" idx="4"/>
          </p:nvPr>
        </p:nvSpPr>
        <p:spPr>
          <a:xfrm>
            <a:off x="4381500" y="4870367"/>
            <a:ext cx="381000" cy="274722"/>
          </a:xfrm>
          <a:prstGeom prst="rect">
            <a:avLst/>
          </a:prstGeom>
        </p:spPr>
        <p:txBody>
          <a:bodyPr vert="horz" lIns="91440" tIns="45720" rIns="91440" bIns="45720" rtlCol="0" anchor="ctr"/>
          <a:lstStyle>
            <a:lvl1pPr algn="ctr">
              <a:defRPr sz="1000">
                <a:solidFill>
                  <a:srgbClr val="FFFFFF"/>
                </a:solidFill>
                <a:latin typeface="Glegoo"/>
                <a:cs typeface="Glegoo"/>
              </a:defRPr>
            </a:lvl1pPr>
          </a:lstStyle>
          <a:p>
            <a:fld id="{4F30D5C1-D155-2E40-A967-511B3BD0F2AE}" type="slidenum">
              <a:rPr lang="en-US" smtClean="0"/>
            </a:fld>
            <a:endParaRPr lang="en-US" dirty="0"/>
          </a:p>
        </p:txBody>
      </p:sp>
      <p:sp>
        <p:nvSpPr>
          <p:cNvPr id="10" name="Title 1"/>
          <p:cNvSpPr>
            <a:spLocks noGrp="1"/>
          </p:cNvSpPr>
          <p:nvPr>
            <p:ph type="title"/>
          </p:nvPr>
        </p:nvSpPr>
        <p:spPr>
          <a:xfrm>
            <a:off x="457201" y="285839"/>
            <a:ext cx="8229600" cy="857515"/>
          </a:xfrm>
        </p:spPr>
        <p:txBody>
          <a:bodyPr>
            <a:normAutofit/>
          </a:bodyPr>
          <a:lstStyle>
            <a:lvl1pPr>
              <a:defRPr sz="2800">
                <a:solidFill>
                  <a:srgbClr val="48597F"/>
                </a:solidFill>
                <a:latin typeface="Lato Light"/>
                <a:cs typeface="Lato Light"/>
              </a:defRPr>
            </a:lvl1pPr>
          </a:lstStyle>
          <a:p>
            <a:r>
              <a:rPr lang="en-US" dirty="0"/>
              <a:t>Click to edit Master title style</a:t>
            </a:r>
            <a:endParaRPr lang="en-US" dirty="0"/>
          </a:p>
        </p:txBody>
      </p:sp>
      <p:sp>
        <p:nvSpPr>
          <p:cNvPr id="11" name="Text Placeholder 17"/>
          <p:cNvSpPr>
            <a:spLocks noGrp="1"/>
          </p:cNvSpPr>
          <p:nvPr>
            <p:ph type="body" sz="quarter" idx="23"/>
          </p:nvPr>
        </p:nvSpPr>
        <p:spPr>
          <a:xfrm>
            <a:off x="2057401" y="876571"/>
            <a:ext cx="5029200" cy="323950"/>
          </a:xfrm>
        </p:spPr>
        <p:txBody>
          <a:bodyPr>
            <a:noAutofit/>
          </a:bodyPr>
          <a:lstStyle>
            <a:lvl1pPr marL="0" indent="0" algn="ctr">
              <a:buFontTx/>
              <a:buNone/>
              <a:defRPr sz="1200" i="0">
                <a:solidFill>
                  <a:srgbClr val="1399EE"/>
                </a:solidFill>
                <a:latin typeface="Glegoo"/>
                <a:cs typeface="Glegoo"/>
              </a:defRPr>
            </a:lvl1pPr>
            <a:lvl2pPr marL="457200" indent="0">
              <a:buFontTx/>
              <a:buNone/>
              <a:defRPr sz="1050">
                <a:latin typeface="Mission Gothic Regular" pitchFamily="50" charset="0"/>
              </a:defRPr>
            </a:lvl2pPr>
            <a:lvl3pPr marL="914400" indent="0">
              <a:buFontTx/>
              <a:buNone/>
              <a:defRPr sz="1050">
                <a:latin typeface="Mission Gothic Regular" pitchFamily="50" charset="0"/>
              </a:defRPr>
            </a:lvl3pPr>
            <a:lvl4pPr marL="1371600" indent="0">
              <a:buFontTx/>
              <a:buNone/>
              <a:defRPr sz="1050">
                <a:latin typeface="Mission Gothic Regular" pitchFamily="50" charset="0"/>
              </a:defRPr>
            </a:lvl4pPr>
            <a:lvl5pPr marL="1828800" indent="0">
              <a:buFontTx/>
              <a:buNone/>
              <a:defRPr sz="1050">
                <a:latin typeface="Mission Gothic Regular" pitchFamily="50" charset="0"/>
              </a:defRPr>
            </a:lvl5pPr>
          </a:lstStyle>
          <a:p>
            <a:pPr lvl="0"/>
            <a:endParaRPr lang="en-US" dirty="0"/>
          </a:p>
        </p:txBody>
      </p:sp>
    </p:spTree>
  </p:cSld>
  <p:clrMapOvr>
    <a:masterClrMapping/>
  </p:clrMapOvr>
  <p:transition spd="slow" advClick="0" advTm="0"/>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Full Screen Image">
    <p:spTree>
      <p:nvGrpSpPr>
        <p:cNvPr id="1" name=""/>
        <p:cNvGrpSpPr/>
        <p:nvPr/>
      </p:nvGrpSpPr>
      <p:grpSpPr>
        <a:xfrm>
          <a:off x="0" y="0"/>
          <a:ext cx="0" cy="0"/>
          <a:chOff x="0" y="0"/>
          <a:chExt cx="0" cy="0"/>
        </a:xfrm>
      </p:grpSpPr>
      <p:pic>
        <p:nvPicPr>
          <p:cNvPr id="5" name="图片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5145088"/>
          </a:xfrm>
          <a:prstGeom prst="rect">
            <a:avLst/>
          </a:prstGeom>
        </p:spPr>
      </p:pic>
      <p:sp>
        <p:nvSpPr>
          <p:cNvPr id="2" name="矩形 1"/>
          <p:cNvSpPr/>
          <p:nvPr userDrawn="1"/>
        </p:nvSpPr>
        <p:spPr>
          <a:xfrm>
            <a:off x="0" y="0"/>
            <a:ext cx="9144000" cy="5145088"/>
          </a:xfrm>
          <a:prstGeom prst="rect">
            <a:avLst/>
          </a:prstGeom>
          <a:solidFill>
            <a:schemeClr val="bg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a:endParaRPr lang="zh-CN" altLang="en-US"/>
          </a:p>
        </p:txBody>
      </p:sp>
      <p:sp>
        <p:nvSpPr>
          <p:cNvPr id="3" name="TextBox 1"/>
          <p:cNvSpPr txBox="1"/>
          <p:nvPr userDrawn="1"/>
        </p:nvSpPr>
        <p:spPr>
          <a:xfrm>
            <a:off x="3865651" y="368823"/>
            <a:ext cx="1292662" cy="300175"/>
          </a:xfrm>
          <a:prstGeom prst="rect">
            <a:avLst/>
          </a:prstGeom>
          <a:noFill/>
        </p:spPr>
        <p:txBody>
          <a:bodyPr wrap="none" lIns="68589" tIns="34295" rIns="68589" bIns="34295" rtlCol="0">
            <a:spAutoFit/>
          </a:bodyPr>
          <a:lstStyle/>
          <a:p>
            <a:pPr lvl="0" algn="ctr"/>
            <a:r>
              <a:rPr lang="zh-CN" altLang="en-US" sz="1500" b="1" dirty="0">
                <a:solidFill>
                  <a:prstClr val="black">
                    <a:lumMod val="65000"/>
                    <a:lumOff val="35000"/>
                  </a:prstClr>
                </a:solidFill>
                <a:latin typeface="Arial" panose="020B0604020202020204" pitchFamily="34" charset="0"/>
                <a:ea typeface="微软雅黑" panose="020B0503020204020204" pitchFamily="34" charset="-122"/>
                <a:sym typeface="Arial" panose="020B0604020202020204" pitchFamily="34" charset="0"/>
              </a:rPr>
              <a:t>点击添加标题</a:t>
            </a:r>
            <a:endParaRPr lang="en-US" altLang="zh-CN" sz="1500" b="1" dirty="0">
              <a:solidFill>
                <a:prstClr val="black">
                  <a:lumMod val="65000"/>
                  <a:lumOff val="35000"/>
                </a:prst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4" name="TextBox 2"/>
          <p:cNvSpPr txBox="1"/>
          <p:nvPr userDrawn="1"/>
        </p:nvSpPr>
        <p:spPr>
          <a:xfrm>
            <a:off x="3274748" y="710767"/>
            <a:ext cx="2562232" cy="346356"/>
          </a:xfrm>
          <a:prstGeom prst="rect">
            <a:avLst/>
          </a:prstGeom>
          <a:noFill/>
        </p:spPr>
        <p:txBody>
          <a:bodyPr wrap="square" lIns="68589" tIns="34295" rIns="68589" bIns="34295" rtlCol="0">
            <a:spAutoFit/>
          </a:bodyPr>
          <a:lstStyle/>
          <a:p>
            <a:pPr algn="ctr"/>
            <a:r>
              <a:rPr lang="zh-CN" altLang="en-US" sz="900" dirty="0">
                <a:solidFill>
                  <a:schemeClr val="tx1">
                    <a:lumMod val="50000"/>
                    <a:lumOff val="50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您的内容打在这里，或通过复制文本后在此选择粘贴，并选择只保留文字。</a:t>
            </a:r>
            <a:endParaRPr lang="en-US" sz="900" dirty="0">
              <a:solidFill>
                <a:schemeClr val="tx1">
                  <a:lumMod val="50000"/>
                  <a:lumOff val="50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endParaRPr>
          </a:p>
        </p:txBody>
      </p:sp>
    </p:spTree>
  </p:cSld>
  <p:clrMapOvr>
    <a:masterClrMapping/>
  </p:clrMapOvr>
  <p:transition advClick="0" advTm="0">
    <p:blinds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B452C926-1AF6-4C84-925A-B6B02113653E}"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DBAA99D-0B2A-4248-B920-D9E6984CC9CA}" type="slidenum">
              <a:rPr lang="zh-CN" altLang="en-US" smtClean="0"/>
            </a:fld>
            <a:endParaRPr lang="zh-CN" altLang="en-US"/>
          </a:p>
        </p:txBody>
      </p:sp>
    </p:spTree>
  </p:cSld>
  <p:clrMapOvr>
    <a:masterClrMapping/>
  </p:clrMapOvr>
  <p:transition spd="slow" advClick="0" advTm="0">
    <p:split orient="vert"/>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_自定义版式">
    <p:spTree>
      <p:nvGrpSpPr>
        <p:cNvPr id="1" name=""/>
        <p:cNvGrpSpPr/>
        <p:nvPr/>
      </p:nvGrpSpPr>
      <p:grpSpPr>
        <a:xfrm>
          <a:off x="0" y="0"/>
          <a:ext cx="0" cy="0"/>
          <a:chOff x="0" y="0"/>
          <a:chExt cx="0" cy="0"/>
        </a:xfrm>
      </p:grpSpPr>
    </p:spTree>
  </p:cSld>
  <p:clrMapOvr>
    <a:masterClrMapping/>
  </p:clrMapOvr>
  <p:transition advClick="0" advTm="0"/>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Tree>
  </p:cSld>
  <p:clrMapOvr>
    <a:masterClrMapping/>
  </p:clrMapOvr>
  <p:transition advClick="0" advTm="0"/>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_3 New Product">
    <p:spTree>
      <p:nvGrpSpPr>
        <p:cNvPr id="1" name=""/>
        <p:cNvGrpSpPr/>
        <p:nvPr/>
      </p:nvGrpSpPr>
      <p:grpSpPr>
        <a:xfrm>
          <a:off x="0" y="0"/>
          <a:ext cx="0" cy="0"/>
          <a:chOff x="0" y="0"/>
          <a:chExt cx="0" cy="0"/>
        </a:xfrm>
      </p:grpSpPr>
      <p:sp>
        <p:nvSpPr>
          <p:cNvPr id="6" name="Picture Placeholder 47"/>
          <p:cNvSpPr>
            <a:spLocks noGrp="1"/>
          </p:cNvSpPr>
          <p:nvPr>
            <p:ph type="pic" sz="quarter" idx="10"/>
          </p:nvPr>
        </p:nvSpPr>
        <p:spPr>
          <a:xfrm>
            <a:off x="685800" y="1202903"/>
            <a:ext cx="2464594" cy="1628087"/>
          </a:xfrm>
          <a:prstGeom prst="rect">
            <a:avLst/>
          </a:prstGeom>
          <a:solidFill>
            <a:schemeClr val="bg1">
              <a:lumMod val="85000"/>
            </a:schemeClr>
          </a:solidFill>
        </p:spPr>
        <p:txBody>
          <a:bodyPr/>
          <a:lstStyle/>
          <a:p>
            <a:endParaRPr lang="en-US"/>
          </a:p>
        </p:txBody>
      </p:sp>
      <p:sp>
        <p:nvSpPr>
          <p:cNvPr id="7" name="Picture Placeholder 47"/>
          <p:cNvSpPr>
            <a:spLocks noGrp="1"/>
          </p:cNvSpPr>
          <p:nvPr>
            <p:ph type="pic" sz="quarter" idx="11"/>
          </p:nvPr>
        </p:nvSpPr>
        <p:spPr>
          <a:xfrm>
            <a:off x="3339454" y="1202903"/>
            <a:ext cx="2464594" cy="1628087"/>
          </a:xfrm>
          <a:prstGeom prst="rect">
            <a:avLst/>
          </a:prstGeom>
          <a:solidFill>
            <a:schemeClr val="bg1">
              <a:lumMod val="85000"/>
            </a:schemeClr>
          </a:solidFill>
        </p:spPr>
        <p:txBody>
          <a:bodyPr/>
          <a:lstStyle/>
          <a:p>
            <a:endParaRPr lang="en-US"/>
          </a:p>
        </p:txBody>
      </p:sp>
      <p:sp>
        <p:nvSpPr>
          <p:cNvPr id="8" name="Picture Placeholder 47"/>
          <p:cNvSpPr>
            <a:spLocks noGrp="1"/>
          </p:cNvSpPr>
          <p:nvPr>
            <p:ph type="pic" sz="quarter" idx="12"/>
          </p:nvPr>
        </p:nvSpPr>
        <p:spPr>
          <a:xfrm>
            <a:off x="5993108" y="1207173"/>
            <a:ext cx="2464594" cy="1628087"/>
          </a:xfrm>
          <a:prstGeom prst="rect">
            <a:avLst/>
          </a:prstGeom>
          <a:solidFill>
            <a:schemeClr val="bg1">
              <a:lumMod val="85000"/>
            </a:schemeClr>
          </a:solidFill>
        </p:spPr>
        <p:txBody>
          <a:bodyPr/>
          <a:lstStyle/>
          <a:p>
            <a:endParaRPr lang="en-US"/>
          </a:p>
        </p:txBody>
      </p:sp>
    </p:spTree>
  </p:cSld>
  <p:clrMapOvr>
    <a:masterClrMapping/>
  </p:clrMapOvr>
  <p:transition advClick="0" advTm="0"/>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8_仅标题">
    <p:spTree>
      <p:nvGrpSpPr>
        <p:cNvPr id="1" name=""/>
        <p:cNvGrpSpPr/>
        <p:nvPr/>
      </p:nvGrpSpPr>
      <p:grpSpPr>
        <a:xfrm>
          <a:off x="0" y="0"/>
          <a:ext cx="0" cy="0"/>
          <a:chOff x="0" y="0"/>
          <a:chExt cx="0" cy="0"/>
        </a:xfrm>
      </p:grpSpPr>
    </p:spTree>
  </p:cSld>
  <p:clrMapOvr>
    <a:masterClrMapping/>
  </p:clrMapOvr>
  <p:transition advClick="0" advTm="0"/>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_节标题">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2000" advClick="0" advTm="0"/>
    </mc:Choice>
    <mc:Fallback>
      <p:transition spd="slow" advClick="0" advTm="0"/>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2000" advClick="0" advTm="0"/>
    </mc:Choice>
    <mc:Fallback>
      <p:transition spd="slow" advClick="0" advTm="0"/>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Tree>
  </p:cSld>
  <p:clrMapOvr>
    <a:masterClrMapping/>
  </p:clrMapOvr>
  <p:transition advClick="0" advTm="0">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700"/>
            <a:ext cx="7886700" cy="2140213"/>
          </a:xfrm>
        </p:spPr>
        <p:txBody>
          <a:bodyPr anchor="b"/>
          <a:lstStyle>
            <a:lvl1pPr>
              <a:defRPr sz="4500"/>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623888" y="3443160"/>
            <a:ext cx="7886700" cy="1125488"/>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编辑母版文本样式</a:t>
            </a:r>
            <a:endParaRPr lang="zh-CN" altLang="en-US"/>
          </a:p>
        </p:txBody>
      </p:sp>
      <p:sp>
        <p:nvSpPr>
          <p:cNvPr id="4" name="Date Placeholder 3"/>
          <p:cNvSpPr>
            <a:spLocks noGrp="1"/>
          </p:cNvSpPr>
          <p:nvPr>
            <p:ph type="dt" sz="half" idx="10"/>
          </p:nvPr>
        </p:nvSpPr>
        <p:spPr/>
        <p:txBody>
          <a:bodyPr/>
          <a:lstStyle/>
          <a:p>
            <a:fld id="{B452C926-1AF6-4C84-925A-B6B02113653E}"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DBAA99D-0B2A-4248-B920-D9E6984CC9CA}" type="slidenum">
              <a:rPr lang="zh-CN" altLang="en-US" smtClean="0"/>
            </a:fld>
            <a:endParaRPr lang="zh-CN" altLang="en-US"/>
          </a:p>
        </p:txBody>
      </p:sp>
    </p:spTree>
  </p:cSld>
  <p:clrMapOvr>
    <a:masterClrMapping/>
  </p:clrMapOvr>
  <p:transition spd="slow" advClick="0" advTm="0">
    <p:split orient="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hasCustomPrompt="1"/>
          </p:nvPr>
        </p:nvSpPr>
        <p:spPr>
          <a:xfrm>
            <a:off x="628650" y="1369642"/>
            <a:ext cx="3886200" cy="3264511"/>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Content Placeholder 3"/>
          <p:cNvSpPr>
            <a:spLocks noGrp="1"/>
          </p:cNvSpPr>
          <p:nvPr>
            <p:ph sz="half" idx="2" hasCustomPrompt="1"/>
          </p:nvPr>
        </p:nvSpPr>
        <p:spPr>
          <a:xfrm>
            <a:off x="4629150" y="1369642"/>
            <a:ext cx="3886200" cy="3264511"/>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Date Placeholder 4"/>
          <p:cNvSpPr>
            <a:spLocks noGrp="1"/>
          </p:cNvSpPr>
          <p:nvPr>
            <p:ph type="dt" sz="half" idx="10"/>
          </p:nvPr>
        </p:nvSpPr>
        <p:spPr/>
        <p:txBody>
          <a:bodyPr/>
          <a:lstStyle/>
          <a:p>
            <a:fld id="{B452C926-1AF6-4C84-925A-B6B02113653E}"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DBAA99D-0B2A-4248-B920-D9E6984CC9CA}" type="slidenum">
              <a:rPr lang="zh-CN" altLang="en-US" smtClean="0"/>
            </a:fld>
            <a:endParaRPr lang="zh-CN" altLang="en-US"/>
          </a:p>
        </p:txBody>
      </p:sp>
    </p:spTree>
  </p:cSld>
  <p:clrMapOvr>
    <a:masterClrMapping/>
  </p:clrMapOvr>
  <p:transition spd="slow" advClick="0" advTm="0">
    <p:split orient="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929"/>
            <a:ext cx="7886700" cy="994479"/>
          </a:xfrm>
        </p:spPr>
        <p:txBody>
          <a:body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629842" y="1261261"/>
            <a:ext cx="3868340" cy="61812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endParaRPr lang="zh-CN" altLang="en-US"/>
          </a:p>
        </p:txBody>
      </p:sp>
      <p:sp>
        <p:nvSpPr>
          <p:cNvPr id="4" name="Content Placeholder 3"/>
          <p:cNvSpPr>
            <a:spLocks noGrp="1"/>
          </p:cNvSpPr>
          <p:nvPr>
            <p:ph sz="half" idx="2" hasCustomPrompt="1"/>
          </p:nvPr>
        </p:nvSpPr>
        <p:spPr>
          <a:xfrm>
            <a:off x="629842" y="1879386"/>
            <a:ext cx="3868340" cy="2764294"/>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Text Placeholder 4"/>
          <p:cNvSpPr>
            <a:spLocks noGrp="1"/>
          </p:cNvSpPr>
          <p:nvPr>
            <p:ph type="body" sz="quarter" idx="3" hasCustomPrompt="1"/>
          </p:nvPr>
        </p:nvSpPr>
        <p:spPr>
          <a:xfrm>
            <a:off x="4629150" y="1261261"/>
            <a:ext cx="3887391" cy="61812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endParaRPr lang="zh-CN" altLang="en-US"/>
          </a:p>
        </p:txBody>
      </p:sp>
      <p:sp>
        <p:nvSpPr>
          <p:cNvPr id="6" name="Content Placeholder 5"/>
          <p:cNvSpPr>
            <a:spLocks noGrp="1"/>
          </p:cNvSpPr>
          <p:nvPr>
            <p:ph sz="quarter" idx="4" hasCustomPrompt="1"/>
          </p:nvPr>
        </p:nvSpPr>
        <p:spPr>
          <a:xfrm>
            <a:off x="4629150" y="1879386"/>
            <a:ext cx="3887391" cy="2764294"/>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7" name="Date Placeholder 6"/>
          <p:cNvSpPr>
            <a:spLocks noGrp="1"/>
          </p:cNvSpPr>
          <p:nvPr>
            <p:ph type="dt" sz="half" idx="10"/>
          </p:nvPr>
        </p:nvSpPr>
        <p:spPr/>
        <p:txBody>
          <a:bodyPr/>
          <a:lstStyle/>
          <a:p>
            <a:fld id="{B452C926-1AF6-4C84-925A-B6B02113653E}"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9DBAA99D-0B2A-4248-B920-D9E6984CC9CA}" type="slidenum">
              <a:rPr lang="zh-CN" altLang="en-US" smtClean="0"/>
            </a:fld>
            <a:endParaRPr lang="zh-CN" altLang="en-US"/>
          </a:p>
        </p:txBody>
      </p:sp>
    </p:spTree>
  </p:cSld>
  <p:clrMapOvr>
    <a:masterClrMapping/>
  </p:clrMapOvr>
  <p:transition spd="slow" advClick="0" advTm="0">
    <p:split orient="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452C926-1AF6-4C84-925A-B6B02113653E}"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9DBAA99D-0B2A-4248-B920-D9E6984CC9CA}" type="slidenum">
              <a:rPr lang="zh-CN" altLang="en-US" smtClean="0"/>
            </a:fld>
            <a:endParaRPr lang="zh-CN" altLang="en-US"/>
          </a:p>
        </p:txBody>
      </p:sp>
    </p:spTree>
  </p:cSld>
  <p:clrMapOvr>
    <a:masterClrMapping/>
  </p:clrMapOvr>
  <p:transition spd="slow" advClick="0" advTm="0">
    <p:split orient="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52C926-1AF6-4C84-925A-B6B02113653E}"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9DBAA99D-0B2A-4248-B920-D9E6984CC9CA}" type="slidenum">
              <a:rPr lang="zh-CN" altLang="en-US" smtClean="0"/>
            </a:fld>
            <a:endParaRPr lang="zh-CN" altLang="en-US"/>
          </a:p>
        </p:txBody>
      </p:sp>
    </p:spTree>
  </p:cSld>
  <p:clrMapOvr>
    <a:masterClrMapping/>
  </p:clrMapOvr>
  <p:transition spd="slow" advClick="0" advTm="0">
    <p:split orient="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3006"/>
            <a:ext cx="2949178" cy="1200521"/>
          </a:xfrm>
        </p:spPr>
        <p:txBody>
          <a:bodyPr anchor="b"/>
          <a:lstStyle>
            <a:lvl1pPr>
              <a:defRPr sz="2400"/>
            </a:lvl1pPr>
          </a:lstStyle>
          <a:p>
            <a:r>
              <a:rPr lang="zh-CN" altLang="en-US"/>
              <a:t>单击此处编辑母版标题样式</a:t>
            </a:r>
            <a:endParaRPr lang="en-US" dirty="0"/>
          </a:p>
        </p:txBody>
      </p:sp>
      <p:sp>
        <p:nvSpPr>
          <p:cNvPr id="3" name="Content Placeholder 2"/>
          <p:cNvSpPr>
            <a:spLocks noGrp="1"/>
          </p:cNvSpPr>
          <p:nvPr>
            <p:ph idx="1" hasCustomPrompt="1"/>
          </p:nvPr>
        </p:nvSpPr>
        <p:spPr>
          <a:xfrm>
            <a:off x="3887391" y="740798"/>
            <a:ext cx="4629150" cy="3656347"/>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Text Placeholder 3"/>
          <p:cNvSpPr>
            <a:spLocks noGrp="1"/>
          </p:cNvSpPr>
          <p:nvPr>
            <p:ph type="body" sz="half" idx="2" hasCustomPrompt="1"/>
          </p:nvPr>
        </p:nvSpPr>
        <p:spPr>
          <a:xfrm>
            <a:off x="629841" y="1543526"/>
            <a:ext cx="2949178" cy="2859574"/>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endParaRPr lang="zh-CN" altLang="en-US"/>
          </a:p>
        </p:txBody>
      </p:sp>
      <p:sp>
        <p:nvSpPr>
          <p:cNvPr id="5" name="Date Placeholder 4"/>
          <p:cNvSpPr>
            <a:spLocks noGrp="1"/>
          </p:cNvSpPr>
          <p:nvPr>
            <p:ph type="dt" sz="half" idx="10"/>
          </p:nvPr>
        </p:nvSpPr>
        <p:spPr/>
        <p:txBody>
          <a:bodyPr/>
          <a:lstStyle/>
          <a:p>
            <a:fld id="{B452C926-1AF6-4C84-925A-B6B02113653E}"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DBAA99D-0B2A-4248-B920-D9E6984CC9CA}" type="slidenum">
              <a:rPr lang="zh-CN" altLang="en-US" smtClean="0"/>
            </a:fld>
            <a:endParaRPr lang="zh-CN" altLang="en-US"/>
          </a:p>
        </p:txBody>
      </p:sp>
    </p:spTree>
  </p:cSld>
  <p:clrMapOvr>
    <a:masterClrMapping/>
  </p:clrMapOvr>
  <p:transition spd="slow" advClick="0" advTm="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3006"/>
            <a:ext cx="2949178" cy="1200521"/>
          </a:xfrm>
        </p:spPr>
        <p:txBody>
          <a:bodyPr anchor="b"/>
          <a:lstStyle>
            <a:lvl1pPr>
              <a:defRPr sz="24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740798"/>
            <a:ext cx="4629150" cy="3656347"/>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endParaRPr lang="en-US" dirty="0"/>
          </a:p>
        </p:txBody>
      </p:sp>
      <p:sp>
        <p:nvSpPr>
          <p:cNvPr id="4" name="Text Placeholder 3"/>
          <p:cNvSpPr>
            <a:spLocks noGrp="1"/>
          </p:cNvSpPr>
          <p:nvPr>
            <p:ph type="body" sz="half" idx="2" hasCustomPrompt="1"/>
          </p:nvPr>
        </p:nvSpPr>
        <p:spPr>
          <a:xfrm>
            <a:off x="629841" y="1543526"/>
            <a:ext cx="2949178" cy="2859574"/>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endParaRPr lang="zh-CN" altLang="en-US"/>
          </a:p>
        </p:txBody>
      </p:sp>
      <p:sp>
        <p:nvSpPr>
          <p:cNvPr id="5" name="Date Placeholder 4"/>
          <p:cNvSpPr>
            <a:spLocks noGrp="1"/>
          </p:cNvSpPr>
          <p:nvPr>
            <p:ph type="dt" sz="half" idx="10"/>
          </p:nvPr>
        </p:nvSpPr>
        <p:spPr/>
        <p:txBody>
          <a:bodyPr/>
          <a:lstStyle/>
          <a:p>
            <a:fld id="{B452C926-1AF6-4C84-925A-B6B02113653E}"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DBAA99D-0B2A-4248-B920-D9E6984CC9CA}" type="slidenum">
              <a:rPr lang="zh-CN" altLang="en-US" smtClean="0"/>
            </a:fld>
            <a:endParaRPr lang="zh-CN" altLang="en-US"/>
          </a:p>
        </p:txBody>
      </p:sp>
    </p:spTree>
  </p:cSld>
  <p:clrMapOvr>
    <a:masterClrMapping/>
  </p:clrMapOvr>
  <p:transition spd="slow" advClick="0" advTm="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7" Type="http://schemas.openxmlformats.org/officeDocument/2006/relationships/theme" Target="../theme/theme1.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929"/>
            <a:ext cx="7886700" cy="994479"/>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369642"/>
            <a:ext cx="7886700" cy="3264511"/>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2"/>
          </p:nvPr>
        </p:nvSpPr>
        <p:spPr>
          <a:xfrm>
            <a:off x="628650" y="4768735"/>
            <a:ext cx="2057400" cy="273928"/>
          </a:xfrm>
          <a:prstGeom prst="rect">
            <a:avLst/>
          </a:prstGeom>
        </p:spPr>
        <p:txBody>
          <a:bodyPr vert="horz" lIns="91440" tIns="45720" rIns="91440" bIns="45720" rtlCol="0" anchor="ctr"/>
          <a:lstStyle>
            <a:lvl1pPr algn="l">
              <a:defRPr sz="900">
                <a:solidFill>
                  <a:schemeClr val="tx1">
                    <a:tint val="75000"/>
                  </a:schemeClr>
                </a:solidFill>
              </a:defRPr>
            </a:lvl1pPr>
          </a:lstStyle>
          <a:p>
            <a:fld id="{B452C926-1AF6-4C84-925A-B6B02113653E}" type="datetimeFigureOut">
              <a:rPr lang="zh-CN" altLang="en-US" smtClean="0"/>
            </a:fld>
            <a:endParaRPr lang="zh-CN" altLang="en-US"/>
          </a:p>
        </p:txBody>
      </p:sp>
      <p:sp>
        <p:nvSpPr>
          <p:cNvPr id="5" name="Footer Placeholder 4"/>
          <p:cNvSpPr>
            <a:spLocks noGrp="1"/>
          </p:cNvSpPr>
          <p:nvPr>
            <p:ph type="ftr" sz="quarter" idx="3"/>
          </p:nvPr>
        </p:nvSpPr>
        <p:spPr>
          <a:xfrm>
            <a:off x="3028950" y="4768735"/>
            <a:ext cx="3086100" cy="273928"/>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4768735"/>
            <a:ext cx="2057400" cy="273928"/>
          </a:xfrm>
          <a:prstGeom prst="rect">
            <a:avLst/>
          </a:prstGeom>
        </p:spPr>
        <p:txBody>
          <a:bodyPr vert="horz" lIns="91440" tIns="45720" rIns="91440" bIns="45720" rtlCol="0" anchor="ctr"/>
          <a:lstStyle>
            <a:lvl1pPr algn="r">
              <a:defRPr sz="900">
                <a:solidFill>
                  <a:schemeClr val="tx1">
                    <a:tint val="75000"/>
                  </a:schemeClr>
                </a:solidFill>
              </a:defRPr>
            </a:lvl1pPr>
          </a:lstStyle>
          <a:p>
            <a:fld id="{9DBAA99D-0B2A-4248-B920-D9E6984CC9CA}"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Lst>
  <p:transition spd="slow" advClick="0" advTm="0">
    <p:split orient="vert"/>
  </p:transition>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image" Target="../media/image4.png"/><Relationship Id="rId1"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4.xml"/><Relationship Id="rId1"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4.xml"/><Relationship Id="rId1" Type="http://schemas.openxmlformats.org/officeDocument/2006/relationships/image" Target="../media/image11.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9" Type="http://schemas.openxmlformats.org/officeDocument/2006/relationships/tags" Target="../tags/tag28.xml"/><Relationship Id="rId8" Type="http://schemas.openxmlformats.org/officeDocument/2006/relationships/tags" Target="../tags/tag27.xml"/><Relationship Id="rId7" Type="http://schemas.openxmlformats.org/officeDocument/2006/relationships/tags" Target="../tags/tag26.xml"/><Relationship Id="rId6" Type="http://schemas.openxmlformats.org/officeDocument/2006/relationships/tags" Target="../tags/tag25.xml"/><Relationship Id="rId5" Type="http://schemas.openxmlformats.org/officeDocument/2006/relationships/tags" Target="../tags/tag24.xml"/><Relationship Id="rId4" Type="http://schemas.openxmlformats.org/officeDocument/2006/relationships/tags" Target="../tags/tag23.xml"/><Relationship Id="rId3" Type="http://schemas.openxmlformats.org/officeDocument/2006/relationships/tags" Target="../tags/tag22.xml"/><Relationship Id="rId2" Type="http://schemas.openxmlformats.org/officeDocument/2006/relationships/tags" Target="../tags/tag21.xml"/><Relationship Id="rId13" Type="http://schemas.openxmlformats.org/officeDocument/2006/relationships/notesSlide" Target="../notesSlides/notesSlide13.xml"/><Relationship Id="rId12" Type="http://schemas.openxmlformats.org/officeDocument/2006/relationships/slideLayout" Target="../slideLayouts/slideLayout7.xml"/><Relationship Id="rId11" Type="http://schemas.openxmlformats.org/officeDocument/2006/relationships/tags" Target="../tags/tag30.xml"/><Relationship Id="rId10" Type="http://schemas.openxmlformats.org/officeDocument/2006/relationships/tags" Target="../tags/tag29.xml"/><Relationship Id="rId1" Type="http://schemas.openxmlformats.org/officeDocument/2006/relationships/image" Target="../media/image1.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5.xml"/><Relationship Id="rId1"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5.xml"/><Relationship Id="rId1" Type="http://schemas.openxmlformats.org/officeDocument/2006/relationships/image" Target="../media/image13.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5.xml"/><Relationship Id="rId1" Type="http://schemas.openxmlformats.org/officeDocument/2006/relationships/image" Target="../media/image14.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7" Type="http://schemas.openxmlformats.org/officeDocument/2006/relationships/notesSlide" Target="../notesSlides/notesSlide19.xml"/><Relationship Id="rId6" Type="http://schemas.openxmlformats.org/officeDocument/2006/relationships/slideLayout" Target="../slideLayouts/slideLayout15.xml"/><Relationship Id="rId5" Type="http://schemas.openxmlformats.org/officeDocument/2006/relationships/image" Target="../media/image19.png"/><Relationship Id="rId4" Type="http://schemas.openxmlformats.org/officeDocument/2006/relationships/image" Target="../media/image18.png"/><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image" Target="../media/image15.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5.xml"/><Relationship Id="rId1" Type="http://schemas.openxmlformats.org/officeDocument/2006/relationships/image" Target="../media/image20.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5.xml"/><Relationship Id="rId1" Type="http://schemas.openxmlformats.org/officeDocument/2006/relationships/image" Target="../media/image21.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5.xml"/><Relationship Id="rId1" Type="http://schemas.openxmlformats.org/officeDocument/2006/relationships/image" Target="../media/image22.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5.xml"/><Relationship Id="rId1" Type="http://schemas.openxmlformats.org/officeDocument/2006/relationships/image" Target="../media/image23.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15.xml"/><Relationship Id="rId1" Type="http://schemas.openxmlformats.org/officeDocument/2006/relationships/image" Target="../media/image24.jpe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15.xml"/><Relationship Id="rId1" Type="http://schemas.openxmlformats.org/officeDocument/2006/relationships/image" Target="../media/image25.png"/></Relationships>
</file>

<file path=ppt/slides/_rels/slide3.xml.rels><?xml version="1.0" encoding="UTF-8" standalone="yes"?>
<Relationships xmlns="http://schemas.openxmlformats.org/package/2006/relationships"><Relationship Id="rId9" Type="http://schemas.openxmlformats.org/officeDocument/2006/relationships/tags" Target="../tags/tag8.xml"/><Relationship Id="rId8" Type="http://schemas.openxmlformats.org/officeDocument/2006/relationships/tags" Target="../tags/tag7.xml"/><Relationship Id="rId7" Type="http://schemas.openxmlformats.org/officeDocument/2006/relationships/tags" Target="../tags/tag6.x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3" Type="http://schemas.openxmlformats.org/officeDocument/2006/relationships/notesSlide" Target="../notesSlides/notesSlide3.xml"/><Relationship Id="rId12" Type="http://schemas.openxmlformats.org/officeDocument/2006/relationships/slideLayout" Target="../slideLayouts/slideLayout14.xml"/><Relationship Id="rId11" Type="http://schemas.openxmlformats.org/officeDocument/2006/relationships/tags" Target="../tags/tag10.xml"/><Relationship Id="rId10" Type="http://schemas.openxmlformats.org/officeDocument/2006/relationships/tags" Target="../tags/tag9.xml"/><Relationship Id="rId1" Type="http://schemas.openxmlformats.org/officeDocument/2006/relationships/image" Target="../media/image1.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9" Type="http://schemas.openxmlformats.org/officeDocument/2006/relationships/tags" Target="../tags/tag38.xml"/><Relationship Id="rId8" Type="http://schemas.openxmlformats.org/officeDocument/2006/relationships/tags" Target="../tags/tag37.xml"/><Relationship Id="rId7" Type="http://schemas.openxmlformats.org/officeDocument/2006/relationships/tags" Target="../tags/tag36.xml"/><Relationship Id="rId6" Type="http://schemas.openxmlformats.org/officeDocument/2006/relationships/tags" Target="../tags/tag35.xml"/><Relationship Id="rId5" Type="http://schemas.openxmlformats.org/officeDocument/2006/relationships/tags" Target="../tags/tag34.xml"/><Relationship Id="rId4" Type="http://schemas.openxmlformats.org/officeDocument/2006/relationships/tags" Target="../tags/tag33.xml"/><Relationship Id="rId3" Type="http://schemas.openxmlformats.org/officeDocument/2006/relationships/tags" Target="../tags/tag32.xml"/><Relationship Id="rId2" Type="http://schemas.openxmlformats.org/officeDocument/2006/relationships/tags" Target="../tags/tag31.xml"/><Relationship Id="rId13" Type="http://schemas.openxmlformats.org/officeDocument/2006/relationships/notesSlide" Target="../notesSlides/notesSlide32.xml"/><Relationship Id="rId12" Type="http://schemas.openxmlformats.org/officeDocument/2006/relationships/slideLayout" Target="../slideLayouts/slideLayout7.xml"/><Relationship Id="rId11" Type="http://schemas.openxmlformats.org/officeDocument/2006/relationships/tags" Target="../tags/tag40.xml"/><Relationship Id="rId10" Type="http://schemas.openxmlformats.org/officeDocument/2006/relationships/tags" Target="../tags/tag39.xml"/><Relationship Id="rId1" Type="http://schemas.openxmlformats.org/officeDocument/2006/relationships/image" Target="../media/image1.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6.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3.xml"/><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3.xml"/><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3.xml"/><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9" Type="http://schemas.openxmlformats.org/officeDocument/2006/relationships/tags" Target="../tags/tag18.xml"/><Relationship Id="rId8" Type="http://schemas.openxmlformats.org/officeDocument/2006/relationships/tags" Target="../tags/tag17.xml"/><Relationship Id="rId7" Type="http://schemas.openxmlformats.org/officeDocument/2006/relationships/tags" Target="../tags/tag16.xml"/><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3" Type="http://schemas.openxmlformats.org/officeDocument/2006/relationships/notesSlide" Target="../notesSlides/notesSlide7.xml"/><Relationship Id="rId12" Type="http://schemas.openxmlformats.org/officeDocument/2006/relationships/slideLayout" Target="../slideLayouts/slideLayout14.xml"/><Relationship Id="rId11" Type="http://schemas.openxmlformats.org/officeDocument/2006/relationships/tags" Target="../tags/tag20.xml"/><Relationship Id="rId10" Type="http://schemas.openxmlformats.org/officeDocument/2006/relationships/tags" Target="../tags/tag19.xml"/><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4.xml"/><Relationship Id="rId1"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4.xml"/><Relationship Id="rId1"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rotWithShape="1">
          <a:blip r:embed="rId1"/>
          <a:srcRect b="12089"/>
          <a:stretch>
            <a:fillRect/>
          </a:stretch>
        </p:blipFill>
        <p:spPr>
          <a:xfrm>
            <a:off x="161" y="1309"/>
            <a:ext cx="9144018" cy="5143144"/>
          </a:xfrm>
          <a:prstGeom prst="rect">
            <a:avLst/>
          </a:prstGeom>
        </p:spPr>
      </p:pic>
      <p:sp>
        <p:nvSpPr>
          <p:cNvPr id="13" name="TextBox 7"/>
          <p:cNvSpPr>
            <a:spLocks noChangeArrowheads="1"/>
          </p:cNvSpPr>
          <p:nvPr/>
        </p:nvSpPr>
        <p:spPr bwMode="auto">
          <a:xfrm>
            <a:off x="317125" y="4268617"/>
            <a:ext cx="3551435" cy="215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defRPr/>
            </a:pP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汇报人：汪静      时间：</a:t>
            </a:r>
            <a:r>
              <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2018</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年</a:t>
            </a:r>
            <a:r>
              <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3</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月</a:t>
            </a:r>
            <a:r>
              <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9</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日</a:t>
            </a:r>
            <a:endPar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3" name="图片 2" descr="logo-1"/>
          <p:cNvPicPr>
            <a:picLocks noChangeAspect="1"/>
          </p:cNvPicPr>
          <p:nvPr/>
        </p:nvPicPr>
        <p:blipFill>
          <a:blip r:embed="rId2"/>
          <a:stretch>
            <a:fillRect/>
          </a:stretch>
        </p:blipFill>
        <p:spPr>
          <a:xfrm>
            <a:off x="0" y="1275715"/>
            <a:ext cx="5297170" cy="1244600"/>
          </a:xfrm>
          <a:prstGeom prst="rect">
            <a:avLst/>
          </a:prstGeom>
        </p:spPr>
      </p:pic>
    </p:spTree>
  </p:cSld>
  <p:clrMapOvr>
    <a:masterClrMapping/>
  </p:clrMapOvr>
  <p:transition spd="slow" advClick="0" advTm="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1000" fill="hold"/>
                                        <p:tgtEl>
                                          <p:spTgt spid="10"/>
                                        </p:tgtEl>
                                        <p:attrNameLst>
                                          <p:attrName>ppt_w</p:attrName>
                                        </p:attrNameLst>
                                      </p:cBhvr>
                                      <p:tavLst>
                                        <p:tav tm="0">
                                          <p:val>
                                            <p:strVal val="#ppt_w+.3"/>
                                          </p:val>
                                        </p:tav>
                                        <p:tav tm="100000">
                                          <p:val>
                                            <p:strVal val="#ppt_w"/>
                                          </p:val>
                                        </p:tav>
                                      </p:tavLst>
                                    </p:anim>
                                    <p:anim calcmode="lin" valueType="num">
                                      <p:cBhvr>
                                        <p:cTn id="8" dur="1000" fill="hold"/>
                                        <p:tgtEl>
                                          <p:spTgt spid="10"/>
                                        </p:tgtEl>
                                        <p:attrNameLst>
                                          <p:attrName>ppt_h</p:attrName>
                                        </p:attrNameLst>
                                      </p:cBhvr>
                                      <p:tavLst>
                                        <p:tav tm="0">
                                          <p:val>
                                            <p:strVal val="#ppt_h"/>
                                          </p:val>
                                        </p:tav>
                                        <p:tav tm="100000">
                                          <p:val>
                                            <p:strVal val="#ppt_h"/>
                                          </p:val>
                                        </p:tav>
                                      </p:tavLst>
                                    </p:anim>
                                    <p:animEffect transition="in" filter="fade">
                                      <p:cBhvr>
                                        <p:cTn id="9" dur="1000"/>
                                        <p:tgtEl>
                                          <p:spTgt spid="10"/>
                                        </p:tgtEl>
                                      </p:cBhvr>
                                    </p:animEffect>
                                  </p:childTnLst>
                                </p:cTn>
                              </p:par>
                            </p:childTnLst>
                          </p:cTn>
                        </p:par>
                        <p:par>
                          <p:cTn id="10" fill="hold">
                            <p:stCondLst>
                              <p:cond delay="1000"/>
                            </p:stCondLst>
                            <p:childTnLst>
                              <p:par>
                                <p:cTn id="11" presetID="52" presetClass="entr" presetSubtype="0" fill="hold" grpId="0" nodeType="afterEffect">
                                  <p:stCondLst>
                                    <p:cond delay="0"/>
                                  </p:stCondLst>
                                  <p:iterate type="lt">
                                    <p:tmPct val="10000"/>
                                  </p:iterate>
                                  <p:childTnLst>
                                    <p:set>
                                      <p:cBhvr>
                                        <p:cTn id="12" dur="1" fill="hold">
                                          <p:stCondLst>
                                            <p:cond delay="0"/>
                                          </p:stCondLst>
                                        </p:cTn>
                                        <p:tgtEl>
                                          <p:spTgt spid="13"/>
                                        </p:tgtEl>
                                        <p:attrNameLst>
                                          <p:attrName>style.visibility</p:attrName>
                                        </p:attrNameLst>
                                      </p:cBhvr>
                                      <p:to>
                                        <p:strVal val="visible"/>
                                      </p:to>
                                    </p:set>
                                    <p:animScale>
                                      <p:cBhvr>
                                        <p:cTn id="13" dur="500" decel="50000" fill="hold">
                                          <p:stCondLst>
                                            <p:cond delay="0"/>
                                          </p:stCondLst>
                                        </p:cTn>
                                        <p:tgtEl>
                                          <p:spTgt spid="13"/>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4" dur="500" decel="50000" fill="hold">
                                          <p:stCondLst>
                                            <p:cond delay="0"/>
                                          </p:stCondLst>
                                        </p:cTn>
                                        <p:tgtEl>
                                          <p:spTgt spid="13"/>
                                        </p:tgtEl>
                                        <p:attrNameLst>
                                          <p:attrName>ppt_x</p:attrName>
                                          <p:attrName>ppt_y</p:attrName>
                                        </p:attrNameLst>
                                      </p:cBhvr>
                                    </p:animMotion>
                                    <p:animEffect transition="in" filter="fade">
                                      <p:cBhvr>
                                        <p:cTn id="1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Text Placeholder 33"/>
          <p:cNvSpPr txBox="1"/>
          <p:nvPr/>
        </p:nvSpPr>
        <p:spPr>
          <a:xfrm>
            <a:off x="947420" y="1379220"/>
            <a:ext cx="6137275" cy="645795"/>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nSpc>
                <a:spcPct val="150000"/>
              </a:lnSpc>
              <a:spcBef>
                <a:spcPct val="0"/>
              </a:spcBef>
              <a:buClr>
                <a:srgbClr val="6EBEE1"/>
              </a:buClr>
              <a:buFont typeface="Wingdings" panose="05000000000000000000" charset="0"/>
              <a:buChar char=""/>
            </a:pPr>
            <a:r>
              <a:rPr lang="zh-CN" altLang="en-US" sz="1400" smtClean="0">
                <a:latin typeface="微软雅黑" panose="020B0503020204020204" pitchFamily="34" charset="-122"/>
                <a:ea typeface="微软雅黑" panose="020B0503020204020204" pitchFamily="34" charset="-122"/>
                <a:cs typeface="微软雅黑" panose="020B0503020204020204" pitchFamily="34" charset="-122"/>
                <a:sym typeface="+mn-ea"/>
              </a:rPr>
              <a:t>整合了报社的资源</a:t>
            </a:r>
            <a:r>
              <a:rPr lang="en-US" altLang="zh-CN" sz="1400" smtClean="0">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altLang="en-US" sz="1400" smtClean="0">
                <a:latin typeface="微软雅黑" panose="020B0503020204020204" pitchFamily="34" charset="-122"/>
                <a:ea typeface="微软雅黑" panose="020B0503020204020204" pitchFamily="34" charset="-122"/>
                <a:cs typeface="微软雅黑" panose="020B0503020204020204" pitchFamily="34" charset="-122"/>
                <a:sym typeface="+mn-ea"/>
              </a:rPr>
              <a:t>包括图片</a:t>
            </a:r>
            <a:r>
              <a:rPr lang="en-US" altLang="zh-CN" sz="1400" smtClean="0">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sz="1400" smtClean="0">
                <a:latin typeface="微软雅黑" panose="020B0503020204020204" pitchFamily="34" charset="-122"/>
                <a:ea typeface="微软雅黑" panose="020B0503020204020204" pitchFamily="34" charset="-122"/>
                <a:cs typeface="微软雅黑" panose="020B0503020204020204" pitchFamily="34" charset="-122"/>
                <a:sym typeface="+mn-ea"/>
              </a:rPr>
              <a:t>视频</a:t>
            </a:r>
            <a:r>
              <a:rPr lang="en-US" altLang="zh-CN" sz="1400" smtClean="0">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sz="1400" smtClean="0">
                <a:latin typeface="微软雅黑" panose="020B0503020204020204" pitchFamily="34" charset="-122"/>
                <a:ea typeface="微软雅黑" panose="020B0503020204020204" pitchFamily="34" charset="-122"/>
                <a:cs typeface="微软雅黑" panose="020B0503020204020204" pitchFamily="34" charset="-122"/>
                <a:sym typeface="+mn-ea"/>
              </a:rPr>
              <a:t>音频。</a:t>
            </a:r>
            <a:endParaRPr lang="en-US" altLang="zh-CN" sz="1400" smtClean="0">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spcBef>
                <a:spcPct val="0"/>
              </a:spcBef>
              <a:buClr>
                <a:srgbClr val="6EBEE1"/>
              </a:buClr>
              <a:buFont typeface="Wingdings" panose="05000000000000000000" charset="0"/>
              <a:buChar char=""/>
            </a:pPr>
            <a:r>
              <a:rPr lang="zh-CN" altLang="en-US" sz="1400" smtClean="0">
                <a:latin typeface="微软雅黑" panose="020B0503020204020204" pitchFamily="34" charset="-122"/>
                <a:ea typeface="微软雅黑" panose="020B0503020204020204" pitchFamily="34" charset="-122"/>
                <a:cs typeface="微软雅黑" panose="020B0503020204020204" pitchFamily="34" charset="-122"/>
                <a:sym typeface="+mn-ea"/>
              </a:rPr>
              <a:t>形成统一的文字稿库、统一的图片库、统一的音视频多媒体库</a:t>
            </a:r>
            <a:endParaRPr lang="en-US" altLang="zh-CN"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9" name="Rectangle 68"/>
          <p:cNvSpPr/>
          <p:nvPr/>
        </p:nvSpPr>
        <p:spPr>
          <a:xfrm>
            <a:off x="947125" y="887524"/>
            <a:ext cx="2404745" cy="294640"/>
          </a:xfrm>
          <a:prstGeom prst="rect">
            <a:avLst/>
          </a:prstGeom>
        </p:spPr>
        <p:txBody>
          <a:bodyPr wrap="none" lIns="0" tIns="0" rIns="0" bIns="0">
            <a:spAutoFit/>
          </a:bodyPr>
          <a:lstStyle/>
          <a:p>
            <a:pPr algn="just">
              <a:lnSpc>
                <a:spcPct val="120000"/>
              </a:lnSpc>
            </a:pPr>
            <a:r>
              <a:rPr lang="en-US" altLang="zh-CN" sz="1600" b="1"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3.</a:t>
            </a:r>
            <a:r>
              <a:rPr lang="zh-CN" altLang="en-US" sz="1600" b="1"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支持采集各种多媒体素材</a:t>
            </a:r>
            <a:endParaRPr lang="zh-CN" altLang="en-US" sz="1600" b="1"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pic>
        <p:nvPicPr>
          <p:cNvPr id="2" name="图片 1"/>
          <p:cNvPicPr>
            <a:picLocks noChangeAspect="1"/>
          </p:cNvPicPr>
          <p:nvPr/>
        </p:nvPicPr>
        <p:blipFill>
          <a:blip r:embed="rId1"/>
          <a:stretch>
            <a:fillRect/>
          </a:stretch>
        </p:blipFill>
        <p:spPr>
          <a:xfrm>
            <a:off x="1028065" y="2178050"/>
            <a:ext cx="5695315" cy="157162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advClick="0" advTm="0">
        <p14:window dir="vert"/>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68"/>
                                        </p:tgtEl>
                                        <p:attrNameLst>
                                          <p:attrName>style.visibility</p:attrName>
                                        </p:attrNameLst>
                                      </p:cBhvr>
                                      <p:to>
                                        <p:strVal val="visible"/>
                                      </p:to>
                                    </p:set>
                                    <p:animEffect transition="in" filter="fade">
                                      <p:cBhvr>
                                        <p:cTn id="7" dur="1000"/>
                                        <p:tgtEl>
                                          <p:spTgt spid="68"/>
                                        </p:tgtEl>
                                      </p:cBhvr>
                                    </p:animEffect>
                                    <p:anim calcmode="lin" valueType="num">
                                      <p:cBhvr>
                                        <p:cTn id="8" dur="1000" fill="hold"/>
                                        <p:tgtEl>
                                          <p:spTgt spid="68"/>
                                        </p:tgtEl>
                                        <p:attrNameLst>
                                          <p:attrName>ppt_x</p:attrName>
                                        </p:attrNameLst>
                                      </p:cBhvr>
                                      <p:tavLst>
                                        <p:tav tm="0">
                                          <p:val>
                                            <p:strVal val="#ppt_x"/>
                                          </p:val>
                                        </p:tav>
                                        <p:tav tm="100000">
                                          <p:val>
                                            <p:strVal val="#ppt_x"/>
                                          </p:val>
                                        </p:tav>
                                      </p:tavLst>
                                    </p:anim>
                                    <p:anim calcmode="lin" valueType="num">
                                      <p:cBhvr>
                                        <p:cTn id="9" dur="1000" fill="hold"/>
                                        <p:tgtEl>
                                          <p:spTgt spid="68"/>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69"/>
                                        </p:tgtEl>
                                        <p:attrNameLst>
                                          <p:attrName>style.visibility</p:attrName>
                                        </p:attrNameLst>
                                      </p:cBhvr>
                                      <p:to>
                                        <p:strVal val="visible"/>
                                      </p:to>
                                    </p:set>
                                    <p:animEffect transition="in" filter="fade">
                                      <p:cBhvr>
                                        <p:cTn id="12" dur="1000"/>
                                        <p:tgtEl>
                                          <p:spTgt spid="69"/>
                                        </p:tgtEl>
                                      </p:cBhvr>
                                    </p:animEffect>
                                    <p:anim calcmode="lin" valueType="num">
                                      <p:cBhvr>
                                        <p:cTn id="13" dur="1000" fill="hold"/>
                                        <p:tgtEl>
                                          <p:spTgt spid="69"/>
                                        </p:tgtEl>
                                        <p:attrNameLst>
                                          <p:attrName>ppt_x</p:attrName>
                                        </p:attrNameLst>
                                      </p:cBhvr>
                                      <p:tavLst>
                                        <p:tav tm="0">
                                          <p:val>
                                            <p:strVal val="#ppt_x"/>
                                          </p:val>
                                        </p:tav>
                                        <p:tav tm="100000">
                                          <p:val>
                                            <p:strVal val="#ppt_x"/>
                                          </p:val>
                                        </p:tav>
                                      </p:tavLst>
                                    </p:anim>
                                    <p:anim calcmode="lin" valueType="num">
                                      <p:cBhvr>
                                        <p:cTn id="14" dur="1000" fill="hold"/>
                                        <p:tgtEl>
                                          <p:spTgt spid="6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p:bldP spid="6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Text Placeholder 33"/>
          <p:cNvSpPr txBox="1"/>
          <p:nvPr/>
        </p:nvSpPr>
        <p:spPr>
          <a:xfrm>
            <a:off x="1165225" y="1355090"/>
            <a:ext cx="3881120" cy="1550670"/>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nSpc>
                <a:spcPct val="150000"/>
              </a:lnSpc>
              <a:spcBef>
                <a:spcPct val="0"/>
              </a:spcBef>
              <a:buClr>
                <a:srgbClr val="1F497D"/>
              </a:buClr>
              <a:buFont typeface="Wingdings" panose="05000000000000000000" charset="0"/>
              <a:buChar char=""/>
            </a:pPr>
            <a:r>
              <a:rPr lang="zh-CN" altLang="en-US" sz="1400" smtClean="0">
                <a:latin typeface="微软雅黑" panose="020B0503020204020204" pitchFamily="34" charset="-122"/>
                <a:ea typeface="微软雅黑" panose="020B0503020204020204" pitchFamily="34" charset="-122"/>
                <a:cs typeface="微软雅黑" panose="020B0503020204020204" pitchFamily="34" charset="-122"/>
                <a:sym typeface="+mn-ea"/>
              </a:rPr>
              <a:t>手机供稿系统提升了新闻采集的突发应对能力。</a:t>
            </a:r>
            <a:endParaRPr lang="en-US" altLang="zh-CN" sz="1400" smtClean="0">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spcBef>
                <a:spcPct val="0"/>
              </a:spcBef>
              <a:buClr>
                <a:srgbClr val="1F497D"/>
              </a:buClr>
              <a:buFont typeface="Wingdings" panose="05000000000000000000" charset="0"/>
              <a:buChar char=""/>
            </a:pPr>
            <a:r>
              <a:rPr lang="zh-CN" altLang="en-US" sz="1400" smtClean="0">
                <a:latin typeface="微软雅黑" panose="020B0503020204020204" pitchFamily="34" charset="-122"/>
                <a:ea typeface="微软雅黑" panose="020B0503020204020204" pitchFamily="34" charset="-122"/>
                <a:cs typeface="微软雅黑" panose="020B0503020204020204" pitchFamily="34" charset="-122"/>
                <a:sym typeface="+mn-ea"/>
              </a:rPr>
              <a:t>突发应对能力的提升意味着新闻的随时随地采集和第一时间反应，等于加快了媒体的反应速度和来源广度。</a:t>
            </a:r>
            <a:endParaRPr lang="zh-CN" altLang="en-US" sz="1400" smtClean="0"/>
          </a:p>
          <a:p>
            <a:pPr marL="0" indent="0" algn="just">
              <a:lnSpc>
                <a:spcPct val="120000"/>
              </a:lnSpc>
              <a:spcBef>
                <a:spcPts val="0"/>
              </a:spcBef>
              <a:buNone/>
            </a:pPr>
            <a:endParaRPr lang="en-US" altLang="zh-CN"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9" name="Rectangle 68"/>
          <p:cNvSpPr/>
          <p:nvPr/>
        </p:nvSpPr>
        <p:spPr>
          <a:xfrm>
            <a:off x="1164930" y="944674"/>
            <a:ext cx="1795145" cy="294640"/>
          </a:xfrm>
          <a:prstGeom prst="rect">
            <a:avLst/>
          </a:prstGeom>
        </p:spPr>
        <p:txBody>
          <a:bodyPr wrap="none" lIns="0" tIns="0" rIns="0" bIns="0">
            <a:spAutoFit/>
          </a:bodyPr>
          <a:lstStyle/>
          <a:p>
            <a:pPr algn="just">
              <a:lnSpc>
                <a:spcPct val="120000"/>
              </a:lnSpc>
            </a:pPr>
            <a:r>
              <a:rPr lang="en-US" altLang="zh-CN" sz="1600" b="1"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4.</a:t>
            </a:r>
            <a:r>
              <a:rPr lang="zh-CN" altLang="en-US" sz="1600" b="1"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支持记者手机供稿</a:t>
            </a:r>
            <a:endParaRPr lang="zh-CN" altLang="en-US" sz="1600" b="1"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pic>
        <p:nvPicPr>
          <p:cNvPr id="2" name="图片 1"/>
          <p:cNvPicPr>
            <a:picLocks noChangeAspect="1"/>
          </p:cNvPicPr>
          <p:nvPr/>
        </p:nvPicPr>
        <p:blipFill>
          <a:blip r:embed="rId1"/>
          <a:stretch>
            <a:fillRect/>
          </a:stretch>
        </p:blipFill>
        <p:spPr>
          <a:xfrm>
            <a:off x="5921375" y="525145"/>
            <a:ext cx="2489835" cy="442912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advClick="0" advTm="0">
        <p14:window dir="vert"/>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68"/>
                                        </p:tgtEl>
                                        <p:attrNameLst>
                                          <p:attrName>style.visibility</p:attrName>
                                        </p:attrNameLst>
                                      </p:cBhvr>
                                      <p:to>
                                        <p:strVal val="visible"/>
                                      </p:to>
                                    </p:set>
                                    <p:animEffect transition="in" filter="fade">
                                      <p:cBhvr>
                                        <p:cTn id="7" dur="1000"/>
                                        <p:tgtEl>
                                          <p:spTgt spid="68"/>
                                        </p:tgtEl>
                                      </p:cBhvr>
                                    </p:animEffect>
                                    <p:anim calcmode="lin" valueType="num">
                                      <p:cBhvr>
                                        <p:cTn id="8" dur="1000" fill="hold"/>
                                        <p:tgtEl>
                                          <p:spTgt spid="68"/>
                                        </p:tgtEl>
                                        <p:attrNameLst>
                                          <p:attrName>ppt_x</p:attrName>
                                        </p:attrNameLst>
                                      </p:cBhvr>
                                      <p:tavLst>
                                        <p:tav tm="0">
                                          <p:val>
                                            <p:strVal val="#ppt_x"/>
                                          </p:val>
                                        </p:tav>
                                        <p:tav tm="100000">
                                          <p:val>
                                            <p:strVal val="#ppt_x"/>
                                          </p:val>
                                        </p:tav>
                                      </p:tavLst>
                                    </p:anim>
                                    <p:anim calcmode="lin" valueType="num">
                                      <p:cBhvr>
                                        <p:cTn id="9" dur="1000" fill="hold"/>
                                        <p:tgtEl>
                                          <p:spTgt spid="68"/>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69"/>
                                        </p:tgtEl>
                                        <p:attrNameLst>
                                          <p:attrName>style.visibility</p:attrName>
                                        </p:attrNameLst>
                                      </p:cBhvr>
                                      <p:to>
                                        <p:strVal val="visible"/>
                                      </p:to>
                                    </p:set>
                                    <p:animEffect transition="in" filter="fade">
                                      <p:cBhvr>
                                        <p:cTn id="12" dur="1000"/>
                                        <p:tgtEl>
                                          <p:spTgt spid="69"/>
                                        </p:tgtEl>
                                      </p:cBhvr>
                                    </p:animEffect>
                                    <p:anim calcmode="lin" valueType="num">
                                      <p:cBhvr>
                                        <p:cTn id="13" dur="1000" fill="hold"/>
                                        <p:tgtEl>
                                          <p:spTgt spid="69"/>
                                        </p:tgtEl>
                                        <p:attrNameLst>
                                          <p:attrName>ppt_x</p:attrName>
                                        </p:attrNameLst>
                                      </p:cBhvr>
                                      <p:tavLst>
                                        <p:tav tm="0">
                                          <p:val>
                                            <p:strVal val="#ppt_x"/>
                                          </p:val>
                                        </p:tav>
                                        <p:tav tm="100000">
                                          <p:val>
                                            <p:strVal val="#ppt_x"/>
                                          </p:val>
                                        </p:tav>
                                      </p:tavLst>
                                    </p:anim>
                                    <p:anim calcmode="lin" valueType="num">
                                      <p:cBhvr>
                                        <p:cTn id="14" dur="1000" fill="hold"/>
                                        <p:tgtEl>
                                          <p:spTgt spid="6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p:bldP spid="6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Text Placeholder 33"/>
          <p:cNvSpPr txBox="1"/>
          <p:nvPr/>
        </p:nvSpPr>
        <p:spPr>
          <a:xfrm>
            <a:off x="674370" y="1526540"/>
            <a:ext cx="7453630" cy="2261870"/>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nSpc>
                <a:spcPct val="150000"/>
              </a:lnSpc>
              <a:spcBef>
                <a:spcPct val="0"/>
              </a:spcBef>
              <a:buClr>
                <a:srgbClr val="6EBEE1"/>
              </a:buClr>
              <a:buFont typeface="Wingdings" panose="05000000000000000000" charset="0"/>
              <a:buChar char=""/>
            </a:pPr>
            <a:r>
              <a:rPr lang="zh-CN" altLang="en-US" sz="1400" smtClean="0">
                <a:latin typeface="微软雅黑" panose="020B0503020204020204" pitchFamily="34" charset="-122"/>
                <a:ea typeface="微软雅黑" panose="020B0503020204020204" pitchFamily="34" charset="-122"/>
                <a:cs typeface="微软雅黑" panose="020B0503020204020204" pitchFamily="34" charset="-122"/>
                <a:sym typeface="+mn-ea"/>
              </a:rPr>
              <a:t>网络供稿是针对网络用户的稿件采集系统，任何人的稿件只要被认为有潜力，通过审核，就可以发表到报纸上，为网络用户提供了广阔的传统平台话语权。</a:t>
            </a:r>
            <a:endParaRPr lang="zh-CN" altLang="en-US" sz="1400" smtClean="0">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spcBef>
                <a:spcPct val="0"/>
              </a:spcBef>
              <a:buClr>
                <a:srgbClr val="6EBEE1"/>
              </a:buClr>
              <a:buFont typeface="Wingdings" panose="05000000000000000000" charset="0"/>
              <a:buChar char=""/>
            </a:pPr>
            <a:endParaRPr lang="zh-CN" altLang="en-US" sz="1400" smtClean="0">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spcBef>
                <a:spcPct val="0"/>
              </a:spcBef>
              <a:buClr>
                <a:srgbClr val="6EBEE1"/>
              </a:buClr>
              <a:buFont typeface="Wingdings" panose="05000000000000000000" charset="0"/>
              <a:buChar char=""/>
            </a:pPr>
            <a:r>
              <a:rPr lang="zh-CN" altLang="en-US" sz="1400" smtClean="0">
                <a:latin typeface="微软雅黑" panose="020B0503020204020204" pitchFamily="34" charset="-122"/>
                <a:ea typeface="微软雅黑" panose="020B0503020204020204" pitchFamily="34" charset="-122"/>
                <a:cs typeface="微软雅黑" panose="020B0503020204020204" pitchFamily="34" charset="-122"/>
                <a:sym typeface="+mn-ea"/>
              </a:rPr>
              <a:t>网络供稿是巨大的资源库，通过用户主动的提供和整理信息，为传媒提供了大量的低成本的信息和新闻。降低了新闻采集的整体费用，提高了新闻来源的覆盖面。</a:t>
            </a:r>
            <a:endParaRPr lang="zh-CN" altLang="en-US" sz="1400" smtClean="0">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spcBef>
                <a:spcPct val="0"/>
              </a:spcBef>
              <a:buClr>
                <a:srgbClr val="6EBEE1"/>
              </a:buClr>
              <a:buFont typeface="Wingdings" panose="05000000000000000000" charset="0"/>
              <a:buChar char=""/>
            </a:pPr>
            <a:endParaRPr lang="zh-CN" altLang="en-US" sz="1400" smtClean="0">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spcBef>
                <a:spcPct val="0"/>
              </a:spcBef>
              <a:buClr>
                <a:srgbClr val="6EBEE1"/>
              </a:buClr>
              <a:buFont typeface="Wingdings" panose="05000000000000000000" charset="0"/>
              <a:buChar char=""/>
            </a:pPr>
            <a:r>
              <a:rPr lang="zh-CN" altLang="en-US" sz="1400" smtClean="0">
                <a:latin typeface="微软雅黑" panose="020B0503020204020204" pitchFamily="34" charset="-122"/>
                <a:ea typeface="微软雅黑" panose="020B0503020204020204" pitchFamily="34" charset="-122"/>
                <a:cs typeface="微软雅黑" panose="020B0503020204020204" pitchFamily="34" charset="-122"/>
                <a:sym typeface="+mn-ea"/>
              </a:rPr>
              <a:t>网络供稿沟通了传统媒体和新媒体，为报纸 “深度化”报道提供平台。</a:t>
            </a:r>
            <a:endParaRPr lang="en-US" altLang="zh-CN"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9" name="Rectangle 68"/>
          <p:cNvSpPr/>
          <p:nvPr/>
        </p:nvSpPr>
        <p:spPr>
          <a:xfrm>
            <a:off x="555965" y="921814"/>
            <a:ext cx="1998345" cy="294640"/>
          </a:xfrm>
          <a:prstGeom prst="rect">
            <a:avLst/>
          </a:prstGeom>
        </p:spPr>
        <p:txBody>
          <a:bodyPr wrap="none" lIns="0" tIns="0" rIns="0" bIns="0">
            <a:spAutoFit/>
          </a:bodyPr>
          <a:lstStyle/>
          <a:p>
            <a:pPr algn="just">
              <a:lnSpc>
                <a:spcPct val="120000"/>
              </a:lnSpc>
            </a:pPr>
            <a:r>
              <a:rPr lang="en-US" altLang="zh-CN" sz="1600" b="1"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5.</a:t>
            </a:r>
            <a:r>
              <a:rPr lang="zh-CN" altLang="en-US" sz="1600" b="1"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支持互联网用户供稿</a:t>
            </a:r>
            <a:endParaRPr lang="zh-CN" altLang="en-US" sz="1600" b="1"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500" advClick="0" advTm="0">
        <p14:window dir="vert"/>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68"/>
                                        </p:tgtEl>
                                        <p:attrNameLst>
                                          <p:attrName>style.visibility</p:attrName>
                                        </p:attrNameLst>
                                      </p:cBhvr>
                                      <p:to>
                                        <p:strVal val="visible"/>
                                      </p:to>
                                    </p:set>
                                    <p:animEffect transition="in" filter="fade">
                                      <p:cBhvr>
                                        <p:cTn id="7" dur="1000"/>
                                        <p:tgtEl>
                                          <p:spTgt spid="68"/>
                                        </p:tgtEl>
                                      </p:cBhvr>
                                    </p:animEffect>
                                    <p:anim calcmode="lin" valueType="num">
                                      <p:cBhvr>
                                        <p:cTn id="8" dur="1000" fill="hold"/>
                                        <p:tgtEl>
                                          <p:spTgt spid="68"/>
                                        </p:tgtEl>
                                        <p:attrNameLst>
                                          <p:attrName>ppt_x</p:attrName>
                                        </p:attrNameLst>
                                      </p:cBhvr>
                                      <p:tavLst>
                                        <p:tav tm="0">
                                          <p:val>
                                            <p:strVal val="#ppt_x"/>
                                          </p:val>
                                        </p:tav>
                                        <p:tav tm="100000">
                                          <p:val>
                                            <p:strVal val="#ppt_x"/>
                                          </p:val>
                                        </p:tav>
                                      </p:tavLst>
                                    </p:anim>
                                    <p:anim calcmode="lin" valueType="num">
                                      <p:cBhvr>
                                        <p:cTn id="9" dur="1000" fill="hold"/>
                                        <p:tgtEl>
                                          <p:spTgt spid="68"/>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69"/>
                                        </p:tgtEl>
                                        <p:attrNameLst>
                                          <p:attrName>style.visibility</p:attrName>
                                        </p:attrNameLst>
                                      </p:cBhvr>
                                      <p:to>
                                        <p:strVal val="visible"/>
                                      </p:to>
                                    </p:set>
                                    <p:animEffect transition="in" filter="fade">
                                      <p:cBhvr>
                                        <p:cTn id="12" dur="1000"/>
                                        <p:tgtEl>
                                          <p:spTgt spid="69"/>
                                        </p:tgtEl>
                                      </p:cBhvr>
                                    </p:animEffect>
                                    <p:anim calcmode="lin" valueType="num">
                                      <p:cBhvr>
                                        <p:cTn id="13" dur="1000" fill="hold"/>
                                        <p:tgtEl>
                                          <p:spTgt spid="69"/>
                                        </p:tgtEl>
                                        <p:attrNameLst>
                                          <p:attrName>ppt_x</p:attrName>
                                        </p:attrNameLst>
                                      </p:cBhvr>
                                      <p:tavLst>
                                        <p:tav tm="0">
                                          <p:val>
                                            <p:strVal val="#ppt_x"/>
                                          </p:val>
                                        </p:tav>
                                        <p:tav tm="100000">
                                          <p:val>
                                            <p:strVal val="#ppt_x"/>
                                          </p:val>
                                        </p:tav>
                                      </p:tavLst>
                                    </p:anim>
                                    <p:anim calcmode="lin" valueType="num">
                                      <p:cBhvr>
                                        <p:cTn id="14" dur="1000" fill="hold"/>
                                        <p:tgtEl>
                                          <p:spTgt spid="6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p:bldP spid="6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图片 14"/>
          <p:cNvPicPr>
            <a:picLocks noChangeAspect="1"/>
          </p:cNvPicPr>
          <p:nvPr/>
        </p:nvPicPr>
        <p:blipFill>
          <a:blip r:embed="rId1"/>
          <a:stretch>
            <a:fillRect/>
          </a:stretch>
        </p:blipFill>
        <p:spPr>
          <a:xfrm>
            <a:off x="-18" y="-2994"/>
            <a:ext cx="9144018" cy="5148082"/>
          </a:xfrm>
          <a:prstGeom prst="rect">
            <a:avLst/>
          </a:prstGeom>
        </p:spPr>
      </p:pic>
      <p:sp>
        <p:nvSpPr>
          <p:cNvPr id="4098" name="文本框 28"/>
          <p:cNvSpPr txBox="1">
            <a:spLocks noChangeArrowheads="1"/>
          </p:cNvSpPr>
          <p:nvPr>
            <p:custDataLst>
              <p:tags r:id="rId2"/>
            </p:custDataLst>
          </p:nvPr>
        </p:nvSpPr>
        <p:spPr bwMode="auto">
          <a:xfrm>
            <a:off x="3351098" y="2285623"/>
            <a:ext cx="658380" cy="69171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defPPr>
              <a:defRPr lang="zh-CN"/>
            </a:defPPr>
            <a:lvl1pPr>
              <a:defRPr sz="4400" kern="0">
                <a:solidFill>
                  <a:schemeClr val="accent2"/>
                </a:solidFill>
                <a:latin typeface="华文新魏" panose="02010800040101010101" pitchFamily="2" charset="-122"/>
                <a:ea typeface="华文新魏" panose="02010800040101010101" pitchFamily="2" charset="-122"/>
              </a:defRPr>
            </a:lvl1pPr>
            <a:lvl2pPr marL="742950" indent="-285750">
              <a:lnSpc>
                <a:spcPct val="130000"/>
              </a:lnSpc>
              <a:buFont typeface="Calibri" panose="020F0502020204030204" pitchFamily="34" charset="0"/>
              <a:buChar char=" "/>
              <a:defRPr sz="1600">
                <a:solidFill>
                  <a:schemeClr val="tx1"/>
                </a:solidFill>
                <a:latin typeface="Calibri" panose="020F0502020204030204" pitchFamily="34" charset="0"/>
                <a:ea typeface="幼圆" panose="02010509060101010101" pitchFamily="49" charset="-122"/>
              </a:defRPr>
            </a:lvl2pPr>
            <a:lvl3pPr marL="1143000" indent="-228600">
              <a:lnSpc>
                <a:spcPct val="90000"/>
              </a:lnSpc>
              <a:spcBef>
                <a:spcPts val="500"/>
              </a:spcBef>
              <a:buFont typeface="Arial" panose="020B0604020202020204" pitchFamily="34" charset="0"/>
              <a:buChar char="•"/>
              <a:defRPr sz="2000">
                <a:solidFill>
                  <a:srgbClr val="7F7F7F"/>
                </a:solidFill>
                <a:latin typeface="Calibri" panose="020F0502020204030204" pitchFamily="34" charset="0"/>
                <a:ea typeface="幼圆" panose="02010509060101010101" pitchFamily="49" charset="-122"/>
              </a:defRPr>
            </a:lvl3pPr>
            <a:lvl4pPr marL="1600200" indent="-228600">
              <a:lnSpc>
                <a:spcPct val="90000"/>
              </a:lnSpc>
              <a:spcBef>
                <a:spcPts val="500"/>
              </a:spcBef>
              <a:buFont typeface="Arial" panose="020B0604020202020204" pitchFamily="34" charset="0"/>
              <a:buChar char="•"/>
              <a:defRPr>
                <a:solidFill>
                  <a:srgbClr val="7F7F7F"/>
                </a:solidFill>
                <a:latin typeface="Calibri" panose="020F0502020204030204" pitchFamily="34" charset="0"/>
                <a:ea typeface="幼圆" panose="02010509060101010101" pitchFamily="49" charset="-122"/>
              </a:defRPr>
            </a:lvl4pPr>
            <a:lvl5pPr marL="2057400" indent="-228600">
              <a:lnSpc>
                <a:spcPct val="90000"/>
              </a:lnSpc>
              <a:spcBef>
                <a:spcPts val="500"/>
              </a:spcBef>
              <a:buFont typeface="Arial" panose="020B0604020202020204" pitchFamily="34" charset="0"/>
              <a:buChar char="•"/>
              <a:defRPr>
                <a:solidFill>
                  <a:srgbClr val="7F7F7F"/>
                </a:solidFill>
                <a:latin typeface="Calibri" panose="020F0502020204030204" pitchFamily="34" charset="0"/>
                <a:ea typeface="幼圆" panose="02010509060101010101" pitchFamily="49" charset="-122"/>
              </a:defRPr>
            </a:lvl5pPr>
            <a:lvl6pPr marL="2514600" indent="-228600" fontAlgn="base">
              <a:lnSpc>
                <a:spcPct val="90000"/>
              </a:lnSpc>
              <a:spcBef>
                <a:spcPts val="500"/>
              </a:spcBef>
              <a:spcAft>
                <a:spcPct val="0"/>
              </a:spcAft>
              <a:buFont typeface="Arial" panose="020B0604020202020204" pitchFamily="34" charset="0"/>
              <a:buChar char="•"/>
              <a:defRPr>
                <a:solidFill>
                  <a:srgbClr val="7F7F7F"/>
                </a:solidFill>
                <a:latin typeface="Calibri" panose="020F0502020204030204" pitchFamily="34" charset="0"/>
                <a:ea typeface="幼圆" panose="02010509060101010101" pitchFamily="49" charset="-122"/>
              </a:defRPr>
            </a:lvl6pPr>
            <a:lvl7pPr marL="2971800" indent="-228600" fontAlgn="base">
              <a:lnSpc>
                <a:spcPct val="90000"/>
              </a:lnSpc>
              <a:spcBef>
                <a:spcPts val="500"/>
              </a:spcBef>
              <a:spcAft>
                <a:spcPct val="0"/>
              </a:spcAft>
              <a:buFont typeface="Arial" panose="020B0604020202020204" pitchFamily="34" charset="0"/>
              <a:buChar char="•"/>
              <a:defRPr>
                <a:solidFill>
                  <a:srgbClr val="7F7F7F"/>
                </a:solidFill>
                <a:latin typeface="Calibri" panose="020F0502020204030204" pitchFamily="34" charset="0"/>
                <a:ea typeface="幼圆" panose="02010509060101010101" pitchFamily="49" charset="-122"/>
              </a:defRPr>
            </a:lvl7pPr>
            <a:lvl8pPr marL="3429000" indent="-228600" fontAlgn="base">
              <a:lnSpc>
                <a:spcPct val="90000"/>
              </a:lnSpc>
              <a:spcBef>
                <a:spcPts val="500"/>
              </a:spcBef>
              <a:spcAft>
                <a:spcPct val="0"/>
              </a:spcAft>
              <a:buFont typeface="Arial" panose="020B0604020202020204" pitchFamily="34" charset="0"/>
              <a:buChar char="•"/>
              <a:defRPr>
                <a:solidFill>
                  <a:srgbClr val="7F7F7F"/>
                </a:solidFill>
                <a:latin typeface="Calibri" panose="020F0502020204030204" pitchFamily="34" charset="0"/>
                <a:ea typeface="幼圆" panose="02010509060101010101" pitchFamily="49" charset="-122"/>
              </a:defRPr>
            </a:lvl8pPr>
            <a:lvl9pPr marL="3886200" indent="-228600" fontAlgn="base">
              <a:lnSpc>
                <a:spcPct val="90000"/>
              </a:lnSpc>
              <a:spcBef>
                <a:spcPts val="500"/>
              </a:spcBef>
              <a:spcAft>
                <a:spcPct val="0"/>
              </a:spcAft>
              <a:buFont typeface="Arial" panose="020B0604020202020204" pitchFamily="34" charset="0"/>
              <a:buChar char="•"/>
              <a:defRPr>
                <a:solidFill>
                  <a:srgbClr val="7F7F7F"/>
                </a:solidFill>
                <a:latin typeface="Calibri" panose="020F0502020204030204" pitchFamily="34" charset="0"/>
                <a:ea typeface="幼圆" panose="02010509060101010101" pitchFamily="49" charset="-122"/>
              </a:defRPr>
            </a:lvl9pPr>
          </a:lstStyle>
          <a:p>
            <a:r>
              <a:rPr lang="zh-CN" altLang="en-US" sz="2400" dirty="0">
                <a:latin typeface="微软雅黑" panose="020B0503020204020204" pitchFamily="34" charset="-122"/>
                <a:ea typeface="微软雅黑" panose="020B0503020204020204" pitchFamily="34" charset="-122"/>
              </a:rPr>
              <a:t>章</a:t>
            </a:r>
            <a:endParaRPr lang="zh-CN" altLang="en-US" sz="2400" dirty="0">
              <a:latin typeface="微软雅黑" panose="020B0503020204020204" pitchFamily="34" charset="-122"/>
              <a:ea typeface="微软雅黑" panose="020B0503020204020204" pitchFamily="34" charset="-122"/>
            </a:endParaRPr>
          </a:p>
        </p:txBody>
      </p:sp>
      <p:sp>
        <p:nvSpPr>
          <p:cNvPr id="30" name="文本框 29"/>
          <p:cNvSpPr txBox="1"/>
          <p:nvPr>
            <p:custDataLst>
              <p:tags r:id="rId3"/>
            </p:custDataLst>
          </p:nvPr>
        </p:nvSpPr>
        <p:spPr>
          <a:xfrm>
            <a:off x="4378550" y="2452298"/>
            <a:ext cx="2952098" cy="670285"/>
          </a:xfrm>
          <a:prstGeom prst="rect">
            <a:avLst/>
          </a:prstGeom>
          <a:noFill/>
        </p:spPr>
        <p:txBody>
          <a:bodyPr/>
          <a:lstStyle/>
          <a:p>
            <a:pPr>
              <a:lnSpc>
                <a:spcPct val="130000"/>
              </a:lnSpc>
              <a:defRPr/>
            </a:pPr>
            <a:r>
              <a:rPr lang="zh-CN" altLang="en-US" sz="1400" dirty="0">
                <a:solidFill>
                  <a:schemeClr val="bg1">
                    <a:lumMod val="65000"/>
                  </a:schemeClr>
                </a:solidFill>
                <a:latin typeface="幼圆" panose="02010509060101010101" pitchFamily="49" charset="-122"/>
                <a:ea typeface="幼圆" panose="02010509060101010101" pitchFamily="49" charset="-122"/>
              </a:rPr>
              <a:t>系统主要由六大模块构成。</a:t>
            </a:r>
            <a:endParaRPr lang="zh-CN" altLang="en-US" sz="1400" dirty="0">
              <a:solidFill>
                <a:schemeClr val="bg1">
                  <a:lumMod val="65000"/>
                </a:schemeClr>
              </a:solidFill>
              <a:latin typeface="幼圆" panose="02010509060101010101" pitchFamily="49" charset="-122"/>
              <a:ea typeface="幼圆" panose="02010509060101010101" pitchFamily="49" charset="-122"/>
            </a:endParaRPr>
          </a:p>
        </p:txBody>
      </p:sp>
      <p:grpSp>
        <p:nvGrpSpPr>
          <p:cNvPr id="4100" name="组合 30"/>
          <p:cNvGrpSpPr/>
          <p:nvPr>
            <p:custDataLst>
              <p:tags r:id="rId4"/>
            </p:custDataLst>
          </p:nvPr>
        </p:nvGrpSpPr>
        <p:grpSpPr bwMode="auto">
          <a:xfrm>
            <a:off x="4211871" y="2237998"/>
            <a:ext cx="159535" cy="159535"/>
            <a:chOff x="4202214" y="2995511"/>
            <a:chExt cx="261337" cy="261337"/>
          </a:xfrm>
        </p:grpSpPr>
        <p:sp>
          <p:nvSpPr>
            <p:cNvPr id="32" name="椭圆 31"/>
            <p:cNvSpPr/>
            <p:nvPr/>
          </p:nvSpPr>
          <p:spPr>
            <a:xfrm>
              <a:off x="4202214" y="2995511"/>
              <a:ext cx="261337" cy="261337"/>
            </a:xfrm>
            <a:prstGeom prst="ellipse">
              <a:avLst/>
            </a:prstGeom>
            <a:solidFill>
              <a:schemeClr val="accent1"/>
            </a:solidFill>
            <a:ln w="12700" cap="flat" cmpd="sng" algn="ctr">
              <a:noFill/>
              <a:prstDash val="solid"/>
              <a:miter lim="800000"/>
            </a:ln>
            <a:effectLst/>
          </p:spPr>
          <p:txBody>
            <a:bodyPr anchor="ctr"/>
            <a:lstStyle/>
            <a:p>
              <a:pPr algn="ctr">
                <a:defRPr/>
              </a:pPr>
              <a:endParaRPr lang="zh-CN" altLang="en-US" sz="3000" kern="0" dirty="0">
                <a:solidFill>
                  <a:prstClr val="white"/>
                </a:solidFill>
                <a:latin typeface="Engravers MT" panose="02090707080505020304" pitchFamily="18" charset="0"/>
              </a:endParaRPr>
            </a:p>
          </p:txBody>
        </p:sp>
        <p:sp>
          <p:nvSpPr>
            <p:cNvPr id="33" name="等腰三角形 32"/>
            <p:cNvSpPr/>
            <p:nvPr/>
          </p:nvSpPr>
          <p:spPr>
            <a:xfrm rot="5400000">
              <a:off x="4278274" y="3063771"/>
              <a:ext cx="144320" cy="124818"/>
            </a:xfrm>
            <a:prstGeom prst="triangle">
              <a:avLst/>
            </a:prstGeom>
            <a:solidFill>
              <a:sysClr val="window" lastClr="FFFFFF"/>
            </a:solidFill>
            <a:ln w="12700" cap="flat" cmpd="sng" algn="ctr">
              <a:noFill/>
              <a:prstDash val="solid"/>
              <a:miter lim="800000"/>
            </a:ln>
            <a:effectLst/>
          </p:spPr>
          <p:txBody>
            <a:bodyPr anchor="ctr"/>
            <a:lstStyle/>
            <a:p>
              <a:pPr algn="ctr">
                <a:defRPr/>
              </a:pPr>
              <a:endParaRPr lang="zh-CN" altLang="en-US" sz="1280" kern="0">
                <a:solidFill>
                  <a:prstClr val="white"/>
                </a:solidFill>
              </a:endParaRPr>
            </a:p>
          </p:txBody>
        </p:sp>
      </p:grpSp>
      <p:sp>
        <p:nvSpPr>
          <p:cNvPr id="35" name="文本框 34"/>
          <p:cNvSpPr txBox="1"/>
          <p:nvPr>
            <p:custDataLst>
              <p:tags r:id="rId5"/>
            </p:custDataLst>
          </p:nvPr>
        </p:nvSpPr>
        <p:spPr>
          <a:xfrm>
            <a:off x="2435558" y="2023700"/>
            <a:ext cx="561944" cy="577421"/>
          </a:xfrm>
          <a:prstGeom prst="rect">
            <a:avLst/>
          </a:prstGeom>
          <a:noFill/>
        </p:spPr>
        <p:txBody>
          <a:bodyPr wrap="none"/>
          <a:lstStyle>
            <a:defPPr>
              <a:defRPr lang="zh-CN"/>
            </a:defPPr>
            <a:lvl1pPr>
              <a:defRPr sz="4000">
                <a:solidFill>
                  <a:schemeClr val="bg1">
                    <a:lumMod val="65000"/>
                  </a:schemeClr>
                </a:solidFill>
                <a:latin typeface="华文新魏" panose="02010800040101010101" pitchFamily="2" charset="-122"/>
                <a:ea typeface="华文新魏" panose="02010800040101010101" pitchFamily="2" charset="-122"/>
              </a:defRPr>
            </a:lvl1pPr>
          </a:lstStyle>
          <a:p>
            <a:pPr>
              <a:defRPr/>
            </a:pPr>
            <a:r>
              <a:rPr lang="zh-CN" altLang="en-US" sz="2400" kern="0" dirty="0">
                <a:solidFill>
                  <a:schemeClr val="accent2"/>
                </a:solidFill>
                <a:latin typeface="微软雅黑" panose="020B0503020204020204" pitchFamily="34" charset="-122"/>
                <a:ea typeface="微软雅黑" panose="020B0503020204020204" pitchFamily="34" charset="-122"/>
              </a:rPr>
              <a:t>第</a:t>
            </a:r>
            <a:endParaRPr lang="zh-CN" altLang="en-US" sz="2400" kern="0" dirty="0">
              <a:solidFill>
                <a:schemeClr val="accent2"/>
              </a:solidFill>
              <a:latin typeface="微软雅黑" panose="020B0503020204020204" pitchFamily="34" charset="-122"/>
              <a:ea typeface="微软雅黑" panose="020B0503020204020204" pitchFamily="34" charset="-122"/>
            </a:endParaRPr>
          </a:p>
        </p:txBody>
      </p:sp>
      <p:sp>
        <p:nvSpPr>
          <p:cNvPr id="36" name="椭圆 35"/>
          <p:cNvSpPr/>
          <p:nvPr>
            <p:custDataLst>
              <p:tags r:id="rId6"/>
            </p:custDataLst>
          </p:nvPr>
        </p:nvSpPr>
        <p:spPr>
          <a:xfrm>
            <a:off x="2846300" y="2146325"/>
            <a:ext cx="569087" cy="570278"/>
          </a:xfrm>
          <a:prstGeom prst="ellipse">
            <a:avLst/>
          </a:prstGeom>
          <a:solidFill>
            <a:schemeClr val="accent1"/>
          </a:solidFill>
          <a:ln w="12700" cap="flat" cmpd="sng" algn="ctr">
            <a:noFill/>
            <a:prstDash val="solid"/>
            <a:miter lim="800000"/>
          </a:ln>
          <a:effectLst/>
        </p:spPr>
        <p:txBody>
          <a:bodyPr anchor="ctr"/>
          <a:lstStyle/>
          <a:p>
            <a:pPr algn="ctr">
              <a:defRPr/>
            </a:pPr>
            <a:r>
              <a:rPr lang="en-US" altLang="zh-CN" sz="4400" kern="0" dirty="0">
                <a:solidFill>
                  <a:prstClr val="white"/>
                </a:solidFill>
                <a:latin typeface="微软雅黑" panose="020B0503020204020204" pitchFamily="34" charset="-122"/>
                <a:ea typeface="微软雅黑" panose="020B0503020204020204" pitchFamily="34" charset="-122"/>
              </a:rPr>
              <a:t>3</a:t>
            </a:r>
            <a:endParaRPr lang="zh-CN" altLang="en-US" sz="4400" kern="0" dirty="0">
              <a:solidFill>
                <a:prstClr val="white"/>
              </a:solidFill>
              <a:latin typeface="微软雅黑" panose="020B0503020204020204" pitchFamily="34" charset="-122"/>
              <a:ea typeface="微软雅黑" panose="020B0503020204020204" pitchFamily="34" charset="-122"/>
            </a:endParaRPr>
          </a:p>
        </p:txBody>
      </p:sp>
      <p:sp>
        <p:nvSpPr>
          <p:cNvPr id="37" name="椭圆 36"/>
          <p:cNvSpPr/>
          <p:nvPr>
            <p:custDataLst>
              <p:tags r:id="rId7"/>
            </p:custDataLst>
          </p:nvPr>
        </p:nvSpPr>
        <p:spPr>
          <a:xfrm>
            <a:off x="3479676" y="2032030"/>
            <a:ext cx="242874" cy="244065"/>
          </a:xfrm>
          <a:prstGeom prst="ellipse">
            <a:avLst/>
          </a:prstGeom>
          <a:solidFill>
            <a:schemeClr val="accent1">
              <a:lumMod val="40000"/>
              <a:lumOff val="60000"/>
            </a:schemeClr>
          </a:solidFill>
          <a:ln w="12700" cap="flat" cmpd="sng" algn="ctr">
            <a:noFill/>
            <a:prstDash val="solid"/>
            <a:miter lim="800000"/>
          </a:ln>
          <a:effectLst/>
        </p:spPr>
        <p:txBody>
          <a:bodyPr anchor="ctr"/>
          <a:lstStyle/>
          <a:p>
            <a:pPr algn="ctr">
              <a:defRPr/>
            </a:pPr>
            <a:endParaRPr lang="zh-CN" altLang="en-US" sz="3000" kern="0" dirty="0">
              <a:solidFill>
                <a:prstClr val="white"/>
              </a:solidFill>
              <a:latin typeface="Engravers MT" panose="02090707080505020304" pitchFamily="18" charset="0"/>
            </a:endParaRPr>
          </a:p>
        </p:txBody>
      </p:sp>
      <p:sp>
        <p:nvSpPr>
          <p:cNvPr id="38" name="椭圆 37"/>
          <p:cNvSpPr/>
          <p:nvPr>
            <p:custDataLst>
              <p:tags r:id="rId8"/>
            </p:custDataLst>
          </p:nvPr>
        </p:nvSpPr>
        <p:spPr>
          <a:xfrm flipV="1">
            <a:off x="3941613" y="2405865"/>
            <a:ext cx="114294" cy="114294"/>
          </a:xfrm>
          <a:prstGeom prst="ellipse">
            <a:avLst/>
          </a:prstGeom>
          <a:solidFill>
            <a:schemeClr val="accent1">
              <a:lumMod val="40000"/>
              <a:lumOff val="60000"/>
            </a:schemeClr>
          </a:solidFill>
          <a:ln w="12700" cap="flat" cmpd="sng" algn="ctr">
            <a:noFill/>
            <a:prstDash val="solid"/>
            <a:miter lim="800000"/>
          </a:ln>
          <a:effectLst/>
        </p:spPr>
        <p:txBody>
          <a:bodyPr anchor="ctr"/>
          <a:lstStyle/>
          <a:p>
            <a:pPr algn="ctr">
              <a:defRPr/>
            </a:pPr>
            <a:endParaRPr lang="zh-CN" altLang="en-US" sz="3000" kern="0" dirty="0">
              <a:solidFill>
                <a:prstClr val="white"/>
              </a:solidFill>
              <a:latin typeface="Engravers MT" panose="02090707080505020304" pitchFamily="18" charset="0"/>
            </a:endParaRPr>
          </a:p>
        </p:txBody>
      </p:sp>
      <p:sp>
        <p:nvSpPr>
          <p:cNvPr id="4105" name="文本框 38"/>
          <p:cNvSpPr txBox="1">
            <a:spLocks noChangeArrowheads="1"/>
          </p:cNvSpPr>
          <p:nvPr>
            <p:custDataLst>
              <p:tags r:id="rId9"/>
            </p:custDataLst>
          </p:nvPr>
        </p:nvSpPr>
        <p:spPr bwMode="auto">
          <a:xfrm>
            <a:off x="4448792" y="2129655"/>
            <a:ext cx="2112053" cy="3476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800"/>
              </a:spcBef>
              <a:buClr>
                <a:schemeClr val="accent1"/>
              </a:buClr>
              <a:buSzPct val="60000"/>
              <a:buFont typeface="Wingdings" panose="05000000000000000000" pitchFamily="2" charset="2"/>
              <a:buChar char=""/>
              <a:defRPr sz="2400">
                <a:solidFill>
                  <a:srgbClr val="0382A3"/>
                </a:solidFill>
                <a:latin typeface="Calibri" panose="020F0502020204030204" pitchFamily="34" charset="0"/>
                <a:ea typeface="幼圆" panose="02010509060101010101" pitchFamily="49" charset="-122"/>
              </a:defRPr>
            </a:lvl1pPr>
            <a:lvl2pPr marL="742950" indent="-285750">
              <a:lnSpc>
                <a:spcPct val="130000"/>
              </a:lnSpc>
              <a:buFont typeface="Calibri" panose="020F0502020204030204" pitchFamily="34" charset="0"/>
              <a:buChar char=" "/>
              <a:defRPr sz="1600">
                <a:solidFill>
                  <a:schemeClr val="tx1"/>
                </a:solidFill>
                <a:latin typeface="Calibri" panose="020F0502020204030204" pitchFamily="34" charset="0"/>
                <a:ea typeface="幼圆" panose="02010509060101010101" pitchFamily="49" charset="-122"/>
              </a:defRPr>
            </a:lvl2pPr>
            <a:lvl3pPr marL="1143000" indent="-228600">
              <a:lnSpc>
                <a:spcPct val="90000"/>
              </a:lnSpc>
              <a:spcBef>
                <a:spcPts val="500"/>
              </a:spcBef>
              <a:buFont typeface="Arial" panose="020B0604020202020204" pitchFamily="34" charset="0"/>
              <a:buChar char="•"/>
              <a:defRPr sz="2000">
                <a:solidFill>
                  <a:srgbClr val="7F7F7F"/>
                </a:solidFill>
                <a:latin typeface="Calibri" panose="020F0502020204030204" pitchFamily="34" charset="0"/>
                <a:ea typeface="幼圆" panose="02010509060101010101" pitchFamily="49" charset="-122"/>
              </a:defRPr>
            </a:lvl3pPr>
            <a:lvl4pPr marL="1600200" indent="-228600">
              <a:lnSpc>
                <a:spcPct val="90000"/>
              </a:lnSpc>
              <a:spcBef>
                <a:spcPts val="500"/>
              </a:spcBef>
              <a:buFont typeface="Arial" panose="020B0604020202020204" pitchFamily="34" charset="0"/>
              <a:buChar char="•"/>
              <a:defRPr>
                <a:solidFill>
                  <a:srgbClr val="7F7F7F"/>
                </a:solidFill>
                <a:latin typeface="Calibri" panose="020F0502020204030204" pitchFamily="34" charset="0"/>
                <a:ea typeface="幼圆" panose="02010509060101010101" pitchFamily="49" charset="-122"/>
              </a:defRPr>
            </a:lvl4pPr>
            <a:lvl5pPr marL="2057400" indent="-228600">
              <a:lnSpc>
                <a:spcPct val="90000"/>
              </a:lnSpc>
              <a:spcBef>
                <a:spcPts val="500"/>
              </a:spcBef>
              <a:buFont typeface="Arial" panose="020B0604020202020204" pitchFamily="34" charset="0"/>
              <a:buChar char="•"/>
              <a:defRPr>
                <a:solidFill>
                  <a:srgbClr val="7F7F7F"/>
                </a:solidFill>
                <a:latin typeface="Calibri" panose="020F0502020204030204" pitchFamily="34" charset="0"/>
                <a:ea typeface="幼圆" panose="02010509060101010101" pitchFamily="49" charset="-122"/>
              </a:defRPr>
            </a:lvl5pPr>
            <a:lvl6pPr marL="2514600" indent="-228600" fontAlgn="base">
              <a:lnSpc>
                <a:spcPct val="90000"/>
              </a:lnSpc>
              <a:spcBef>
                <a:spcPts val="500"/>
              </a:spcBef>
              <a:spcAft>
                <a:spcPct val="0"/>
              </a:spcAft>
              <a:buFont typeface="Arial" panose="020B0604020202020204" pitchFamily="34" charset="0"/>
              <a:buChar char="•"/>
              <a:defRPr>
                <a:solidFill>
                  <a:srgbClr val="7F7F7F"/>
                </a:solidFill>
                <a:latin typeface="Calibri" panose="020F0502020204030204" pitchFamily="34" charset="0"/>
                <a:ea typeface="幼圆" panose="02010509060101010101" pitchFamily="49" charset="-122"/>
              </a:defRPr>
            </a:lvl6pPr>
            <a:lvl7pPr marL="2971800" indent="-228600" fontAlgn="base">
              <a:lnSpc>
                <a:spcPct val="90000"/>
              </a:lnSpc>
              <a:spcBef>
                <a:spcPts val="500"/>
              </a:spcBef>
              <a:spcAft>
                <a:spcPct val="0"/>
              </a:spcAft>
              <a:buFont typeface="Arial" panose="020B0604020202020204" pitchFamily="34" charset="0"/>
              <a:buChar char="•"/>
              <a:defRPr>
                <a:solidFill>
                  <a:srgbClr val="7F7F7F"/>
                </a:solidFill>
                <a:latin typeface="Calibri" panose="020F0502020204030204" pitchFamily="34" charset="0"/>
                <a:ea typeface="幼圆" panose="02010509060101010101" pitchFamily="49" charset="-122"/>
              </a:defRPr>
            </a:lvl7pPr>
            <a:lvl8pPr marL="3429000" indent="-228600" fontAlgn="base">
              <a:lnSpc>
                <a:spcPct val="90000"/>
              </a:lnSpc>
              <a:spcBef>
                <a:spcPts val="500"/>
              </a:spcBef>
              <a:spcAft>
                <a:spcPct val="0"/>
              </a:spcAft>
              <a:buFont typeface="Arial" panose="020B0604020202020204" pitchFamily="34" charset="0"/>
              <a:buChar char="•"/>
              <a:defRPr>
                <a:solidFill>
                  <a:srgbClr val="7F7F7F"/>
                </a:solidFill>
                <a:latin typeface="Calibri" panose="020F0502020204030204" pitchFamily="34" charset="0"/>
                <a:ea typeface="幼圆" panose="02010509060101010101" pitchFamily="49" charset="-122"/>
              </a:defRPr>
            </a:lvl8pPr>
            <a:lvl9pPr marL="3886200" indent="-228600" fontAlgn="base">
              <a:lnSpc>
                <a:spcPct val="90000"/>
              </a:lnSpc>
              <a:spcBef>
                <a:spcPts val="500"/>
              </a:spcBef>
              <a:spcAft>
                <a:spcPct val="0"/>
              </a:spcAft>
              <a:buFont typeface="Arial" panose="020B0604020202020204" pitchFamily="34" charset="0"/>
              <a:buChar char="•"/>
              <a:defRPr>
                <a:solidFill>
                  <a:srgbClr val="7F7F7F"/>
                </a:solidFill>
                <a:latin typeface="Calibri" panose="020F0502020204030204" pitchFamily="34" charset="0"/>
                <a:ea typeface="幼圆" panose="02010509060101010101" pitchFamily="49" charset="-122"/>
              </a:defRPr>
            </a:lvl9pPr>
          </a:lstStyle>
          <a:p>
            <a:pPr defTabSz="685800">
              <a:buNone/>
              <a:defRPr/>
            </a:pPr>
            <a:r>
              <a:rPr lang="zh-CN" altLang="en-US" sz="2000" kern="0" dirty="0">
                <a:solidFill>
                  <a:schemeClr val="accent1"/>
                </a:solidFill>
                <a:latin typeface="微软雅黑" panose="020B0503020204020204" pitchFamily="34" charset="-122"/>
                <a:ea typeface="微软雅黑" panose="020B0503020204020204" pitchFamily="34" charset="-122"/>
              </a:rPr>
              <a:t>系统模块</a:t>
            </a:r>
            <a:endParaRPr lang="zh-CN" altLang="en-US" sz="2000" kern="0" dirty="0">
              <a:solidFill>
                <a:schemeClr val="accent1"/>
              </a:solidFill>
              <a:latin typeface="微软雅黑" panose="020B0503020204020204" pitchFamily="34" charset="-122"/>
              <a:ea typeface="微软雅黑" panose="020B0503020204020204" pitchFamily="34" charset="-122"/>
            </a:endParaRPr>
          </a:p>
        </p:txBody>
      </p:sp>
      <p:sp>
        <p:nvSpPr>
          <p:cNvPr id="13" name="任意多边形 12"/>
          <p:cNvSpPr/>
          <p:nvPr>
            <p:custDataLst>
              <p:tags r:id="rId10"/>
            </p:custDataLst>
          </p:nvPr>
        </p:nvSpPr>
        <p:spPr>
          <a:xfrm>
            <a:off x="2260543" y="2299906"/>
            <a:ext cx="1358429" cy="666714"/>
          </a:xfrm>
          <a:custGeom>
            <a:avLst/>
            <a:gdLst>
              <a:gd name="connsiteX0" fmla="*/ 0 w 2881560"/>
              <a:gd name="connsiteY0" fmla="*/ 0 h 2025869"/>
              <a:gd name="connsiteX1" fmla="*/ 409902 w 2881560"/>
              <a:gd name="connsiteY1" fmla="*/ 0 h 2025869"/>
              <a:gd name="connsiteX2" fmla="*/ 409902 w 2881560"/>
              <a:gd name="connsiteY2" fmla="*/ 1694793 h 2025869"/>
              <a:gd name="connsiteX3" fmla="*/ 2881560 w 2881560"/>
              <a:gd name="connsiteY3" fmla="*/ 1694793 h 2025869"/>
              <a:gd name="connsiteX4" fmla="*/ 2881560 w 2881560"/>
              <a:gd name="connsiteY4" fmla="*/ 2025869 h 2025869"/>
              <a:gd name="connsiteX5" fmla="*/ 0 w 2881560"/>
              <a:gd name="connsiteY5" fmla="*/ 2025869 h 2025869"/>
              <a:gd name="connsiteX0-1" fmla="*/ 2881560 w 2973000"/>
              <a:gd name="connsiteY0-2" fmla="*/ 1694793 h 2025869"/>
              <a:gd name="connsiteX1-3" fmla="*/ 2881560 w 2973000"/>
              <a:gd name="connsiteY1-4" fmla="*/ 2025869 h 2025869"/>
              <a:gd name="connsiteX2-5" fmla="*/ 0 w 2973000"/>
              <a:gd name="connsiteY2-6" fmla="*/ 2025869 h 2025869"/>
              <a:gd name="connsiteX3-7" fmla="*/ 0 w 2973000"/>
              <a:gd name="connsiteY3-8" fmla="*/ 0 h 2025869"/>
              <a:gd name="connsiteX4-9" fmla="*/ 409902 w 2973000"/>
              <a:gd name="connsiteY4-10" fmla="*/ 0 h 2025869"/>
              <a:gd name="connsiteX5-11" fmla="*/ 409902 w 2973000"/>
              <a:gd name="connsiteY5-12" fmla="*/ 1694793 h 2025869"/>
              <a:gd name="connsiteX6" fmla="*/ 2973000 w 2973000"/>
              <a:gd name="connsiteY6" fmla="*/ 1786233 h 2025869"/>
              <a:gd name="connsiteX0-13" fmla="*/ 2881560 w 2881560"/>
              <a:gd name="connsiteY0-14" fmla="*/ 1694793 h 2025869"/>
              <a:gd name="connsiteX1-15" fmla="*/ 2881560 w 2881560"/>
              <a:gd name="connsiteY1-16" fmla="*/ 2025869 h 2025869"/>
              <a:gd name="connsiteX2-17" fmla="*/ 0 w 2881560"/>
              <a:gd name="connsiteY2-18" fmla="*/ 2025869 h 2025869"/>
              <a:gd name="connsiteX3-19" fmla="*/ 0 w 2881560"/>
              <a:gd name="connsiteY3-20" fmla="*/ 0 h 2025869"/>
              <a:gd name="connsiteX4-21" fmla="*/ 409902 w 2881560"/>
              <a:gd name="connsiteY4-22" fmla="*/ 0 h 2025869"/>
              <a:gd name="connsiteX5-23" fmla="*/ 409902 w 2881560"/>
              <a:gd name="connsiteY5-24" fmla="*/ 1694793 h 2025869"/>
              <a:gd name="connsiteX0-25" fmla="*/ 2881560 w 2881560"/>
              <a:gd name="connsiteY0-26" fmla="*/ 1694793 h 2025869"/>
              <a:gd name="connsiteX1-27" fmla="*/ 2881560 w 2881560"/>
              <a:gd name="connsiteY1-28" fmla="*/ 2025869 h 2025869"/>
              <a:gd name="connsiteX2-29" fmla="*/ 0 w 2881560"/>
              <a:gd name="connsiteY2-30" fmla="*/ 2025869 h 2025869"/>
              <a:gd name="connsiteX3-31" fmla="*/ 0 w 2881560"/>
              <a:gd name="connsiteY3-32" fmla="*/ 0 h 2025869"/>
              <a:gd name="connsiteX4-33" fmla="*/ 409902 w 2881560"/>
              <a:gd name="connsiteY4-34" fmla="*/ 0 h 2025869"/>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881560" h="2025869">
                <a:moveTo>
                  <a:pt x="2881560" y="1694793"/>
                </a:moveTo>
                <a:lnTo>
                  <a:pt x="2881560" y="2025869"/>
                </a:lnTo>
                <a:lnTo>
                  <a:pt x="0" y="2025869"/>
                </a:lnTo>
                <a:lnTo>
                  <a:pt x="0" y="0"/>
                </a:lnTo>
                <a:lnTo>
                  <a:pt x="409902" y="0"/>
                </a:lnTo>
              </a:path>
            </a:pathLst>
          </a:custGeom>
          <a:noFill/>
          <a:ln w="12700" cap="flat" cmpd="sng" algn="ctr">
            <a:solidFill>
              <a:schemeClr val="accent1"/>
            </a:solidFill>
            <a:prstDash val="solid"/>
            <a:miter lim="800000"/>
          </a:ln>
          <a:effectLst/>
        </p:spPr>
        <p:txBody>
          <a:bodyPr anchor="ctr"/>
          <a:lstStyle/>
          <a:p>
            <a:pPr algn="ctr">
              <a:defRPr/>
            </a:pPr>
            <a:endParaRPr lang="zh-CN" altLang="en-US" sz="1280" kern="0" dirty="0">
              <a:solidFill>
                <a:prstClr val="white"/>
              </a:solidFill>
            </a:endParaRPr>
          </a:p>
        </p:txBody>
      </p:sp>
    </p:spTree>
    <p:custDataLst>
      <p:tags r:id="rId11"/>
    </p:custDataLst>
  </p:cSld>
  <p:clrMapOvr>
    <a:masterClrMapping/>
  </p:clrMapOvr>
  <p:transition spd="slow" advClick="0" advTm="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heel(1)">
                                      <p:cBhvr>
                                        <p:cTn id="7" dur="2000"/>
                                        <p:tgtEl>
                                          <p:spTgt spid="1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5"/>
                                        </p:tgtEl>
                                        <p:attrNameLst>
                                          <p:attrName>style.visibility</p:attrName>
                                        </p:attrNameLst>
                                      </p:cBhvr>
                                      <p:to>
                                        <p:strVal val="visible"/>
                                      </p:to>
                                    </p:set>
                                    <p:animEffect transition="in" filter="fade">
                                      <p:cBhvr>
                                        <p:cTn id="10" dur="500"/>
                                        <p:tgtEl>
                                          <p:spTgt spid="3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098"/>
                                        </p:tgtEl>
                                        <p:attrNameLst>
                                          <p:attrName>style.visibility</p:attrName>
                                        </p:attrNameLst>
                                      </p:cBhvr>
                                      <p:to>
                                        <p:strVal val="visible"/>
                                      </p:to>
                                    </p:set>
                                    <p:animEffect transition="in" filter="fade">
                                      <p:cBhvr>
                                        <p:cTn id="13" dur="500"/>
                                        <p:tgtEl>
                                          <p:spTgt spid="4098"/>
                                        </p:tgtEl>
                                      </p:cBhvr>
                                    </p:animEffect>
                                  </p:childTnLst>
                                </p:cTn>
                              </p:par>
                            </p:childTnLst>
                          </p:cTn>
                        </p:par>
                        <p:par>
                          <p:cTn id="14" fill="hold">
                            <p:stCondLst>
                              <p:cond delay="2000"/>
                            </p:stCondLst>
                            <p:childTnLst>
                              <p:par>
                                <p:cTn id="15" presetID="47" presetClass="entr" presetSubtype="0" fill="hold" grpId="0" nodeType="afterEffect">
                                  <p:stCondLst>
                                    <p:cond delay="0"/>
                                  </p:stCondLst>
                                  <p:childTnLst>
                                    <p:set>
                                      <p:cBhvr>
                                        <p:cTn id="16" dur="1" fill="hold">
                                          <p:stCondLst>
                                            <p:cond delay="0"/>
                                          </p:stCondLst>
                                        </p:cTn>
                                        <p:tgtEl>
                                          <p:spTgt spid="36"/>
                                        </p:tgtEl>
                                        <p:attrNameLst>
                                          <p:attrName>style.visibility</p:attrName>
                                        </p:attrNameLst>
                                      </p:cBhvr>
                                      <p:to>
                                        <p:strVal val="visible"/>
                                      </p:to>
                                    </p:set>
                                    <p:animEffect transition="in" filter="fade">
                                      <p:cBhvr>
                                        <p:cTn id="17" dur="1000"/>
                                        <p:tgtEl>
                                          <p:spTgt spid="36"/>
                                        </p:tgtEl>
                                      </p:cBhvr>
                                    </p:animEffect>
                                    <p:anim calcmode="lin" valueType="num">
                                      <p:cBhvr>
                                        <p:cTn id="18" dur="1000" fill="hold"/>
                                        <p:tgtEl>
                                          <p:spTgt spid="36"/>
                                        </p:tgtEl>
                                        <p:attrNameLst>
                                          <p:attrName>ppt_x</p:attrName>
                                        </p:attrNameLst>
                                      </p:cBhvr>
                                      <p:tavLst>
                                        <p:tav tm="0">
                                          <p:val>
                                            <p:strVal val="#ppt_x"/>
                                          </p:val>
                                        </p:tav>
                                        <p:tav tm="100000">
                                          <p:val>
                                            <p:strVal val="#ppt_x"/>
                                          </p:val>
                                        </p:tav>
                                      </p:tavLst>
                                    </p:anim>
                                    <p:anim calcmode="lin" valueType="num">
                                      <p:cBhvr>
                                        <p:cTn id="19" dur="1000" fill="hold"/>
                                        <p:tgtEl>
                                          <p:spTgt spid="36"/>
                                        </p:tgtEl>
                                        <p:attrNameLst>
                                          <p:attrName>ppt_y</p:attrName>
                                        </p:attrNameLst>
                                      </p:cBhvr>
                                      <p:tavLst>
                                        <p:tav tm="0">
                                          <p:val>
                                            <p:strVal val="#ppt_y-.1"/>
                                          </p:val>
                                        </p:tav>
                                        <p:tav tm="100000">
                                          <p:val>
                                            <p:strVal val="#ppt_y"/>
                                          </p:val>
                                        </p:tav>
                                      </p:tavLst>
                                    </p:anim>
                                  </p:childTnLst>
                                </p:cTn>
                              </p:par>
                            </p:childTnLst>
                          </p:cTn>
                        </p:par>
                        <p:par>
                          <p:cTn id="20" fill="hold">
                            <p:stCondLst>
                              <p:cond delay="3000"/>
                            </p:stCondLst>
                            <p:childTnLst>
                              <p:par>
                                <p:cTn id="21" presetID="10" presetClass="entr" presetSubtype="0" fill="hold" grpId="0" nodeType="afterEffect">
                                  <p:stCondLst>
                                    <p:cond delay="0"/>
                                  </p:stCondLst>
                                  <p:childTnLst>
                                    <p:set>
                                      <p:cBhvr>
                                        <p:cTn id="22" dur="1" fill="hold">
                                          <p:stCondLst>
                                            <p:cond delay="0"/>
                                          </p:stCondLst>
                                        </p:cTn>
                                        <p:tgtEl>
                                          <p:spTgt spid="37"/>
                                        </p:tgtEl>
                                        <p:attrNameLst>
                                          <p:attrName>style.visibility</p:attrName>
                                        </p:attrNameLst>
                                      </p:cBhvr>
                                      <p:to>
                                        <p:strVal val="visible"/>
                                      </p:to>
                                    </p:set>
                                    <p:animEffect transition="in" filter="fade">
                                      <p:cBhvr>
                                        <p:cTn id="23" dur="500"/>
                                        <p:tgtEl>
                                          <p:spTgt spid="37"/>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8"/>
                                        </p:tgtEl>
                                        <p:attrNameLst>
                                          <p:attrName>style.visibility</p:attrName>
                                        </p:attrNameLst>
                                      </p:cBhvr>
                                      <p:to>
                                        <p:strVal val="visible"/>
                                      </p:to>
                                    </p:set>
                                    <p:animEffect transition="in" filter="fade">
                                      <p:cBhvr>
                                        <p:cTn id="26" dur="500"/>
                                        <p:tgtEl>
                                          <p:spTgt spid="38"/>
                                        </p:tgtEl>
                                      </p:cBhvr>
                                    </p:animEffect>
                                  </p:childTnLst>
                                </p:cTn>
                              </p:par>
                            </p:childTnLst>
                          </p:cTn>
                        </p:par>
                        <p:par>
                          <p:cTn id="27" fill="hold">
                            <p:stCondLst>
                              <p:cond delay="3500"/>
                            </p:stCondLst>
                            <p:childTnLst>
                              <p:par>
                                <p:cTn id="28" presetID="10" presetClass="entr" presetSubtype="0" fill="hold" nodeType="afterEffect">
                                  <p:stCondLst>
                                    <p:cond delay="0"/>
                                  </p:stCondLst>
                                  <p:childTnLst>
                                    <p:set>
                                      <p:cBhvr>
                                        <p:cTn id="29" dur="1" fill="hold">
                                          <p:stCondLst>
                                            <p:cond delay="0"/>
                                          </p:stCondLst>
                                        </p:cTn>
                                        <p:tgtEl>
                                          <p:spTgt spid="4100"/>
                                        </p:tgtEl>
                                        <p:attrNameLst>
                                          <p:attrName>style.visibility</p:attrName>
                                        </p:attrNameLst>
                                      </p:cBhvr>
                                      <p:to>
                                        <p:strVal val="visible"/>
                                      </p:to>
                                    </p:set>
                                    <p:animEffect transition="in" filter="fade">
                                      <p:cBhvr>
                                        <p:cTn id="30" dur="500"/>
                                        <p:tgtEl>
                                          <p:spTgt spid="4100"/>
                                        </p:tgtEl>
                                      </p:cBhvr>
                                    </p:animEffect>
                                  </p:childTnLst>
                                </p:cTn>
                              </p:par>
                            </p:childTnLst>
                          </p:cTn>
                        </p:par>
                        <p:par>
                          <p:cTn id="31" fill="hold">
                            <p:stCondLst>
                              <p:cond delay="4000"/>
                            </p:stCondLst>
                            <p:childTnLst>
                              <p:par>
                                <p:cTn id="32" presetID="47" presetClass="entr" presetSubtype="0" fill="hold" grpId="0" nodeType="afterEffect">
                                  <p:stCondLst>
                                    <p:cond delay="0"/>
                                  </p:stCondLst>
                                  <p:childTnLst>
                                    <p:set>
                                      <p:cBhvr>
                                        <p:cTn id="33" dur="1" fill="hold">
                                          <p:stCondLst>
                                            <p:cond delay="0"/>
                                          </p:stCondLst>
                                        </p:cTn>
                                        <p:tgtEl>
                                          <p:spTgt spid="4105"/>
                                        </p:tgtEl>
                                        <p:attrNameLst>
                                          <p:attrName>style.visibility</p:attrName>
                                        </p:attrNameLst>
                                      </p:cBhvr>
                                      <p:to>
                                        <p:strVal val="visible"/>
                                      </p:to>
                                    </p:set>
                                    <p:animEffect transition="in" filter="fade">
                                      <p:cBhvr>
                                        <p:cTn id="34" dur="1000"/>
                                        <p:tgtEl>
                                          <p:spTgt spid="4105"/>
                                        </p:tgtEl>
                                      </p:cBhvr>
                                    </p:animEffect>
                                    <p:anim calcmode="lin" valueType="num">
                                      <p:cBhvr>
                                        <p:cTn id="35" dur="1000" fill="hold"/>
                                        <p:tgtEl>
                                          <p:spTgt spid="4105"/>
                                        </p:tgtEl>
                                        <p:attrNameLst>
                                          <p:attrName>ppt_x</p:attrName>
                                        </p:attrNameLst>
                                      </p:cBhvr>
                                      <p:tavLst>
                                        <p:tav tm="0">
                                          <p:val>
                                            <p:strVal val="#ppt_x"/>
                                          </p:val>
                                        </p:tav>
                                        <p:tav tm="100000">
                                          <p:val>
                                            <p:strVal val="#ppt_x"/>
                                          </p:val>
                                        </p:tav>
                                      </p:tavLst>
                                    </p:anim>
                                    <p:anim calcmode="lin" valueType="num">
                                      <p:cBhvr>
                                        <p:cTn id="36" dur="1000" fill="hold"/>
                                        <p:tgtEl>
                                          <p:spTgt spid="4105"/>
                                        </p:tgtEl>
                                        <p:attrNameLst>
                                          <p:attrName>ppt_y</p:attrName>
                                        </p:attrNameLst>
                                      </p:cBhvr>
                                      <p:tavLst>
                                        <p:tav tm="0">
                                          <p:val>
                                            <p:strVal val="#ppt_y-.1"/>
                                          </p:val>
                                        </p:tav>
                                        <p:tav tm="100000">
                                          <p:val>
                                            <p:strVal val="#ppt_y"/>
                                          </p:val>
                                        </p:tav>
                                      </p:tavLst>
                                    </p:anim>
                                  </p:childTnLst>
                                </p:cTn>
                              </p:par>
                              <p:par>
                                <p:cTn id="37" presetID="47" presetClass="entr" presetSubtype="0" fill="hold" grpId="0" nodeType="withEffect">
                                  <p:stCondLst>
                                    <p:cond delay="0"/>
                                  </p:stCondLst>
                                  <p:childTnLst>
                                    <p:set>
                                      <p:cBhvr>
                                        <p:cTn id="38" dur="1" fill="hold">
                                          <p:stCondLst>
                                            <p:cond delay="0"/>
                                          </p:stCondLst>
                                        </p:cTn>
                                        <p:tgtEl>
                                          <p:spTgt spid="30"/>
                                        </p:tgtEl>
                                        <p:attrNameLst>
                                          <p:attrName>style.visibility</p:attrName>
                                        </p:attrNameLst>
                                      </p:cBhvr>
                                      <p:to>
                                        <p:strVal val="visible"/>
                                      </p:to>
                                    </p:set>
                                    <p:animEffect transition="in" filter="fade">
                                      <p:cBhvr>
                                        <p:cTn id="39" dur="1000"/>
                                        <p:tgtEl>
                                          <p:spTgt spid="30"/>
                                        </p:tgtEl>
                                      </p:cBhvr>
                                    </p:animEffect>
                                    <p:anim calcmode="lin" valueType="num">
                                      <p:cBhvr>
                                        <p:cTn id="40" dur="1000" fill="hold"/>
                                        <p:tgtEl>
                                          <p:spTgt spid="30"/>
                                        </p:tgtEl>
                                        <p:attrNameLst>
                                          <p:attrName>ppt_x</p:attrName>
                                        </p:attrNameLst>
                                      </p:cBhvr>
                                      <p:tavLst>
                                        <p:tav tm="0">
                                          <p:val>
                                            <p:strVal val="#ppt_x"/>
                                          </p:val>
                                        </p:tav>
                                        <p:tav tm="100000">
                                          <p:val>
                                            <p:strVal val="#ppt_x"/>
                                          </p:val>
                                        </p:tav>
                                      </p:tavLst>
                                    </p:anim>
                                    <p:anim calcmode="lin" valueType="num">
                                      <p:cBhvr>
                                        <p:cTn id="41" dur="1000" fill="hold"/>
                                        <p:tgtEl>
                                          <p:spTgt spid="3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8" grpId="0"/>
      <p:bldP spid="30" grpId="0"/>
      <p:bldP spid="35" grpId="0"/>
      <p:bldP spid="36" grpId="0" animBg="1"/>
      <p:bldP spid="37" grpId="0" animBg="1"/>
      <p:bldP spid="38" grpId="0" animBg="1"/>
      <p:bldP spid="4105" grpId="0"/>
      <p:bldP spid="1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TextBox 39"/>
          <p:cNvSpPr txBox="1"/>
          <p:nvPr/>
        </p:nvSpPr>
        <p:spPr>
          <a:xfrm>
            <a:off x="1654180" y="5919748"/>
            <a:ext cx="815909" cy="338706"/>
          </a:xfrm>
          <a:prstGeom prst="rect">
            <a:avLst/>
          </a:prstGeom>
          <a:noFill/>
        </p:spPr>
        <p:txBody>
          <a:bodyPr wrap="none" lIns="61109" tIns="30555" rIns="61109" bIns="30555" rtlCol="0">
            <a:spAutoFit/>
          </a:bodyPr>
          <a:lstStyle/>
          <a:p>
            <a:r>
              <a:rPr lang="zh-CN" altLang="en-US" dirty="0"/>
              <a:t>延迟符</a:t>
            </a:r>
            <a:endParaRPr lang="zh-CN" altLang="en-US" dirty="0"/>
          </a:p>
        </p:txBody>
      </p:sp>
      <p:sp>
        <p:nvSpPr>
          <p:cNvPr id="53" name="Freeform 15"/>
          <p:cNvSpPr>
            <a:spLocks noEditPoints="1" noChangeArrowheads="1"/>
          </p:cNvSpPr>
          <p:nvPr/>
        </p:nvSpPr>
        <p:spPr bwMode="auto">
          <a:xfrm>
            <a:off x="4370466" y="1637342"/>
            <a:ext cx="313566" cy="674285"/>
          </a:xfrm>
          <a:custGeom>
            <a:avLst/>
            <a:gdLst>
              <a:gd name="T0" fmla="*/ 72 w 77"/>
              <a:gd name="T1" fmla="*/ 96 h 165"/>
              <a:gd name="T2" fmla="*/ 77 w 77"/>
              <a:gd name="T3" fmla="*/ 94 h 165"/>
              <a:gd name="T4" fmla="*/ 53 w 77"/>
              <a:gd name="T5" fmla="*/ 38 h 165"/>
              <a:gd name="T6" fmla="*/ 23 w 77"/>
              <a:gd name="T7" fmla="*/ 38 h 165"/>
              <a:gd name="T8" fmla="*/ 0 w 77"/>
              <a:gd name="T9" fmla="*/ 94 h 165"/>
              <a:gd name="T10" fmla="*/ 5 w 77"/>
              <a:gd name="T11" fmla="*/ 96 h 165"/>
              <a:gd name="T12" fmla="*/ 26 w 77"/>
              <a:gd name="T13" fmla="*/ 56 h 165"/>
              <a:gd name="T14" fmla="*/ 29 w 77"/>
              <a:gd name="T15" fmla="*/ 74 h 165"/>
              <a:gd name="T16" fmla="*/ 7 w 77"/>
              <a:gd name="T17" fmla="*/ 112 h 165"/>
              <a:gd name="T18" fmla="*/ 29 w 77"/>
              <a:gd name="T19" fmla="*/ 112 h 165"/>
              <a:gd name="T20" fmla="*/ 36 w 77"/>
              <a:gd name="T21" fmla="*/ 165 h 165"/>
              <a:gd name="T22" fmla="*/ 42 w 77"/>
              <a:gd name="T23" fmla="*/ 165 h 165"/>
              <a:gd name="T24" fmla="*/ 48 w 77"/>
              <a:gd name="T25" fmla="*/ 112 h 165"/>
              <a:gd name="T26" fmla="*/ 69 w 77"/>
              <a:gd name="T27" fmla="*/ 112 h 165"/>
              <a:gd name="T28" fmla="*/ 48 w 77"/>
              <a:gd name="T29" fmla="*/ 74 h 165"/>
              <a:gd name="T30" fmla="*/ 51 w 77"/>
              <a:gd name="T31" fmla="*/ 56 h 165"/>
              <a:gd name="T32" fmla="*/ 72 w 77"/>
              <a:gd name="T33" fmla="*/ 96 h 165"/>
              <a:gd name="T34" fmla="*/ 37 w 77"/>
              <a:gd name="T35" fmla="*/ 25 h 165"/>
              <a:gd name="T36" fmla="*/ 46 w 77"/>
              <a:gd name="T37" fmla="*/ 22 h 165"/>
              <a:gd name="T38" fmla="*/ 50 w 77"/>
              <a:gd name="T39" fmla="*/ 13 h 165"/>
              <a:gd name="T40" fmla="*/ 47 w 77"/>
              <a:gd name="T41" fmla="*/ 4 h 165"/>
              <a:gd name="T42" fmla="*/ 37 w 77"/>
              <a:gd name="T43" fmla="*/ 0 h 165"/>
              <a:gd name="T44" fmla="*/ 28 w 77"/>
              <a:gd name="T45" fmla="*/ 4 h 165"/>
              <a:gd name="T46" fmla="*/ 25 w 77"/>
              <a:gd name="T47" fmla="*/ 13 h 165"/>
              <a:gd name="T48" fmla="*/ 28 w 77"/>
              <a:gd name="T49" fmla="*/ 22 h 165"/>
              <a:gd name="T50" fmla="*/ 37 w 77"/>
              <a:gd name="T51" fmla="*/ 25 h 165"/>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77"/>
              <a:gd name="T79" fmla="*/ 0 h 165"/>
              <a:gd name="T80" fmla="*/ 77 w 77"/>
              <a:gd name="T81" fmla="*/ 165 h 165"/>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77" h="165">
                <a:moveTo>
                  <a:pt x="72" y="96"/>
                </a:moveTo>
                <a:cubicBezTo>
                  <a:pt x="74" y="96"/>
                  <a:pt x="76" y="95"/>
                  <a:pt x="77" y="94"/>
                </a:cubicBezTo>
                <a:cubicBezTo>
                  <a:pt x="53" y="38"/>
                  <a:pt x="53" y="38"/>
                  <a:pt x="53" y="38"/>
                </a:cubicBezTo>
                <a:cubicBezTo>
                  <a:pt x="23" y="38"/>
                  <a:pt x="23" y="38"/>
                  <a:pt x="23" y="38"/>
                </a:cubicBezTo>
                <a:cubicBezTo>
                  <a:pt x="0" y="94"/>
                  <a:pt x="0" y="94"/>
                  <a:pt x="0" y="94"/>
                </a:cubicBezTo>
                <a:cubicBezTo>
                  <a:pt x="5" y="96"/>
                  <a:pt x="5" y="96"/>
                  <a:pt x="5" y="96"/>
                </a:cubicBezTo>
                <a:cubicBezTo>
                  <a:pt x="26" y="56"/>
                  <a:pt x="26" y="56"/>
                  <a:pt x="26" y="56"/>
                </a:cubicBezTo>
                <a:cubicBezTo>
                  <a:pt x="29" y="74"/>
                  <a:pt x="29" y="74"/>
                  <a:pt x="29" y="74"/>
                </a:cubicBezTo>
                <a:cubicBezTo>
                  <a:pt x="7" y="112"/>
                  <a:pt x="7" y="112"/>
                  <a:pt x="7" y="112"/>
                </a:cubicBezTo>
                <a:cubicBezTo>
                  <a:pt x="29" y="112"/>
                  <a:pt x="29" y="112"/>
                  <a:pt x="29" y="112"/>
                </a:cubicBezTo>
                <a:cubicBezTo>
                  <a:pt x="36" y="165"/>
                  <a:pt x="36" y="165"/>
                  <a:pt x="36" y="165"/>
                </a:cubicBezTo>
                <a:cubicBezTo>
                  <a:pt x="42" y="165"/>
                  <a:pt x="42" y="165"/>
                  <a:pt x="42" y="165"/>
                </a:cubicBezTo>
                <a:cubicBezTo>
                  <a:pt x="48" y="112"/>
                  <a:pt x="48" y="112"/>
                  <a:pt x="48" y="112"/>
                </a:cubicBezTo>
                <a:cubicBezTo>
                  <a:pt x="69" y="112"/>
                  <a:pt x="69" y="112"/>
                  <a:pt x="69" y="112"/>
                </a:cubicBezTo>
                <a:cubicBezTo>
                  <a:pt x="48" y="74"/>
                  <a:pt x="48" y="74"/>
                  <a:pt x="48" y="74"/>
                </a:cubicBezTo>
                <a:cubicBezTo>
                  <a:pt x="51" y="56"/>
                  <a:pt x="51" y="56"/>
                  <a:pt x="51" y="56"/>
                </a:cubicBezTo>
                <a:lnTo>
                  <a:pt x="72" y="96"/>
                </a:lnTo>
                <a:close/>
                <a:moveTo>
                  <a:pt x="37" y="25"/>
                </a:moveTo>
                <a:cubicBezTo>
                  <a:pt x="41" y="25"/>
                  <a:pt x="44" y="24"/>
                  <a:pt x="46" y="22"/>
                </a:cubicBezTo>
                <a:cubicBezTo>
                  <a:pt x="49" y="19"/>
                  <a:pt x="50" y="16"/>
                  <a:pt x="50" y="13"/>
                </a:cubicBezTo>
                <a:cubicBezTo>
                  <a:pt x="50" y="9"/>
                  <a:pt x="49" y="6"/>
                  <a:pt x="47" y="4"/>
                </a:cubicBezTo>
                <a:cubicBezTo>
                  <a:pt x="44" y="1"/>
                  <a:pt x="41" y="0"/>
                  <a:pt x="37" y="0"/>
                </a:cubicBezTo>
                <a:cubicBezTo>
                  <a:pt x="34" y="0"/>
                  <a:pt x="31" y="1"/>
                  <a:pt x="28" y="4"/>
                </a:cubicBezTo>
                <a:cubicBezTo>
                  <a:pt x="26" y="6"/>
                  <a:pt x="25" y="9"/>
                  <a:pt x="25" y="13"/>
                </a:cubicBezTo>
                <a:cubicBezTo>
                  <a:pt x="25" y="16"/>
                  <a:pt x="26" y="19"/>
                  <a:pt x="28" y="22"/>
                </a:cubicBezTo>
                <a:cubicBezTo>
                  <a:pt x="31" y="24"/>
                  <a:pt x="34" y="25"/>
                  <a:pt x="37" y="25"/>
                </a:cubicBezTo>
                <a:close/>
              </a:path>
            </a:pathLst>
          </a:custGeom>
          <a:solidFill>
            <a:srgbClr val="FFFFFF"/>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zh-CN">
              <a:solidFill>
                <a:srgbClr val="000000"/>
              </a:solidFill>
              <a:sym typeface="宋体" panose="02010600030101010101" pitchFamily="2" charset="-122"/>
            </a:endParaRPr>
          </a:p>
        </p:txBody>
      </p:sp>
      <p:sp>
        <p:nvSpPr>
          <p:cNvPr id="54" name="Freeform 16"/>
          <p:cNvSpPr>
            <a:spLocks noChangeArrowheads="1"/>
          </p:cNvSpPr>
          <p:nvPr/>
        </p:nvSpPr>
        <p:spPr bwMode="auto">
          <a:xfrm>
            <a:off x="3926492" y="1961290"/>
            <a:ext cx="93777" cy="23453"/>
          </a:xfrm>
          <a:custGeom>
            <a:avLst/>
            <a:gdLst>
              <a:gd name="T0" fmla="*/ 32 w 32"/>
              <a:gd name="T1" fmla="*/ 0 h 8"/>
              <a:gd name="T2" fmla="*/ 31 w 32"/>
              <a:gd name="T3" fmla="*/ 8 h 8"/>
              <a:gd name="T4" fmla="*/ 0 w 32"/>
              <a:gd name="T5" fmla="*/ 8 h 8"/>
              <a:gd name="T6" fmla="*/ 1 w 32"/>
              <a:gd name="T7" fmla="*/ 0 h 8"/>
              <a:gd name="T8" fmla="*/ 32 w 32"/>
              <a:gd name="T9" fmla="*/ 0 h 8"/>
              <a:gd name="T10" fmla="*/ 0 60000 65536"/>
              <a:gd name="T11" fmla="*/ 0 60000 65536"/>
              <a:gd name="T12" fmla="*/ 0 60000 65536"/>
              <a:gd name="T13" fmla="*/ 0 60000 65536"/>
              <a:gd name="T14" fmla="*/ 0 60000 65536"/>
              <a:gd name="T15" fmla="*/ 0 w 32"/>
              <a:gd name="T16" fmla="*/ 0 h 8"/>
              <a:gd name="T17" fmla="*/ 32 w 32"/>
              <a:gd name="T18" fmla="*/ 8 h 8"/>
            </a:gdLst>
            <a:ahLst/>
            <a:cxnLst>
              <a:cxn ang="T10">
                <a:pos x="T0" y="T1"/>
              </a:cxn>
              <a:cxn ang="T11">
                <a:pos x="T2" y="T3"/>
              </a:cxn>
              <a:cxn ang="T12">
                <a:pos x="T4" y="T5"/>
              </a:cxn>
              <a:cxn ang="T13">
                <a:pos x="T6" y="T7"/>
              </a:cxn>
              <a:cxn ang="T14">
                <a:pos x="T8" y="T9"/>
              </a:cxn>
            </a:cxnLst>
            <a:rect l="T15" t="T16" r="T17" b="T18"/>
            <a:pathLst>
              <a:path w="32" h="8">
                <a:moveTo>
                  <a:pt x="32" y="0"/>
                </a:moveTo>
                <a:lnTo>
                  <a:pt x="31" y="8"/>
                </a:lnTo>
                <a:lnTo>
                  <a:pt x="0" y="8"/>
                </a:lnTo>
                <a:lnTo>
                  <a:pt x="1" y="0"/>
                </a:lnTo>
                <a:lnTo>
                  <a:pt x="32" y="0"/>
                </a:lnTo>
                <a:close/>
              </a:path>
            </a:pathLst>
          </a:custGeom>
          <a:solidFill>
            <a:srgbClr val="FFFFFF"/>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zh-CN">
              <a:solidFill>
                <a:srgbClr val="000000"/>
              </a:solidFill>
              <a:sym typeface="宋体" panose="02010600030101010101" pitchFamily="2" charset="-122"/>
            </a:endParaRPr>
          </a:p>
        </p:txBody>
      </p:sp>
      <p:sp>
        <p:nvSpPr>
          <p:cNvPr id="55" name="Freeform 20"/>
          <p:cNvSpPr>
            <a:spLocks noEditPoints="1" noChangeArrowheads="1"/>
          </p:cNvSpPr>
          <p:nvPr/>
        </p:nvSpPr>
        <p:spPr bwMode="auto">
          <a:xfrm>
            <a:off x="4458381" y="2960474"/>
            <a:ext cx="202206" cy="598062"/>
          </a:xfrm>
          <a:custGeom>
            <a:avLst/>
            <a:gdLst>
              <a:gd name="T0" fmla="*/ 50 w 50"/>
              <a:gd name="T1" fmla="*/ 96 h 147"/>
              <a:gd name="T2" fmla="*/ 41 w 50"/>
              <a:gd name="T3" fmla="*/ 96 h 147"/>
              <a:gd name="T4" fmla="*/ 41 w 50"/>
              <a:gd name="T5" fmla="*/ 147 h 147"/>
              <a:gd name="T6" fmla="*/ 28 w 50"/>
              <a:gd name="T7" fmla="*/ 147 h 147"/>
              <a:gd name="T8" fmla="*/ 28 w 50"/>
              <a:gd name="T9" fmla="*/ 96 h 147"/>
              <a:gd name="T10" fmla="*/ 21 w 50"/>
              <a:gd name="T11" fmla="*/ 96 h 147"/>
              <a:gd name="T12" fmla="*/ 21 w 50"/>
              <a:gd name="T13" fmla="*/ 147 h 147"/>
              <a:gd name="T14" fmla="*/ 9 w 50"/>
              <a:gd name="T15" fmla="*/ 147 h 147"/>
              <a:gd name="T16" fmla="*/ 9 w 50"/>
              <a:gd name="T17" fmla="*/ 96 h 147"/>
              <a:gd name="T18" fmla="*/ 0 w 50"/>
              <a:gd name="T19" fmla="*/ 96 h 147"/>
              <a:gd name="T20" fmla="*/ 0 w 50"/>
              <a:gd name="T21" fmla="*/ 46 h 147"/>
              <a:gd name="T22" fmla="*/ 4 w 50"/>
              <a:gd name="T23" fmla="*/ 35 h 147"/>
              <a:gd name="T24" fmla="*/ 15 w 50"/>
              <a:gd name="T25" fmla="*/ 28 h 147"/>
              <a:gd name="T26" fmla="*/ 25 w 50"/>
              <a:gd name="T27" fmla="*/ 26 h 147"/>
              <a:gd name="T28" fmla="*/ 38 w 50"/>
              <a:gd name="T29" fmla="*/ 29 h 147"/>
              <a:gd name="T30" fmla="*/ 49 w 50"/>
              <a:gd name="T31" fmla="*/ 41 h 147"/>
              <a:gd name="T32" fmla="*/ 50 w 50"/>
              <a:gd name="T33" fmla="*/ 45 h 147"/>
              <a:gd name="T34" fmla="*/ 50 w 50"/>
              <a:gd name="T35" fmla="*/ 96 h 147"/>
              <a:gd name="T36" fmla="*/ 36 w 50"/>
              <a:gd name="T37" fmla="*/ 11 h 147"/>
              <a:gd name="T38" fmla="*/ 33 w 50"/>
              <a:gd name="T39" fmla="*/ 18 h 147"/>
              <a:gd name="T40" fmla="*/ 25 w 50"/>
              <a:gd name="T41" fmla="*/ 22 h 147"/>
              <a:gd name="T42" fmla="*/ 17 w 50"/>
              <a:gd name="T43" fmla="*/ 18 h 147"/>
              <a:gd name="T44" fmla="*/ 14 w 50"/>
              <a:gd name="T45" fmla="*/ 11 h 147"/>
              <a:gd name="T46" fmla="*/ 17 w 50"/>
              <a:gd name="T47" fmla="*/ 3 h 147"/>
              <a:gd name="T48" fmla="*/ 25 w 50"/>
              <a:gd name="T49" fmla="*/ 0 h 147"/>
              <a:gd name="T50" fmla="*/ 33 w 50"/>
              <a:gd name="T51" fmla="*/ 3 h 147"/>
              <a:gd name="T52" fmla="*/ 36 w 50"/>
              <a:gd name="T53" fmla="*/ 11 h 147"/>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50"/>
              <a:gd name="T82" fmla="*/ 0 h 147"/>
              <a:gd name="T83" fmla="*/ 50 w 50"/>
              <a:gd name="T84" fmla="*/ 147 h 147"/>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50" h="147">
                <a:moveTo>
                  <a:pt x="50" y="96"/>
                </a:moveTo>
                <a:cubicBezTo>
                  <a:pt x="41" y="96"/>
                  <a:pt x="41" y="96"/>
                  <a:pt x="41" y="96"/>
                </a:cubicBezTo>
                <a:cubicBezTo>
                  <a:pt x="41" y="147"/>
                  <a:pt x="41" y="147"/>
                  <a:pt x="41" y="147"/>
                </a:cubicBezTo>
                <a:cubicBezTo>
                  <a:pt x="28" y="147"/>
                  <a:pt x="28" y="147"/>
                  <a:pt x="28" y="147"/>
                </a:cubicBezTo>
                <a:cubicBezTo>
                  <a:pt x="28" y="96"/>
                  <a:pt x="28" y="96"/>
                  <a:pt x="28" y="96"/>
                </a:cubicBezTo>
                <a:cubicBezTo>
                  <a:pt x="21" y="96"/>
                  <a:pt x="21" y="96"/>
                  <a:pt x="21" y="96"/>
                </a:cubicBezTo>
                <a:cubicBezTo>
                  <a:pt x="21" y="147"/>
                  <a:pt x="21" y="147"/>
                  <a:pt x="21" y="147"/>
                </a:cubicBezTo>
                <a:cubicBezTo>
                  <a:pt x="9" y="147"/>
                  <a:pt x="9" y="147"/>
                  <a:pt x="9" y="147"/>
                </a:cubicBezTo>
                <a:cubicBezTo>
                  <a:pt x="9" y="96"/>
                  <a:pt x="9" y="96"/>
                  <a:pt x="9" y="96"/>
                </a:cubicBezTo>
                <a:cubicBezTo>
                  <a:pt x="0" y="96"/>
                  <a:pt x="0" y="96"/>
                  <a:pt x="0" y="96"/>
                </a:cubicBezTo>
                <a:cubicBezTo>
                  <a:pt x="0" y="46"/>
                  <a:pt x="0" y="46"/>
                  <a:pt x="0" y="46"/>
                </a:cubicBezTo>
                <a:cubicBezTo>
                  <a:pt x="0" y="42"/>
                  <a:pt x="1" y="39"/>
                  <a:pt x="4" y="35"/>
                </a:cubicBezTo>
                <a:cubicBezTo>
                  <a:pt x="8" y="31"/>
                  <a:pt x="11" y="29"/>
                  <a:pt x="15" y="28"/>
                </a:cubicBezTo>
                <a:cubicBezTo>
                  <a:pt x="20" y="27"/>
                  <a:pt x="23" y="26"/>
                  <a:pt x="25" y="26"/>
                </a:cubicBezTo>
                <a:cubicBezTo>
                  <a:pt x="30" y="26"/>
                  <a:pt x="34" y="27"/>
                  <a:pt x="38" y="29"/>
                </a:cubicBezTo>
                <a:cubicBezTo>
                  <a:pt x="44" y="32"/>
                  <a:pt x="47" y="36"/>
                  <a:pt x="49" y="41"/>
                </a:cubicBezTo>
                <a:cubicBezTo>
                  <a:pt x="50" y="43"/>
                  <a:pt x="50" y="44"/>
                  <a:pt x="50" y="45"/>
                </a:cubicBezTo>
                <a:lnTo>
                  <a:pt x="50" y="96"/>
                </a:lnTo>
                <a:close/>
                <a:moveTo>
                  <a:pt x="36" y="11"/>
                </a:moveTo>
                <a:cubicBezTo>
                  <a:pt x="36" y="14"/>
                  <a:pt x="35" y="16"/>
                  <a:pt x="33" y="18"/>
                </a:cubicBezTo>
                <a:cubicBezTo>
                  <a:pt x="31" y="20"/>
                  <a:pt x="28" y="22"/>
                  <a:pt x="25" y="22"/>
                </a:cubicBezTo>
                <a:cubicBezTo>
                  <a:pt x="22" y="22"/>
                  <a:pt x="19" y="20"/>
                  <a:pt x="17" y="18"/>
                </a:cubicBezTo>
                <a:cubicBezTo>
                  <a:pt x="15" y="16"/>
                  <a:pt x="14" y="14"/>
                  <a:pt x="14" y="11"/>
                </a:cubicBezTo>
                <a:cubicBezTo>
                  <a:pt x="14" y="8"/>
                  <a:pt x="15" y="5"/>
                  <a:pt x="17" y="3"/>
                </a:cubicBezTo>
                <a:cubicBezTo>
                  <a:pt x="20" y="1"/>
                  <a:pt x="22" y="0"/>
                  <a:pt x="25" y="0"/>
                </a:cubicBezTo>
                <a:cubicBezTo>
                  <a:pt x="28" y="0"/>
                  <a:pt x="31" y="1"/>
                  <a:pt x="33" y="3"/>
                </a:cubicBezTo>
                <a:cubicBezTo>
                  <a:pt x="35" y="5"/>
                  <a:pt x="36" y="8"/>
                  <a:pt x="36" y="11"/>
                </a:cubicBezTo>
                <a:close/>
              </a:path>
            </a:pathLst>
          </a:custGeom>
          <a:solidFill>
            <a:srgbClr val="FFFFFF"/>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zh-CN">
              <a:solidFill>
                <a:srgbClr val="000000"/>
              </a:solidFill>
              <a:sym typeface="宋体" panose="02010600030101010101" pitchFamily="2" charset="-122"/>
            </a:endParaRPr>
          </a:p>
        </p:txBody>
      </p:sp>
      <p:sp>
        <p:nvSpPr>
          <p:cNvPr id="56" name="Freeform 21"/>
          <p:cNvSpPr>
            <a:spLocks noChangeArrowheads="1"/>
          </p:cNvSpPr>
          <p:nvPr/>
        </p:nvSpPr>
        <p:spPr bwMode="auto">
          <a:xfrm>
            <a:off x="3947006" y="3173021"/>
            <a:ext cx="172900" cy="172968"/>
          </a:xfrm>
          <a:custGeom>
            <a:avLst/>
            <a:gdLst>
              <a:gd name="T0" fmla="*/ 32 w 59"/>
              <a:gd name="T1" fmla="*/ 0 h 59"/>
              <a:gd name="T2" fmla="*/ 32 w 59"/>
              <a:gd name="T3" fmla="*/ 26 h 59"/>
              <a:gd name="T4" fmla="*/ 59 w 59"/>
              <a:gd name="T5" fmla="*/ 26 h 59"/>
              <a:gd name="T6" fmla="*/ 59 w 59"/>
              <a:gd name="T7" fmla="*/ 33 h 59"/>
              <a:gd name="T8" fmla="*/ 32 w 59"/>
              <a:gd name="T9" fmla="*/ 33 h 59"/>
              <a:gd name="T10" fmla="*/ 32 w 59"/>
              <a:gd name="T11" fmla="*/ 59 h 59"/>
              <a:gd name="T12" fmla="*/ 27 w 59"/>
              <a:gd name="T13" fmla="*/ 59 h 59"/>
              <a:gd name="T14" fmla="*/ 27 w 59"/>
              <a:gd name="T15" fmla="*/ 33 h 59"/>
              <a:gd name="T16" fmla="*/ 0 w 59"/>
              <a:gd name="T17" fmla="*/ 33 h 59"/>
              <a:gd name="T18" fmla="*/ 0 w 59"/>
              <a:gd name="T19" fmla="*/ 26 h 59"/>
              <a:gd name="T20" fmla="*/ 27 w 59"/>
              <a:gd name="T21" fmla="*/ 26 h 59"/>
              <a:gd name="T22" fmla="*/ 27 w 59"/>
              <a:gd name="T23" fmla="*/ 0 h 59"/>
              <a:gd name="T24" fmla="*/ 32 w 59"/>
              <a:gd name="T25" fmla="*/ 0 h 5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9"/>
              <a:gd name="T40" fmla="*/ 0 h 59"/>
              <a:gd name="T41" fmla="*/ 59 w 59"/>
              <a:gd name="T42" fmla="*/ 59 h 5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9" h="59">
                <a:moveTo>
                  <a:pt x="32" y="0"/>
                </a:moveTo>
                <a:lnTo>
                  <a:pt x="32" y="26"/>
                </a:lnTo>
                <a:lnTo>
                  <a:pt x="59" y="26"/>
                </a:lnTo>
                <a:lnTo>
                  <a:pt x="59" y="33"/>
                </a:lnTo>
                <a:lnTo>
                  <a:pt x="32" y="33"/>
                </a:lnTo>
                <a:lnTo>
                  <a:pt x="32" y="59"/>
                </a:lnTo>
                <a:lnTo>
                  <a:pt x="27" y="59"/>
                </a:lnTo>
                <a:lnTo>
                  <a:pt x="27" y="33"/>
                </a:lnTo>
                <a:lnTo>
                  <a:pt x="0" y="33"/>
                </a:lnTo>
                <a:lnTo>
                  <a:pt x="0" y="26"/>
                </a:lnTo>
                <a:lnTo>
                  <a:pt x="27" y="26"/>
                </a:lnTo>
                <a:lnTo>
                  <a:pt x="27" y="0"/>
                </a:lnTo>
                <a:lnTo>
                  <a:pt x="32" y="0"/>
                </a:lnTo>
                <a:close/>
              </a:path>
            </a:pathLst>
          </a:custGeom>
          <a:solidFill>
            <a:srgbClr val="FFFFFF"/>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zh-CN">
              <a:solidFill>
                <a:srgbClr val="000000"/>
              </a:solidFill>
              <a:sym typeface="宋体" panose="02010600030101010101" pitchFamily="2" charset="-122"/>
            </a:endParaRPr>
          </a:p>
        </p:txBody>
      </p:sp>
      <p:sp>
        <p:nvSpPr>
          <p:cNvPr id="58" name="矩形 1"/>
          <p:cNvSpPr>
            <a:spLocks noChangeArrowheads="1"/>
          </p:cNvSpPr>
          <p:nvPr/>
        </p:nvSpPr>
        <p:spPr bwMode="auto">
          <a:xfrm>
            <a:off x="953208" y="2873716"/>
            <a:ext cx="1832750"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spAutoFit/>
          </a:bodyPr>
          <a:lstStyle/>
          <a:p>
            <a:r>
              <a:rPr lang="zh-CN" altLang="en-US" sz="900" kern="0" dirty="0">
                <a:solidFill>
                  <a:schemeClr val="bg1"/>
                </a:solidFill>
                <a:latin typeface="微软雅黑" panose="020B0503020204020204" pitchFamily="34" charset="-122"/>
                <a:ea typeface="微软雅黑" panose="020B0503020204020204" pitchFamily="34" charset="-122"/>
                <a:cs typeface="Raleway Light"/>
              </a:rPr>
              <a:t>这里输入简单的文字概述里输入简单文字概述输入简单的文字概述</a:t>
            </a:r>
            <a:endParaRPr lang="zh-CN" altLang="en-US" sz="9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9" name="矩形 1"/>
          <p:cNvSpPr>
            <a:spLocks noChangeArrowheads="1"/>
          </p:cNvSpPr>
          <p:nvPr/>
        </p:nvSpPr>
        <p:spPr bwMode="auto">
          <a:xfrm>
            <a:off x="6337136" y="1846861"/>
            <a:ext cx="1832750" cy="506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spAutoFit/>
          </a:bodyPr>
          <a:lstStyle/>
          <a:p>
            <a:r>
              <a:rPr lang="zh-CN" altLang="en-US" sz="900" kern="0" dirty="0">
                <a:solidFill>
                  <a:schemeClr val="bg1"/>
                </a:solidFill>
                <a:latin typeface="微软雅黑" panose="020B0503020204020204" pitchFamily="34" charset="-122"/>
                <a:ea typeface="微软雅黑" panose="020B0503020204020204" pitchFamily="34" charset="-122"/>
                <a:cs typeface="Raleway Light"/>
              </a:rPr>
              <a:t>这里输入简单的文字概述里输入简单文字概述输入简单的文字概述</a:t>
            </a:r>
            <a:endParaRPr lang="zh-CN" altLang="en-US" sz="9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0" name="矩形 1"/>
          <p:cNvSpPr>
            <a:spLocks noChangeArrowheads="1"/>
          </p:cNvSpPr>
          <p:nvPr/>
        </p:nvSpPr>
        <p:spPr bwMode="auto">
          <a:xfrm>
            <a:off x="6337136" y="2873716"/>
            <a:ext cx="1832750"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spAutoFit/>
          </a:bodyPr>
          <a:lstStyle/>
          <a:p>
            <a:r>
              <a:rPr lang="zh-CN" altLang="en-US" sz="900" kern="0" dirty="0">
                <a:solidFill>
                  <a:schemeClr val="bg1"/>
                </a:solidFill>
                <a:latin typeface="微软雅黑" panose="020B0503020204020204" pitchFamily="34" charset="-122"/>
                <a:ea typeface="微软雅黑" panose="020B0503020204020204" pitchFamily="34" charset="-122"/>
                <a:cs typeface="Raleway Light"/>
              </a:rPr>
              <a:t>这里输入简单的文字概述里输入简单文字概述输入简单的文字概述</a:t>
            </a:r>
            <a:endParaRPr lang="zh-CN" altLang="en-US" sz="9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1" name="TextBox 682"/>
          <p:cNvSpPr>
            <a:spLocks noChangeArrowheads="1"/>
          </p:cNvSpPr>
          <p:nvPr/>
        </p:nvSpPr>
        <p:spPr bwMode="auto">
          <a:xfrm>
            <a:off x="4891430" y="1830436"/>
            <a:ext cx="56938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2000" dirty="0">
                <a:solidFill>
                  <a:schemeClr val="bg1"/>
                </a:solidFill>
                <a:latin typeface="方正中等线简体" pitchFamily="2" charset="-122"/>
                <a:ea typeface="方正中等线简体" pitchFamily="2" charset="-122"/>
              </a:rPr>
              <a:t>36%</a:t>
            </a:r>
            <a:endParaRPr lang="zh-CN" altLang="en-US" sz="2000" dirty="0">
              <a:solidFill>
                <a:schemeClr val="bg1"/>
              </a:solidFill>
              <a:latin typeface="方正中等线简体" pitchFamily="2" charset="-122"/>
              <a:ea typeface="方正中等线简体" pitchFamily="2" charset="-122"/>
            </a:endParaRPr>
          </a:p>
        </p:txBody>
      </p:sp>
      <p:sp>
        <p:nvSpPr>
          <p:cNvPr id="62" name="TextBox 682"/>
          <p:cNvSpPr>
            <a:spLocks noChangeArrowheads="1"/>
          </p:cNvSpPr>
          <p:nvPr/>
        </p:nvSpPr>
        <p:spPr bwMode="auto">
          <a:xfrm>
            <a:off x="4891430" y="3098768"/>
            <a:ext cx="56938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2000">
                <a:solidFill>
                  <a:schemeClr val="bg1"/>
                </a:solidFill>
                <a:latin typeface="方正中等线简体" pitchFamily="2" charset="-122"/>
                <a:ea typeface="方正中等线简体" pitchFamily="2" charset="-122"/>
              </a:rPr>
              <a:t>54%</a:t>
            </a:r>
            <a:endParaRPr lang="zh-CN" altLang="en-US" sz="2000">
              <a:solidFill>
                <a:schemeClr val="bg1"/>
              </a:solidFill>
              <a:latin typeface="方正中等线简体" pitchFamily="2" charset="-122"/>
              <a:ea typeface="方正中等线简体" pitchFamily="2" charset="-122"/>
            </a:endParaRPr>
          </a:p>
        </p:txBody>
      </p:sp>
      <p:sp>
        <p:nvSpPr>
          <p:cNvPr id="4" name="文本框 3"/>
          <p:cNvSpPr txBox="1"/>
          <p:nvPr/>
        </p:nvSpPr>
        <p:spPr>
          <a:xfrm>
            <a:off x="1040130" y="1323340"/>
            <a:ext cx="5527040" cy="2306955"/>
          </a:xfrm>
          <a:prstGeom prst="rect">
            <a:avLst/>
          </a:prstGeom>
          <a:noFill/>
        </p:spPr>
        <p:txBody>
          <a:bodyPr wrap="square" rtlCol="0" anchor="t">
            <a:spAutoFit/>
          </a:bodyPr>
          <a:p>
            <a:pPr marL="285750" indent="-285750">
              <a:lnSpc>
                <a:spcPct val="150000"/>
              </a:lnSpc>
              <a:spcBef>
                <a:spcPct val="0"/>
              </a:spcBef>
              <a:buClr>
                <a:srgbClr val="6EBEE1"/>
              </a:buClr>
              <a:buFont typeface="Wingdings" panose="05000000000000000000" charset="0"/>
              <a:buChar char=""/>
            </a:pPr>
            <a:r>
              <a:rPr lang="zh-CN" altLang="en-US" sz="1600" smtClean="0">
                <a:latin typeface="微软雅黑" panose="020B0503020204020204" pitchFamily="34" charset="-122"/>
                <a:ea typeface="微软雅黑" panose="020B0503020204020204" pitchFamily="34" charset="-122"/>
                <a:cs typeface="微软雅黑" panose="020B0503020204020204" pitchFamily="34" charset="-122"/>
                <a:sym typeface="+mn-ea"/>
              </a:rPr>
              <a:t>个人平台</a:t>
            </a:r>
            <a:endParaRPr lang="zh-CN" altLang="en-US" sz="1600" smtClean="0">
              <a:latin typeface="微软雅黑" panose="020B0503020204020204" pitchFamily="34" charset="-122"/>
              <a:ea typeface="微软雅黑" panose="020B0503020204020204" pitchFamily="34" charset="-122"/>
              <a:cs typeface="微软雅黑" panose="020B0503020204020204" pitchFamily="34" charset="-122"/>
            </a:endParaRPr>
          </a:p>
          <a:p>
            <a:pPr marL="285750" indent="-285750">
              <a:lnSpc>
                <a:spcPct val="150000"/>
              </a:lnSpc>
              <a:spcBef>
                <a:spcPct val="0"/>
              </a:spcBef>
              <a:buClr>
                <a:srgbClr val="6EBEE1"/>
              </a:buClr>
              <a:buFont typeface="Wingdings" panose="05000000000000000000" charset="0"/>
              <a:buChar char=""/>
            </a:pPr>
            <a:r>
              <a:rPr lang="zh-CN" altLang="en-US" sz="1600" smtClean="0">
                <a:latin typeface="微软雅黑" panose="020B0503020204020204" pitchFamily="34" charset="-122"/>
                <a:ea typeface="微软雅黑" panose="020B0503020204020204" pitchFamily="34" charset="-122"/>
                <a:cs typeface="微软雅黑" panose="020B0503020204020204" pitchFamily="34" charset="-122"/>
                <a:sym typeface="+mn-ea"/>
              </a:rPr>
              <a:t>审稿平台</a:t>
            </a:r>
            <a:endParaRPr lang="zh-CN" altLang="en-US" sz="1600" smtClean="0">
              <a:latin typeface="微软雅黑" panose="020B0503020204020204" pitchFamily="34" charset="-122"/>
              <a:ea typeface="微软雅黑" panose="020B0503020204020204" pitchFamily="34" charset="-122"/>
              <a:cs typeface="微软雅黑" panose="020B0503020204020204" pitchFamily="34" charset="-122"/>
            </a:endParaRPr>
          </a:p>
          <a:p>
            <a:pPr marL="285750" indent="-285750">
              <a:lnSpc>
                <a:spcPct val="150000"/>
              </a:lnSpc>
              <a:spcBef>
                <a:spcPct val="0"/>
              </a:spcBef>
              <a:buClr>
                <a:srgbClr val="6EBEE1"/>
              </a:buClr>
              <a:buFont typeface="Wingdings" panose="05000000000000000000" charset="0"/>
              <a:buChar char=""/>
            </a:pPr>
            <a:r>
              <a:rPr lang="zh-CN" altLang="en-US" sz="1600" smtClean="0">
                <a:latin typeface="微软雅黑" panose="020B0503020204020204" pitchFamily="34" charset="-122"/>
                <a:ea typeface="微软雅黑" panose="020B0503020204020204" pitchFamily="34" charset="-122"/>
                <a:cs typeface="微软雅黑" panose="020B0503020204020204" pitchFamily="34" charset="-122"/>
                <a:sym typeface="+mn-ea"/>
              </a:rPr>
              <a:t>线索平台</a:t>
            </a:r>
            <a:endParaRPr lang="zh-CN" altLang="en-US" sz="1600" smtClean="0">
              <a:latin typeface="微软雅黑" panose="020B0503020204020204" pitchFamily="34" charset="-122"/>
              <a:ea typeface="微软雅黑" panose="020B0503020204020204" pitchFamily="34" charset="-122"/>
              <a:cs typeface="微软雅黑" panose="020B0503020204020204" pitchFamily="34" charset="-122"/>
            </a:endParaRPr>
          </a:p>
          <a:p>
            <a:pPr marL="285750" indent="-285750">
              <a:lnSpc>
                <a:spcPct val="150000"/>
              </a:lnSpc>
              <a:spcBef>
                <a:spcPct val="0"/>
              </a:spcBef>
              <a:buClr>
                <a:srgbClr val="6EBEE1"/>
              </a:buClr>
              <a:buFont typeface="Wingdings" panose="05000000000000000000" charset="0"/>
              <a:buChar char=""/>
            </a:pPr>
            <a:r>
              <a:rPr lang="zh-CN" altLang="en-US" sz="1600" smtClean="0">
                <a:latin typeface="微软雅黑" panose="020B0503020204020204" pitchFamily="34" charset="-122"/>
                <a:ea typeface="微软雅黑" panose="020B0503020204020204" pitchFamily="34" charset="-122"/>
                <a:cs typeface="微软雅黑" panose="020B0503020204020204" pitchFamily="34" charset="-122"/>
                <a:sym typeface="+mn-ea"/>
              </a:rPr>
              <a:t>策划平台</a:t>
            </a:r>
            <a:endParaRPr lang="zh-CN" altLang="en-US" sz="1600" smtClean="0">
              <a:latin typeface="微软雅黑" panose="020B0503020204020204" pitchFamily="34" charset="-122"/>
              <a:ea typeface="微软雅黑" panose="020B0503020204020204" pitchFamily="34" charset="-122"/>
              <a:cs typeface="微软雅黑" panose="020B0503020204020204" pitchFamily="34" charset="-122"/>
            </a:endParaRPr>
          </a:p>
          <a:p>
            <a:pPr marL="285750" indent="-285750">
              <a:lnSpc>
                <a:spcPct val="150000"/>
              </a:lnSpc>
              <a:spcBef>
                <a:spcPct val="0"/>
              </a:spcBef>
              <a:buClr>
                <a:srgbClr val="6EBEE1"/>
              </a:buClr>
              <a:buFont typeface="Wingdings" panose="05000000000000000000" charset="0"/>
              <a:buChar char=""/>
            </a:pPr>
            <a:r>
              <a:rPr lang="zh-CN" altLang="en-US" sz="1600" smtClean="0">
                <a:latin typeface="微软雅黑" panose="020B0503020204020204" pitchFamily="34" charset="-122"/>
                <a:ea typeface="微软雅黑" panose="020B0503020204020204" pitchFamily="34" charset="-122"/>
                <a:cs typeface="微软雅黑" panose="020B0503020204020204" pitchFamily="34" charset="-122"/>
                <a:sym typeface="+mn-ea"/>
              </a:rPr>
              <a:t>系统管理</a:t>
            </a:r>
            <a:endParaRPr lang="zh-CN" altLang="en-US" sz="1600" smtClean="0">
              <a:latin typeface="微软雅黑" panose="020B0503020204020204" pitchFamily="34" charset="-122"/>
              <a:ea typeface="微软雅黑" panose="020B0503020204020204" pitchFamily="34" charset="-122"/>
              <a:cs typeface="微软雅黑" panose="020B0503020204020204" pitchFamily="34" charset="-122"/>
            </a:endParaRPr>
          </a:p>
          <a:p>
            <a:pPr marL="285750" indent="-285750">
              <a:lnSpc>
                <a:spcPct val="150000"/>
              </a:lnSpc>
              <a:spcBef>
                <a:spcPct val="0"/>
              </a:spcBef>
              <a:buClr>
                <a:srgbClr val="6EBEE1"/>
              </a:buClr>
              <a:buFont typeface="Wingdings" panose="05000000000000000000" charset="0"/>
              <a:buChar char=""/>
            </a:pPr>
            <a:r>
              <a:rPr lang="zh-CN" altLang="en-US" sz="1600" smtClean="0">
                <a:latin typeface="微软雅黑" panose="020B0503020204020204" pitchFamily="34" charset="-122"/>
                <a:ea typeface="微软雅黑" panose="020B0503020204020204" pitchFamily="34" charset="-122"/>
                <a:cs typeface="微软雅黑" panose="020B0503020204020204" pitchFamily="34" charset="-122"/>
                <a:sym typeface="+mn-ea"/>
              </a:rPr>
              <a:t>统一资源库（待编稿库、新闻成品库、历史资料库）</a:t>
            </a:r>
            <a:endParaRPr lang="zh-CN" altLang="en-US" sz="1600"/>
          </a:p>
        </p:txBody>
      </p:sp>
      <p:sp>
        <p:nvSpPr>
          <p:cNvPr id="5" name="文本框 4"/>
          <p:cNvSpPr txBox="1"/>
          <p:nvPr/>
        </p:nvSpPr>
        <p:spPr>
          <a:xfrm>
            <a:off x="862330" y="663575"/>
            <a:ext cx="2824480" cy="460375"/>
          </a:xfrm>
          <a:prstGeom prst="rect">
            <a:avLst/>
          </a:prstGeom>
          <a:noFill/>
        </p:spPr>
        <p:txBody>
          <a:bodyPr wrap="none" rtlCol="0" anchor="t">
            <a:spAutoFit/>
          </a:bodyPr>
          <a:p>
            <a:pPr algn="l">
              <a:lnSpc>
                <a:spcPct val="150000"/>
              </a:lnSpc>
              <a:spcBef>
                <a:spcPct val="0"/>
              </a:spcBef>
            </a:pPr>
            <a:r>
              <a:rPr lang="zh-CN" altLang="en-US" sz="1600" b="1" dirty="0" smtClean="0">
                <a:solidFill>
                  <a:schemeClr val="bg1">
                    <a:lumMod val="65000"/>
                  </a:schemeClr>
                </a:solidFill>
                <a:latin typeface="微软雅黑" panose="020B0503020204020204" pitchFamily="34" charset="-122"/>
                <a:ea typeface="微软雅黑" panose="020B0503020204020204" pitchFamily="34" charset="-122"/>
                <a:sym typeface="+mn-ea"/>
              </a:rPr>
              <a:t>全媒体采编系统模块结构说明</a:t>
            </a:r>
            <a:endParaRPr lang="zh-CN" altLang="en-US" sz="1600" b="1" dirty="0" smtClean="0">
              <a:solidFill>
                <a:schemeClr val="bg1">
                  <a:lumMod val="6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200" advClick="0" advTm="0">
        <p14:prism/>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fade">
                                      <p:cBhvr>
                                        <p:cTn id="7" dur="500"/>
                                        <p:tgtEl>
                                          <p:spTgt spid="40"/>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54"/>
                                        </p:tgtEl>
                                        <p:attrNameLst>
                                          <p:attrName>style.visibility</p:attrName>
                                        </p:attrNameLst>
                                      </p:cBhvr>
                                      <p:to>
                                        <p:strVal val="visible"/>
                                      </p:to>
                                    </p:set>
                                  </p:childTnLst>
                                </p:cTn>
                              </p:par>
                            </p:childTnLst>
                          </p:cTn>
                        </p:par>
                        <p:par>
                          <p:cTn id="11" fill="hold">
                            <p:stCondLst>
                              <p:cond delay="500"/>
                            </p:stCondLst>
                            <p:childTnLst>
                              <p:par>
                                <p:cTn id="12" presetID="53" presetClass="entr" presetSubtype="16" fill="hold" grpId="0" nodeType="afterEffect">
                                  <p:stCondLst>
                                    <p:cond delay="0"/>
                                  </p:stCondLst>
                                  <p:childTnLst>
                                    <p:set>
                                      <p:cBhvr>
                                        <p:cTn id="13" dur="1" fill="hold">
                                          <p:stCondLst>
                                            <p:cond delay="0"/>
                                          </p:stCondLst>
                                        </p:cTn>
                                        <p:tgtEl>
                                          <p:spTgt spid="53"/>
                                        </p:tgtEl>
                                        <p:attrNameLst>
                                          <p:attrName>style.visibility</p:attrName>
                                        </p:attrNameLst>
                                      </p:cBhvr>
                                      <p:to>
                                        <p:strVal val="visible"/>
                                      </p:to>
                                    </p:set>
                                    <p:anim calcmode="lin" valueType="num">
                                      <p:cBhvr>
                                        <p:cTn id="14" dur="500" fill="hold"/>
                                        <p:tgtEl>
                                          <p:spTgt spid="53"/>
                                        </p:tgtEl>
                                        <p:attrNameLst>
                                          <p:attrName>ppt_w</p:attrName>
                                        </p:attrNameLst>
                                      </p:cBhvr>
                                      <p:tavLst>
                                        <p:tav tm="0">
                                          <p:val>
                                            <p:fltVal val="0"/>
                                          </p:val>
                                        </p:tav>
                                        <p:tav tm="100000">
                                          <p:val>
                                            <p:strVal val="#ppt_w"/>
                                          </p:val>
                                        </p:tav>
                                      </p:tavLst>
                                    </p:anim>
                                    <p:anim calcmode="lin" valueType="num">
                                      <p:cBhvr>
                                        <p:cTn id="15" dur="500" fill="hold"/>
                                        <p:tgtEl>
                                          <p:spTgt spid="53"/>
                                        </p:tgtEl>
                                        <p:attrNameLst>
                                          <p:attrName>ppt_h</p:attrName>
                                        </p:attrNameLst>
                                      </p:cBhvr>
                                      <p:tavLst>
                                        <p:tav tm="0">
                                          <p:val>
                                            <p:fltVal val="0"/>
                                          </p:val>
                                        </p:tav>
                                        <p:tav tm="100000">
                                          <p:val>
                                            <p:strVal val="#ppt_h"/>
                                          </p:val>
                                        </p:tav>
                                      </p:tavLst>
                                    </p:anim>
                                    <p:animEffect transition="in" filter="fade">
                                      <p:cBhvr>
                                        <p:cTn id="16" dur="500"/>
                                        <p:tgtEl>
                                          <p:spTgt spid="53"/>
                                        </p:tgtEl>
                                      </p:cBhvr>
                                    </p:animEffect>
                                  </p:childTnLst>
                                </p:cTn>
                              </p:par>
                            </p:childTnLst>
                          </p:cTn>
                        </p:par>
                        <p:par>
                          <p:cTn id="17" fill="hold">
                            <p:stCondLst>
                              <p:cond delay="1000"/>
                            </p:stCondLst>
                            <p:childTnLst>
                              <p:par>
                                <p:cTn id="18" presetID="10" presetClass="entr" presetSubtype="0" fill="hold" grpId="0" nodeType="afterEffect">
                                  <p:stCondLst>
                                    <p:cond delay="0"/>
                                  </p:stCondLst>
                                  <p:childTnLst>
                                    <p:set>
                                      <p:cBhvr>
                                        <p:cTn id="19" dur="1" fill="hold">
                                          <p:stCondLst>
                                            <p:cond delay="0"/>
                                          </p:stCondLst>
                                        </p:cTn>
                                        <p:tgtEl>
                                          <p:spTgt spid="61"/>
                                        </p:tgtEl>
                                        <p:attrNameLst>
                                          <p:attrName>style.visibility</p:attrName>
                                        </p:attrNameLst>
                                      </p:cBhvr>
                                      <p:to>
                                        <p:strVal val="visible"/>
                                      </p:to>
                                    </p:set>
                                    <p:animEffect transition="in" filter="fade">
                                      <p:cBhvr>
                                        <p:cTn id="20" dur="500"/>
                                        <p:tgtEl>
                                          <p:spTgt spid="61"/>
                                        </p:tgtEl>
                                      </p:cBhvr>
                                    </p:animEffect>
                                  </p:childTnLst>
                                </p:cTn>
                              </p:par>
                            </p:childTnLst>
                          </p:cTn>
                        </p:par>
                        <p:par>
                          <p:cTn id="21" fill="hold">
                            <p:stCondLst>
                              <p:cond delay="1500"/>
                            </p:stCondLst>
                            <p:childTnLst>
                              <p:par>
                                <p:cTn id="22" presetID="22" presetClass="entr" presetSubtype="8" fill="hold" grpId="0" nodeType="afterEffect">
                                  <p:stCondLst>
                                    <p:cond delay="0"/>
                                  </p:stCondLst>
                                  <p:childTnLst>
                                    <p:set>
                                      <p:cBhvr>
                                        <p:cTn id="23" dur="1" fill="hold">
                                          <p:stCondLst>
                                            <p:cond delay="0"/>
                                          </p:stCondLst>
                                        </p:cTn>
                                        <p:tgtEl>
                                          <p:spTgt spid="59"/>
                                        </p:tgtEl>
                                        <p:attrNameLst>
                                          <p:attrName>style.visibility</p:attrName>
                                        </p:attrNameLst>
                                      </p:cBhvr>
                                      <p:to>
                                        <p:strVal val="visible"/>
                                      </p:to>
                                    </p:set>
                                    <p:animEffect transition="in" filter="wipe(left)">
                                      <p:cBhvr>
                                        <p:cTn id="24" dur="500"/>
                                        <p:tgtEl>
                                          <p:spTgt spid="59"/>
                                        </p:tgtEl>
                                      </p:cBhvr>
                                    </p:animEffect>
                                  </p:childTnLst>
                                </p:cTn>
                              </p:par>
                            </p:childTnLst>
                          </p:cTn>
                        </p:par>
                        <p:par>
                          <p:cTn id="25" fill="hold">
                            <p:stCondLst>
                              <p:cond delay="2000"/>
                            </p:stCondLst>
                            <p:childTnLst>
                              <p:par>
                                <p:cTn id="26" presetID="1" presetClass="entr" presetSubtype="0" fill="hold" grpId="0" nodeType="afterEffect">
                                  <p:stCondLst>
                                    <p:cond delay="0"/>
                                  </p:stCondLst>
                                  <p:childTnLst>
                                    <p:set>
                                      <p:cBhvr>
                                        <p:cTn id="27" dur="1" fill="hold">
                                          <p:stCondLst>
                                            <p:cond delay="0"/>
                                          </p:stCondLst>
                                        </p:cTn>
                                        <p:tgtEl>
                                          <p:spTgt spid="56"/>
                                        </p:tgtEl>
                                        <p:attrNameLst>
                                          <p:attrName>style.visibility</p:attrName>
                                        </p:attrNameLst>
                                      </p:cBhvr>
                                      <p:to>
                                        <p:strVal val="visible"/>
                                      </p:to>
                                    </p:set>
                                  </p:childTnLst>
                                </p:cTn>
                              </p:par>
                            </p:childTnLst>
                          </p:cTn>
                        </p:par>
                        <p:par>
                          <p:cTn id="28" fill="hold">
                            <p:stCondLst>
                              <p:cond delay="2000"/>
                            </p:stCondLst>
                            <p:childTnLst>
                              <p:par>
                                <p:cTn id="29" presetID="53" presetClass="entr" presetSubtype="16" fill="hold" grpId="0" nodeType="afterEffect">
                                  <p:stCondLst>
                                    <p:cond delay="0"/>
                                  </p:stCondLst>
                                  <p:childTnLst>
                                    <p:set>
                                      <p:cBhvr>
                                        <p:cTn id="30" dur="1" fill="hold">
                                          <p:stCondLst>
                                            <p:cond delay="0"/>
                                          </p:stCondLst>
                                        </p:cTn>
                                        <p:tgtEl>
                                          <p:spTgt spid="55"/>
                                        </p:tgtEl>
                                        <p:attrNameLst>
                                          <p:attrName>style.visibility</p:attrName>
                                        </p:attrNameLst>
                                      </p:cBhvr>
                                      <p:to>
                                        <p:strVal val="visible"/>
                                      </p:to>
                                    </p:set>
                                    <p:anim calcmode="lin" valueType="num">
                                      <p:cBhvr>
                                        <p:cTn id="31" dur="500" fill="hold"/>
                                        <p:tgtEl>
                                          <p:spTgt spid="55"/>
                                        </p:tgtEl>
                                        <p:attrNameLst>
                                          <p:attrName>ppt_w</p:attrName>
                                        </p:attrNameLst>
                                      </p:cBhvr>
                                      <p:tavLst>
                                        <p:tav tm="0">
                                          <p:val>
                                            <p:fltVal val="0"/>
                                          </p:val>
                                        </p:tav>
                                        <p:tav tm="100000">
                                          <p:val>
                                            <p:strVal val="#ppt_w"/>
                                          </p:val>
                                        </p:tav>
                                      </p:tavLst>
                                    </p:anim>
                                    <p:anim calcmode="lin" valueType="num">
                                      <p:cBhvr>
                                        <p:cTn id="32" dur="500" fill="hold"/>
                                        <p:tgtEl>
                                          <p:spTgt spid="55"/>
                                        </p:tgtEl>
                                        <p:attrNameLst>
                                          <p:attrName>ppt_h</p:attrName>
                                        </p:attrNameLst>
                                      </p:cBhvr>
                                      <p:tavLst>
                                        <p:tav tm="0">
                                          <p:val>
                                            <p:fltVal val="0"/>
                                          </p:val>
                                        </p:tav>
                                        <p:tav tm="100000">
                                          <p:val>
                                            <p:strVal val="#ppt_h"/>
                                          </p:val>
                                        </p:tav>
                                      </p:tavLst>
                                    </p:anim>
                                    <p:animEffect transition="in" filter="fade">
                                      <p:cBhvr>
                                        <p:cTn id="33" dur="500"/>
                                        <p:tgtEl>
                                          <p:spTgt spid="55"/>
                                        </p:tgtEl>
                                      </p:cBhvr>
                                    </p:animEffect>
                                  </p:childTnLst>
                                </p:cTn>
                              </p:par>
                            </p:childTnLst>
                          </p:cTn>
                        </p:par>
                        <p:par>
                          <p:cTn id="34" fill="hold">
                            <p:stCondLst>
                              <p:cond delay="2500"/>
                            </p:stCondLst>
                            <p:childTnLst>
                              <p:par>
                                <p:cTn id="35" presetID="10" presetClass="entr" presetSubtype="0" fill="hold" grpId="0" nodeType="afterEffect">
                                  <p:stCondLst>
                                    <p:cond delay="0"/>
                                  </p:stCondLst>
                                  <p:childTnLst>
                                    <p:set>
                                      <p:cBhvr>
                                        <p:cTn id="36" dur="1" fill="hold">
                                          <p:stCondLst>
                                            <p:cond delay="0"/>
                                          </p:stCondLst>
                                        </p:cTn>
                                        <p:tgtEl>
                                          <p:spTgt spid="62"/>
                                        </p:tgtEl>
                                        <p:attrNameLst>
                                          <p:attrName>style.visibility</p:attrName>
                                        </p:attrNameLst>
                                      </p:cBhvr>
                                      <p:to>
                                        <p:strVal val="visible"/>
                                      </p:to>
                                    </p:set>
                                    <p:animEffect transition="in" filter="fade">
                                      <p:cBhvr>
                                        <p:cTn id="37" dur="500"/>
                                        <p:tgtEl>
                                          <p:spTgt spid="62"/>
                                        </p:tgtEl>
                                      </p:cBhvr>
                                    </p:animEffect>
                                  </p:childTnLst>
                                </p:cTn>
                              </p:par>
                            </p:childTnLst>
                          </p:cTn>
                        </p:par>
                        <p:par>
                          <p:cTn id="38" fill="hold">
                            <p:stCondLst>
                              <p:cond delay="3000"/>
                            </p:stCondLst>
                            <p:childTnLst>
                              <p:par>
                                <p:cTn id="39" presetID="22" presetClass="entr" presetSubtype="8" fill="hold" grpId="0" nodeType="afterEffect">
                                  <p:stCondLst>
                                    <p:cond delay="0"/>
                                  </p:stCondLst>
                                  <p:childTnLst>
                                    <p:set>
                                      <p:cBhvr>
                                        <p:cTn id="40" dur="1" fill="hold">
                                          <p:stCondLst>
                                            <p:cond delay="0"/>
                                          </p:stCondLst>
                                        </p:cTn>
                                        <p:tgtEl>
                                          <p:spTgt spid="58"/>
                                        </p:tgtEl>
                                        <p:attrNameLst>
                                          <p:attrName>style.visibility</p:attrName>
                                        </p:attrNameLst>
                                      </p:cBhvr>
                                      <p:to>
                                        <p:strVal val="visible"/>
                                      </p:to>
                                    </p:set>
                                    <p:animEffect transition="in" filter="wipe(left)">
                                      <p:cBhvr>
                                        <p:cTn id="41" dur="500"/>
                                        <p:tgtEl>
                                          <p:spTgt spid="58"/>
                                        </p:tgtEl>
                                      </p:cBhvr>
                                    </p:animEffect>
                                  </p:childTnLst>
                                </p:cTn>
                              </p:par>
                            </p:childTnLst>
                          </p:cTn>
                        </p:par>
                        <p:par>
                          <p:cTn id="42" fill="hold">
                            <p:stCondLst>
                              <p:cond delay="3500"/>
                            </p:stCondLst>
                            <p:childTnLst>
                              <p:par>
                                <p:cTn id="43" presetID="22" presetClass="entr" presetSubtype="8" fill="hold" grpId="0" nodeType="afterEffect">
                                  <p:stCondLst>
                                    <p:cond delay="0"/>
                                  </p:stCondLst>
                                  <p:childTnLst>
                                    <p:set>
                                      <p:cBhvr>
                                        <p:cTn id="44" dur="1" fill="hold">
                                          <p:stCondLst>
                                            <p:cond delay="0"/>
                                          </p:stCondLst>
                                        </p:cTn>
                                        <p:tgtEl>
                                          <p:spTgt spid="60"/>
                                        </p:tgtEl>
                                        <p:attrNameLst>
                                          <p:attrName>style.visibility</p:attrName>
                                        </p:attrNameLst>
                                      </p:cBhvr>
                                      <p:to>
                                        <p:strVal val="visible"/>
                                      </p:to>
                                    </p:set>
                                    <p:animEffect transition="in" filter="wipe(left)">
                                      <p:cBhvr>
                                        <p:cTn id="45"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53" grpId="0" bldLvl="0" animBg="1"/>
      <p:bldP spid="54" grpId="0" bldLvl="0" animBg="1"/>
      <p:bldP spid="55" grpId="0" bldLvl="0" animBg="1"/>
      <p:bldP spid="56" grpId="0" bldLvl="0" animBg="1"/>
      <p:bldP spid="58" grpId="0"/>
      <p:bldP spid="59" grpId="0"/>
      <p:bldP spid="60" grpId="0"/>
      <p:bldP spid="61" grpId="0"/>
      <p:bldP spid="6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TextBox 39"/>
          <p:cNvSpPr txBox="1"/>
          <p:nvPr/>
        </p:nvSpPr>
        <p:spPr>
          <a:xfrm>
            <a:off x="1654180" y="5919748"/>
            <a:ext cx="815909" cy="338706"/>
          </a:xfrm>
          <a:prstGeom prst="rect">
            <a:avLst/>
          </a:prstGeom>
          <a:noFill/>
        </p:spPr>
        <p:txBody>
          <a:bodyPr wrap="none" lIns="61109" tIns="30555" rIns="61109" bIns="30555" rtlCol="0">
            <a:spAutoFit/>
          </a:bodyPr>
          <a:lstStyle/>
          <a:p>
            <a:r>
              <a:rPr lang="zh-CN" altLang="en-US" dirty="0"/>
              <a:t>延迟符</a:t>
            </a:r>
            <a:endParaRPr lang="zh-CN" altLang="en-US" dirty="0"/>
          </a:p>
        </p:txBody>
      </p:sp>
      <p:sp>
        <p:nvSpPr>
          <p:cNvPr id="53" name="Freeform 15"/>
          <p:cNvSpPr>
            <a:spLocks noEditPoints="1" noChangeArrowheads="1"/>
          </p:cNvSpPr>
          <p:nvPr/>
        </p:nvSpPr>
        <p:spPr bwMode="auto">
          <a:xfrm>
            <a:off x="4370466" y="1637342"/>
            <a:ext cx="313566" cy="674285"/>
          </a:xfrm>
          <a:custGeom>
            <a:avLst/>
            <a:gdLst>
              <a:gd name="T0" fmla="*/ 72 w 77"/>
              <a:gd name="T1" fmla="*/ 96 h 165"/>
              <a:gd name="T2" fmla="*/ 77 w 77"/>
              <a:gd name="T3" fmla="*/ 94 h 165"/>
              <a:gd name="T4" fmla="*/ 53 w 77"/>
              <a:gd name="T5" fmla="*/ 38 h 165"/>
              <a:gd name="T6" fmla="*/ 23 w 77"/>
              <a:gd name="T7" fmla="*/ 38 h 165"/>
              <a:gd name="T8" fmla="*/ 0 w 77"/>
              <a:gd name="T9" fmla="*/ 94 h 165"/>
              <a:gd name="T10" fmla="*/ 5 w 77"/>
              <a:gd name="T11" fmla="*/ 96 h 165"/>
              <a:gd name="T12" fmla="*/ 26 w 77"/>
              <a:gd name="T13" fmla="*/ 56 h 165"/>
              <a:gd name="T14" fmla="*/ 29 w 77"/>
              <a:gd name="T15" fmla="*/ 74 h 165"/>
              <a:gd name="T16" fmla="*/ 7 w 77"/>
              <a:gd name="T17" fmla="*/ 112 h 165"/>
              <a:gd name="T18" fmla="*/ 29 w 77"/>
              <a:gd name="T19" fmla="*/ 112 h 165"/>
              <a:gd name="T20" fmla="*/ 36 w 77"/>
              <a:gd name="T21" fmla="*/ 165 h 165"/>
              <a:gd name="T22" fmla="*/ 42 w 77"/>
              <a:gd name="T23" fmla="*/ 165 h 165"/>
              <a:gd name="T24" fmla="*/ 48 w 77"/>
              <a:gd name="T25" fmla="*/ 112 h 165"/>
              <a:gd name="T26" fmla="*/ 69 w 77"/>
              <a:gd name="T27" fmla="*/ 112 h 165"/>
              <a:gd name="T28" fmla="*/ 48 w 77"/>
              <a:gd name="T29" fmla="*/ 74 h 165"/>
              <a:gd name="T30" fmla="*/ 51 w 77"/>
              <a:gd name="T31" fmla="*/ 56 h 165"/>
              <a:gd name="T32" fmla="*/ 72 w 77"/>
              <a:gd name="T33" fmla="*/ 96 h 165"/>
              <a:gd name="T34" fmla="*/ 37 w 77"/>
              <a:gd name="T35" fmla="*/ 25 h 165"/>
              <a:gd name="T36" fmla="*/ 46 w 77"/>
              <a:gd name="T37" fmla="*/ 22 h 165"/>
              <a:gd name="T38" fmla="*/ 50 w 77"/>
              <a:gd name="T39" fmla="*/ 13 h 165"/>
              <a:gd name="T40" fmla="*/ 47 w 77"/>
              <a:gd name="T41" fmla="*/ 4 h 165"/>
              <a:gd name="T42" fmla="*/ 37 w 77"/>
              <a:gd name="T43" fmla="*/ 0 h 165"/>
              <a:gd name="T44" fmla="*/ 28 w 77"/>
              <a:gd name="T45" fmla="*/ 4 h 165"/>
              <a:gd name="T46" fmla="*/ 25 w 77"/>
              <a:gd name="T47" fmla="*/ 13 h 165"/>
              <a:gd name="T48" fmla="*/ 28 w 77"/>
              <a:gd name="T49" fmla="*/ 22 h 165"/>
              <a:gd name="T50" fmla="*/ 37 w 77"/>
              <a:gd name="T51" fmla="*/ 25 h 165"/>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77"/>
              <a:gd name="T79" fmla="*/ 0 h 165"/>
              <a:gd name="T80" fmla="*/ 77 w 77"/>
              <a:gd name="T81" fmla="*/ 165 h 165"/>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77" h="165">
                <a:moveTo>
                  <a:pt x="72" y="96"/>
                </a:moveTo>
                <a:cubicBezTo>
                  <a:pt x="74" y="96"/>
                  <a:pt x="76" y="95"/>
                  <a:pt x="77" y="94"/>
                </a:cubicBezTo>
                <a:cubicBezTo>
                  <a:pt x="53" y="38"/>
                  <a:pt x="53" y="38"/>
                  <a:pt x="53" y="38"/>
                </a:cubicBezTo>
                <a:cubicBezTo>
                  <a:pt x="23" y="38"/>
                  <a:pt x="23" y="38"/>
                  <a:pt x="23" y="38"/>
                </a:cubicBezTo>
                <a:cubicBezTo>
                  <a:pt x="0" y="94"/>
                  <a:pt x="0" y="94"/>
                  <a:pt x="0" y="94"/>
                </a:cubicBezTo>
                <a:cubicBezTo>
                  <a:pt x="5" y="96"/>
                  <a:pt x="5" y="96"/>
                  <a:pt x="5" y="96"/>
                </a:cubicBezTo>
                <a:cubicBezTo>
                  <a:pt x="26" y="56"/>
                  <a:pt x="26" y="56"/>
                  <a:pt x="26" y="56"/>
                </a:cubicBezTo>
                <a:cubicBezTo>
                  <a:pt x="29" y="74"/>
                  <a:pt x="29" y="74"/>
                  <a:pt x="29" y="74"/>
                </a:cubicBezTo>
                <a:cubicBezTo>
                  <a:pt x="7" y="112"/>
                  <a:pt x="7" y="112"/>
                  <a:pt x="7" y="112"/>
                </a:cubicBezTo>
                <a:cubicBezTo>
                  <a:pt x="29" y="112"/>
                  <a:pt x="29" y="112"/>
                  <a:pt x="29" y="112"/>
                </a:cubicBezTo>
                <a:cubicBezTo>
                  <a:pt x="36" y="165"/>
                  <a:pt x="36" y="165"/>
                  <a:pt x="36" y="165"/>
                </a:cubicBezTo>
                <a:cubicBezTo>
                  <a:pt x="42" y="165"/>
                  <a:pt x="42" y="165"/>
                  <a:pt x="42" y="165"/>
                </a:cubicBezTo>
                <a:cubicBezTo>
                  <a:pt x="48" y="112"/>
                  <a:pt x="48" y="112"/>
                  <a:pt x="48" y="112"/>
                </a:cubicBezTo>
                <a:cubicBezTo>
                  <a:pt x="69" y="112"/>
                  <a:pt x="69" y="112"/>
                  <a:pt x="69" y="112"/>
                </a:cubicBezTo>
                <a:cubicBezTo>
                  <a:pt x="48" y="74"/>
                  <a:pt x="48" y="74"/>
                  <a:pt x="48" y="74"/>
                </a:cubicBezTo>
                <a:cubicBezTo>
                  <a:pt x="51" y="56"/>
                  <a:pt x="51" y="56"/>
                  <a:pt x="51" y="56"/>
                </a:cubicBezTo>
                <a:lnTo>
                  <a:pt x="72" y="96"/>
                </a:lnTo>
                <a:close/>
                <a:moveTo>
                  <a:pt x="37" y="25"/>
                </a:moveTo>
                <a:cubicBezTo>
                  <a:pt x="41" y="25"/>
                  <a:pt x="44" y="24"/>
                  <a:pt x="46" y="22"/>
                </a:cubicBezTo>
                <a:cubicBezTo>
                  <a:pt x="49" y="19"/>
                  <a:pt x="50" y="16"/>
                  <a:pt x="50" y="13"/>
                </a:cubicBezTo>
                <a:cubicBezTo>
                  <a:pt x="50" y="9"/>
                  <a:pt x="49" y="6"/>
                  <a:pt x="47" y="4"/>
                </a:cubicBezTo>
                <a:cubicBezTo>
                  <a:pt x="44" y="1"/>
                  <a:pt x="41" y="0"/>
                  <a:pt x="37" y="0"/>
                </a:cubicBezTo>
                <a:cubicBezTo>
                  <a:pt x="34" y="0"/>
                  <a:pt x="31" y="1"/>
                  <a:pt x="28" y="4"/>
                </a:cubicBezTo>
                <a:cubicBezTo>
                  <a:pt x="26" y="6"/>
                  <a:pt x="25" y="9"/>
                  <a:pt x="25" y="13"/>
                </a:cubicBezTo>
                <a:cubicBezTo>
                  <a:pt x="25" y="16"/>
                  <a:pt x="26" y="19"/>
                  <a:pt x="28" y="22"/>
                </a:cubicBezTo>
                <a:cubicBezTo>
                  <a:pt x="31" y="24"/>
                  <a:pt x="34" y="25"/>
                  <a:pt x="37" y="25"/>
                </a:cubicBezTo>
                <a:close/>
              </a:path>
            </a:pathLst>
          </a:custGeom>
          <a:solidFill>
            <a:srgbClr val="FFFFFF"/>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zh-CN">
              <a:solidFill>
                <a:srgbClr val="000000"/>
              </a:solidFill>
              <a:sym typeface="宋体" panose="02010600030101010101" pitchFamily="2" charset="-122"/>
            </a:endParaRPr>
          </a:p>
        </p:txBody>
      </p:sp>
      <p:sp>
        <p:nvSpPr>
          <p:cNvPr id="54" name="Freeform 16"/>
          <p:cNvSpPr>
            <a:spLocks noChangeArrowheads="1"/>
          </p:cNvSpPr>
          <p:nvPr/>
        </p:nvSpPr>
        <p:spPr bwMode="auto">
          <a:xfrm>
            <a:off x="3926492" y="1961290"/>
            <a:ext cx="93777" cy="23453"/>
          </a:xfrm>
          <a:custGeom>
            <a:avLst/>
            <a:gdLst>
              <a:gd name="T0" fmla="*/ 32 w 32"/>
              <a:gd name="T1" fmla="*/ 0 h 8"/>
              <a:gd name="T2" fmla="*/ 31 w 32"/>
              <a:gd name="T3" fmla="*/ 8 h 8"/>
              <a:gd name="T4" fmla="*/ 0 w 32"/>
              <a:gd name="T5" fmla="*/ 8 h 8"/>
              <a:gd name="T6" fmla="*/ 1 w 32"/>
              <a:gd name="T7" fmla="*/ 0 h 8"/>
              <a:gd name="T8" fmla="*/ 32 w 32"/>
              <a:gd name="T9" fmla="*/ 0 h 8"/>
              <a:gd name="T10" fmla="*/ 0 60000 65536"/>
              <a:gd name="T11" fmla="*/ 0 60000 65536"/>
              <a:gd name="T12" fmla="*/ 0 60000 65536"/>
              <a:gd name="T13" fmla="*/ 0 60000 65536"/>
              <a:gd name="T14" fmla="*/ 0 60000 65536"/>
              <a:gd name="T15" fmla="*/ 0 w 32"/>
              <a:gd name="T16" fmla="*/ 0 h 8"/>
              <a:gd name="T17" fmla="*/ 32 w 32"/>
              <a:gd name="T18" fmla="*/ 8 h 8"/>
            </a:gdLst>
            <a:ahLst/>
            <a:cxnLst>
              <a:cxn ang="T10">
                <a:pos x="T0" y="T1"/>
              </a:cxn>
              <a:cxn ang="T11">
                <a:pos x="T2" y="T3"/>
              </a:cxn>
              <a:cxn ang="T12">
                <a:pos x="T4" y="T5"/>
              </a:cxn>
              <a:cxn ang="T13">
                <a:pos x="T6" y="T7"/>
              </a:cxn>
              <a:cxn ang="T14">
                <a:pos x="T8" y="T9"/>
              </a:cxn>
            </a:cxnLst>
            <a:rect l="T15" t="T16" r="T17" b="T18"/>
            <a:pathLst>
              <a:path w="32" h="8">
                <a:moveTo>
                  <a:pt x="32" y="0"/>
                </a:moveTo>
                <a:lnTo>
                  <a:pt x="31" y="8"/>
                </a:lnTo>
                <a:lnTo>
                  <a:pt x="0" y="8"/>
                </a:lnTo>
                <a:lnTo>
                  <a:pt x="1" y="0"/>
                </a:lnTo>
                <a:lnTo>
                  <a:pt x="32" y="0"/>
                </a:lnTo>
                <a:close/>
              </a:path>
            </a:pathLst>
          </a:custGeom>
          <a:solidFill>
            <a:srgbClr val="FFFFFF"/>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zh-CN">
              <a:solidFill>
                <a:srgbClr val="000000"/>
              </a:solidFill>
              <a:sym typeface="宋体" panose="02010600030101010101" pitchFamily="2" charset="-122"/>
            </a:endParaRPr>
          </a:p>
        </p:txBody>
      </p:sp>
      <p:sp>
        <p:nvSpPr>
          <p:cNvPr id="55" name="Freeform 20"/>
          <p:cNvSpPr>
            <a:spLocks noEditPoints="1" noChangeArrowheads="1"/>
          </p:cNvSpPr>
          <p:nvPr/>
        </p:nvSpPr>
        <p:spPr bwMode="auto">
          <a:xfrm>
            <a:off x="4458381" y="2960474"/>
            <a:ext cx="202206" cy="598062"/>
          </a:xfrm>
          <a:custGeom>
            <a:avLst/>
            <a:gdLst>
              <a:gd name="T0" fmla="*/ 50 w 50"/>
              <a:gd name="T1" fmla="*/ 96 h 147"/>
              <a:gd name="T2" fmla="*/ 41 w 50"/>
              <a:gd name="T3" fmla="*/ 96 h 147"/>
              <a:gd name="T4" fmla="*/ 41 w 50"/>
              <a:gd name="T5" fmla="*/ 147 h 147"/>
              <a:gd name="T6" fmla="*/ 28 w 50"/>
              <a:gd name="T7" fmla="*/ 147 h 147"/>
              <a:gd name="T8" fmla="*/ 28 w 50"/>
              <a:gd name="T9" fmla="*/ 96 h 147"/>
              <a:gd name="T10" fmla="*/ 21 w 50"/>
              <a:gd name="T11" fmla="*/ 96 h 147"/>
              <a:gd name="T12" fmla="*/ 21 w 50"/>
              <a:gd name="T13" fmla="*/ 147 h 147"/>
              <a:gd name="T14" fmla="*/ 9 w 50"/>
              <a:gd name="T15" fmla="*/ 147 h 147"/>
              <a:gd name="T16" fmla="*/ 9 w 50"/>
              <a:gd name="T17" fmla="*/ 96 h 147"/>
              <a:gd name="T18" fmla="*/ 0 w 50"/>
              <a:gd name="T19" fmla="*/ 96 h 147"/>
              <a:gd name="T20" fmla="*/ 0 w 50"/>
              <a:gd name="T21" fmla="*/ 46 h 147"/>
              <a:gd name="T22" fmla="*/ 4 w 50"/>
              <a:gd name="T23" fmla="*/ 35 h 147"/>
              <a:gd name="T24" fmla="*/ 15 w 50"/>
              <a:gd name="T25" fmla="*/ 28 h 147"/>
              <a:gd name="T26" fmla="*/ 25 w 50"/>
              <a:gd name="T27" fmla="*/ 26 h 147"/>
              <a:gd name="T28" fmla="*/ 38 w 50"/>
              <a:gd name="T29" fmla="*/ 29 h 147"/>
              <a:gd name="T30" fmla="*/ 49 w 50"/>
              <a:gd name="T31" fmla="*/ 41 h 147"/>
              <a:gd name="T32" fmla="*/ 50 w 50"/>
              <a:gd name="T33" fmla="*/ 45 h 147"/>
              <a:gd name="T34" fmla="*/ 50 w 50"/>
              <a:gd name="T35" fmla="*/ 96 h 147"/>
              <a:gd name="T36" fmla="*/ 36 w 50"/>
              <a:gd name="T37" fmla="*/ 11 h 147"/>
              <a:gd name="T38" fmla="*/ 33 w 50"/>
              <a:gd name="T39" fmla="*/ 18 h 147"/>
              <a:gd name="T40" fmla="*/ 25 w 50"/>
              <a:gd name="T41" fmla="*/ 22 h 147"/>
              <a:gd name="T42" fmla="*/ 17 w 50"/>
              <a:gd name="T43" fmla="*/ 18 h 147"/>
              <a:gd name="T44" fmla="*/ 14 w 50"/>
              <a:gd name="T45" fmla="*/ 11 h 147"/>
              <a:gd name="T46" fmla="*/ 17 w 50"/>
              <a:gd name="T47" fmla="*/ 3 h 147"/>
              <a:gd name="T48" fmla="*/ 25 w 50"/>
              <a:gd name="T49" fmla="*/ 0 h 147"/>
              <a:gd name="T50" fmla="*/ 33 w 50"/>
              <a:gd name="T51" fmla="*/ 3 h 147"/>
              <a:gd name="T52" fmla="*/ 36 w 50"/>
              <a:gd name="T53" fmla="*/ 11 h 147"/>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50"/>
              <a:gd name="T82" fmla="*/ 0 h 147"/>
              <a:gd name="T83" fmla="*/ 50 w 50"/>
              <a:gd name="T84" fmla="*/ 147 h 147"/>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50" h="147">
                <a:moveTo>
                  <a:pt x="50" y="96"/>
                </a:moveTo>
                <a:cubicBezTo>
                  <a:pt x="41" y="96"/>
                  <a:pt x="41" y="96"/>
                  <a:pt x="41" y="96"/>
                </a:cubicBezTo>
                <a:cubicBezTo>
                  <a:pt x="41" y="147"/>
                  <a:pt x="41" y="147"/>
                  <a:pt x="41" y="147"/>
                </a:cubicBezTo>
                <a:cubicBezTo>
                  <a:pt x="28" y="147"/>
                  <a:pt x="28" y="147"/>
                  <a:pt x="28" y="147"/>
                </a:cubicBezTo>
                <a:cubicBezTo>
                  <a:pt x="28" y="96"/>
                  <a:pt x="28" y="96"/>
                  <a:pt x="28" y="96"/>
                </a:cubicBezTo>
                <a:cubicBezTo>
                  <a:pt x="21" y="96"/>
                  <a:pt x="21" y="96"/>
                  <a:pt x="21" y="96"/>
                </a:cubicBezTo>
                <a:cubicBezTo>
                  <a:pt x="21" y="147"/>
                  <a:pt x="21" y="147"/>
                  <a:pt x="21" y="147"/>
                </a:cubicBezTo>
                <a:cubicBezTo>
                  <a:pt x="9" y="147"/>
                  <a:pt x="9" y="147"/>
                  <a:pt x="9" y="147"/>
                </a:cubicBezTo>
                <a:cubicBezTo>
                  <a:pt x="9" y="96"/>
                  <a:pt x="9" y="96"/>
                  <a:pt x="9" y="96"/>
                </a:cubicBezTo>
                <a:cubicBezTo>
                  <a:pt x="0" y="96"/>
                  <a:pt x="0" y="96"/>
                  <a:pt x="0" y="96"/>
                </a:cubicBezTo>
                <a:cubicBezTo>
                  <a:pt x="0" y="46"/>
                  <a:pt x="0" y="46"/>
                  <a:pt x="0" y="46"/>
                </a:cubicBezTo>
                <a:cubicBezTo>
                  <a:pt x="0" y="42"/>
                  <a:pt x="1" y="39"/>
                  <a:pt x="4" y="35"/>
                </a:cubicBezTo>
                <a:cubicBezTo>
                  <a:pt x="8" y="31"/>
                  <a:pt x="11" y="29"/>
                  <a:pt x="15" y="28"/>
                </a:cubicBezTo>
                <a:cubicBezTo>
                  <a:pt x="20" y="27"/>
                  <a:pt x="23" y="26"/>
                  <a:pt x="25" y="26"/>
                </a:cubicBezTo>
                <a:cubicBezTo>
                  <a:pt x="30" y="26"/>
                  <a:pt x="34" y="27"/>
                  <a:pt x="38" y="29"/>
                </a:cubicBezTo>
                <a:cubicBezTo>
                  <a:pt x="44" y="32"/>
                  <a:pt x="47" y="36"/>
                  <a:pt x="49" y="41"/>
                </a:cubicBezTo>
                <a:cubicBezTo>
                  <a:pt x="50" y="43"/>
                  <a:pt x="50" y="44"/>
                  <a:pt x="50" y="45"/>
                </a:cubicBezTo>
                <a:lnTo>
                  <a:pt x="50" y="96"/>
                </a:lnTo>
                <a:close/>
                <a:moveTo>
                  <a:pt x="36" y="11"/>
                </a:moveTo>
                <a:cubicBezTo>
                  <a:pt x="36" y="14"/>
                  <a:pt x="35" y="16"/>
                  <a:pt x="33" y="18"/>
                </a:cubicBezTo>
                <a:cubicBezTo>
                  <a:pt x="31" y="20"/>
                  <a:pt x="28" y="22"/>
                  <a:pt x="25" y="22"/>
                </a:cubicBezTo>
                <a:cubicBezTo>
                  <a:pt x="22" y="22"/>
                  <a:pt x="19" y="20"/>
                  <a:pt x="17" y="18"/>
                </a:cubicBezTo>
                <a:cubicBezTo>
                  <a:pt x="15" y="16"/>
                  <a:pt x="14" y="14"/>
                  <a:pt x="14" y="11"/>
                </a:cubicBezTo>
                <a:cubicBezTo>
                  <a:pt x="14" y="8"/>
                  <a:pt x="15" y="5"/>
                  <a:pt x="17" y="3"/>
                </a:cubicBezTo>
                <a:cubicBezTo>
                  <a:pt x="20" y="1"/>
                  <a:pt x="22" y="0"/>
                  <a:pt x="25" y="0"/>
                </a:cubicBezTo>
                <a:cubicBezTo>
                  <a:pt x="28" y="0"/>
                  <a:pt x="31" y="1"/>
                  <a:pt x="33" y="3"/>
                </a:cubicBezTo>
                <a:cubicBezTo>
                  <a:pt x="35" y="5"/>
                  <a:pt x="36" y="8"/>
                  <a:pt x="36" y="11"/>
                </a:cubicBezTo>
                <a:close/>
              </a:path>
            </a:pathLst>
          </a:custGeom>
          <a:solidFill>
            <a:srgbClr val="FFFFFF"/>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zh-CN">
              <a:solidFill>
                <a:srgbClr val="000000"/>
              </a:solidFill>
              <a:sym typeface="宋体" panose="02010600030101010101" pitchFamily="2" charset="-122"/>
            </a:endParaRPr>
          </a:p>
        </p:txBody>
      </p:sp>
      <p:sp>
        <p:nvSpPr>
          <p:cNvPr id="56" name="Freeform 21"/>
          <p:cNvSpPr>
            <a:spLocks noChangeArrowheads="1"/>
          </p:cNvSpPr>
          <p:nvPr/>
        </p:nvSpPr>
        <p:spPr bwMode="auto">
          <a:xfrm>
            <a:off x="3947006" y="3173021"/>
            <a:ext cx="172900" cy="172968"/>
          </a:xfrm>
          <a:custGeom>
            <a:avLst/>
            <a:gdLst>
              <a:gd name="T0" fmla="*/ 32 w 59"/>
              <a:gd name="T1" fmla="*/ 0 h 59"/>
              <a:gd name="T2" fmla="*/ 32 w 59"/>
              <a:gd name="T3" fmla="*/ 26 h 59"/>
              <a:gd name="T4" fmla="*/ 59 w 59"/>
              <a:gd name="T5" fmla="*/ 26 h 59"/>
              <a:gd name="T6" fmla="*/ 59 w 59"/>
              <a:gd name="T7" fmla="*/ 33 h 59"/>
              <a:gd name="T8" fmla="*/ 32 w 59"/>
              <a:gd name="T9" fmla="*/ 33 h 59"/>
              <a:gd name="T10" fmla="*/ 32 w 59"/>
              <a:gd name="T11" fmla="*/ 59 h 59"/>
              <a:gd name="T12" fmla="*/ 27 w 59"/>
              <a:gd name="T13" fmla="*/ 59 h 59"/>
              <a:gd name="T14" fmla="*/ 27 w 59"/>
              <a:gd name="T15" fmla="*/ 33 h 59"/>
              <a:gd name="T16" fmla="*/ 0 w 59"/>
              <a:gd name="T17" fmla="*/ 33 h 59"/>
              <a:gd name="T18" fmla="*/ 0 w 59"/>
              <a:gd name="T19" fmla="*/ 26 h 59"/>
              <a:gd name="T20" fmla="*/ 27 w 59"/>
              <a:gd name="T21" fmla="*/ 26 h 59"/>
              <a:gd name="T22" fmla="*/ 27 w 59"/>
              <a:gd name="T23" fmla="*/ 0 h 59"/>
              <a:gd name="T24" fmla="*/ 32 w 59"/>
              <a:gd name="T25" fmla="*/ 0 h 5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9"/>
              <a:gd name="T40" fmla="*/ 0 h 59"/>
              <a:gd name="T41" fmla="*/ 59 w 59"/>
              <a:gd name="T42" fmla="*/ 59 h 5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9" h="59">
                <a:moveTo>
                  <a:pt x="32" y="0"/>
                </a:moveTo>
                <a:lnTo>
                  <a:pt x="32" y="26"/>
                </a:lnTo>
                <a:lnTo>
                  <a:pt x="59" y="26"/>
                </a:lnTo>
                <a:lnTo>
                  <a:pt x="59" y="33"/>
                </a:lnTo>
                <a:lnTo>
                  <a:pt x="32" y="33"/>
                </a:lnTo>
                <a:lnTo>
                  <a:pt x="32" y="59"/>
                </a:lnTo>
                <a:lnTo>
                  <a:pt x="27" y="59"/>
                </a:lnTo>
                <a:lnTo>
                  <a:pt x="27" y="33"/>
                </a:lnTo>
                <a:lnTo>
                  <a:pt x="0" y="33"/>
                </a:lnTo>
                <a:lnTo>
                  <a:pt x="0" y="26"/>
                </a:lnTo>
                <a:lnTo>
                  <a:pt x="27" y="26"/>
                </a:lnTo>
                <a:lnTo>
                  <a:pt x="27" y="0"/>
                </a:lnTo>
                <a:lnTo>
                  <a:pt x="32" y="0"/>
                </a:lnTo>
                <a:close/>
              </a:path>
            </a:pathLst>
          </a:custGeom>
          <a:solidFill>
            <a:srgbClr val="FFFFFF"/>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zh-CN">
              <a:solidFill>
                <a:srgbClr val="000000"/>
              </a:solidFill>
              <a:sym typeface="宋体" panose="02010600030101010101" pitchFamily="2" charset="-122"/>
            </a:endParaRPr>
          </a:p>
        </p:txBody>
      </p:sp>
      <p:sp>
        <p:nvSpPr>
          <p:cNvPr id="58" name="矩形 1"/>
          <p:cNvSpPr>
            <a:spLocks noChangeArrowheads="1"/>
          </p:cNvSpPr>
          <p:nvPr/>
        </p:nvSpPr>
        <p:spPr bwMode="auto">
          <a:xfrm>
            <a:off x="953208" y="2873716"/>
            <a:ext cx="1832750"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spAutoFit/>
          </a:bodyPr>
          <a:lstStyle/>
          <a:p>
            <a:r>
              <a:rPr lang="zh-CN" altLang="en-US" sz="900" kern="0" dirty="0">
                <a:solidFill>
                  <a:schemeClr val="bg1"/>
                </a:solidFill>
                <a:latin typeface="微软雅黑" panose="020B0503020204020204" pitchFamily="34" charset="-122"/>
                <a:ea typeface="微软雅黑" panose="020B0503020204020204" pitchFamily="34" charset="-122"/>
                <a:cs typeface="Raleway Light"/>
              </a:rPr>
              <a:t>这里输入简单的文字概述里输入简单文字概述输入简单的文字概述</a:t>
            </a:r>
            <a:endParaRPr lang="zh-CN" altLang="en-US" sz="9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9" name="矩形 1"/>
          <p:cNvSpPr>
            <a:spLocks noChangeArrowheads="1"/>
          </p:cNvSpPr>
          <p:nvPr/>
        </p:nvSpPr>
        <p:spPr bwMode="auto">
          <a:xfrm>
            <a:off x="6337136" y="1846861"/>
            <a:ext cx="1832750" cy="506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spAutoFit/>
          </a:bodyPr>
          <a:lstStyle/>
          <a:p>
            <a:r>
              <a:rPr lang="zh-CN" altLang="en-US" sz="900" kern="0" dirty="0">
                <a:solidFill>
                  <a:schemeClr val="bg1"/>
                </a:solidFill>
                <a:latin typeface="微软雅黑" panose="020B0503020204020204" pitchFamily="34" charset="-122"/>
                <a:ea typeface="微软雅黑" panose="020B0503020204020204" pitchFamily="34" charset="-122"/>
                <a:cs typeface="Raleway Light"/>
              </a:rPr>
              <a:t>这里输入简单的文字概述里输入简单文字概述输入简单的文字概述</a:t>
            </a:r>
            <a:endParaRPr lang="zh-CN" altLang="en-US" sz="9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0" name="矩形 1"/>
          <p:cNvSpPr>
            <a:spLocks noChangeArrowheads="1"/>
          </p:cNvSpPr>
          <p:nvPr/>
        </p:nvSpPr>
        <p:spPr bwMode="auto">
          <a:xfrm>
            <a:off x="6337136" y="2873716"/>
            <a:ext cx="1832750"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spAutoFit/>
          </a:bodyPr>
          <a:lstStyle/>
          <a:p>
            <a:r>
              <a:rPr lang="zh-CN" altLang="en-US" sz="900" kern="0" dirty="0">
                <a:solidFill>
                  <a:schemeClr val="bg1"/>
                </a:solidFill>
                <a:latin typeface="微软雅黑" panose="020B0503020204020204" pitchFamily="34" charset="-122"/>
                <a:ea typeface="微软雅黑" panose="020B0503020204020204" pitchFamily="34" charset="-122"/>
                <a:cs typeface="Raleway Light"/>
              </a:rPr>
              <a:t>这里输入简单的文字概述里输入简单文字概述输入简单的文字概述</a:t>
            </a:r>
            <a:endParaRPr lang="zh-CN" altLang="en-US" sz="9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1" name="TextBox 682"/>
          <p:cNvSpPr>
            <a:spLocks noChangeArrowheads="1"/>
          </p:cNvSpPr>
          <p:nvPr/>
        </p:nvSpPr>
        <p:spPr bwMode="auto">
          <a:xfrm>
            <a:off x="4891430" y="1830436"/>
            <a:ext cx="56938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2000" dirty="0">
                <a:solidFill>
                  <a:schemeClr val="bg1"/>
                </a:solidFill>
                <a:latin typeface="方正中等线简体" pitchFamily="2" charset="-122"/>
                <a:ea typeface="方正中等线简体" pitchFamily="2" charset="-122"/>
              </a:rPr>
              <a:t>36%</a:t>
            </a:r>
            <a:endParaRPr lang="zh-CN" altLang="en-US" sz="2000" dirty="0">
              <a:solidFill>
                <a:schemeClr val="bg1"/>
              </a:solidFill>
              <a:latin typeface="方正中等线简体" pitchFamily="2" charset="-122"/>
              <a:ea typeface="方正中等线简体" pitchFamily="2" charset="-122"/>
            </a:endParaRPr>
          </a:p>
        </p:txBody>
      </p:sp>
      <p:sp>
        <p:nvSpPr>
          <p:cNvPr id="62" name="TextBox 682"/>
          <p:cNvSpPr>
            <a:spLocks noChangeArrowheads="1"/>
          </p:cNvSpPr>
          <p:nvPr/>
        </p:nvSpPr>
        <p:spPr bwMode="auto">
          <a:xfrm>
            <a:off x="4891430" y="3098768"/>
            <a:ext cx="56938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2000">
                <a:solidFill>
                  <a:schemeClr val="bg1"/>
                </a:solidFill>
                <a:latin typeface="方正中等线简体" pitchFamily="2" charset="-122"/>
                <a:ea typeface="方正中等线简体" pitchFamily="2" charset="-122"/>
              </a:rPr>
              <a:t>54%</a:t>
            </a:r>
            <a:endParaRPr lang="zh-CN" altLang="en-US" sz="2000">
              <a:solidFill>
                <a:schemeClr val="bg1"/>
              </a:solidFill>
              <a:latin typeface="方正中等线简体" pitchFamily="2" charset="-122"/>
              <a:ea typeface="方正中等线简体" pitchFamily="2" charset="-122"/>
            </a:endParaRPr>
          </a:p>
        </p:txBody>
      </p:sp>
      <p:sp>
        <p:nvSpPr>
          <p:cNvPr id="4" name="文本框 3"/>
          <p:cNvSpPr txBox="1"/>
          <p:nvPr/>
        </p:nvSpPr>
        <p:spPr>
          <a:xfrm>
            <a:off x="904875" y="1156970"/>
            <a:ext cx="3754755" cy="3257550"/>
          </a:xfrm>
          <a:prstGeom prst="rect">
            <a:avLst/>
          </a:prstGeom>
          <a:noFill/>
        </p:spPr>
        <p:txBody>
          <a:bodyPr wrap="square" rtlCol="0" anchor="t">
            <a:spAutoFit/>
          </a:bodyPr>
          <a:p>
            <a:pPr marL="285750" indent="-285750">
              <a:lnSpc>
                <a:spcPct val="150000"/>
              </a:lnSpc>
              <a:spcBef>
                <a:spcPct val="0"/>
              </a:spcBef>
              <a:buClr>
                <a:srgbClr val="6EBEE1"/>
              </a:buClr>
              <a:buFont typeface="Wingdings" panose="05000000000000000000" charset="0"/>
              <a:buChar char=""/>
            </a:pPr>
            <a:r>
              <a:rPr lang="zh-CN" altLang="en-US" sz="1400" smtClean="0">
                <a:latin typeface="微软雅黑" panose="020B0503020204020204" pitchFamily="34" charset="-122"/>
                <a:ea typeface="微软雅黑" panose="020B0503020204020204" pitchFamily="34" charset="-122"/>
                <a:cs typeface="微软雅黑" panose="020B0503020204020204" pitchFamily="34" charset="-122"/>
                <a:sym typeface="+mn-ea"/>
              </a:rPr>
              <a:t>个人平台是集写稿、稿件管理及联系人管理、消息发送等辅助功能于一体的个人稿件管理平台及日常工作的空间。</a:t>
            </a:r>
            <a:endParaRPr lang="en-US" altLang="zh-CN" sz="1400" smtClean="0">
              <a:latin typeface="微软雅黑" panose="020B0503020204020204" pitchFamily="34" charset="-122"/>
              <a:ea typeface="微软雅黑" panose="020B0503020204020204" pitchFamily="34" charset="-122"/>
              <a:cs typeface="微软雅黑" panose="020B0503020204020204" pitchFamily="34" charset="-122"/>
            </a:endParaRPr>
          </a:p>
          <a:p>
            <a:pPr marL="285750" indent="-285750">
              <a:lnSpc>
                <a:spcPct val="170000"/>
              </a:lnSpc>
              <a:spcBef>
                <a:spcPct val="0"/>
              </a:spcBef>
              <a:buClr>
                <a:srgbClr val="6EBEE1"/>
              </a:buClr>
              <a:buFont typeface="Wingdings" panose="05000000000000000000" charset="0"/>
              <a:buChar char=""/>
            </a:pPr>
            <a:r>
              <a:rPr lang="zh-CN" altLang="en-US" sz="1400" smtClean="0">
                <a:latin typeface="微软雅黑" panose="020B0503020204020204" pitchFamily="34" charset="-122"/>
                <a:ea typeface="微软雅黑" panose="020B0503020204020204" pitchFamily="34" charset="-122"/>
                <a:cs typeface="微软雅黑" panose="020B0503020204020204" pitchFamily="34" charset="-122"/>
                <a:sym typeface="+mn-ea"/>
              </a:rPr>
              <a:t>支持文字、图片、音频、视频文件导入。集成多媒体稿件及文本处理编辑器，让图片稿、文字稿、音视频稿件的录入工作轻松自如快捷。通过内置的数据访问引擎以及标签关联技术，相关稿件可以聚类呈现；支持远程发稿以及移动终端。</a:t>
            </a:r>
            <a:endParaRPr lang="zh-CN" altLang="en-US" sz="1400"/>
          </a:p>
        </p:txBody>
      </p:sp>
      <p:sp>
        <p:nvSpPr>
          <p:cNvPr id="5" name="文本框 4"/>
          <p:cNvSpPr txBox="1"/>
          <p:nvPr/>
        </p:nvSpPr>
        <p:spPr>
          <a:xfrm>
            <a:off x="904867" y="540385"/>
            <a:ext cx="1402080" cy="460375"/>
          </a:xfrm>
          <a:prstGeom prst="rect">
            <a:avLst/>
          </a:prstGeom>
          <a:noFill/>
        </p:spPr>
        <p:txBody>
          <a:bodyPr wrap="none" rtlCol="0" anchor="t">
            <a:spAutoFit/>
          </a:bodyPr>
          <a:p>
            <a:pPr algn="l">
              <a:lnSpc>
                <a:spcPct val="150000"/>
              </a:lnSpc>
              <a:spcBef>
                <a:spcPct val="0"/>
              </a:spcBef>
            </a:pPr>
            <a:r>
              <a:rPr lang="zh-CN" altLang="en-US" sz="1600" b="1" dirty="0" smtClean="0">
                <a:solidFill>
                  <a:schemeClr val="bg1">
                    <a:lumMod val="65000"/>
                  </a:schemeClr>
                </a:solidFill>
                <a:latin typeface="微软雅黑" panose="020B0503020204020204" pitchFamily="34" charset="-122"/>
                <a:ea typeface="微软雅黑" panose="020B0503020204020204" pitchFamily="34" charset="-122"/>
                <a:sym typeface="+mn-ea"/>
              </a:rPr>
              <a:t>个人平台介绍</a:t>
            </a:r>
            <a:endParaRPr lang="zh-CN" altLang="en-US" sz="1600" b="1" dirty="0" smtClean="0">
              <a:solidFill>
                <a:schemeClr val="bg1">
                  <a:lumMod val="6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pic>
        <p:nvPicPr>
          <p:cNvPr id="6" name="图片 8" descr="绘图8.png"/>
          <p:cNvPicPr>
            <a:picLocks noChangeAspect="1"/>
          </p:cNvPicPr>
          <p:nvPr/>
        </p:nvPicPr>
        <p:blipFill>
          <a:blip r:embed="rId1"/>
          <a:srcRect/>
          <a:stretch>
            <a:fillRect/>
          </a:stretch>
        </p:blipFill>
        <p:spPr bwMode="auto">
          <a:xfrm>
            <a:off x="4790123" y="803275"/>
            <a:ext cx="4200525" cy="3790950"/>
          </a:xfrm>
          <a:prstGeom prst="rect">
            <a:avLst/>
          </a:prstGeom>
          <a:noFill/>
          <a:ln w="9525">
            <a:noFill/>
            <a:miter lim="800000"/>
            <a:headEnd/>
            <a:tailEnd/>
          </a:ln>
          <a:effectLst>
            <a:outerShdw blurRad="50800" dist="38100" dir="2700000" algn="tl" rotWithShape="0">
              <a:prstClr val="black">
                <a:alpha val="40000"/>
              </a:prstClr>
            </a:outerShdw>
          </a:effectLst>
        </p:spPr>
      </p:pic>
    </p:spTree>
  </p:cSld>
  <p:clrMapOvr>
    <a:masterClrMapping/>
  </p:clrMapOvr>
  <mc:AlternateContent xmlns:mc="http://schemas.openxmlformats.org/markup-compatibility/2006">
    <mc:Choice xmlns:p14="http://schemas.microsoft.com/office/powerpoint/2010/main" Requires="p14">
      <p:transition spd="slow" p14:dur="1200" advClick="0" advTm="0">
        <p14:prism/>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fade">
                                      <p:cBhvr>
                                        <p:cTn id="7" dur="500"/>
                                        <p:tgtEl>
                                          <p:spTgt spid="40"/>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54"/>
                                        </p:tgtEl>
                                        <p:attrNameLst>
                                          <p:attrName>style.visibility</p:attrName>
                                        </p:attrNameLst>
                                      </p:cBhvr>
                                      <p:to>
                                        <p:strVal val="visible"/>
                                      </p:to>
                                    </p:set>
                                  </p:childTnLst>
                                </p:cTn>
                              </p:par>
                            </p:childTnLst>
                          </p:cTn>
                        </p:par>
                        <p:par>
                          <p:cTn id="11" fill="hold">
                            <p:stCondLst>
                              <p:cond delay="500"/>
                            </p:stCondLst>
                            <p:childTnLst>
                              <p:par>
                                <p:cTn id="12" presetID="53" presetClass="entr" presetSubtype="16" fill="hold" grpId="0" nodeType="afterEffect">
                                  <p:stCondLst>
                                    <p:cond delay="0"/>
                                  </p:stCondLst>
                                  <p:childTnLst>
                                    <p:set>
                                      <p:cBhvr>
                                        <p:cTn id="13" dur="1" fill="hold">
                                          <p:stCondLst>
                                            <p:cond delay="0"/>
                                          </p:stCondLst>
                                        </p:cTn>
                                        <p:tgtEl>
                                          <p:spTgt spid="53"/>
                                        </p:tgtEl>
                                        <p:attrNameLst>
                                          <p:attrName>style.visibility</p:attrName>
                                        </p:attrNameLst>
                                      </p:cBhvr>
                                      <p:to>
                                        <p:strVal val="visible"/>
                                      </p:to>
                                    </p:set>
                                    <p:anim calcmode="lin" valueType="num">
                                      <p:cBhvr>
                                        <p:cTn id="14" dur="500" fill="hold"/>
                                        <p:tgtEl>
                                          <p:spTgt spid="53"/>
                                        </p:tgtEl>
                                        <p:attrNameLst>
                                          <p:attrName>ppt_w</p:attrName>
                                        </p:attrNameLst>
                                      </p:cBhvr>
                                      <p:tavLst>
                                        <p:tav tm="0">
                                          <p:val>
                                            <p:fltVal val="0"/>
                                          </p:val>
                                        </p:tav>
                                        <p:tav tm="100000">
                                          <p:val>
                                            <p:strVal val="#ppt_w"/>
                                          </p:val>
                                        </p:tav>
                                      </p:tavLst>
                                    </p:anim>
                                    <p:anim calcmode="lin" valueType="num">
                                      <p:cBhvr>
                                        <p:cTn id="15" dur="500" fill="hold"/>
                                        <p:tgtEl>
                                          <p:spTgt spid="53"/>
                                        </p:tgtEl>
                                        <p:attrNameLst>
                                          <p:attrName>ppt_h</p:attrName>
                                        </p:attrNameLst>
                                      </p:cBhvr>
                                      <p:tavLst>
                                        <p:tav tm="0">
                                          <p:val>
                                            <p:fltVal val="0"/>
                                          </p:val>
                                        </p:tav>
                                        <p:tav tm="100000">
                                          <p:val>
                                            <p:strVal val="#ppt_h"/>
                                          </p:val>
                                        </p:tav>
                                      </p:tavLst>
                                    </p:anim>
                                    <p:animEffect transition="in" filter="fade">
                                      <p:cBhvr>
                                        <p:cTn id="16" dur="500"/>
                                        <p:tgtEl>
                                          <p:spTgt spid="53"/>
                                        </p:tgtEl>
                                      </p:cBhvr>
                                    </p:animEffect>
                                  </p:childTnLst>
                                </p:cTn>
                              </p:par>
                            </p:childTnLst>
                          </p:cTn>
                        </p:par>
                        <p:par>
                          <p:cTn id="17" fill="hold">
                            <p:stCondLst>
                              <p:cond delay="1000"/>
                            </p:stCondLst>
                            <p:childTnLst>
                              <p:par>
                                <p:cTn id="18" presetID="10" presetClass="entr" presetSubtype="0" fill="hold" grpId="0" nodeType="afterEffect">
                                  <p:stCondLst>
                                    <p:cond delay="0"/>
                                  </p:stCondLst>
                                  <p:childTnLst>
                                    <p:set>
                                      <p:cBhvr>
                                        <p:cTn id="19" dur="1" fill="hold">
                                          <p:stCondLst>
                                            <p:cond delay="0"/>
                                          </p:stCondLst>
                                        </p:cTn>
                                        <p:tgtEl>
                                          <p:spTgt spid="61"/>
                                        </p:tgtEl>
                                        <p:attrNameLst>
                                          <p:attrName>style.visibility</p:attrName>
                                        </p:attrNameLst>
                                      </p:cBhvr>
                                      <p:to>
                                        <p:strVal val="visible"/>
                                      </p:to>
                                    </p:set>
                                    <p:animEffect transition="in" filter="fade">
                                      <p:cBhvr>
                                        <p:cTn id="20" dur="500"/>
                                        <p:tgtEl>
                                          <p:spTgt spid="61"/>
                                        </p:tgtEl>
                                      </p:cBhvr>
                                    </p:animEffect>
                                  </p:childTnLst>
                                </p:cTn>
                              </p:par>
                            </p:childTnLst>
                          </p:cTn>
                        </p:par>
                        <p:par>
                          <p:cTn id="21" fill="hold">
                            <p:stCondLst>
                              <p:cond delay="1500"/>
                            </p:stCondLst>
                            <p:childTnLst>
                              <p:par>
                                <p:cTn id="22" presetID="22" presetClass="entr" presetSubtype="8" fill="hold" grpId="0" nodeType="afterEffect">
                                  <p:stCondLst>
                                    <p:cond delay="0"/>
                                  </p:stCondLst>
                                  <p:childTnLst>
                                    <p:set>
                                      <p:cBhvr>
                                        <p:cTn id="23" dur="1" fill="hold">
                                          <p:stCondLst>
                                            <p:cond delay="0"/>
                                          </p:stCondLst>
                                        </p:cTn>
                                        <p:tgtEl>
                                          <p:spTgt spid="59"/>
                                        </p:tgtEl>
                                        <p:attrNameLst>
                                          <p:attrName>style.visibility</p:attrName>
                                        </p:attrNameLst>
                                      </p:cBhvr>
                                      <p:to>
                                        <p:strVal val="visible"/>
                                      </p:to>
                                    </p:set>
                                    <p:animEffect transition="in" filter="wipe(left)">
                                      <p:cBhvr>
                                        <p:cTn id="24" dur="500"/>
                                        <p:tgtEl>
                                          <p:spTgt spid="59"/>
                                        </p:tgtEl>
                                      </p:cBhvr>
                                    </p:animEffect>
                                  </p:childTnLst>
                                </p:cTn>
                              </p:par>
                            </p:childTnLst>
                          </p:cTn>
                        </p:par>
                        <p:par>
                          <p:cTn id="25" fill="hold">
                            <p:stCondLst>
                              <p:cond delay="2000"/>
                            </p:stCondLst>
                            <p:childTnLst>
                              <p:par>
                                <p:cTn id="26" presetID="1" presetClass="entr" presetSubtype="0" fill="hold" grpId="0" nodeType="afterEffect">
                                  <p:stCondLst>
                                    <p:cond delay="0"/>
                                  </p:stCondLst>
                                  <p:childTnLst>
                                    <p:set>
                                      <p:cBhvr>
                                        <p:cTn id="27" dur="1" fill="hold">
                                          <p:stCondLst>
                                            <p:cond delay="0"/>
                                          </p:stCondLst>
                                        </p:cTn>
                                        <p:tgtEl>
                                          <p:spTgt spid="56"/>
                                        </p:tgtEl>
                                        <p:attrNameLst>
                                          <p:attrName>style.visibility</p:attrName>
                                        </p:attrNameLst>
                                      </p:cBhvr>
                                      <p:to>
                                        <p:strVal val="visible"/>
                                      </p:to>
                                    </p:set>
                                  </p:childTnLst>
                                </p:cTn>
                              </p:par>
                            </p:childTnLst>
                          </p:cTn>
                        </p:par>
                        <p:par>
                          <p:cTn id="28" fill="hold">
                            <p:stCondLst>
                              <p:cond delay="2000"/>
                            </p:stCondLst>
                            <p:childTnLst>
                              <p:par>
                                <p:cTn id="29" presetID="53" presetClass="entr" presetSubtype="16" fill="hold" grpId="0" nodeType="afterEffect">
                                  <p:stCondLst>
                                    <p:cond delay="0"/>
                                  </p:stCondLst>
                                  <p:childTnLst>
                                    <p:set>
                                      <p:cBhvr>
                                        <p:cTn id="30" dur="1" fill="hold">
                                          <p:stCondLst>
                                            <p:cond delay="0"/>
                                          </p:stCondLst>
                                        </p:cTn>
                                        <p:tgtEl>
                                          <p:spTgt spid="55"/>
                                        </p:tgtEl>
                                        <p:attrNameLst>
                                          <p:attrName>style.visibility</p:attrName>
                                        </p:attrNameLst>
                                      </p:cBhvr>
                                      <p:to>
                                        <p:strVal val="visible"/>
                                      </p:to>
                                    </p:set>
                                    <p:anim calcmode="lin" valueType="num">
                                      <p:cBhvr>
                                        <p:cTn id="31" dur="500" fill="hold"/>
                                        <p:tgtEl>
                                          <p:spTgt spid="55"/>
                                        </p:tgtEl>
                                        <p:attrNameLst>
                                          <p:attrName>ppt_w</p:attrName>
                                        </p:attrNameLst>
                                      </p:cBhvr>
                                      <p:tavLst>
                                        <p:tav tm="0">
                                          <p:val>
                                            <p:fltVal val="0"/>
                                          </p:val>
                                        </p:tav>
                                        <p:tav tm="100000">
                                          <p:val>
                                            <p:strVal val="#ppt_w"/>
                                          </p:val>
                                        </p:tav>
                                      </p:tavLst>
                                    </p:anim>
                                    <p:anim calcmode="lin" valueType="num">
                                      <p:cBhvr>
                                        <p:cTn id="32" dur="500" fill="hold"/>
                                        <p:tgtEl>
                                          <p:spTgt spid="55"/>
                                        </p:tgtEl>
                                        <p:attrNameLst>
                                          <p:attrName>ppt_h</p:attrName>
                                        </p:attrNameLst>
                                      </p:cBhvr>
                                      <p:tavLst>
                                        <p:tav tm="0">
                                          <p:val>
                                            <p:fltVal val="0"/>
                                          </p:val>
                                        </p:tav>
                                        <p:tav tm="100000">
                                          <p:val>
                                            <p:strVal val="#ppt_h"/>
                                          </p:val>
                                        </p:tav>
                                      </p:tavLst>
                                    </p:anim>
                                    <p:animEffect transition="in" filter="fade">
                                      <p:cBhvr>
                                        <p:cTn id="33" dur="500"/>
                                        <p:tgtEl>
                                          <p:spTgt spid="55"/>
                                        </p:tgtEl>
                                      </p:cBhvr>
                                    </p:animEffect>
                                  </p:childTnLst>
                                </p:cTn>
                              </p:par>
                            </p:childTnLst>
                          </p:cTn>
                        </p:par>
                        <p:par>
                          <p:cTn id="34" fill="hold">
                            <p:stCondLst>
                              <p:cond delay="2500"/>
                            </p:stCondLst>
                            <p:childTnLst>
                              <p:par>
                                <p:cTn id="35" presetID="10" presetClass="entr" presetSubtype="0" fill="hold" grpId="0" nodeType="afterEffect">
                                  <p:stCondLst>
                                    <p:cond delay="0"/>
                                  </p:stCondLst>
                                  <p:childTnLst>
                                    <p:set>
                                      <p:cBhvr>
                                        <p:cTn id="36" dur="1" fill="hold">
                                          <p:stCondLst>
                                            <p:cond delay="0"/>
                                          </p:stCondLst>
                                        </p:cTn>
                                        <p:tgtEl>
                                          <p:spTgt spid="62"/>
                                        </p:tgtEl>
                                        <p:attrNameLst>
                                          <p:attrName>style.visibility</p:attrName>
                                        </p:attrNameLst>
                                      </p:cBhvr>
                                      <p:to>
                                        <p:strVal val="visible"/>
                                      </p:to>
                                    </p:set>
                                    <p:animEffect transition="in" filter="fade">
                                      <p:cBhvr>
                                        <p:cTn id="37" dur="500"/>
                                        <p:tgtEl>
                                          <p:spTgt spid="62"/>
                                        </p:tgtEl>
                                      </p:cBhvr>
                                    </p:animEffect>
                                  </p:childTnLst>
                                </p:cTn>
                              </p:par>
                            </p:childTnLst>
                          </p:cTn>
                        </p:par>
                        <p:par>
                          <p:cTn id="38" fill="hold">
                            <p:stCondLst>
                              <p:cond delay="3000"/>
                            </p:stCondLst>
                            <p:childTnLst>
                              <p:par>
                                <p:cTn id="39" presetID="22" presetClass="entr" presetSubtype="8" fill="hold" grpId="0" nodeType="afterEffect">
                                  <p:stCondLst>
                                    <p:cond delay="0"/>
                                  </p:stCondLst>
                                  <p:childTnLst>
                                    <p:set>
                                      <p:cBhvr>
                                        <p:cTn id="40" dur="1" fill="hold">
                                          <p:stCondLst>
                                            <p:cond delay="0"/>
                                          </p:stCondLst>
                                        </p:cTn>
                                        <p:tgtEl>
                                          <p:spTgt spid="58"/>
                                        </p:tgtEl>
                                        <p:attrNameLst>
                                          <p:attrName>style.visibility</p:attrName>
                                        </p:attrNameLst>
                                      </p:cBhvr>
                                      <p:to>
                                        <p:strVal val="visible"/>
                                      </p:to>
                                    </p:set>
                                    <p:animEffect transition="in" filter="wipe(left)">
                                      <p:cBhvr>
                                        <p:cTn id="41" dur="500"/>
                                        <p:tgtEl>
                                          <p:spTgt spid="58"/>
                                        </p:tgtEl>
                                      </p:cBhvr>
                                    </p:animEffect>
                                  </p:childTnLst>
                                </p:cTn>
                              </p:par>
                            </p:childTnLst>
                          </p:cTn>
                        </p:par>
                        <p:par>
                          <p:cTn id="42" fill="hold">
                            <p:stCondLst>
                              <p:cond delay="3500"/>
                            </p:stCondLst>
                            <p:childTnLst>
                              <p:par>
                                <p:cTn id="43" presetID="22" presetClass="entr" presetSubtype="8" fill="hold" grpId="0" nodeType="afterEffect">
                                  <p:stCondLst>
                                    <p:cond delay="0"/>
                                  </p:stCondLst>
                                  <p:childTnLst>
                                    <p:set>
                                      <p:cBhvr>
                                        <p:cTn id="44" dur="1" fill="hold">
                                          <p:stCondLst>
                                            <p:cond delay="0"/>
                                          </p:stCondLst>
                                        </p:cTn>
                                        <p:tgtEl>
                                          <p:spTgt spid="60"/>
                                        </p:tgtEl>
                                        <p:attrNameLst>
                                          <p:attrName>style.visibility</p:attrName>
                                        </p:attrNameLst>
                                      </p:cBhvr>
                                      <p:to>
                                        <p:strVal val="visible"/>
                                      </p:to>
                                    </p:set>
                                    <p:animEffect transition="in" filter="wipe(left)">
                                      <p:cBhvr>
                                        <p:cTn id="45"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53" grpId="0" animBg="1"/>
      <p:bldP spid="54" grpId="0" animBg="1"/>
      <p:bldP spid="55" grpId="0" animBg="1"/>
      <p:bldP spid="56" grpId="0" animBg="1"/>
      <p:bldP spid="58" grpId="0"/>
      <p:bldP spid="59" grpId="0"/>
      <p:bldP spid="60" grpId="0"/>
      <p:bldP spid="61" grpId="0"/>
      <p:bldP spid="6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Freeform 15"/>
          <p:cNvSpPr>
            <a:spLocks noEditPoints="1" noChangeArrowheads="1"/>
          </p:cNvSpPr>
          <p:nvPr/>
        </p:nvSpPr>
        <p:spPr bwMode="auto">
          <a:xfrm>
            <a:off x="4370466" y="1637342"/>
            <a:ext cx="313566" cy="674285"/>
          </a:xfrm>
          <a:custGeom>
            <a:avLst/>
            <a:gdLst>
              <a:gd name="T0" fmla="*/ 72 w 77"/>
              <a:gd name="T1" fmla="*/ 96 h 165"/>
              <a:gd name="T2" fmla="*/ 77 w 77"/>
              <a:gd name="T3" fmla="*/ 94 h 165"/>
              <a:gd name="T4" fmla="*/ 53 w 77"/>
              <a:gd name="T5" fmla="*/ 38 h 165"/>
              <a:gd name="T6" fmla="*/ 23 w 77"/>
              <a:gd name="T7" fmla="*/ 38 h 165"/>
              <a:gd name="T8" fmla="*/ 0 w 77"/>
              <a:gd name="T9" fmla="*/ 94 h 165"/>
              <a:gd name="T10" fmla="*/ 5 w 77"/>
              <a:gd name="T11" fmla="*/ 96 h 165"/>
              <a:gd name="T12" fmla="*/ 26 w 77"/>
              <a:gd name="T13" fmla="*/ 56 h 165"/>
              <a:gd name="T14" fmla="*/ 29 w 77"/>
              <a:gd name="T15" fmla="*/ 74 h 165"/>
              <a:gd name="T16" fmla="*/ 7 w 77"/>
              <a:gd name="T17" fmla="*/ 112 h 165"/>
              <a:gd name="T18" fmla="*/ 29 w 77"/>
              <a:gd name="T19" fmla="*/ 112 h 165"/>
              <a:gd name="T20" fmla="*/ 36 w 77"/>
              <a:gd name="T21" fmla="*/ 165 h 165"/>
              <a:gd name="T22" fmla="*/ 42 w 77"/>
              <a:gd name="T23" fmla="*/ 165 h 165"/>
              <a:gd name="T24" fmla="*/ 48 w 77"/>
              <a:gd name="T25" fmla="*/ 112 h 165"/>
              <a:gd name="T26" fmla="*/ 69 w 77"/>
              <a:gd name="T27" fmla="*/ 112 h 165"/>
              <a:gd name="T28" fmla="*/ 48 w 77"/>
              <a:gd name="T29" fmla="*/ 74 h 165"/>
              <a:gd name="T30" fmla="*/ 51 w 77"/>
              <a:gd name="T31" fmla="*/ 56 h 165"/>
              <a:gd name="T32" fmla="*/ 72 w 77"/>
              <a:gd name="T33" fmla="*/ 96 h 165"/>
              <a:gd name="T34" fmla="*/ 37 w 77"/>
              <a:gd name="T35" fmla="*/ 25 h 165"/>
              <a:gd name="T36" fmla="*/ 46 w 77"/>
              <a:gd name="T37" fmla="*/ 22 h 165"/>
              <a:gd name="T38" fmla="*/ 50 w 77"/>
              <a:gd name="T39" fmla="*/ 13 h 165"/>
              <a:gd name="T40" fmla="*/ 47 w 77"/>
              <a:gd name="T41" fmla="*/ 4 h 165"/>
              <a:gd name="T42" fmla="*/ 37 w 77"/>
              <a:gd name="T43" fmla="*/ 0 h 165"/>
              <a:gd name="T44" fmla="*/ 28 w 77"/>
              <a:gd name="T45" fmla="*/ 4 h 165"/>
              <a:gd name="T46" fmla="*/ 25 w 77"/>
              <a:gd name="T47" fmla="*/ 13 h 165"/>
              <a:gd name="T48" fmla="*/ 28 w 77"/>
              <a:gd name="T49" fmla="*/ 22 h 165"/>
              <a:gd name="T50" fmla="*/ 37 w 77"/>
              <a:gd name="T51" fmla="*/ 25 h 165"/>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77"/>
              <a:gd name="T79" fmla="*/ 0 h 165"/>
              <a:gd name="T80" fmla="*/ 77 w 77"/>
              <a:gd name="T81" fmla="*/ 165 h 165"/>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77" h="165">
                <a:moveTo>
                  <a:pt x="72" y="96"/>
                </a:moveTo>
                <a:cubicBezTo>
                  <a:pt x="74" y="96"/>
                  <a:pt x="76" y="95"/>
                  <a:pt x="77" y="94"/>
                </a:cubicBezTo>
                <a:cubicBezTo>
                  <a:pt x="53" y="38"/>
                  <a:pt x="53" y="38"/>
                  <a:pt x="53" y="38"/>
                </a:cubicBezTo>
                <a:cubicBezTo>
                  <a:pt x="23" y="38"/>
                  <a:pt x="23" y="38"/>
                  <a:pt x="23" y="38"/>
                </a:cubicBezTo>
                <a:cubicBezTo>
                  <a:pt x="0" y="94"/>
                  <a:pt x="0" y="94"/>
                  <a:pt x="0" y="94"/>
                </a:cubicBezTo>
                <a:cubicBezTo>
                  <a:pt x="5" y="96"/>
                  <a:pt x="5" y="96"/>
                  <a:pt x="5" y="96"/>
                </a:cubicBezTo>
                <a:cubicBezTo>
                  <a:pt x="26" y="56"/>
                  <a:pt x="26" y="56"/>
                  <a:pt x="26" y="56"/>
                </a:cubicBezTo>
                <a:cubicBezTo>
                  <a:pt x="29" y="74"/>
                  <a:pt x="29" y="74"/>
                  <a:pt x="29" y="74"/>
                </a:cubicBezTo>
                <a:cubicBezTo>
                  <a:pt x="7" y="112"/>
                  <a:pt x="7" y="112"/>
                  <a:pt x="7" y="112"/>
                </a:cubicBezTo>
                <a:cubicBezTo>
                  <a:pt x="29" y="112"/>
                  <a:pt x="29" y="112"/>
                  <a:pt x="29" y="112"/>
                </a:cubicBezTo>
                <a:cubicBezTo>
                  <a:pt x="36" y="165"/>
                  <a:pt x="36" y="165"/>
                  <a:pt x="36" y="165"/>
                </a:cubicBezTo>
                <a:cubicBezTo>
                  <a:pt x="42" y="165"/>
                  <a:pt x="42" y="165"/>
                  <a:pt x="42" y="165"/>
                </a:cubicBezTo>
                <a:cubicBezTo>
                  <a:pt x="48" y="112"/>
                  <a:pt x="48" y="112"/>
                  <a:pt x="48" y="112"/>
                </a:cubicBezTo>
                <a:cubicBezTo>
                  <a:pt x="69" y="112"/>
                  <a:pt x="69" y="112"/>
                  <a:pt x="69" y="112"/>
                </a:cubicBezTo>
                <a:cubicBezTo>
                  <a:pt x="48" y="74"/>
                  <a:pt x="48" y="74"/>
                  <a:pt x="48" y="74"/>
                </a:cubicBezTo>
                <a:cubicBezTo>
                  <a:pt x="51" y="56"/>
                  <a:pt x="51" y="56"/>
                  <a:pt x="51" y="56"/>
                </a:cubicBezTo>
                <a:lnTo>
                  <a:pt x="72" y="96"/>
                </a:lnTo>
                <a:close/>
                <a:moveTo>
                  <a:pt x="37" y="25"/>
                </a:moveTo>
                <a:cubicBezTo>
                  <a:pt x="41" y="25"/>
                  <a:pt x="44" y="24"/>
                  <a:pt x="46" y="22"/>
                </a:cubicBezTo>
                <a:cubicBezTo>
                  <a:pt x="49" y="19"/>
                  <a:pt x="50" y="16"/>
                  <a:pt x="50" y="13"/>
                </a:cubicBezTo>
                <a:cubicBezTo>
                  <a:pt x="50" y="9"/>
                  <a:pt x="49" y="6"/>
                  <a:pt x="47" y="4"/>
                </a:cubicBezTo>
                <a:cubicBezTo>
                  <a:pt x="44" y="1"/>
                  <a:pt x="41" y="0"/>
                  <a:pt x="37" y="0"/>
                </a:cubicBezTo>
                <a:cubicBezTo>
                  <a:pt x="34" y="0"/>
                  <a:pt x="31" y="1"/>
                  <a:pt x="28" y="4"/>
                </a:cubicBezTo>
                <a:cubicBezTo>
                  <a:pt x="26" y="6"/>
                  <a:pt x="25" y="9"/>
                  <a:pt x="25" y="13"/>
                </a:cubicBezTo>
                <a:cubicBezTo>
                  <a:pt x="25" y="16"/>
                  <a:pt x="26" y="19"/>
                  <a:pt x="28" y="22"/>
                </a:cubicBezTo>
                <a:cubicBezTo>
                  <a:pt x="31" y="24"/>
                  <a:pt x="34" y="25"/>
                  <a:pt x="37" y="25"/>
                </a:cubicBezTo>
                <a:close/>
              </a:path>
            </a:pathLst>
          </a:custGeom>
          <a:solidFill>
            <a:srgbClr val="FFFFFF"/>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zh-CN">
              <a:solidFill>
                <a:srgbClr val="000000"/>
              </a:solidFill>
              <a:sym typeface="宋体" panose="02010600030101010101" pitchFamily="2" charset="-122"/>
            </a:endParaRPr>
          </a:p>
        </p:txBody>
      </p:sp>
      <p:sp>
        <p:nvSpPr>
          <p:cNvPr id="54" name="Freeform 16"/>
          <p:cNvSpPr>
            <a:spLocks noChangeArrowheads="1"/>
          </p:cNvSpPr>
          <p:nvPr/>
        </p:nvSpPr>
        <p:spPr bwMode="auto">
          <a:xfrm>
            <a:off x="3926492" y="1961290"/>
            <a:ext cx="93777" cy="23453"/>
          </a:xfrm>
          <a:custGeom>
            <a:avLst/>
            <a:gdLst>
              <a:gd name="T0" fmla="*/ 32 w 32"/>
              <a:gd name="T1" fmla="*/ 0 h 8"/>
              <a:gd name="T2" fmla="*/ 31 w 32"/>
              <a:gd name="T3" fmla="*/ 8 h 8"/>
              <a:gd name="T4" fmla="*/ 0 w 32"/>
              <a:gd name="T5" fmla="*/ 8 h 8"/>
              <a:gd name="T6" fmla="*/ 1 w 32"/>
              <a:gd name="T7" fmla="*/ 0 h 8"/>
              <a:gd name="T8" fmla="*/ 32 w 32"/>
              <a:gd name="T9" fmla="*/ 0 h 8"/>
              <a:gd name="T10" fmla="*/ 0 60000 65536"/>
              <a:gd name="T11" fmla="*/ 0 60000 65536"/>
              <a:gd name="T12" fmla="*/ 0 60000 65536"/>
              <a:gd name="T13" fmla="*/ 0 60000 65536"/>
              <a:gd name="T14" fmla="*/ 0 60000 65536"/>
              <a:gd name="T15" fmla="*/ 0 w 32"/>
              <a:gd name="T16" fmla="*/ 0 h 8"/>
              <a:gd name="T17" fmla="*/ 32 w 32"/>
              <a:gd name="T18" fmla="*/ 8 h 8"/>
            </a:gdLst>
            <a:ahLst/>
            <a:cxnLst>
              <a:cxn ang="T10">
                <a:pos x="T0" y="T1"/>
              </a:cxn>
              <a:cxn ang="T11">
                <a:pos x="T2" y="T3"/>
              </a:cxn>
              <a:cxn ang="T12">
                <a:pos x="T4" y="T5"/>
              </a:cxn>
              <a:cxn ang="T13">
                <a:pos x="T6" y="T7"/>
              </a:cxn>
              <a:cxn ang="T14">
                <a:pos x="T8" y="T9"/>
              </a:cxn>
            </a:cxnLst>
            <a:rect l="T15" t="T16" r="T17" b="T18"/>
            <a:pathLst>
              <a:path w="32" h="8">
                <a:moveTo>
                  <a:pt x="32" y="0"/>
                </a:moveTo>
                <a:lnTo>
                  <a:pt x="31" y="8"/>
                </a:lnTo>
                <a:lnTo>
                  <a:pt x="0" y="8"/>
                </a:lnTo>
                <a:lnTo>
                  <a:pt x="1" y="0"/>
                </a:lnTo>
                <a:lnTo>
                  <a:pt x="32" y="0"/>
                </a:lnTo>
                <a:close/>
              </a:path>
            </a:pathLst>
          </a:custGeom>
          <a:solidFill>
            <a:srgbClr val="FFFFFF"/>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zh-CN">
              <a:solidFill>
                <a:srgbClr val="000000"/>
              </a:solidFill>
              <a:sym typeface="宋体" panose="02010600030101010101" pitchFamily="2" charset="-122"/>
            </a:endParaRPr>
          </a:p>
        </p:txBody>
      </p:sp>
      <p:sp>
        <p:nvSpPr>
          <p:cNvPr id="55" name="Freeform 20"/>
          <p:cNvSpPr>
            <a:spLocks noEditPoints="1" noChangeArrowheads="1"/>
          </p:cNvSpPr>
          <p:nvPr/>
        </p:nvSpPr>
        <p:spPr bwMode="auto">
          <a:xfrm>
            <a:off x="4458381" y="2960474"/>
            <a:ext cx="202206" cy="598062"/>
          </a:xfrm>
          <a:custGeom>
            <a:avLst/>
            <a:gdLst>
              <a:gd name="T0" fmla="*/ 50 w 50"/>
              <a:gd name="T1" fmla="*/ 96 h 147"/>
              <a:gd name="T2" fmla="*/ 41 w 50"/>
              <a:gd name="T3" fmla="*/ 96 h 147"/>
              <a:gd name="T4" fmla="*/ 41 w 50"/>
              <a:gd name="T5" fmla="*/ 147 h 147"/>
              <a:gd name="T6" fmla="*/ 28 w 50"/>
              <a:gd name="T7" fmla="*/ 147 h 147"/>
              <a:gd name="T8" fmla="*/ 28 w 50"/>
              <a:gd name="T9" fmla="*/ 96 h 147"/>
              <a:gd name="T10" fmla="*/ 21 w 50"/>
              <a:gd name="T11" fmla="*/ 96 h 147"/>
              <a:gd name="T12" fmla="*/ 21 w 50"/>
              <a:gd name="T13" fmla="*/ 147 h 147"/>
              <a:gd name="T14" fmla="*/ 9 w 50"/>
              <a:gd name="T15" fmla="*/ 147 h 147"/>
              <a:gd name="T16" fmla="*/ 9 w 50"/>
              <a:gd name="T17" fmla="*/ 96 h 147"/>
              <a:gd name="T18" fmla="*/ 0 w 50"/>
              <a:gd name="T19" fmla="*/ 96 h 147"/>
              <a:gd name="T20" fmla="*/ 0 w 50"/>
              <a:gd name="T21" fmla="*/ 46 h 147"/>
              <a:gd name="T22" fmla="*/ 4 w 50"/>
              <a:gd name="T23" fmla="*/ 35 h 147"/>
              <a:gd name="T24" fmla="*/ 15 w 50"/>
              <a:gd name="T25" fmla="*/ 28 h 147"/>
              <a:gd name="T26" fmla="*/ 25 w 50"/>
              <a:gd name="T27" fmla="*/ 26 h 147"/>
              <a:gd name="T28" fmla="*/ 38 w 50"/>
              <a:gd name="T29" fmla="*/ 29 h 147"/>
              <a:gd name="T30" fmla="*/ 49 w 50"/>
              <a:gd name="T31" fmla="*/ 41 h 147"/>
              <a:gd name="T32" fmla="*/ 50 w 50"/>
              <a:gd name="T33" fmla="*/ 45 h 147"/>
              <a:gd name="T34" fmla="*/ 50 w 50"/>
              <a:gd name="T35" fmla="*/ 96 h 147"/>
              <a:gd name="T36" fmla="*/ 36 w 50"/>
              <a:gd name="T37" fmla="*/ 11 h 147"/>
              <a:gd name="T38" fmla="*/ 33 w 50"/>
              <a:gd name="T39" fmla="*/ 18 h 147"/>
              <a:gd name="T40" fmla="*/ 25 w 50"/>
              <a:gd name="T41" fmla="*/ 22 h 147"/>
              <a:gd name="T42" fmla="*/ 17 w 50"/>
              <a:gd name="T43" fmla="*/ 18 h 147"/>
              <a:gd name="T44" fmla="*/ 14 w 50"/>
              <a:gd name="T45" fmla="*/ 11 h 147"/>
              <a:gd name="T46" fmla="*/ 17 w 50"/>
              <a:gd name="T47" fmla="*/ 3 h 147"/>
              <a:gd name="T48" fmla="*/ 25 w 50"/>
              <a:gd name="T49" fmla="*/ 0 h 147"/>
              <a:gd name="T50" fmla="*/ 33 w 50"/>
              <a:gd name="T51" fmla="*/ 3 h 147"/>
              <a:gd name="T52" fmla="*/ 36 w 50"/>
              <a:gd name="T53" fmla="*/ 11 h 147"/>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50"/>
              <a:gd name="T82" fmla="*/ 0 h 147"/>
              <a:gd name="T83" fmla="*/ 50 w 50"/>
              <a:gd name="T84" fmla="*/ 147 h 147"/>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50" h="147">
                <a:moveTo>
                  <a:pt x="50" y="96"/>
                </a:moveTo>
                <a:cubicBezTo>
                  <a:pt x="41" y="96"/>
                  <a:pt x="41" y="96"/>
                  <a:pt x="41" y="96"/>
                </a:cubicBezTo>
                <a:cubicBezTo>
                  <a:pt x="41" y="147"/>
                  <a:pt x="41" y="147"/>
                  <a:pt x="41" y="147"/>
                </a:cubicBezTo>
                <a:cubicBezTo>
                  <a:pt x="28" y="147"/>
                  <a:pt x="28" y="147"/>
                  <a:pt x="28" y="147"/>
                </a:cubicBezTo>
                <a:cubicBezTo>
                  <a:pt x="28" y="96"/>
                  <a:pt x="28" y="96"/>
                  <a:pt x="28" y="96"/>
                </a:cubicBezTo>
                <a:cubicBezTo>
                  <a:pt x="21" y="96"/>
                  <a:pt x="21" y="96"/>
                  <a:pt x="21" y="96"/>
                </a:cubicBezTo>
                <a:cubicBezTo>
                  <a:pt x="21" y="147"/>
                  <a:pt x="21" y="147"/>
                  <a:pt x="21" y="147"/>
                </a:cubicBezTo>
                <a:cubicBezTo>
                  <a:pt x="9" y="147"/>
                  <a:pt x="9" y="147"/>
                  <a:pt x="9" y="147"/>
                </a:cubicBezTo>
                <a:cubicBezTo>
                  <a:pt x="9" y="96"/>
                  <a:pt x="9" y="96"/>
                  <a:pt x="9" y="96"/>
                </a:cubicBezTo>
                <a:cubicBezTo>
                  <a:pt x="0" y="96"/>
                  <a:pt x="0" y="96"/>
                  <a:pt x="0" y="96"/>
                </a:cubicBezTo>
                <a:cubicBezTo>
                  <a:pt x="0" y="46"/>
                  <a:pt x="0" y="46"/>
                  <a:pt x="0" y="46"/>
                </a:cubicBezTo>
                <a:cubicBezTo>
                  <a:pt x="0" y="42"/>
                  <a:pt x="1" y="39"/>
                  <a:pt x="4" y="35"/>
                </a:cubicBezTo>
                <a:cubicBezTo>
                  <a:pt x="8" y="31"/>
                  <a:pt x="11" y="29"/>
                  <a:pt x="15" y="28"/>
                </a:cubicBezTo>
                <a:cubicBezTo>
                  <a:pt x="20" y="27"/>
                  <a:pt x="23" y="26"/>
                  <a:pt x="25" y="26"/>
                </a:cubicBezTo>
                <a:cubicBezTo>
                  <a:pt x="30" y="26"/>
                  <a:pt x="34" y="27"/>
                  <a:pt x="38" y="29"/>
                </a:cubicBezTo>
                <a:cubicBezTo>
                  <a:pt x="44" y="32"/>
                  <a:pt x="47" y="36"/>
                  <a:pt x="49" y="41"/>
                </a:cubicBezTo>
                <a:cubicBezTo>
                  <a:pt x="50" y="43"/>
                  <a:pt x="50" y="44"/>
                  <a:pt x="50" y="45"/>
                </a:cubicBezTo>
                <a:lnTo>
                  <a:pt x="50" y="96"/>
                </a:lnTo>
                <a:close/>
                <a:moveTo>
                  <a:pt x="36" y="11"/>
                </a:moveTo>
                <a:cubicBezTo>
                  <a:pt x="36" y="14"/>
                  <a:pt x="35" y="16"/>
                  <a:pt x="33" y="18"/>
                </a:cubicBezTo>
                <a:cubicBezTo>
                  <a:pt x="31" y="20"/>
                  <a:pt x="28" y="22"/>
                  <a:pt x="25" y="22"/>
                </a:cubicBezTo>
                <a:cubicBezTo>
                  <a:pt x="22" y="22"/>
                  <a:pt x="19" y="20"/>
                  <a:pt x="17" y="18"/>
                </a:cubicBezTo>
                <a:cubicBezTo>
                  <a:pt x="15" y="16"/>
                  <a:pt x="14" y="14"/>
                  <a:pt x="14" y="11"/>
                </a:cubicBezTo>
                <a:cubicBezTo>
                  <a:pt x="14" y="8"/>
                  <a:pt x="15" y="5"/>
                  <a:pt x="17" y="3"/>
                </a:cubicBezTo>
                <a:cubicBezTo>
                  <a:pt x="20" y="1"/>
                  <a:pt x="22" y="0"/>
                  <a:pt x="25" y="0"/>
                </a:cubicBezTo>
                <a:cubicBezTo>
                  <a:pt x="28" y="0"/>
                  <a:pt x="31" y="1"/>
                  <a:pt x="33" y="3"/>
                </a:cubicBezTo>
                <a:cubicBezTo>
                  <a:pt x="35" y="5"/>
                  <a:pt x="36" y="8"/>
                  <a:pt x="36" y="11"/>
                </a:cubicBezTo>
                <a:close/>
              </a:path>
            </a:pathLst>
          </a:custGeom>
          <a:solidFill>
            <a:srgbClr val="FFFFFF"/>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zh-CN">
              <a:solidFill>
                <a:srgbClr val="000000"/>
              </a:solidFill>
              <a:sym typeface="宋体" panose="02010600030101010101" pitchFamily="2" charset="-122"/>
            </a:endParaRPr>
          </a:p>
        </p:txBody>
      </p:sp>
      <p:sp>
        <p:nvSpPr>
          <p:cNvPr id="56" name="Freeform 21"/>
          <p:cNvSpPr>
            <a:spLocks noChangeArrowheads="1"/>
          </p:cNvSpPr>
          <p:nvPr/>
        </p:nvSpPr>
        <p:spPr bwMode="auto">
          <a:xfrm>
            <a:off x="3947006" y="3173021"/>
            <a:ext cx="172900" cy="172968"/>
          </a:xfrm>
          <a:custGeom>
            <a:avLst/>
            <a:gdLst>
              <a:gd name="T0" fmla="*/ 32 w 59"/>
              <a:gd name="T1" fmla="*/ 0 h 59"/>
              <a:gd name="T2" fmla="*/ 32 w 59"/>
              <a:gd name="T3" fmla="*/ 26 h 59"/>
              <a:gd name="T4" fmla="*/ 59 w 59"/>
              <a:gd name="T5" fmla="*/ 26 h 59"/>
              <a:gd name="T6" fmla="*/ 59 w 59"/>
              <a:gd name="T7" fmla="*/ 33 h 59"/>
              <a:gd name="T8" fmla="*/ 32 w 59"/>
              <a:gd name="T9" fmla="*/ 33 h 59"/>
              <a:gd name="T10" fmla="*/ 32 w 59"/>
              <a:gd name="T11" fmla="*/ 59 h 59"/>
              <a:gd name="T12" fmla="*/ 27 w 59"/>
              <a:gd name="T13" fmla="*/ 59 h 59"/>
              <a:gd name="T14" fmla="*/ 27 w 59"/>
              <a:gd name="T15" fmla="*/ 33 h 59"/>
              <a:gd name="T16" fmla="*/ 0 w 59"/>
              <a:gd name="T17" fmla="*/ 33 h 59"/>
              <a:gd name="T18" fmla="*/ 0 w 59"/>
              <a:gd name="T19" fmla="*/ 26 h 59"/>
              <a:gd name="T20" fmla="*/ 27 w 59"/>
              <a:gd name="T21" fmla="*/ 26 h 59"/>
              <a:gd name="T22" fmla="*/ 27 w 59"/>
              <a:gd name="T23" fmla="*/ 0 h 59"/>
              <a:gd name="T24" fmla="*/ 32 w 59"/>
              <a:gd name="T25" fmla="*/ 0 h 5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9"/>
              <a:gd name="T40" fmla="*/ 0 h 59"/>
              <a:gd name="T41" fmla="*/ 59 w 59"/>
              <a:gd name="T42" fmla="*/ 59 h 5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9" h="59">
                <a:moveTo>
                  <a:pt x="32" y="0"/>
                </a:moveTo>
                <a:lnTo>
                  <a:pt x="32" y="26"/>
                </a:lnTo>
                <a:lnTo>
                  <a:pt x="59" y="26"/>
                </a:lnTo>
                <a:lnTo>
                  <a:pt x="59" y="33"/>
                </a:lnTo>
                <a:lnTo>
                  <a:pt x="32" y="33"/>
                </a:lnTo>
                <a:lnTo>
                  <a:pt x="32" y="59"/>
                </a:lnTo>
                <a:lnTo>
                  <a:pt x="27" y="59"/>
                </a:lnTo>
                <a:lnTo>
                  <a:pt x="27" y="33"/>
                </a:lnTo>
                <a:lnTo>
                  <a:pt x="0" y="33"/>
                </a:lnTo>
                <a:lnTo>
                  <a:pt x="0" y="26"/>
                </a:lnTo>
                <a:lnTo>
                  <a:pt x="27" y="26"/>
                </a:lnTo>
                <a:lnTo>
                  <a:pt x="27" y="0"/>
                </a:lnTo>
                <a:lnTo>
                  <a:pt x="32" y="0"/>
                </a:lnTo>
                <a:close/>
              </a:path>
            </a:pathLst>
          </a:custGeom>
          <a:solidFill>
            <a:srgbClr val="FFFFFF"/>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zh-CN">
              <a:solidFill>
                <a:srgbClr val="000000"/>
              </a:solidFill>
              <a:sym typeface="宋体" panose="02010600030101010101" pitchFamily="2" charset="-122"/>
            </a:endParaRPr>
          </a:p>
        </p:txBody>
      </p:sp>
      <p:sp>
        <p:nvSpPr>
          <p:cNvPr id="58" name="矩形 1"/>
          <p:cNvSpPr>
            <a:spLocks noChangeArrowheads="1"/>
          </p:cNvSpPr>
          <p:nvPr/>
        </p:nvSpPr>
        <p:spPr bwMode="auto">
          <a:xfrm>
            <a:off x="953208" y="2873716"/>
            <a:ext cx="1832750"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spAutoFit/>
          </a:bodyPr>
          <a:lstStyle/>
          <a:p>
            <a:r>
              <a:rPr lang="zh-CN" altLang="en-US" sz="900" kern="0" dirty="0">
                <a:solidFill>
                  <a:schemeClr val="bg1"/>
                </a:solidFill>
                <a:latin typeface="微软雅黑" panose="020B0503020204020204" pitchFamily="34" charset="-122"/>
                <a:ea typeface="微软雅黑" panose="020B0503020204020204" pitchFamily="34" charset="-122"/>
                <a:cs typeface="Raleway Light"/>
              </a:rPr>
              <a:t>这里输入简单的文字概述里输入简单文字概述输入简单的文字概述</a:t>
            </a:r>
            <a:endParaRPr lang="zh-CN" altLang="en-US" sz="9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9" name="矩形 1"/>
          <p:cNvSpPr>
            <a:spLocks noChangeArrowheads="1"/>
          </p:cNvSpPr>
          <p:nvPr/>
        </p:nvSpPr>
        <p:spPr bwMode="auto">
          <a:xfrm>
            <a:off x="6337136" y="1846861"/>
            <a:ext cx="1832750" cy="506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spAutoFit/>
          </a:bodyPr>
          <a:lstStyle/>
          <a:p>
            <a:r>
              <a:rPr lang="zh-CN" altLang="en-US" sz="900" kern="0" dirty="0">
                <a:solidFill>
                  <a:schemeClr val="bg1"/>
                </a:solidFill>
                <a:latin typeface="微软雅黑" panose="020B0503020204020204" pitchFamily="34" charset="-122"/>
                <a:ea typeface="微软雅黑" panose="020B0503020204020204" pitchFamily="34" charset="-122"/>
                <a:cs typeface="Raleway Light"/>
              </a:rPr>
              <a:t>这里输入简单的文字概述里输入简单文字概述输入简单的文字概述</a:t>
            </a:r>
            <a:endParaRPr lang="zh-CN" altLang="en-US" sz="9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0" name="矩形 1"/>
          <p:cNvSpPr>
            <a:spLocks noChangeArrowheads="1"/>
          </p:cNvSpPr>
          <p:nvPr/>
        </p:nvSpPr>
        <p:spPr bwMode="auto">
          <a:xfrm>
            <a:off x="6337136" y="2873716"/>
            <a:ext cx="1832750"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spAutoFit/>
          </a:bodyPr>
          <a:lstStyle/>
          <a:p>
            <a:r>
              <a:rPr lang="zh-CN" altLang="en-US" sz="900" kern="0" dirty="0">
                <a:solidFill>
                  <a:schemeClr val="bg1"/>
                </a:solidFill>
                <a:latin typeface="微软雅黑" panose="020B0503020204020204" pitchFamily="34" charset="-122"/>
                <a:ea typeface="微软雅黑" panose="020B0503020204020204" pitchFamily="34" charset="-122"/>
                <a:cs typeface="Raleway Light"/>
              </a:rPr>
              <a:t>这里输入简单的文字概述里输入简单文字概述输入简单的文字概述</a:t>
            </a:r>
            <a:endParaRPr lang="zh-CN" altLang="en-US" sz="9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1" name="TextBox 682"/>
          <p:cNvSpPr>
            <a:spLocks noChangeArrowheads="1"/>
          </p:cNvSpPr>
          <p:nvPr/>
        </p:nvSpPr>
        <p:spPr bwMode="auto">
          <a:xfrm>
            <a:off x="4891430" y="1830436"/>
            <a:ext cx="56938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2000" dirty="0">
                <a:solidFill>
                  <a:schemeClr val="bg1"/>
                </a:solidFill>
                <a:latin typeface="方正中等线简体" pitchFamily="2" charset="-122"/>
                <a:ea typeface="方正中等线简体" pitchFamily="2" charset="-122"/>
              </a:rPr>
              <a:t>36%</a:t>
            </a:r>
            <a:endParaRPr lang="zh-CN" altLang="en-US" sz="2000" dirty="0">
              <a:solidFill>
                <a:schemeClr val="bg1"/>
              </a:solidFill>
              <a:latin typeface="方正中等线简体" pitchFamily="2" charset="-122"/>
              <a:ea typeface="方正中等线简体" pitchFamily="2" charset="-122"/>
            </a:endParaRPr>
          </a:p>
        </p:txBody>
      </p:sp>
      <p:sp>
        <p:nvSpPr>
          <p:cNvPr id="62" name="TextBox 682"/>
          <p:cNvSpPr>
            <a:spLocks noChangeArrowheads="1"/>
          </p:cNvSpPr>
          <p:nvPr/>
        </p:nvSpPr>
        <p:spPr bwMode="auto">
          <a:xfrm>
            <a:off x="4891430" y="3098768"/>
            <a:ext cx="56938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2000">
                <a:solidFill>
                  <a:schemeClr val="bg1"/>
                </a:solidFill>
                <a:latin typeface="方正中等线简体" pitchFamily="2" charset="-122"/>
                <a:ea typeface="方正中等线简体" pitchFamily="2" charset="-122"/>
              </a:rPr>
              <a:t>54%</a:t>
            </a:r>
            <a:endParaRPr lang="zh-CN" altLang="en-US" sz="2000">
              <a:solidFill>
                <a:schemeClr val="bg1"/>
              </a:solidFill>
              <a:latin typeface="方正中等线简体" pitchFamily="2" charset="-122"/>
              <a:ea typeface="方正中等线简体" pitchFamily="2" charset="-122"/>
            </a:endParaRPr>
          </a:p>
        </p:txBody>
      </p:sp>
      <p:sp>
        <p:nvSpPr>
          <p:cNvPr id="5" name="文本框 4"/>
          <p:cNvSpPr txBox="1"/>
          <p:nvPr/>
        </p:nvSpPr>
        <p:spPr>
          <a:xfrm>
            <a:off x="803910" y="2499995"/>
            <a:ext cx="1605280" cy="460375"/>
          </a:xfrm>
          <a:prstGeom prst="rect">
            <a:avLst/>
          </a:prstGeom>
          <a:noFill/>
        </p:spPr>
        <p:txBody>
          <a:bodyPr wrap="none" rtlCol="0" anchor="t">
            <a:spAutoFit/>
          </a:bodyPr>
          <a:p>
            <a:pPr algn="l">
              <a:lnSpc>
                <a:spcPct val="150000"/>
              </a:lnSpc>
              <a:spcBef>
                <a:spcPct val="0"/>
              </a:spcBef>
            </a:pPr>
            <a:r>
              <a:rPr lang="zh-CN" altLang="en-US" sz="1600" b="1" dirty="0" smtClean="0">
                <a:solidFill>
                  <a:schemeClr val="bg1">
                    <a:lumMod val="65000"/>
                  </a:schemeClr>
                </a:solidFill>
                <a:latin typeface="微软雅黑" panose="020B0503020204020204" pitchFamily="34" charset="-122"/>
                <a:ea typeface="微软雅黑" panose="020B0503020204020204" pitchFamily="34" charset="-122"/>
                <a:sym typeface="+mn-ea"/>
              </a:rPr>
              <a:t>个人工作流程图</a:t>
            </a:r>
            <a:endParaRPr lang="zh-CN" altLang="en-US" sz="1600" b="1" dirty="0" smtClean="0">
              <a:solidFill>
                <a:schemeClr val="bg1">
                  <a:lumMod val="6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pic>
        <p:nvPicPr>
          <p:cNvPr id="2" name="内容占位符 1" descr="01.png"/>
          <p:cNvPicPr>
            <a:picLocks noGrp="1" noChangeAspect="1"/>
          </p:cNvPicPr>
          <p:nvPr>
            <p:ph idx="1"/>
          </p:nvPr>
        </p:nvPicPr>
        <p:blipFill>
          <a:blip r:embed="rId1"/>
          <a:stretch>
            <a:fillRect/>
          </a:stretch>
        </p:blipFill>
        <p:spPr>
          <a:xfrm>
            <a:off x="2469833" y="605473"/>
            <a:ext cx="6035675" cy="4525962"/>
          </a:xfrm>
          <a:effectLst>
            <a:outerShdw blurRad="50800" dist="38100" dir="2700000" algn="tl" rotWithShape="0">
              <a:prstClr val="black">
                <a:alpha val="40000"/>
              </a:prstClr>
            </a:outerShdw>
          </a:effectLst>
        </p:spPr>
      </p:pic>
    </p:spTree>
  </p:cSld>
  <p:clrMapOvr>
    <a:masterClrMapping/>
  </p:clrMapOvr>
  <mc:AlternateContent xmlns:mc="http://schemas.openxmlformats.org/markup-compatibility/2006">
    <mc:Choice xmlns:p14="http://schemas.microsoft.com/office/powerpoint/2010/main" Requires="p14">
      <p:transition spd="slow" p14:dur="1200" advClick="0" advTm="0">
        <p14:prism/>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54"/>
                                        </p:tgtEl>
                                        <p:attrNameLst>
                                          <p:attrName>style.visibility</p:attrName>
                                        </p:attrNameLst>
                                      </p:cBhvr>
                                      <p:to>
                                        <p:strVal val="visible"/>
                                      </p:to>
                                    </p:set>
                                  </p:childTnLst>
                                </p:cTn>
                              </p:par>
                            </p:childTnLst>
                          </p:cTn>
                        </p:par>
                        <p:par>
                          <p:cTn id="7" fill="hold">
                            <p:stCondLst>
                              <p:cond delay="0"/>
                            </p:stCondLst>
                            <p:childTnLst>
                              <p:par>
                                <p:cTn id="8" presetID="53" presetClass="entr" presetSubtype="16" fill="hold" grpId="0" nodeType="afterEffect">
                                  <p:stCondLst>
                                    <p:cond delay="0"/>
                                  </p:stCondLst>
                                  <p:childTnLst>
                                    <p:set>
                                      <p:cBhvr>
                                        <p:cTn id="9" dur="1" fill="hold">
                                          <p:stCondLst>
                                            <p:cond delay="0"/>
                                          </p:stCondLst>
                                        </p:cTn>
                                        <p:tgtEl>
                                          <p:spTgt spid="53"/>
                                        </p:tgtEl>
                                        <p:attrNameLst>
                                          <p:attrName>style.visibility</p:attrName>
                                        </p:attrNameLst>
                                      </p:cBhvr>
                                      <p:to>
                                        <p:strVal val="visible"/>
                                      </p:to>
                                    </p:set>
                                    <p:anim calcmode="lin" valueType="num">
                                      <p:cBhvr>
                                        <p:cTn id="10" dur="500" fill="hold"/>
                                        <p:tgtEl>
                                          <p:spTgt spid="53"/>
                                        </p:tgtEl>
                                        <p:attrNameLst>
                                          <p:attrName>ppt_w</p:attrName>
                                        </p:attrNameLst>
                                      </p:cBhvr>
                                      <p:tavLst>
                                        <p:tav tm="0">
                                          <p:val>
                                            <p:fltVal val="0"/>
                                          </p:val>
                                        </p:tav>
                                        <p:tav tm="100000">
                                          <p:val>
                                            <p:strVal val="#ppt_w"/>
                                          </p:val>
                                        </p:tav>
                                      </p:tavLst>
                                    </p:anim>
                                    <p:anim calcmode="lin" valueType="num">
                                      <p:cBhvr>
                                        <p:cTn id="11" dur="500" fill="hold"/>
                                        <p:tgtEl>
                                          <p:spTgt spid="53"/>
                                        </p:tgtEl>
                                        <p:attrNameLst>
                                          <p:attrName>ppt_h</p:attrName>
                                        </p:attrNameLst>
                                      </p:cBhvr>
                                      <p:tavLst>
                                        <p:tav tm="0">
                                          <p:val>
                                            <p:fltVal val="0"/>
                                          </p:val>
                                        </p:tav>
                                        <p:tav tm="100000">
                                          <p:val>
                                            <p:strVal val="#ppt_h"/>
                                          </p:val>
                                        </p:tav>
                                      </p:tavLst>
                                    </p:anim>
                                    <p:animEffect transition="in" filter="fade">
                                      <p:cBhvr>
                                        <p:cTn id="12" dur="500"/>
                                        <p:tgtEl>
                                          <p:spTgt spid="53"/>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61"/>
                                        </p:tgtEl>
                                        <p:attrNameLst>
                                          <p:attrName>style.visibility</p:attrName>
                                        </p:attrNameLst>
                                      </p:cBhvr>
                                      <p:to>
                                        <p:strVal val="visible"/>
                                      </p:to>
                                    </p:set>
                                    <p:animEffect transition="in" filter="fade">
                                      <p:cBhvr>
                                        <p:cTn id="16" dur="500"/>
                                        <p:tgtEl>
                                          <p:spTgt spid="61"/>
                                        </p:tgtEl>
                                      </p:cBhvr>
                                    </p:animEffect>
                                  </p:childTnLst>
                                </p:cTn>
                              </p:par>
                            </p:childTnLst>
                          </p:cTn>
                        </p:par>
                        <p:par>
                          <p:cTn id="17" fill="hold">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59"/>
                                        </p:tgtEl>
                                        <p:attrNameLst>
                                          <p:attrName>style.visibility</p:attrName>
                                        </p:attrNameLst>
                                      </p:cBhvr>
                                      <p:to>
                                        <p:strVal val="visible"/>
                                      </p:to>
                                    </p:set>
                                    <p:animEffect transition="in" filter="wipe(left)">
                                      <p:cBhvr>
                                        <p:cTn id="20" dur="500"/>
                                        <p:tgtEl>
                                          <p:spTgt spid="59"/>
                                        </p:tgtEl>
                                      </p:cBhvr>
                                    </p:animEffect>
                                  </p:childTnLst>
                                </p:cTn>
                              </p:par>
                            </p:childTnLst>
                          </p:cTn>
                        </p:par>
                        <p:par>
                          <p:cTn id="21" fill="hold">
                            <p:stCondLst>
                              <p:cond delay="1500"/>
                            </p:stCondLst>
                            <p:childTnLst>
                              <p:par>
                                <p:cTn id="22" presetID="1" presetClass="entr" presetSubtype="0" fill="hold" grpId="0" nodeType="afterEffect">
                                  <p:stCondLst>
                                    <p:cond delay="0"/>
                                  </p:stCondLst>
                                  <p:childTnLst>
                                    <p:set>
                                      <p:cBhvr>
                                        <p:cTn id="23" dur="1" fill="hold">
                                          <p:stCondLst>
                                            <p:cond delay="0"/>
                                          </p:stCondLst>
                                        </p:cTn>
                                        <p:tgtEl>
                                          <p:spTgt spid="56"/>
                                        </p:tgtEl>
                                        <p:attrNameLst>
                                          <p:attrName>style.visibility</p:attrName>
                                        </p:attrNameLst>
                                      </p:cBhvr>
                                      <p:to>
                                        <p:strVal val="visible"/>
                                      </p:to>
                                    </p:set>
                                  </p:childTnLst>
                                </p:cTn>
                              </p:par>
                            </p:childTnLst>
                          </p:cTn>
                        </p:par>
                        <p:par>
                          <p:cTn id="24" fill="hold">
                            <p:stCondLst>
                              <p:cond delay="1500"/>
                            </p:stCondLst>
                            <p:childTnLst>
                              <p:par>
                                <p:cTn id="25" presetID="53" presetClass="entr" presetSubtype="16" fill="hold" grpId="0" nodeType="afterEffect">
                                  <p:stCondLst>
                                    <p:cond delay="0"/>
                                  </p:stCondLst>
                                  <p:childTnLst>
                                    <p:set>
                                      <p:cBhvr>
                                        <p:cTn id="26" dur="1" fill="hold">
                                          <p:stCondLst>
                                            <p:cond delay="0"/>
                                          </p:stCondLst>
                                        </p:cTn>
                                        <p:tgtEl>
                                          <p:spTgt spid="55"/>
                                        </p:tgtEl>
                                        <p:attrNameLst>
                                          <p:attrName>style.visibility</p:attrName>
                                        </p:attrNameLst>
                                      </p:cBhvr>
                                      <p:to>
                                        <p:strVal val="visible"/>
                                      </p:to>
                                    </p:set>
                                    <p:anim calcmode="lin" valueType="num">
                                      <p:cBhvr>
                                        <p:cTn id="27" dur="500" fill="hold"/>
                                        <p:tgtEl>
                                          <p:spTgt spid="55"/>
                                        </p:tgtEl>
                                        <p:attrNameLst>
                                          <p:attrName>ppt_w</p:attrName>
                                        </p:attrNameLst>
                                      </p:cBhvr>
                                      <p:tavLst>
                                        <p:tav tm="0">
                                          <p:val>
                                            <p:fltVal val="0"/>
                                          </p:val>
                                        </p:tav>
                                        <p:tav tm="100000">
                                          <p:val>
                                            <p:strVal val="#ppt_w"/>
                                          </p:val>
                                        </p:tav>
                                      </p:tavLst>
                                    </p:anim>
                                    <p:anim calcmode="lin" valueType="num">
                                      <p:cBhvr>
                                        <p:cTn id="28" dur="500" fill="hold"/>
                                        <p:tgtEl>
                                          <p:spTgt spid="55"/>
                                        </p:tgtEl>
                                        <p:attrNameLst>
                                          <p:attrName>ppt_h</p:attrName>
                                        </p:attrNameLst>
                                      </p:cBhvr>
                                      <p:tavLst>
                                        <p:tav tm="0">
                                          <p:val>
                                            <p:fltVal val="0"/>
                                          </p:val>
                                        </p:tav>
                                        <p:tav tm="100000">
                                          <p:val>
                                            <p:strVal val="#ppt_h"/>
                                          </p:val>
                                        </p:tav>
                                      </p:tavLst>
                                    </p:anim>
                                    <p:animEffect transition="in" filter="fade">
                                      <p:cBhvr>
                                        <p:cTn id="29" dur="500"/>
                                        <p:tgtEl>
                                          <p:spTgt spid="55"/>
                                        </p:tgtEl>
                                      </p:cBhvr>
                                    </p:animEffect>
                                  </p:childTnLst>
                                </p:cTn>
                              </p:par>
                            </p:childTnLst>
                          </p:cTn>
                        </p:par>
                        <p:par>
                          <p:cTn id="30" fill="hold">
                            <p:stCondLst>
                              <p:cond delay="2000"/>
                            </p:stCondLst>
                            <p:childTnLst>
                              <p:par>
                                <p:cTn id="31" presetID="10" presetClass="entr" presetSubtype="0" fill="hold" grpId="0" nodeType="afterEffect">
                                  <p:stCondLst>
                                    <p:cond delay="0"/>
                                  </p:stCondLst>
                                  <p:childTnLst>
                                    <p:set>
                                      <p:cBhvr>
                                        <p:cTn id="32" dur="1" fill="hold">
                                          <p:stCondLst>
                                            <p:cond delay="0"/>
                                          </p:stCondLst>
                                        </p:cTn>
                                        <p:tgtEl>
                                          <p:spTgt spid="62"/>
                                        </p:tgtEl>
                                        <p:attrNameLst>
                                          <p:attrName>style.visibility</p:attrName>
                                        </p:attrNameLst>
                                      </p:cBhvr>
                                      <p:to>
                                        <p:strVal val="visible"/>
                                      </p:to>
                                    </p:set>
                                    <p:animEffect transition="in" filter="fade">
                                      <p:cBhvr>
                                        <p:cTn id="33" dur="500"/>
                                        <p:tgtEl>
                                          <p:spTgt spid="62"/>
                                        </p:tgtEl>
                                      </p:cBhvr>
                                    </p:animEffect>
                                  </p:childTnLst>
                                </p:cTn>
                              </p:par>
                            </p:childTnLst>
                          </p:cTn>
                        </p:par>
                        <p:par>
                          <p:cTn id="34" fill="hold">
                            <p:stCondLst>
                              <p:cond delay="2500"/>
                            </p:stCondLst>
                            <p:childTnLst>
                              <p:par>
                                <p:cTn id="35" presetID="22" presetClass="entr" presetSubtype="8" fill="hold" grpId="0" nodeType="afterEffect">
                                  <p:stCondLst>
                                    <p:cond delay="0"/>
                                  </p:stCondLst>
                                  <p:childTnLst>
                                    <p:set>
                                      <p:cBhvr>
                                        <p:cTn id="36" dur="1" fill="hold">
                                          <p:stCondLst>
                                            <p:cond delay="0"/>
                                          </p:stCondLst>
                                        </p:cTn>
                                        <p:tgtEl>
                                          <p:spTgt spid="58"/>
                                        </p:tgtEl>
                                        <p:attrNameLst>
                                          <p:attrName>style.visibility</p:attrName>
                                        </p:attrNameLst>
                                      </p:cBhvr>
                                      <p:to>
                                        <p:strVal val="visible"/>
                                      </p:to>
                                    </p:set>
                                    <p:animEffect transition="in" filter="wipe(left)">
                                      <p:cBhvr>
                                        <p:cTn id="37" dur="500"/>
                                        <p:tgtEl>
                                          <p:spTgt spid="58"/>
                                        </p:tgtEl>
                                      </p:cBhvr>
                                    </p:animEffect>
                                  </p:childTnLst>
                                </p:cTn>
                              </p:par>
                            </p:childTnLst>
                          </p:cTn>
                        </p:par>
                        <p:par>
                          <p:cTn id="38" fill="hold">
                            <p:stCondLst>
                              <p:cond delay="3000"/>
                            </p:stCondLst>
                            <p:childTnLst>
                              <p:par>
                                <p:cTn id="39" presetID="22" presetClass="entr" presetSubtype="8" fill="hold" grpId="0" nodeType="afterEffect">
                                  <p:stCondLst>
                                    <p:cond delay="0"/>
                                  </p:stCondLst>
                                  <p:childTnLst>
                                    <p:set>
                                      <p:cBhvr>
                                        <p:cTn id="40" dur="1" fill="hold">
                                          <p:stCondLst>
                                            <p:cond delay="0"/>
                                          </p:stCondLst>
                                        </p:cTn>
                                        <p:tgtEl>
                                          <p:spTgt spid="60"/>
                                        </p:tgtEl>
                                        <p:attrNameLst>
                                          <p:attrName>style.visibility</p:attrName>
                                        </p:attrNameLst>
                                      </p:cBhvr>
                                      <p:to>
                                        <p:strVal val="visible"/>
                                      </p:to>
                                    </p:set>
                                    <p:animEffect transition="in" filter="wipe(left)">
                                      <p:cBhvr>
                                        <p:cTn id="41" dur="500"/>
                                        <p:tgtEl>
                                          <p:spTgt spid="60"/>
                                        </p:tgtEl>
                                      </p:cBhvr>
                                    </p:animEffect>
                                  </p:childTnLst>
                                </p:cTn>
                              </p:par>
                            </p:childTnLst>
                          </p:cTn>
                        </p:par>
                        <p:par>
                          <p:cTn id="42" fill="hold">
                            <p:stCondLst>
                              <p:cond delay="3500"/>
                            </p:stCondLst>
                            <p:childTnLst>
                              <p:par>
                                <p:cTn id="43" presetID="24" presetClass="entr" presetSubtype="0" fill="hold" nodeType="afterEffect">
                                  <p:stCondLst>
                                    <p:cond delay="0"/>
                                  </p:stCondLst>
                                  <p:childTnLst>
                                    <p:set>
                                      <p:cBhvr>
                                        <p:cTn id="44" dur="1" fill="hold">
                                          <p:stCondLst>
                                            <p:cond delay="0"/>
                                          </p:stCondLst>
                                        </p:cTn>
                                        <p:tgtEl>
                                          <p:spTgt spid="2"/>
                                        </p:tgtEl>
                                        <p:attrNameLst>
                                          <p:attrName>style.visibility</p:attrName>
                                        </p:attrNameLst>
                                      </p:cBhvr>
                                      <p:to>
                                        <p:strVal val="visible"/>
                                      </p:to>
                                    </p:set>
                                    <p:anim to="" calcmode="lin" valueType="num">
                                      <p:cBhvr>
                                        <p:cTn id="45" dur="1" fill="hold"/>
                                        <p:tgtEl>
                                          <p:spTgt spid="2"/>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bldLvl="0" animBg="1"/>
      <p:bldP spid="54" grpId="0" bldLvl="0" animBg="1"/>
      <p:bldP spid="55" grpId="0" bldLvl="0" animBg="1"/>
      <p:bldP spid="56" grpId="0" bldLvl="0" animBg="1"/>
      <p:bldP spid="58" grpId="0"/>
      <p:bldP spid="59" grpId="0"/>
      <p:bldP spid="60" grpId="0"/>
      <p:bldP spid="61" grpId="0"/>
      <p:bldP spid="6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Freeform 15"/>
          <p:cNvSpPr>
            <a:spLocks noEditPoints="1" noChangeArrowheads="1"/>
          </p:cNvSpPr>
          <p:nvPr/>
        </p:nvSpPr>
        <p:spPr bwMode="auto">
          <a:xfrm>
            <a:off x="4370466" y="1637342"/>
            <a:ext cx="313566" cy="674285"/>
          </a:xfrm>
          <a:custGeom>
            <a:avLst/>
            <a:gdLst>
              <a:gd name="T0" fmla="*/ 72 w 77"/>
              <a:gd name="T1" fmla="*/ 96 h 165"/>
              <a:gd name="T2" fmla="*/ 77 w 77"/>
              <a:gd name="T3" fmla="*/ 94 h 165"/>
              <a:gd name="T4" fmla="*/ 53 w 77"/>
              <a:gd name="T5" fmla="*/ 38 h 165"/>
              <a:gd name="T6" fmla="*/ 23 w 77"/>
              <a:gd name="T7" fmla="*/ 38 h 165"/>
              <a:gd name="T8" fmla="*/ 0 w 77"/>
              <a:gd name="T9" fmla="*/ 94 h 165"/>
              <a:gd name="T10" fmla="*/ 5 w 77"/>
              <a:gd name="T11" fmla="*/ 96 h 165"/>
              <a:gd name="T12" fmla="*/ 26 w 77"/>
              <a:gd name="T13" fmla="*/ 56 h 165"/>
              <a:gd name="T14" fmla="*/ 29 w 77"/>
              <a:gd name="T15" fmla="*/ 74 h 165"/>
              <a:gd name="T16" fmla="*/ 7 w 77"/>
              <a:gd name="T17" fmla="*/ 112 h 165"/>
              <a:gd name="T18" fmla="*/ 29 w 77"/>
              <a:gd name="T19" fmla="*/ 112 h 165"/>
              <a:gd name="T20" fmla="*/ 36 w 77"/>
              <a:gd name="T21" fmla="*/ 165 h 165"/>
              <a:gd name="T22" fmla="*/ 42 w 77"/>
              <a:gd name="T23" fmla="*/ 165 h 165"/>
              <a:gd name="T24" fmla="*/ 48 w 77"/>
              <a:gd name="T25" fmla="*/ 112 h 165"/>
              <a:gd name="T26" fmla="*/ 69 w 77"/>
              <a:gd name="T27" fmla="*/ 112 h 165"/>
              <a:gd name="T28" fmla="*/ 48 w 77"/>
              <a:gd name="T29" fmla="*/ 74 h 165"/>
              <a:gd name="T30" fmla="*/ 51 w 77"/>
              <a:gd name="T31" fmla="*/ 56 h 165"/>
              <a:gd name="T32" fmla="*/ 72 w 77"/>
              <a:gd name="T33" fmla="*/ 96 h 165"/>
              <a:gd name="T34" fmla="*/ 37 w 77"/>
              <a:gd name="T35" fmla="*/ 25 h 165"/>
              <a:gd name="T36" fmla="*/ 46 w 77"/>
              <a:gd name="T37" fmla="*/ 22 h 165"/>
              <a:gd name="T38" fmla="*/ 50 w 77"/>
              <a:gd name="T39" fmla="*/ 13 h 165"/>
              <a:gd name="T40" fmla="*/ 47 w 77"/>
              <a:gd name="T41" fmla="*/ 4 h 165"/>
              <a:gd name="T42" fmla="*/ 37 w 77"/>
              <a:gd name="T43" fmla="*/ 0 h 165"/>
              <a:gd name="T44" fmla="*/ 28 w 77"/>
              <a:gd name="T45" fmla="*/ 4 h 165"/>
              <a:gd name="T46" fmla="*/ 25 w 77"/>
              <a:gd name="T47" fmla="*/ 13 h 165"/>
              <a:gd name="T48" fmla="*/ 28 w 77"/>
              <a:gd name="T49" fmla="*/ 22 h 165"/>
              <a:gd name="T50" fmla="*/ 37 w 77"/>
              <a:gd name="T51" fmla="*/ 25 h 165"/>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77"/>
              <a:gd name="T79" fmla="*/ 0 h 165"/>
              <a:gd name="T80" fmla="*/ 77 w 77"/>
              <a:gd name="T81" fmla="*/ 165 h 165"/>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77" h="165">
                <a:moveTo>
                  <a:pt x="72" y="96"/>
                </a:moveTo>
                <a:cubicBezTo>
                  <a:pt x="74" y="96"/>
                  <a:pt x="76" y="95"/>
                  <a:pt x="77" y="94"/>
                </a:cubicBezTo>
                <a:cubicBezTo>
                  <a:pt x="53" y="38"/>
                  <a:pt x="53" y="38"/>
                  <a:pt x="53" y="38"/>
                </a:cubicBezTo>
                <a:cubicBezTo>
                  <a:pt x="23" y="38"/>
                  <a:pt x="23" y="38"/>
                  <a:pt x="23" y="38"/>
                </a:cubicBezTo>
                <a:cubicBezTo>
                  <a:pt x="0" y="94"/>
                  <a:pt x="0" y="94"/>
                  <a:pt x="0" y="94"/>
                </a:cubicBezTo>
                <a:cubicBezTo>
                  <a:pt x="5" y="96"/>
                  <a:pt x="5" y="96"/>
                  <a:pt x="5" y="96"/>
                </a:cubicBezTo>
                <a:cubicBezTo>
                  <a:pt x="26" y="56"/>
                  <a:pt x="26" y="56"/>
                  <a:pt x="26" y="56"/>
                </a:cubicBezTo>
                <a:cubicBezTo>
                  <a:pt x="29" y="74"/>
                  <a:pt x="29" y="74"/>
                  <a:pt x="29" y="74"/>
                </a:cubicBezTo>
                <a:cubicBezTo>
                  <a:pt x="7" y="112"/>
                  <a:pt x="7" y="112"/>
                  <a:pt x="7" y="112"/>
                </a:cubicBezTo>
                <a:cubicBezTo>
                  <a:pt x="29" y="112"/>
                  <a:pt x="29" y="112"/>
                  <a:pt x="29" y="112"/>
                </a:cubicBezTo>
                <a:cubicBezTo>
                  <a:pt x="36" y="165"/>
                  <a:pt x="36" y="165"/>
                  <a:pt x="36" y="165"/>
                </a:cubicBezTo>
                <a:cubicBezTo>
                  <a:pt x="42" y="165"/>
                  <a:pt x="42" y="165"/>
                  <a:pt x="42" y="165"/>
                </a:cubicBezTo>
                <a:cubicBezTo>
                  <a:pt x="48" y="112"/>
                  <a:pt x="48" y="112"/>
                  <a:pt x="48" y="112"/>
                </a:cubicBezTo>
                <a:cubicBezTo>
                  <a:pt x="69" y="112"/>
                  <a:pt x="69" y="112"/>
                  <a:pt x="69" y="112"/>
                </a:cubicBezTo>
                <a:cubicBezTo>
                  <a:pt x="48" y="74"/>
                  <a:pt x="48" y="74"/>
                  <a:pt x="48" y="74"/>
                </a:cubicBezTo>
                <a:cubicBezTo>
                  <a:pt x="51" y="56"/>
                  <a:pt x="51" y="56"/>
                  <a:pt x="51" y="56"/>
                </a:cubicBezTo>
                <a:lnTo>
                  <a:pt x="72" y="96"/>
                </a:lnTo>
                <a:close/>
                <a:moveTo>
                  <a:pt x="37" y="25"/>
                </a:moveTo>
                <a:cubicBezTo>
                  <a:pt x="41" y="25"/>
                  <a:pt x="44" y="24"/>
                  <a:pt x="46" y="22"/>
                </a:cubicBezTo>
                <a:cubicBezTo>
                  <a:pt x="49" y="19"/>
                  <a:pt x="50" y="16"/>
                  <a:pt x="50" y="13"/>
                </a:cubicBezTo>
                <a:cubicBezTo>
                  <a:pt x="50" y="9"/>
                  <a:pt x="49" y="6"/>
                  <a:pt x="47" y="4"/>
                </a:cubicBezTo>
                <a:cubicBezTo>
                  <a:pt x="44" y="1"/>
                  <a:pt x="41" y="0"/>
                  <a:pt x="37" y="0"/>
                </a:cubicBezTo>
                <a:cubicBezTo>
                  <a:pt x="34" y="0"/>
                  <a:pt x="31" y="1"/>
                  <a:pt x="28" y="4"/>
                </a:cubicBezTo>
                <a:cubicBezTo>
                  <a:pt x="26" y="6"/>
                  <a:pt x="25" y="9"/>
                  <a:pt x="25" y="13"/>
                </a:cubicBezTo>
                <a:cubicBezTo>
                  <a:pt x="25" y="16"/>
                  <a:pt x="26" y="19"/>
                  <a:pt x="28" y="22"/>
                </a:cubicBezTo>
                <a:cubicBezTo>
                  <a:pt x="31" y="24"/>
                  <a:pt x="34" y="25"/>
                  <a:pt x="37" y="25"/>
                </a:cubicBezTo>
                <a:close/>
              </a:path>
            </a:pathLst>
          </a:custGeom>
          <a:solidFill>
            <a:srgbClr val="FFFFFF"/>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zh-CN">
              <a:solidFill>
                <a:srgbClr val="000000"/>
              </a:solidFill>
              <a:sym typeface="宋体" panose="02010600030101010101" pitchFamily="2" charset="-122"/>
            </a:endParaRPr>
          </a:p>
        </p:txBody>
      </p:sp>
      <p:sp>
        <p:nvSpPr>
          <p:cNvPr id="54" name="Freeform 16"/>
          <p:cNvSpPr>
            <a:spLocks noChangeArrowheads="1"/>
          </p:cNvSpPr>
          <p:nvPr/>
        </p:nvSpPr>
        <p:spPr bwMode="auto">
          <a:xfrm>
            <a:off x="3926492" y="1961290"/>
            <a:ext cx="93777" cy="23453"/>
          </a:xfrm>
          <a:custGeom>
            <a:avLst/>
            <a:gdLst>
              <a:gd name="T0" fmla="*/ 32 w 32"/>
              <a:gd name="T1" fmla="*/ 0 h 8"/>
              <a:gd name="T2" fmla="*/ 31 w 32"/>
              <a:gd name="T3" fmla="*/ 8 h 8"/>
              <a:gd name="T4" fmla="*/ 0 w 32"/>
              <a:gd name="T5" fmla="*/ 8 h 8"/>
              <a:gd name="T6" fmla="*/ 1 w 32"/>
              <a:gd name="T7" fmla="*/ 0 h 8"/>
              <a:gd name="T8" fmla="*/ 32 w 32"/>
              <a:gd name="T9" fmla="*/ 0 h 8"/>
              <a:gd name="T10" fmla="*/ 0 60000 65536"/>
              <a:gd name="T11" fmla="*/ 0 60000 65536"/>
              <a:gd name="T12" fmla="*/ 0 60000 65536"/>
              <a:gd name="T13" fmla="*/ 0 60000 65536"/>
              <a:gd name="T14" fmla="*/ 0 60000 65536"/>
              <a:gd name="T15" fmla="*/ 0 w 32"/>
              <a:gd name="T16" fmla="*/ 0 h 8"/>
              <a:gd name="T17" fmla="*/ 32 w 32"/>
              <a:gd name="T18" fmla="*/ 8 h 8"/>
            </a:gdLst>
            <a:ahLst/>
            <a:cxnLst>
              <a:cxn ang="T10">
                <a:pos x="T0" y="T1"/>
              </a:cxn>
              <a:cxn ang="T11">
                <a:pos x="T2" y="T3"/>
              </a:cxn>
              <a:cxn ang="T12">
                <a:pos x="T4" y="T5"/>
              </a:cxn>
              <a:cxn ang="T13">
                <a:pos x="T6" y="T7"/>
              </a:cxn>
              <a:cxn ang="T14">
                <a:pos x="T8" y="T9"/>
              </a:cxn>
            </a:cxnLst>
            <a:rect l="T15" t="T16" r="T17" b="T18"/>
            <a:pathLst>
              <a:path w="32" h="8">
                <a:moveTo>
                  <a:pt x="32" y="0"/>
                </a:moveTo>
                <a:lnTo>
                  <a:pt x="31" y="8"/>
                </a:lnTo>
                <a:lnTo>
                  <a:pt x="0" y="8"/>
                </a:lnTo>
                <a:lnTo>
                  <a:pt x="1" y="0"/>
                </a:lnTo>
                <a:lnTo>
                  <a:pt x="32" y="0"/>
                </a:lnTo>
                <a:close/>
              </a:path>
            </a:pathLst>
          </a:custGeom>
          <a:solidFill>
            <a:srgbClr val="FFFFFF"/>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zh-CN">
              <a:solidFill>
                <a:srgbClr val="000000"/>
              </a:solidFill>
              <a:sym typeface="宋体" panose="02010600030101010101" pitchFamily="2" charset="-122"/>
            </a:endParaRPr>
          </a:p>
        </p:txBody>
      </p:sp>
      <p:sp>
        <p:nvSpPr>
          <p:cNvPr id="55" name="Freeform 20"/>
          <p:cNvSpPr>
            <a:spLocks noEditPoints="1" noChangeArrowheads="1"/>
          </p:cNvSpPr>
          <p:nvPr/>
        </p:nvSpPr>
        <p:spPr bwMode="auto">
          <a:xfrm>
            <a:off x="4458381" y="2960474"/>
            <a:ext cx="202206" cy="598062"/>
          </a:xfrm>
          <a:custGeom>
            <a:avLst/>
            <a:gdLst>
              <a:gd name="T0" fmla="*/ 50 w 50"/>
              <a:gd name="T1" fmla="*/ 96 h 147"/>
              <a:gd name="T2" fmla="*/ 41 w 50"/>
              <a:gd name="T3" fmla="*/ 96 h 147"/>
              <a:gd name="T4" fmla="*/ 41 w 50"/>
              <a:gd name="T5" fmla="*/ 147 h 147"/>
              <a:gd name="T6" fmla="*/ 28 w 50"/>
              <a:gd name="T7" fmla="*/ 147 h 147"/>
              <a:gd name="T8" fmla="*/ 28 w 50"/>
              <a:gd name="T9" fmla="*/ 96 h 147"/>
              <a:gd name="T10" fmla="*/ 21 w 50"/>
              <a:gd name="T11" fmla="*/ 96 h 147"/>
              <a:gd name="T12" fmla="*/ 21 w 50"/>
              <a:gd name="T13" fmla="*/ 147 h 147"/>
              <a:gd name="T14" fmla="*/ 9 w 50"/>
              <a:gd name="T15" fmla="*/ 147 h 147"/>
              <a:gd name="T16" fmla="*/ 9 w 50"/>
              <a:gd name="T17" fmla="*/ 96 h 147"/>
              <a:gd name="T18" fmla="*/ 0 w 50"/>
              <a:gd name="T19" fmla="*/ 96 h 147"/>
              <a:gd name="T20" fmla="*/ 0 w 50"/>
              <a:gd name="T21" fmla="*/ 46 h 147"/>
              <a:gd name="T22" fmla="*/ 4 w 50"/>
              <a:gd name="T23" fmla="*/ 35 h 147"/>
              <a:gd name="T24" fmla="*/ 15 w 50"/>
              <a:gd name="T25" fmla="*/ 28 h 147"/>
              <a:gd name="T26" fmla="*/ 25 w 50"/>
              <a:gd name="T27" fmla="*/ 26 h 147"/>
              <a:gd name="T28" fmla="*/ 38 w 50"/>
              <a:gd name="T29" fmla="*/ 29 h 147"/>
              <a:gd name="T30" fmla="*/ 49 w 50"/>
              <a:gd name="T31" fmla="*/ 41 h 147"/>
              <a:gd name="T32" fmla="*/ 50 w 50"/>
              <a:gd name="T33" fmla="*/ 45 h 147"/>
              <a:gd name="T34" fmla="*/ 50 w 50"/>
              <a:gd name="T35" fmla="*/ 96 h 147"/>
              <a:gd name="T36" fmla="*/ 36 w 50"/>
              <a:gd name="T37" fmla="*/ 11 h 147"/>
              <a:gd name="T38" fmla="*/ 33 w 50"/>
              <a:gd name="T39" fmla="*/ 18 h 147"/>
              <a:gd name="T40" fmla="*/ 25 w 50"/>
              <a:gd name="T41" fmla="*/ 22 h 147"/>
              <a:gd name="T42" fmla="*/ 17 w 50"/>
              <a:gd name="T43" fmla="*/ 18 h 147"/>
              <a:gd name="T44" fmla="*/ 14 w 50"/>
              <a:gd name="T45" fmla="*/ 11 h 147"/>
              <a:gd name="T46" fmla="*/ 17 w 50"/>
              <a:gd name="T47" fmla="*/ 3 h 147"/>
              <a:gd name="T48" fmla="*/ 25 w 50"/>
              <a:gd name="T49" fmla="*/ 0 h 147"/>
              <a:gd name="T50" fmla="*/ 33 w 50"/>
              <a:gd name="T51" fmla="*/ 3 h 147"/>
              <a:gd name="T52" fmla="*/ 36 w 50"/>
              <a:gd name="T53" fmla="*/ 11 h 147"/>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50"/>
              <a:gd name="T82" fmla="*/ 0 h 147"/>
              <a:gd name="T83" fmla="*/ 50 w 50"/>
              <a:gd name="T84" fmla="*/ 147 h 147"/>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50" h="147">
                <a:moveTo>
                  <a:pt x="50" y="96"/>
                </a:moveTo>
                <a:cubicBezTo>
                  <a:pt x="41" y="96"/>
                  <a:pt x="41" y="96"/>
                  <a:pt x="41" y="96"/>
                </a:cubicBezTo>
                <a:cubicBezTo>
                  <a:pt x="41" y="147"/>
                  <a:pt x="41" y="147"/>
                  <a:pt x="41" y="147"/>
                </a:cubicBezTo>
                <a:cubicBezTo>
                  <a:pt x="28" y="147"/>
                  <a:pt x="28" y="147"/>
                  <a:pt x="28" y="147"/>
                </a:cubicBezTo>
                <a:cubicBezTo>
                  <a:pt x="28" y="96"/>
                  <a:pt x="28" y="96"/>
                  <a:pt x="28" y="96"/>
                </a:cubicBezTo>
                <a:cubicBezTo>
                  <a:pt x="21" y="96"/>
                  <a:pt x="21" y="96"/>
                  <a:pt x="21" y="96"/>
                </a:cubicBezTo>
                <a:cubicBezTo>
                  <a:pt x="21" y="147"/>
                  <a:pt x="21" y="147"/>
                  <a:pt x="21" y="147"/>
                </a:cubicBezTo>
                <a:cubicBezTo>
                  <a:pt x="9" y="147"/>
                  <a:pt x="9" y="147"/>
                  <a:pt x="9" y="147"/>
                </a:cubicBezTo>
                <a:cubicBezTo>
                  <a:pt x="9" y="96"/>
                  <a:pt x="9" y="96"/>
                  <a:pt x="9" y="96"/>
                </a:cubicBezTo>
                <a:cubicBezTo>
                  <a:pt x="0" y="96"/>
                  <a:pt x="0" y="96"/>
                  <a:pt x="0" y="96"/>
                </a:cubicBezTo>
                <a:cubicBezTo>
                  <a:pt x="0" y="46"/>
                  <a:pt x="0" y="46"/>
                  <a:pt x="0" y="46"/>
                </a:cubicBezTo>
                <a:cubicBezTo>
                  <a:pt x="0" y="42"/>
                  <a:pt x="1" y="39"/>
                  <a:pt x="4" y="35"/>
                </a:cubicBezTo>
                <a:cubicBezTo>
                  <a:pt x="8" y="31"/>
                  <a:pt x="11" y="29"/>
                  <a:pt x="15" y="28"/>
                </a:cubicBezTo>
                <a:cubicBezTo>
                  <a:pt x="20" y="27"/>
                  <a:pt x="23" y="26"/>
                  <a:pt x="25" y="26"/>
                </a:cubicBezTo>
                <a:cubicBezTo>
                  <a:pt x="30" y="26"/>
                  <a:pt x="34" y="27"/>
                  <a:pt x="38" y="29"/>
                </a:cubicBezTo>
                <a:cubicBezTo>
                  <a:pt x="44" y="32"/>
                  <a:pt x="47" y="36"/>
                  <a:pt x="49" y="41"/>
                </a:cubicBezTo>
                <a:cubicBezTo>
                  <a:pt x="50" y="43"/>
                  <a:pt x="50" y="44"/>
                  <a:pt x="50" y="45"/>
                </a:cubicBezTo>
                <a:lnTo>
                  <a:pt x="50" y="96"/>
                </a:lnTo>
                <a:close/>
                <a:moveTo>
                  <a:pt x="36" y="11"/>
                </a:moveTo>
                <a:cubicBezTo>
                  <a:pt x="36" y="14"/>
                  <a:pt x="35" y="16"/>
                  <a:pt x="33" y="18"/>
                </a:cubicBezTo>
                <a:cubicBezTo>
                  <a:pt x="31" y="20"/>
                  <a:pt x="28" y="22"/>
                  <a:pt x="25" y="22"/>
                </a:cubicBezTo>
                <a:cubicBezTo>
                  <a:pt x="22" y="22"/>
                  <a:pt x="19" y="20"/>
                  <a:pt x="17" y="18"/>
                </a:cubicBezTo>
                <a:cubicBezTo>
                  <a:pt x="15" y="16"/>
                  <a:pt x="14" y="14"/>
                  <a:pt x="14" y="11"/>
                </a:cubicBezTo>
                <a:cubicBezTo>
                  <a:pt x="14" y="8"/>
                  <a:pt x="15" y="5"/>
                  <a:pt x="17" y="3"/>
                </a:cubicBezTo>
                <a:cubicBezTo>
                  <a:pt x="20" y="1"/>
                  <a:pt x="22" y="0"/>
                  <a:pt x="25" y="0"/>
                </a:cubicBezTo>
                <a:cubicBezTo>
                  <a:pt x="28" y="0"/>
                  <a:pt x="31" y="1"/>
                  <a:pt x="33" y="3"/>
                </a:cubicBezTo>
                <a:cubicBezTo>
                  <a:pt x="35" y="5"/>
                  <a:pt x="36" y="8"/>
                  <a:pt x="36" y="11"/>
                </a:cubicBezTo>
                <a:close/>
              </a:path>
            </a:pathLst>
          </a:custGeom>
          <a:solidFill>
            <a:srgbClr val="FFFFFF"/>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zh-CN">
              <a:solidFill>
                <a:srgbClr val="000000"/>
              </a:solidFill>
              <a:sym typeface="宋体" panose="02010600030101010101" pitchFamily="2" charset="-122"/>
            </a:endParaRPr>
          </a:p>
        </p:txBody>
      </p:sp>
      <p:sp>
        <p:nvSpPr>
          <p:cNvPr id="56" name="Freeform 21"/>
          <p:cNvSpPr>
            <a:spLocks noChangeArrowheads="1"/>
          </p:cNvSpPr>
          <p:nvPr/>
        </p:nvSpPr>
        <p:spPr bwMode="auto">
          <a:xfrm>
            <a:off x="3947006" y="3173021"/>
            <a:ext cx="172900" cy="172968"/>
          </a:xfrm>
          <a:custGeom>
            <a:avLst/>
            <a:gdLst>
              <a:gd name="T0" fmla="*/ 32 w 59"/>
              <a:gd name="T1" fmla="*/ 0 h 59"/>
              <a:gd name="T2" fmla="*/ 32 w 59"/>
              <a:gd name="T3" fmla="*/ 26 h 59"/>
              <a:gd name="T4" fmla="*/ 59 w 59"/>
              <a:gd name="T5" fmla="*/ 26 h 59"/>
              <a:gd name="T6" fmla="*/ 59 w 59"/>
              <a:gd name="T7" fmla="*/ 33 h 59"/>
              <a:gd name="T8" fmla="*/ 32 w 59"/>
              <a:gd name="T9" fmla="*/ 33 h 59"/>
              <a:gd name="T10" fmla="*/ 32 w 59"/>
              <a:gd name="T11" fmla="*/ 59 h 59"/>
              <a:gd name="T12" fmla="*/ 27 w 59"/>
              <a:gd name="T13" fmla="*/ 59 h 59"/>
              <a:gd name="T14" fmla="*/ 27 w 59"/>
              <a:gd name="T15" fmla="*/ 33 h 59"/>
              <a:gd name="T16" fmla="*/ 0 w 59"/>
              <a:gd name="T17" fmla="*/ 33 h 59"/>
              <a:gd name="T18" fmla="*/ 0 w 59"/>
              <a:gd name="T19" fmla="*/ 26 h 59"/>
              <a:gd name="T20" fmla="*/ 27 w 59"/>
              <a:gd name="T21" fmla="*/ 26 h 59"/>
              <a:gd name="T22" fmla="*/ 27 w 59"/>
              <a:gd name="T23" fmla="*/ 0 h 59"/>
              <a:gd name="T24" fmla="*/ 32 w 59"/>
              <a:gd name="T25" fmla="*/ 0 h 5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9"/>
              <a:gd name="T40" fmla="*/ 0 h 59"/>
              <a:gd name="T41" fmla="*/ 59 w 59"/>
              <a:gd name="T42" fmla="*/ 59 h 5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9" h="59">
                <a:moveTo>
                  <a:pt x="32" y="0"/>
                </a:moveTo>
                <a:lnTo>
                  <a:pt x="32" y="26"/>
                </a:lnTo>
                <a:lnTo>
                  <a:pt x="59" y="26"/>
                </a:lnTo>
                <a:lnTo>
                  <a:pt x="59" y="33"/>
                </a:lnTo>
                <a:lnTo>
                  <a:pt x="32" y="33"/>
                </a:lnTo>
                <a:lnTo>
                  <a:pt x="32" y="59"/>
                </a:lnTo>
                <a:lnTo>
                  <a:pt x="27" y="59"/>
                </a:lnTo>
                <a:lnTo>
                  <a:pt x="27" y="33"/>
                </a:lnTo>
                <a:lnTo>
                  <a:pt x="0" y="33"/>
                </a:lnTo>
                <a:lnTo>
                  <a:pt x="0" y="26"/>
                </a:lnTo>
                <a:lnTo>
                  <a:pt x="27" y="26"/>
                </a:lnTo>
                <a:lnTo>
                  <a:pt x="27" y="0"/>
                </a:lnTo>
                <a:lnTo>
                  <a:pt x="32" y="0"/>
                </a:lnTo>
                <a:close/>
              </a:path>
            </a:pathLst>
          </a:custGeom>
          <a:solidFill>
            <a:srgbClr val="FFFFFF"/>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zh-CN">
              <a:solidFill>
                <a:srgbClr val="000000"/>
              </a:solidFill>
              <a:sym typeface="宋体" panose="02010600030101010101" pitchFamily="2" charset="-122"/>
            </a:endParaRPr>
          </a:p>
        </p:txBody>
      </p:sp>
      <p:sp>
        <p:nvSpPr>
          <p:cNvPr id="58" name="矩形 1"/>
          <p:cNvSpPr>
            <a:spLocks noChangeArrowheads="1"/>
          </p:cNvSpPr>
          <p:nvPr/>
        </p:nvSpPr>
        <p:spPr bwMode="auto">
          <a:xfrm>
            <a:off x="953208" y="2767671"/>
            <a:ext cx="1832750" cy="4756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spAutoFit/>
          </a:bodyPr>
          <a:lstStyle/>
          <a:p>
            <a:r>
              <a:rPr lang="zh-CN" altLang="en-US" sz="900" kern="0" dirty="0">
                <a:solidFill>
                  <a:schemeClr val="bg1"/>
                </a:solidFill>
                <a:latin typeface="微软雅黑" panose="020B0503020204020204" pitchFamily="34" charset="-122"/>
                <a:ea typeface="微软雅黑" panose="020B0503020204020204" pitchFamily="34" charset="-122"/>
                <a:cs typeface="Raleway Light"/>
              </a:rPr>
              <a:t>这里输入简单的文字概述里输</a:t>
            </a:r>
            <a:r>
              <a:rPr lang="zh-CN" altLang="en-US" sz="1600" b="1" kern="0" dirty="0">
                <a:solidFill>
                  <a:schemeClr val="bg1">
                    <a:lumMod val="65000"/>
                  </a:schemeClr>
                </a:solidFill>
                <a:latin typeface="微软雅黑" panose="020B0503020204020204" pitchFamily="34" charset="-122"/>
                <a:ea typeface="微软雅黑" panose="020B0503020204020204" pitchFamily="34" charset="-122"/>
                <a:cs typeface="Raleway Light"/>
              </a:rPr>
              <a:t>审稿平台流程图</a:t>
            </a:r>
            <a:endParaRPr lang="zh-CN" altLang="en-US" sz="1600" b="1" kern="0" dirty="0">
              <a:solidFill>
                <a:schemeClr val="bg1">
                  <a:lumMod val="65000"/>
                </a:schemeClr>
              </a:solidFill>
              <a:latin typeface="微软雅黑" panose="020B0503020204020204" pitchFamily="34" charset="-122"/>
              <a:ea typeface="微软雅黑" panose="020B0503020204020204" pitchFamily="34" charset="-122"/>
              <a:cs typeface="Raleway Light"/>
              <a:sym typeface="微软雅黑" panose="020B0503020204020204" pitchFamily="34" charset="-122"/>
            </a:endParaRPr>
          </a:p>
        </p:txBody>
      </p:sp>
      <p:sp>
        <p:nvSpPr>
          <p:cNvPr id="59" name="矩形 1"/>
          <p:cNvSpPr>
            <a:spLocks noChangeArrowheads="1"/>
          </p:cNvSpPr>
          <p:nvPr/>
        </p:nvSpPr>
        <p:spPr bwMode="auto">
          <a:xfrm>
            <a:off x="6337136" y="1846861"/>
            <a:ext cx="1832750" cy="506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spAutoFit/>
          </a:bodyPr>
          <a:lstStyle/>
          <a:p>
            <a:r>
              <a:rPr lang="zh-CN" altLang="en-US" sz="900" kern="0" dirty="0">
                <a:solidFill>
                  <a:schemeClr val="bg1"/>
                </a:solidFill>
                <a:latin typeface="微软雅黑" panose="020B0503020204020204" pitchFamily="34" charset="-122"/>
                <a:ea typeface="微软雅黑" panose="020B0503020204020204" pitchFamily="34" charset="-122"/>
                <a:cs typeface="Raleway Light"/>
              </a:rPr>
              <a:t>这里输入简单的文字概述里输入简单文字概述输入简单的文字概述</a:t>
            </a:r>
            <a:endParaRPr lang="zh-CN" altLang="en-US" sz="9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0" name="矩形 1"/>
          <p:cNvSpPr>
            <a:spLocks noChangeArrowheads="1"/>
          </p:cNvSpPr>
          <p:nvPr/>
        </p:nvSpPr>
        <p:spPr bwMode="auto">
          <a:xfrm>
            <a:off x="6337136" y="2873716"/>
            <a:ext cx="1832750"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spAutoFit/>
          </a:bodyPr>
          <a:lstStyle/>
          <a:p>
            <a:r>
              <a:rPr lang="zh-CN" altLang="en-US" sz="900" kern="0" dirty="0">
                <a:solidFill>
                  <a:schemeClr val="bg1"/>
                </a:solidFill>
                <a:latin typeface="微软雅黑" panose="020B0503020204020204" pitchFamily="34" charset="-122"/>
                <a:ea typeface="微软雅黑" panose="020B0503020204020204" pitchFamily="34" charset="-122"/>
                <a:cs typeface="Raleway Light"/>
              </a:rPr>
              <a:t>这里输入简单的文字概述里输入简单文字概述输入简单的文字概述</a:t>
            </a:r>
            <a:endParaRPr lang="zh-CN" altLang="en-US" sz="9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1" name="TextBox 682"/>
          <p:cNvSpPr>
            <a:spLocks noChangeArrowheads="1"/>
          </p:cNvSpPr>
          <p:nvPr/>
        </p:nvSpPr>
        <p:spPr bwMode="auto">
          <a:xfrm>
            <a:off x="4891430" y="1830436"/>
            <a:ext cx="56938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2000" dirty="0">
                <a:solidFill>
                  <a:schemeClr val="bg1"/>
                </a:solidFill>
                <a:latin typeface="方正中等线简体" pitchFamily="2" charset="-122"/>
                <a:ea typeface="方正中等线简体" pitchFamily="2" charset="-122"/>
              </a:rPr>
              <a:t>36%</a:t>
            </a:r>
            <a:endParaRPr lang="zh-CN" altLang="en-US" sz="2000" dirty="0">
              <a:solidFill>
                <a:schemeClr val="bg1"/>
              </a:solidFill>
              <a:latin typeface="方正中等线简体" pitchFamily="2" charset="-122"/>
              <a:ea typeface="方正中等线简体" pitchFamily="2" charset="-122"/>
            </a:endParaRPr>
          </a:p>
        </p:txBody>
      </p:sp>
      <p:sp>
        <p:nvSpPr>
          <p:cNvPr id="62" name="TextBox 682"/>
          <p:cNvSpPr>
            <a:spLocks noChangeArrowheads="1"/>
          </p:cNvSpPr>
          <p:nvPr/>
        </p:nvSpPr>
        <p:spPr bwMode="auto">
          <a:xfrm>
            <a:off x="4891430" y="3098768"/>
            <a:ext cx="56938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2000">
                <a:solidFill>
                  <a:schemeClr val="bg1"/>
                </a:solidFill>
                <a:latin typeface="方正中等线简体" pitchFamily="2" charset="-122"/>
                <a:ea typeface="方正中等线简体" pitchFamily="2" charset="-122"/>
              </a:rPr>
              <a:t>54%</a:t>
            </a:r>
            <a:endParaRPr lang="zh-CN" altLang="en-US" sz="2000">
              <a:solidFill>
                <a:schemeClr val="bg1"/>
              </a:solidFill>
              <a:latin typeface="方正中等线简体" pitchFamily="2" charset="-122"/>
              <a:ea typeface="方正中等线简体" pitchFamily="2" charset="-122"/>
            </a:endParaRPr>
          </a:p>
        </p:txBody>
      </p:sp>
      <p:sp>
        <p:nvSpPr>
          <p:cNvPr id="4" name="文本框 3"/>
          <p:cNvSpPr txBox="1"/>
          <p:nvPr/>
        </p:nvSpPr>
        <p:spPr>
          <a:xfrm>
            <a:off x="953135" y="1180465"/>
            <a:ext cx="6890385" cy="1470025"/>
          </a:xfrm>
          <a:prstGeom prst="rect">
            <a:avLst/>
          </a:prstGeom>
          <a:noFill/>
        </p:spPr>
        <p:txBody>
          <a:bodyPr wrap="square" rtlCol="0" anchor="t">
            <a:spAutoFit/>
          </a:bodyPr>
          <a:p>
            <a:pPr marL="285750" indent="-285750">
              <a:lnSpc>
                <a:spcPct val="150000"/>
              </a:lnSpc>
              <a:spcBef>
                <a:spcPct val="0"/>
              </a:spcBef>
              <a:buClr>
                <a:srgbClr val="6EBEE1"/>
              </a:buClr>
              <a:buFont typeface="Wingdings" panose="05000000000000000000" charset="0"/>
              <a:buChar char=""/>
            </a:pPr>
            <a:r>
              <a:rPr lang="zh-CN" altLang="en-US" sz="1400" smtClean="0">
                <a:latin typeface="微软雅黑" panose="020B0503020204020204" pitchFamily="34" charset="-122"/>
                <a:ea typeface="微软雅黑" panose="020B0503020204020204" pitchFamily="34" charset="-122"/>
                <a:cs typeface="微软雅黑" panose="020B0503020204020204" pitchFamily="34" charset="-122"/>
                <a:sym typeface="+mn-ea"/>
              </a:rPr>
              <a:t>审稿平台是专为稿件审核流程设置的快速渠道，该平台包括所有待审核的稿件和已审稿件。</a:t>
            </a:r>
            <a:endParaRPr lang="en-US" altLang="zh-CN" sz="1400" smtClean="0">
              <a:latin typeface="微软雅黑" panose="020B0503020204020204" pitchFamily="34" charset="-122"/>
              <a:ea typeface="微软雅黑" panose="020B0503020204020204" pitchFamily="34" charset="-122"/>
              <a:cs typeface="微软雅黑" panose="020B0503020204020204" pitchFamily="34" charset="-122"/>
            </a:endParaRPr>
          </a:p>
          <a:p>
            <a:pPr marL="285750" indent="-285750">
              <a:lnSpc>
                <a:spcPct val="170000"/>
              </a:lnSpc>
              <a:spcBef>
                <a:spcPct val="0"/>
              </a:spcBef>
              <a:buClr>
                <a:srgbClr val="6EBEE1"/>
              </a:buClr>
              <a:buFont typeface="Wingdings" panose="05000000000000000000" charset="0"/>
              <a:buChar char=""/>
            </a:pPr>
            <a:r>
              <a:rPr lang="zh-CN" altLang="en-US" sz="1400" smtClean="0">
                <a:latin typeface="微软雅黑" panose="020B0503020204020204" pitchFamily="34" charset="-122"/>
                <a:ea typeface="微软雅黑" panose="020B0503020204020204" pitchFamily="34" charset="-122"/>
                <a:cs typeface="微软雅黑" panose="020B0503020204020204" pitchFamily="34" charset="-122"/>
                <a:sym typeface="+mn-ea"/>
              </a:rPr>
              <a:t>用户可以直接审核稿件、也可以把稿件转交给他人审核，实现了审核流程的交互性，能够让用户更直观的了解个人审稿的具体情况，追踪自己审核过的稿件。</a:t>
            </a:r>
            <a:endParaRPr lang="zh-CN" altLang="en-US" sz="1600"/>
          </a:p>
        </p:txBody>
      </p:sp>
      <p:sp>
        <p:nvSpPr>
          <p:cNvPr id="5" name="文本框 4"/>
          <p:cNvSpPr txBox="1"/>
          <p:nvPr/>
        </p:nvSpPr>
        <p:spPr>
          <a:xfrm>
            <a:off x="862330" y="663575"/>
            <a:ext cx="1402080" cy="460375"/>
          </a:xfrm>
          <a:prstGeom prst="rect">
            <a:avLst/>
          </a:prstGeom>
          <a:noFill/>
        </p:spPr>
        <p:txBody>
          <a:bodyPr wrap="none" rtlCol="0" anchor="t">
            <a:spAutoFit/>
          </a:bodyPr>
          <a:p>
            <a:pPr algn="l">
              <a:lnSpc>
                <a:spcPct val="150000"/>
              </a:lnSpc>
              <a:spcBef>
                <a:spcPct val="0"/>
              </a:spcBef>
            </a:pPr>
            <a:r>
              <a:rPr lang="zh-CN" altLang="en-US" sz="1600" b="1" dirty="0" smtClean="0">
                <a:solidFill>
                  <a:schemeClr val="bg1">
                    <a:lumMod val="65000"/>
                  </a:schemeClr>
                </a:solidFill>
                <a:latin typeface="微软雅黑" panose="020B0503020204020204" pitchFamily="34" charset="-122"/>
                <a:ea typeface="微软雅黑" panose="020B0503020204020204" pitchFamily="34" charset="-122"/>
                <a:sym typeface="+mn-ea"/>
              </a:rPr>
              <a:t>审稿平台介绍</a:t>
            </a:r>
            <a:endParaRPr lang="zh-CN" altLang="en-US" sz="1600" b="1" dirty="0" smtClean="0">
              <a:solidFill>
                <a:schemeClr val="bg1">
                  <a:lumMod val="6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pic>
        <p:nvPicPr>
          <p:cNvPr id="6" name="内容占位符 6" descr="04.png"/>
          <p:cNvPicPr>
            <a:picLocks noGrp="1" noChangeAspect="1"/>
          </p:cNvPicPr>
          <p:nvPr>
            <p:ph idx="1"/>
          </p:nvPr>
        </p:nvPicPr>
        <p:blipFill>
          <a:blip r:embed="rId1"/>
          <a:srcRect l="4776" t="22267" r="4555" b="29999"/>
          <a:stretch>
            <a:fillRect/>
          </a:stretch>
        </p:blipFill>
        <p:spPr>
          <a:xfrm>
            <a:off x="2439670" y="3056255"/>
            <a:ext cx="5472430" cy="2160270"/>
          </a:xfrm>
          <a:effectLst>
            <a:outerShdw blurRad="50800" dist="38100" dir="2700000" algn="tl" rotWithShape="0">
              <a:prstClr val="black">
                <a:alpha val="40000"/>
              </a:prstClr>
            </a:outerShdw>
          </a:effectLst>
        </p:spPr>
      </p:pic>
    </p:spTree>
  </p:cSld>
  <p:clrMapOvr>
    <a:masterClrMapping/>
  </p:clrMapOvr>
  <mc:AlternateContent xmlns:mc="http://schemas.openxmlformats.org/markup-compatibility/2006">
    <mc:Choice xmlns:p14="http://schemas.microsoft.com/office/powerpoint/2010/main" Requires="p14">
      <p:transition spd="slow" p14:dur="1200" advClick="0" advTm="0">
        <p14:prism/>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54"/>
                                        </p:tgtEl>
                                        <p:attrNameLst>
                                          <p:attrName>style.visibility</p:attrName>
                                        </p:attrNameLst>
                                      </p:cBhvr>
                                      <p:to>
                                        <p:strVal val="visible"/>
                                      </p:to>
                                    </p:set>
                                  </p:childTnLst>
                                </p:cTn>
                              </p:par>
                            </p:childTnLst>
                          </p:cTn>
                        </p:par>
                        <p:par>
                          <p:cTn id="7" fill="hold">
                            <p:stCondLst>
                              <p:cond delay="0"/>
                            </p:stCondLst>
                            <p:childTnLst>
                              <p:par>
                                <p:cTn id="8" presetID="53" presetClass="entr" presetSubtype="16" fill="hold" grpId="0" nodeType="afterEffect">
                                  <p:stCondLst>
                                    <p:cond delay="0"/>
                                  </p:stCondLst>
                                  <p:childTnLst>
                                    <p:set>
                                      <p:cBhvr>
                                        <p:cTn id="9" dur="1" fill="hold">
                                          <p:stCondLst>
                                            <p:cond delay="0"/>
                                          </p:stCondLst>
                                        </p:cTn>
                                        <p:tgtEl>
                                          <p:spTgt spid="53"/>
                                        </p:tgtEl>
                                        <p:attrNameLst>
                                          <p:attrName>style.visibility</p:attrName>
                                        </p:attrNameLst>
                                      </p:cBhvr>
                                      <p:to>
                                        <p:strVal val="visible"/>
                                      </p:to>
                                    </p:set>
                                    <p:anim calcmode="lin" valueType="num">
                                      <p:cBhvr>
                                        <p:cTn id="10" dur="500" fill="hold"/>
                                        <p:tgtEl>
                                          <p:spTgt spid="53"/>
                                        </p:tgtEl>
                                        <p:attrNameLst>
                                          <p:attrName>ppt_w</p:attrName>
                                        </p:attrNameLst>
                                      </p:cBhvr>
                                      <p:tavLst>
                                        <p:tav tm="0">
                                          <p:val>
                                            <p:fltVal val="0"/>
                                          </p:val>
                                        </p:tav>
                                        <p:tav tm="100000">
                                          <p:val>
                                            <p:strVal val="#ppt_w"/>
                                          </p:val>
                                        </p:tav>
                                      </p:tavLst>
                                    </p:anim>
                                    <p:anim calcmode="lin" valueType="num">
                                      <p:cBhvr>
                                        <p:cTn id="11" dur="500" fill="hold"/>
                                        <p:tgtEl>
                                          <p:spTgt spid="53"/>
                                        </p:tgtEl>
                                        <p:attrNameLst>
                                          <p:attrName>ppt_h</p:attrName>
                                        </p:attrNameLst>
                                      </p:cBhvr>
                                      <p:tavLst>
                                        <p:tav tm="0">
                                          <p:val>
                                            <p:fltVal val="0"/>
                                          </p:val>
                                        </p:tav>
                                        <p:tav tm="100000">
                                          <p:val>
                                            <p:strVal val="#ppt_h"/>
                                          </p:val>
                                        </p:tav>
                                      </p:tavLst>
                                    </p:anim>
                                    <p:animEffect transition="in" filter="fade">
                                      <p:cBhvr>
                                        <p:cTn id="12" dur="500"/>
                                        <p:tgtEl>
                                          <p:spTgt spid="53"/>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61"/>
                                        </p:tgtEl>
                                        <p:attrNameLst>
                                          <p:attrName>style.visibility</p:attrName>
                                        </p:attrNameLst>
                                      </p:cBhvr>
                                      <p:to>
                                        <p:strVal val="visible"/>
                                      </p:to>
                                    </p:set>
                                    <p:animEffect transition="in" filter="fade">
                                      <p:cBhvr>
                                        <p:cTn id="16" dur="500"/>
                                        <p:tgtEl>
                                          <p:spTgt spid="61"/>
                                        </p:tgtEl>
                                      </p:cBhvr>
                                    </p:animEffect>
                                  </p:childTnLst>
                                </p:cTn>
                              </p:par>
                            </p:childTnLst>
                          </p:cTn>
                        </p:par>
                        <p:par>
                          <p:cTn id="17" fill="hold">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59"/>
                                        </p:tgtEl>
                                        <p:attrNameLst>
                                          <p:attrName>style.visibility</p:attrName>
                                        </p:attrNameLst>
                                      </p:cBhvr>
                                      <p:to>
                                        <p:strVal val="visible"/>
                                      </p:to>
                                    </p:set>
                                    <p:animEffect transition="in" filter="wipe(left)">
                                      <p:cBhvr>
                                        <p:cTn id="20" dur="500"/>
                                        <p:tgtEl>
                                          <p:spTgt spid="59"/>
                                        </p:tgtEl>
                                      </p:cBhvr>
                                    </p:animEffect>
                                  </p:childTnLst>
                                </p:cTn>
                              </p:par>
                            </p:childTnLst>
                          </p:cTn>
                        </p:par>
                        <p:par>
                          <p:cTn id="21" fill="hold">
                            <p:stCondLst>
                              <p:cond delay="1500"/>
                            </p:stCondLst>
                            <p:childTnLst>
                              <p:par>
                                <p:cTn id="22" presetID="1" presetClass="entr" presetSubtype="0" fill="hold" grpId="0" nodeType="afterEffect">
                                  <p:stCondLst>
                                    <p:cond delay="0"/>
                                  </p:stCondLst>
                                  <p:childTnLst>
                                    <p:set>
                                      <p:cBhvr>
                                        <p:cTn id="23" dur="1" fill="hold">
                                          <p:stCondLst>
                                            <p:cond delay="0"/>
                                          </p:stCondLst>
                                        </p:cTn>
                                        <p:tgtEl>
                                          <p:spTgt spid="56"/>
                                        </p:tgtEl>
                                        <p:attrNameLst>
                                          <p:attrName>style.visibility</p:attrName>
                                        </p:attrNameLst>
                                      </p:cBhvr>
                                      <p:to>
                                        <p:strVal val="visible"/>
                                      </p:to>
                                    </p:set>
                                  </p:childTnLst>
                                </p:cTn>
                              </p:par>
                            </p:childTnLst>
                          </p:cTn>
                        </p:par>
                        <p:par>
                          <p:cTn id="24" fill="hold">
                            <p:stCondLst>
                              <p:cond delay="1500"/>
                            </p:stCondLst>
                            <p:childTnLst>
                              <p:par>
                                <p:cTn id="25" presetID="53" presetClass="entr" presetSubtype="16" fill="hold" grpId="0" nodeType="afterEffect">
                                  <p:stCondLst>
                                    <p:cond delay="0"/>
                                  </p:stCondLst>
                                  <p:childTnLst>
                                    <p:set>
                                      <p:cBhvr>
                                        <p:cTn id="26" dur="1" fill="hold">
                                          <p:stCondLst>
                                            <p:cond delay="0"/>
                                          </p:stCondLst>
                                        </p:cTn>
                                        <p:tgtEl>
                                          <p:spTgt spid="55"/>
                                        </p:tgtEl>
                                        <p:attrNameLst>
                                          <p:attrName>style.visibility</p:attrName>
                                        </p:attrNameLst>
                                      </p:cBhvr>
                                      <p:to>
                                        <p:strVal val="visible"/>
                                      </p:to>
                                    </p:set>
                                    <p:anim calcmode="lin" valueType="num">
                                      <p:cBhvr>
                                        <p:cTn id="27" dur="500" fill="hold"/>
                                        <p:tgtEl>
                                          <p:spTgt spid="55"/>
                                        </p:tgtEl>
                                        <p:attrNameLst>
                                          <p:attrName>ppt_w</p:attrName>
                                        </p:attrNameLst>
                                      </p:cBhvr>
                                      <p:tavLst>
                                        <p:tav tm="0">
                                          <p:val>
                                            <p:fltVal val="0"/>
                                          </p:val>
                                        </p:tav>
                                        <p:tav tm="100000">
                                          <p:val>
                                            <p:strVal val="#ppt_w"/>
                                          </p:val>
                                        </p:tav>
                                      </p:tavLst>
                                    </p:anim>
                                    <p:anim calcmode="lin" valueType="num">
                                      <p:cBhvr>
                                        <p:cTn id="28" dur="500" fill="hold"/>
                                        <p:tgtEl>
                                          <p:spTgt spid="55"/>
                                        </p:tgtEl>
                                        <p:attrNameLst>
                                          <p:attrName>ppt_h</p:attrName>
                                        </p:attrNameLst>
                                      </p:cBhvr>
                                      <p:tavLst>
                                        <p:tav tm="0">
                                          <p:val>
                                            <p:fltVal val="0"/>
                                          </p:val>
                                        </p:tav>
                                        <p:tav tm="100000">
                                          <p:val>
                                            <p:strVal val="#ppt_h"/>
                                          </p:val>
                                        </p:tav>
                                      </p:tavLst>
                                    </p:anim>
                                    <p:animEffect transition="in" filter="fade">
                                      <p:cBhvr>
                                        <p:cTn id="29" dur="500"/>
                                        <p:tgtEl>
                                          <p:spTgt spid="55"/>
                                        </p:tgtEl>
                                      </p:cBhvr>
                                    </p:animEffect>
                                  </p:childTnLst>
                                </p:cTn>
                              </p:par>
                            </p:childTnLst>
                          </p:cTn>
                        </p:par>
                        <p:par>
                          <p:cTn id="30" fill="hold">
                            <p:stCondLst>
                              <p:cond delay="2000"/>
                            </p:stCondLst>
                            <p:childTnLst>
                              <p:par>
                                <p:cTn id="31" presetID="10" presetClass="entr" presetSubtype="0" fill="hold" grpId="0" nodeType="afterEffect">
                                  <p:stCondLst>
                                    <p:cond delay="0"/>
                                  </p:stCondLst>
                                  <p:childTnLst>
                                    <p:set>
                                      <p:cBhvr>
                                        <p:cTn id="32" dur="1" fill="hold">
                                          <p:stCondLst>
                                            <p:cond delay="0"/>
                                          </p:stCondLst>
                                        </p:cTn>
                                        <p:tgtEl>
                                          <p:spTgt spid="62"/>
                                        </p:tgtEl>
                                        <p:attrNameLst>
                                          <p:attrName>style.visibility</p:attrName>
                                        </p:attrNameLst>
                                      </p:cBhvr>
                                      <p:to>
                                        <p:strVal val="visible"/>
                                      </p:to>
                                    </p:set>
                                    <p:animEffect transition="in" filter="fade">
                                      <p:cBhvr>
                                        <p:cTn id="33" dur="500"/>
                                        <p:tgtEl>
                                          <p:spTgt spid="62"/>
                                        </p:tgtEl>
                                      </p:cBhvr>
                                    </p:animEffect>
                                  </p:childTnLst>
                                </p:cTn>
                              </p:par>
                            </p:childTnLst>
                          </p:cTn>
                        </p:par>
                        <p:par>
                          <p:cTn id="34" fill="hold">
                            <p:stCondLst>
                              <p:cond delay="2500"/>
                            </p:stCondLst>
                            <p:childTnLst>
                              <p:par>
                                <p:cTn id="35" presetID="22" presetClass="entr" presetSubtype="8" fill="hold" grpId="0" nodeType="afterEffect">
                                  <p:stCondLst>
                                    <p:cond delay="0"/>
                                  </p:stCondLst>
                                  <p:childTnLst>
                                    <p:set>
                                      <p:cBhvr>
                                        <p:cTn id="36" dur="1" fill="hold">
                                          <p:stCondLst>
                                            <p:cond delay="0"/>
                                          </p:stCondLst>
                                        </p:cTn>
                                        <p:tgtEl>
                                          <p:spTgt spid="58"/>
                                        </p:tgtEl>
                                        <p:attrNameLst>
                                          <p:attrName>style.visibility</p:attrName>
                                        </p:attrNameLst>
                                      </p:cBhvr>
                                      <p:to>
                                        <p:strVal val="visible"/>
                                      </p:to>
                                    </p:set>
                                    <p:animEffect transition="in" filter="wipe(left)">
                                      <p:cBhvr>
                                        <p:cTn id="37" dur="500"/>
                                        <p:tgtEl>
                                          <p:spTgt spid="58"/>
                                        </p:tgtEl>
                                      </p:cBhvr>
                                    </p:animEffect>
                                  </p:childTnLst>
                                </p:cTn>
                              </p:par>
                            </p:childTnLst>
                          </p:cTn>
                        </p:par>
                        <p:par>
                          <p:cTn id="38" fill="hold">
                            <p:stCondLst>
                              <p:cond delay="3000"/>
                            </p:stCondLst>
                            <p:childTnLst>
                              <p:par>
                                <p:cTn id="39" presetID="22" presetClass="entr" presetSubtype="8" fill="hold" grpId="0" nodeType="afterEffect">
                                  <p:stCondLst>
                                    <p:cond delay="0"/>
                                  </p:stCondLst>
                                  <p:childTnLst>
                                    <p:set>
                                      <p:cBhvr>
                                        <p:cTn id="40" dur="1" fill="hold">
                                          <p:stCondLst>
                                            <p:cond delay="0"/>
                                          </p:stCondLst>
                                        </p:cTn>
                                        <p:tgtEl>
                                          <p:spTgt spid="60"/>
                                        </p:tgtEl>
                                        <p:attrNameLst>
                                          <p:attrName>style.visibility</p:attrName>
                                        </p:attrNameLst>
                                      </p:cBhvr>
                                      <p:to>
                                        <p:strVal val="visible"/>
                                      </p:to>
                                    </p:set>
                                    <p:animEffect transition="in" filter="wipe(left)">
                                      <p:cBhvr>
                                        <p:cTn id="41"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bldLvl="0" animBg="1"/>
      <p:bldP spid="54" grpId="0" bldLvl="0" animBg="1"/>
      <p:bldP spid="55" grpId="0" bldLvl="0" animBg="1"/>
      <p:bldP spid="56" grpId="0" bldLvl="0" animBg="1"/>
      <p:bldP spid="58" grpId="0"/>
      <p:bldP spid="59" grpId="0"/>
      <p:bldP spid="60" grpId="0"/>
      <p:bldP spid="61" grpId="0"/>
      <p:bldP spid="6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TextBox 39"/>
          <p:cNvSpPr txBox="1"/>
          <p:nvPr/>
        </p:nvSpPr>
        <p:spPr>
          <a:xfrm>
            <a:off x="1654180" y="5919748"/>
            <a:ext cx="815909" cy="338706"/>
          </a:xfrm>
          <a:prstGeom prst="rect">
            <a:avLst/>
          </a:prstGeom>
          <a:noFill/>
        </p:spPr>
        <p:txBody>
          <a:bodyPr wrap="none" lIns="61109" tIns="30555" rIns="61109" bIns="30555" rtlCol="0">
            <a:spAutoFit/>
          </a:bodyPr>
          <a:lstStyle/>
          <a:p>
            <a:r>
              <a:rPr lang="zh-CN" altLang="en-US" dirty="0"/>
              <a:t>延迟符</a:t>
            </a:r>
            <a:endParaRPr lang="zh-CN" altLang="en-US" dirty="0"/>
          </a:p>
        </p:txBody>
      </p:sp>
      <p:sp>
        <p:nvSpPr>
          <p:cNvPr id="53" name="Freeform 15"/>
          <p:cNvSpPr>
            <a:spLocks noEditPoints="1" noChangeArrowheads="1"/>
          </p:cNvSpPr>
          <p:nvPr/>
        </p:nvSpPr>
        <p:spPr bwMode="auto">
          <a:xfrm>
            <a:off x="4370466" y="1637342"/>
            <a:ext cx="313566" cy="674285"/>
          </a:xfrm>
          <a:custGeom>
            <a:avLst/>
            <a:gdLst>
              <a:gd name="T0" fmla="*/ 72 w 77"/>
              <a:gd name="T1" fmla="*/ 96 h 165"/>
              <a:gd name="T2" fmla="*/ 77 w 77"/>
              <a:gd name="T3" fmla="*/ 94 h 165"/>
              <a:gd name="T4" fmla="*/ 53 w 77"/>
              <a:gd name="T5" fmla="*/ 38 h 165"/>
              <a:gd name="T6" fmla="*/ 23 w 77"/>
              <a:gd name="T7" fmla="*/ 38 h 165"/>
              <a:gd name="T8" fmla="*/ 0 w 77"/>
              <a:gd name="T9" fmla="*/ 94 h 165"/>
              <a:gd name="T10" fmla="*/ 5 w 77"/>
              <a:gd name="T11" fmla="*/ 96 h 165"/>
              <a:gd name="T12" fmla="*/ 26 w 77"/>
              <a:gd name="T13" fmla="*/ 56 h 165"/>
              <a:gd name="T14" fmla="*/ 29 w 77"/>
              <a:gd name="T15" fmla="*/ 74 h 165"/>
              <a:gd name="T16" fmla="*/ 7 w 77"/>
              <a:gd name="T17" fmla="*/ 112 h 165"/>
              <a:gd name="T18" fmla="*/ 29 w 77"/>
              <a:gd name="T19" fmla="*/ 112 h 165"/>
              <a:gd name="T20" fmla="*/ 36 w 77"/>
              <a:gd name="T21" fmla="*/ 165 h 165"/>
              <a:gd name="T22" fmla="*/ 42 w 77"/>
              <a:gd name="T23" fmla="*/ 165 h 165"/>
              <a:gd name="T24" fmla="*/ 48 w 77"/>
              <a:gd name="T25" fmla="*/ 112 h 165"/>
              <a:gd name="T26" fmla="*/ 69 w 77"/>
              <a:gd name="T27" fmla="*/ 112 h 165"/>
              <a:gd name="T28" fmla="*/ 48 w 77"/>
              <a:gd name="T29" fmla="*/ 74 h 165"/>
              <a:gd name="T30" fmla="*/ 51 w 77"/>
              <a:gd name="T31" fmla="*/ 56 h 165"/>
              <a:gd name="T32" fmla="*/ 72 w 77"/>
              <a:gd name="T33" fmla="*/ 96 h 165"/>
              <a:gd name="T34" fmla="*/ 37 w 77"/>
              <a:gd name="T35" fmla="*/ 25 h 165"/>
              <a:gd name="T36" fmla="*/ 46 w 77"/>
              <a:gd name="T37" fmla="*/ 22 h 165"/>
              <a:gd name="T38" fmla="*/ 50 w 77"/>
              <a:gd name="T39" fmla="*/ 13 h 165"/>
              <a:gd name="T40" fmla="*/ 47 w 77"/>
              <a:gd name="T41" fmla="*/ 4 h 165"/>
              <a:gd name="T42" fmla="*/ 37 w 77"/>
              <a:gd name="T43" fmla="*/ 0 h 165"/>
              <a:gd name="T44" fmla="*/ 28 w 77"/>
              <a:gd name="T45" fmla="*/ 4 h 165"/>
              <a:gd name="T46" fmla="*/ 25 w 77"/>
              <a:gd name="T47" fmla="*/ 13 h 165"/>
              <a:gd name="T48" fmla="*/ 28 w 77"/>
              <a:gd name="T49" fmla="*/ 22 h 165"/>
              <a:gd name="T50" fmla="*/ 37 w 77"/>
              <a:gd name="T51" fmla="*/ 25 h 165"/>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77"/>
              <a:gd name="T79" fmla="*/ 0 h 165"/>
              <a:gd name="T80" fmla="*/ 77 w 77"/>
              <a:gd name="T81" fmla="*/ 165 h 165"/>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77" h="165">
                <a:moveTo>
                  <a:pt x="72" y="96"/>
                </a:moveTo>
                <a:cubicBezTo>
                  <a:pt x="74" y="96"/>
                  <a:pt x="76" y="95"/>
                  <a:pt x="77" y="94"/>
                </a:cubicBezTo>
                <a:cubicBezTo>
                  <a:pt x="53" y="38"/>
                  <a:pt x="53" y="38"/>
                  <a:pt x="53" y="38"/>
                </a:cubicBezTo>
                <a:cubicBezTo>
                  <a:pt x="23" y="38"/>
                  <a:pt x="23" y="38"/>
                  <a:pt x="23" y="38"/>
                </a:cubicBezTo>
                <a:cubicBezTo>
                  <a:pt x="0" y="94"/>
                  <a:pt x="0" y="94"/>
                  <a:pt x="0" y="94"/>
                </a:cubicBezTo>
                <a:cubicBezTo>
                  <a:pt x="5" y="96"/>
                  <a:pt x="5" y="96"/>
                  <a:pt x="5" y="96"/>
                </a:cubicBezTo>
                <a:cubicBezTo>
                  <a:pt x="26" y="56"/>
                  <a:pt x="26" y="56"/>
                  <a:pt x="26" y="56"/>
                </a:cubicBezTo>
                <a:cubicBezTo>
                  <a:pt x="29" y="74"/>
                  <a:pt x="29" y="74"/>
                  <a:pt x="29" y="74"/>
                </a:cubicBezTo>
                <a:cubicBezTo>
                  <a:pt x="7" y="112"/>
                  <a:pt x="7" y="112"/>
                  <a:pt x="7" y="112"/>
                </a:cubicBezTo>
                <a:cubicBezTo>
                  <a:pt x="29" y="112"/>
                  <a:pt x="29" y="112"/>
                  <a:pt x="29" y="112"/>
                </a:cubicBezTo>
                <a:cubicBezTo>
                  <a:pt x="36" y="165"/>
                  <a:pt x="36" y="165"/>
                  <a:pt x="36" y="165"/>
                </a:cubicBezTo>
                <a:cubicBezTo>
                  <a:pt x="42" y="165"/>
                  <a:pt x="42" y="165"/>
                  <a:pt x="42" y="165"/>
                </a:cubicBezTo>
                <a:cubicBezTo>
                  <a:pt x="48" y="112"/>
                  <a:pt x="48" y="112"/>
                  <a:pt x="48" y="112"/>
                </a:cubicBezTo>
                <a:cubicBezTo>
                  <a:pt x="69" y="112"/>
                  <a:pt x="69" y="112"/>
                  <a:pt x="69" y="112"/>
                </a:cubicBezTo>
                <a:cubicBezTo>
                  <a:pt x="48" y="74"/>
                  <a:pt x="48" y="74"/>
                  <a:pt x="48" y="74"/>
                </a:cubicBezTo>
                <a:cubicBezTo>
                  <a:pt x="51" y="56"/>
                  <a:pt x="51" y="56"/>
                  <a:pt x="51" y="56"/>
                </a:cubicBezTo>
                <a:lnTo>
                  <a:pt x="72" y="96"/>
                </a:lnTo>
                <a:close/>
                <a:moveTo>
                  <a:pt x="37" y="25"/>
                </a:moveTo>
                <a:cubicBezTo>
                  <a:pt x="41" y="25"/>
                  <a:pt x="44" y="24"/>
                  <a:pt x="46" y="22"/>
                </a:cubicBezTo>
                <a:cubicBezTo>
                  <a:pt x="49" y="19"/>
                  <a:pt x="50" y="16"/>
                  <a:pt x="50" y="13"/>
                </a:cubicBezTo>
                <a:cubicBezTo>
                  <a:pt x="50" y="9"/>
                  <a:pt x="49" y="6"/>
                  <a:pt x="47" y="4"/>
                </a:cubicBezTo>
                <a:cubicBezTo>
                  <a:pt x="44" y="1"/>
                  <a:pt x="41" y="0"/>
                  <a:pt x="37" y="0"/>
                </a:cubicBezTo>
                <a:cubicBezTo>
                  <a:pt x="34" y="0"/>
                  <a:pt x="31" y="1"/>
                  <a:pt x="28" y="4"/>
                </a:cubicBezTo>
                <a:cubicBezTo>
                  <a:pt x="26" y="6"/>
                  <a:pt x="25" y="9"/>
                  <a:pt x="25" y="13"/>
                </a:cubicBezTo>
                <a:cubicBezTo>
                  <a:pt x="25" y="16"/>
                  <a:pt x="26" y="19"/>
                  <a:pt x="28" y="22"/>
                </a:cubicBezTo>
                <a:cubicBezTo>
                  <a:pt x="31" y="24"/>
                  <a:pt x="34" y="25"/>
                  <a:pt x="37" y="25"/>
                </a:cubicBezTo>
                <a:close/>
              </a:path>
            </a:pathLst>
          </a:custGeom>
          <a:solidFill>
            <a:srgbClr val="FFFFFF"/>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zh-CN">
              <a:solidFill>
                <a:srgbClr val="000000"/>
              </a:solidFill>
              <a:sym typeface="宋体" panose="02010600030101010101" pitchFamily="2" charset="-122"/>
            </a:endParaRPr>
          </a:p>
        </p:txBody>
      </p:sp>
      <p:sp>
        <p:nvSpPr>
          <p:cNvPr id="54" name="Freeform 16"/>
          <p:cNvSpPr>
            <a:spLocks noChangeArrowheads="1"/>
          </p:cNvSpPr>
          <p:nvPr/>
        </p:nvSpPr>
        <p:spPr bwMode="auto">
          <a:xfrm>
            <a:off x="3926492" y="1961290"/>
            <a:ext cx="93777" cy="23453"/>
          </a:xfrm>
          <a:custGeom>
            <a:avLst/>
            <a:gdLst>
              <a:gd name="T0" fmla="*/ 32 w 32"/>
              <a:gd name="T1" fmla="*/ 0 h 8"/>
              <a:gd name="T2" fmla="*/ 31 w 32"/>
              <a:gd name="T3" fmla="*/ 8 h 8"/>
              <a:gd name="T4" fmla="*/ 0 w 32"/>
              <a:gd name="T5" fmla="*/ 8 h 8"/>
              <a:gd name="T6" fmla="*/ 1 w 32"/>
              <a:gd name="T7" fmla="*/ 0 h 8"/>
              <a:gd name="T8" fmla="*/ 32 w 32"/>
              <a:gd name="T9" fmla="*/ 0 h 8"/>
              <a:gd name="T10" fmla="*/ 0 60000 65536"/>
              <a:gd name="T11" fmla="*/ 0 60000 65536"/>
              <a:gd name="T12" fmla="*/ 0 60000 65536"/>
              <a:gd name="T13" fmla="*/ 0 60000 65536"/>
              <a:gd name="T14" fmla="*/ 0 60000 65536"/>
              <a:gd name="T15" fmla="*/ 0 w 32"/>
              <a:gd name="T16" fmla="*/ 0 h 8"/>
              <a:gd name="T17" fmla="*/ 32 w 32"/>
              <a:gd name="T18" fmla="*/ 8 h 8"/>
            </a:gdLst>
            <a:ahLst/>
            <a:cxnLst>
              <a:cxn ang="T10">
                <a:pos x="T0" y="T1"/>
              </a:cxn>
              <a:cxn ang="T11">
                <a:pos x="T2" y="T3"/>
              </a:cxn>
              <a:cxn ang="T12">
                <a:pos x="T4" y="T5"/>
              </a:cxn>
              <a:cxn ang="T13">
                <a:pos x="T6" y="T7"/>
              </a:cxn>
              <a:cxn ang="T14">
                <a:pos x="T8" y="T9"/>
              </a:cxn>
            </a:cxnLst>
            <a:rect l="T15" t="T16" r="T17" b="T18"/>
            <a:pathLst>
              <a:path w="32" h="8">
                <a:moveTo>
                  <a:pt x="32" y="0"/>
                </a:moveTo>
                <a:lnTo>
                  <a:pt x="31" y="8"/>
                </a:lnTo>
                <a:lnTo>
                  <a:pt x="0" y="8"/>
                </a:lnTo>
                <a:lnTo>
                  <a:pt x="1" y="0"/>
                </a:lnTo>
                <a:lnTo>
                  <a:pt x="32" y="0"/>
                </a:lnTo>
                <a:close/>
              </a:path>
            </a:pathLst>
          </a:custGeom>
          <a:solidFill>
            <a:srgbClr val="FFFFFF"/>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zh-CN">
              <a:solidFill>
                <a:srgbClr val="000000"/>
              </a:solidFill>
              <a:sym typeface="宋体" panose="02010600030101010101" pitchFamily="2" charset="-122"/>
            </a:endParaRPr>
          </a:p>
        </p:txBody>
      </p:sp>
      <p:sp>
        <p:nvSpPr>
          <p:cNvPr id="55" name="Freeform 20"/>
          <p:cNvSpPr>
            <a:spLocks noEditPoints="1" noChangeArrowheads="1"/>
          </p:cNvSpPr>
          <p:nvPr/>
        </p:nvSpPr>
        <p:spPr bwMode="auto">
          <a:xfrm>
            <a:off x="4458381" y="2960474"/>
            <a:ext cx="202206" cy="598062"/>
          </a:xfrm>
          <a:custGeom>
            <a:avLst/>
            <a:gdLst>
              <a:gd name="T0" fmla="*/ 50 w 50"/>
              <a:gd name="T1" fmla="*/ 96 h 147"/>
              <a:gd name="T2" fmla="*/ 41 w 50"/>
              <a:gd name="T3" fmla="*/ 96 h 147"/>
              <a:gd name="T4" fmla="*/ 41 w 50"/>
              <a:gd name="T5" fmla="*/ 147 h 147"/>
              <a:gd name="T6" fmla="*/ 28 w 50"/>
              <a:gd name="T7" fmla="*/ 147 h 147"/>
              <a:gd name="T8" fmla="*/ 28 w 50"/>
              <a:gd name="T9" fmla="*/ 96 h 147"/>
              <a:gd name="T10" fmla="*/ 21 w 50"/>
              <a:gd name="T11" fmla="*/ 96 h 147"/>
              <a:gd name="T12" fmla="*/ 21 w 50"/>
              <a:gd name="T13" fmla="*/ 147 h 147"/>
              <a:gd name="T14" fmla="*/ 9 w 50"/>
              <a:gd name="T15" fmla="*/ 147 h 147"/>
              <a:gd name="T16" fmla="*/ 9 w 50"/>
              <a:gd name="T17" fmla="*/ 96 h 147"/>
              <a:gd name="T18" fmla="*/ 0 w 50"/>
              <a:gd name="T19" fmla="*/ 96 h 147"/>
              <a:gd name="T20" fmla="*/ 0 w 50"/>
              <a:gd name="T21" fmla="*/ 46 h 147"/>
              <a:gd name="T22" fmla="*/ 4 w 50"/>
              <a:gd name="T23" fmla="*/ 35 h 147"/>
              <a:gd name="T24" fmla="*/ 15 w 50"/>
              <a:gd name="T25" fmla="*/ 28 h 147"/>
              <a:gd name="T26" fmla="*/ 25 w 50"/>
              <a:gd name="T27" fmla="*/ 26 h 147"/>
              <a:gd name="T28" fmla="*/ 38 w 50"/>
              <a:gd name="T29" fmla="*/ 29 h 147"/>
              <a:gd name="T30" fmla="*/ 49 w 50"/>
              <a:gd name="T31" fmla="*/ 41 h 147"/>
              <a:gd name="T32" fmla="*/ 50 w 50"/>
              <a:gd name="T33" fmla="*/ 45 h 147"/>
              <a:gd name="T34" fmla="*/ 50 w 50"/>
              <a:gd name="T35" fmla="*/ 96 h 147"/>
              <a:gd name="T36" fmla="*/ 36 w 50"/>
              <a:gd name="T37" fmla="*/ 11 h 147"/>
              <a:gd name="T38" fmla="*/ 33 w 50"/>
              <a:gd name="T39" fmla="*/ 18 h 147"/>
              <a:gd name="T40" fmla="*/ 25 w 50"/>
              <a:gd name="T41" fmla="*/ 22 h 147"/>
              <a:gd name="T42" fmla="*/ 17 w 50"/>
              <a:gd name="T43" fmla="*/ 18 h 147"/>
              <a:gd name="T44" fmla="*/ 14 w 50"/>
              <a:gd name="T45" fmla="*/ 11 h 147"/>
              <a:gd name="T46" fmla="*/ 17 w 50"/>
              <a:gd name="T47" fmla="*/ 3 h 147"/>
              <a:gd name="T48" fmla="*/ 25 w 50"/>
              <a:gd name="T49" fmla="*/ 0 h 147"/>
              <a:gd name="T50" fmla="*/ 33 w 50"/>
              <a:gd name="T51" fmla="*/ 3 h 147"/>
              <a:gd name="T52" fmla="*/ 36 w 50"/>
              <a:gd name="T53" fmla="*/ 11 h 147"/>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50"/>
              <a:gd name="T82" fmla="*/ 0 h 147"/>
              <a:gd name="T83" fmla="*/ 50 w 50"/>
              <a:gd name="T84" fmla="*/ 147 h 147"/>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50" h="147">
                <a:moveTo>
                  <a:pt x="50" y="96"/>
                </a:moveTo>
                <a:cubicBezTo>
                  <a:pt x="41" y="96"/>
                  <a:pt x="41" y="96"/>
                  <a:pt x="41" y="96"/>
                </a:cubicBezTo>
                <a:cubicBezTo>
                  <a:pt x="41" y="147"/>
                  <a:pt x="41" y="147"/>
                  <a:pt x="41" y="147"/>
                </a:cubicBezTo>
                <a:cubicBezTo>
                  <a:pt x="28" y="147"/>
                  <a:pt x="28" y="147"/>
                  <a:pt x="28" y="147"/>
                </a:cubicBezTo>
                <a:cubicBezTo>
                  <a:pt x="28" y="96"/>
                  <a:pt x="28" y="96"/>
                  <a:pt x="28" y="96"/>
                </a:cubicBezTo>
                <a:cubicBezTo>
                  <a:pt x="21" y="96"/>
                  <a:pt x="21" y="96"/>
                  <a:pt x="21" y="96"/>
                </a:cubicBezTo>
                <a:cubicBezTo>
                  <a:pt x="21" y="147"/>
                  <a:pt x="21" y="147"/>
                  <a:pt x="21" y="147"/>
                </a:cubicBezTo>
                <a:cubicBezTo>
                  <a:pt x="9" y="147"/>
                  <a:pt x="9" y="147"/>
                  <a:pt x="9" y="147"/>
                </a:cubicBezTo>
                <a:cubicBezTo>
                  <a:pt x="9" y="96"/>
                  <a:pt x="9" y="96"/>
                  <a:pt x="9" y="96"/>
                </a:cubicBezTo>
                <a:cubicBezTo>
                  <a:pt x="0" y="96"/>
                  <a:pt x="0" y="96"/>
                  <a:pt x="0" y="96"/>
                </a:cubicBezTo>
                <a:cubicBezTo>
                  <a:pt x="0" y="46"/>
                  <a:pt x="0" y="46"/>
                  <a:pt x="0" y="46"/>
                </a:cubicBezTo>
                <a:cubicBezTo>
                  <a:pt x="0" y="42"/>
                  <a:pt x="1" y="39"/>
                  <a:pt x="4" y="35"/>
                </a:cubicBezTo>
                <a:cubicBezTo>
                  <a:pt x="8" y="31"/>
                  <a:pt x="11" y="29"/>
                  <a:pt x="15" y="28"/>
                </a:cubicBezTo>
                <a:cubicBezTo>
                  <a:pt x="20" y="27"/>
                  <a:pt x="23" y="26"/>
                  <a:pt x="25" y="26"/>
                </a:cubicBezTo>
                <a:cubicBezTo>
                  <a:pt x="30" y="26"/>
                  <a:pt x="34" y="27"/>
                  <a:pt x="38" y="29"/>
                </a:cubicBezTo>
                <a:cubicBezTo>
                  <a:pt x="44" y="32"/>
                  <a:pt x="47" y="36"/>
                  <a:pt x="49" y="41"/>
                </a:cubicBezTo>
                <a:cubicBezTo>
                  <a:pt x="50" y="43"/>
                  <a:pt x="50" y="44"/>
                  <a:pt x="50" y="45"/>
                </a:cubicBezTo>
                <a:lnTo>
                  <a:pt x="50" y="96"/>
                </a:lnTo>
                <a:close/>
                <a:moveTo>
                  <a:pt x="36" y="11"/>
                </a:moveTo>
                <a:cubicBezTo>
                  <a:pt x="36" y="14"/>
                  <a:pt x="35" y="16"/>
                  <a:pt x="33" y="18"/>
                </a:cubicBezTo>
                <a:cubicBezTo>
                  <a:pt x="31" y="20"/>
                  <a:pt x="28" y="22"/>
                  <a:pt x="25" y="22"/>
                </a:cubicBezTo>
                <a:cubicBezTo>
                  <a:pt x="22" y="22"/>
                  <a:pt x="19" y="20"/>
                  <a:pt x="17" y="18"/>
                </a:cubicBezTo>
                <a:cubicBezTo>
                  <a:pt x="15" y="16"/>
                  <a:pt x="14" y="14"/>
                  <a:pt x="14" y="11"/>
                </a:cubicBezTo>
                <a:cubicBezTo>
                  <a:pt x="14" y="8"/>
                  <a:pt x="15" y="5"/>
                  <a:pt x="17" y="3"/>
                </a:cubicBezTo>
                <a:cubicBezTo>
                  <a:pt x="20" y="1"/>
                  <a:pt x="22" y="0"/>
                  <a:pt x="25" y="0"/>
                </a:cubicBezTo>
                <a:cubicBezTo>
                  <a:pt x="28" y="0"/>
                  <a:pt x="31" y="1"/>
                  <a:pt x="33" y="3"/>
                </a:cubicBezTo>
                <a:cubicBezTo>
                  <a:pt x="35" y="5"/>
                  <a:pt x="36" y="8"/>
                  <a:pt x="36" y="11"/>
                </a:cubicBezTo>
                <a:close/>
              </a:path>
            </a:pathLst>
          </a:custGeom>
          <a:solidFill>
            <a:srgbClr val="FFFFFF"/>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zh-CN">
              <a:solidFill>
                <a:srgbClr val="000000"/>
              </a:solidFill>
              <a:sym typeface="宋体" panose="02010600030101010101" pitchFamily="2" charset="-122"/>
            </a:endParaRPr>
          </a:p>
        </p:txBody>
      </p:sp>
      <p:sp>
        <p:nvSpPr>
          <p:cNvPr id="56" name="Freeform 21"/>
          <p:cNvSpPr>
            <a:spLocks noChangeArrowheads="1"/>
          </p:cNvSpPr>
          <p:nvPr/>
        </p:nvSpPr>
        <p:spPr bwMode="auto">
          <a:xfrm>
            <a:off x="3947006" y="3173021"/>
            <a:ext cx="172900" cy="172968"/>
          </a:xfrm>
          <a:custGeom>
            <a:avLst/>
            <a:gdLst>
              <a:gd name="T0" fmla="*/ 32 w 59"/>
              <a:gd name="T1" fmla="*/ 0 h 59"/>
              <a:gd name="T2" fmla="*/ 32 w 59"/>
              <a:gd name="T3" fmla="*/ 26 h 59"/>
              <a:gd name="T4" fmla="*/ 59 w 59"/>
              <a:gd name="T5" fmla="*/ 26 h 59"/>
              <a:gd name="T6" fmla="*/ 59 w 59"/>
              <a:gd name="T7" fmla="*/ 33 h 59"/>
              <a:gd name="T8" fmla="*/ 32 w 59"/>
              <a:gd name="T9" fmla="*/ 33 h 59"/>
              <a:gd name="T10" fmla="*/ 32 w 59"/>
              <a:gd name="T11" fmla="*/ 59 h 59"/>
              <a:gd name="T12" fmla="*/ 27 w 59"/>
              <a:gd name="T13" fmla="*/ 59 h 59"/>
              <a:gd name="T14" fmla="*/ 27 w 59"/>
              <a:gd name="T15" fmla="*/ 33 h 59"/>
              <a:gd name="T16" fmla="*/ 0 w 59"/>
              <a:gd name="T17" fmla="*/ 33 h 59"/>
              <a:gd name="T18" fmla="*/ 0 w 59"/>
              <a:gd name="T19" fmla="*/ 26 h 59"/>
              <a:gd name="T20" fmla="*/ 27 w 59"/>
              <a:gd name="T21" fmla="*/ 26 h 59"/>
              <a:gd name="T22" fmla="*/ 27 w 59"/>
              <a:gd name="T23" fmla="*/ 0 h 59"/>
              <a:gd name="T24" fmla="*/ 32 w 59"/>
              <a:gd name="T25" fmla="*/ 0 h 5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9"/>
              <a:gd name="T40" fmla="*/ 0 h 59"/>
              <a:gd name="T41" fmla="*/ 59 w 59"/>
              <a:gd name="T42" fmla="*/ 59 h 5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9" h="59">
                <a:moveTo>
                  <a:pt x="32" y="0"/>
                </a:moveTo>
                <a:lnTo>
                  <a:pt x="32" y="26"/>
                </a:lnTo>
                <a:lnTo>
                  <a:pt x="59" y="26"/>
                </a:lnTo>
                <a:lnTo>
                  <a:pt x="59" y="33"/>
                </a:lnTo>
                <a:lnTo>
                  <a:pt x="32" y="33"/>
                </a:lnTo>
                <a:lnTo>
                  <a:pt x="32" y="59"/>
                </a:lnTo>
                <a:lnTo>
                  <a:pt x="27" y="59"/>
                </a:lnTo>
                <a:lnTo>
                  <a:pt x="27" y="33"/>
                </a:lnTo>
                <a:lnTo>
                  <a:pt x="0" y="33"/>
                </a:lnTo>
                <a:lnTo>
                  <a:pt x="0" y="26"/>
                </a:lnTo>
                <a:lnTo>
                  <a:pt x="27" y="26"/>
                </a:lnTo>
                <a:lnTo>
                  <a:pt x="27" y="0"/>
                </a:lnTo>
                <a:lnTo>
                  <a:pt x="32" y="0"/>
                </a:lnTo>
                <a:close/>
              </a:path>
            </a:pathLst>
          </a:custGeom>
          <a:solidFill>
            <a:srgbClr val="FFFFFF"/>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zh-CN">
              <a:solidFill>
                <a:srgbClr val="000000"/>
              </a:solidFill>
              <a:sym typeface="宋体" panose="02010600030101010101" pitchFamily="2" charset="-122"/>
            </a:endParaRPr>
          </a:p>
        </p:txBody>
      </p:sp>
      <p:sp>
        <p:nvSpPr>
          <p:cNvPr id="58" name="矩形 1"/>
          <p:cNvSpPr>
            <a:spLocks noChangeArrowheads="1"/>
          </p:cNvSpPr>
          <p:nvPr/>
        </p:nvSpPr>
        <p:spPr bwMode="auto">
          <a:xfrm>
            <a:off x="953208" y="2873716"/>
            <a:ext cx="1832750"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spAutoFit/>
          </a:bodyPr>
          <a:lstStyle/>
          <a:p>
            <a:r>
              <a:rPr lang="zh-CN" altLang="en-US" sz="900" kern="0" dirty="0">
                <a:solidFill>
                  <a:schemeClr val="bg1"/>
                </a:solidFill>
                <a:latin typeface="微软雅黑" panose="020B0503020204020204" pitchFamily="34" charset="-122"/>
                <a:ea typeface="微软雅黑" panose="020B0503020204020204" pitchFamily="34" charset="-122"/>
                <a:cs typeface="Raleway Light"/>
              </a:rPr>
              <a:t>这里输入简单的文字概述里输入简单文字概述输入简单的文字概述</a:t>
            </a:r>
            <a:endParaRPr lang="zh-CN" altLang="en-US" sz="9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9" name="矩形 1"/>
          <p:cNvSpPr>
            <a:spLocks noChangeArrowheads="1"/>
          </p:cNvSpPr>
          <p:nvPr/>
        </p:nvSpPr>
        <p:spPr bwMode="auto">
          <a:xfrm>
            <a:off x="6337136" y="1846861"/>
            <a:ext cx="1832750" cy="506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spAutoFit/>
          </a:bodyPr>
          <a:lstStyle/>
          <a:p>
            <a:r>
              <a:rPr lang="zh-CN" altLang="en-US" sz="900" kern="0" dirty="0">
                <a:solidFill>
                  <a:schemeClr val="bg1"/>
                </a:solidFill>
                <a:latin typeface="微软雅黑" panose="020B0503020204020204" pitchFamily="34" charset="-122"/>
                <a:ea typeface="微软雅黑" panose="020B0503020204020204" pitchFamily="34" charset="-122"/>
                <a:cs typeface="Raleway Light"/>
              </a:rPr>
              <a:t>这里输入简单的文字概述里输入简单文字概述输入简单的文字概述</a:t>
            </a:r>
            <a:endParaRPr lang="zh-CN" altLang="en-US" sz="9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0" name="矩形 1"/>
          <p:cNvSpPr>
            <a:spLocks noChangeArrowheads="1"/>
          </p:cNvSpPr>
          <p:nvPr/>
        </p:nvSpPr>
        <p:spPr bwMode="auto">
          <a:xfrm>
            <a:off x="6337136" y="2873716"/>
            <a:ext cx="1832750"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spAutoFit/>
          </a:bodyPr>
          <a:lstStyle/>
          <a:p>
            <a:r>
              <a:rPr lang="zh-CN" altLang="en-US" sz="900" kern="0" dirty="0">
                <a:solidFill>
                  <a:schemeClr val="bg1"/>
                </a:solidFill>
                <a:latin typeface="微软雅黑" panose="020B0503020204020204" pitchFamily="34" charset="-122"/>
                <a:ea typeface="微软雅黑" panose="020B0503020204020204" pitchFamily="34" charset="-122"/>
                <a:cs typeface="Raleway Light"/>
              </a:rPr>
              <a:t>这里输入简单的文字概述里输入简单文字概述输入简单的文字概述</a:t>
            </a:r>
            <a:endParaRPr lang="zh-CN" altLang="en-US" sz="9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1" name="TextBox 682"/>
          <p:cNvSpPr>
            <a:spLocks noChangeArrowheads="1"/>
          </p:cNvSpPr>
          <p:nvPr/>
        </p:nvSpPr>
        <p:spPr bwMode="auto">
          <a:xfrm>
            <a:off x="4891430" y="1830436"/>
            <a:ext cx="56938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2000" dirty="0">
                <a:solidFill>
                  <a:schemeClr val="bg1"/>
                </a:solidFill>
                <a:latin typeface="方正中等线简体" pitchFamily="2" charset="-122"/>
                <a:ea typeface="方正中等线简体" pitchFamily="2" charset="-122"/>
              </a:rPr>
              <a:t>36%</a:t>
            </a:r>
            <a:endParaRPr lang="zh-CN" altLang="en-US" sz="2000" dirty="0">
              <a:solidFill>
                <a:schemeClr val="bg1"/>
              </a:solidFill>
              <a:latin typeface="方正中等线简体" pitchFamily="2" charset="-122"/>
              <a:ea typeface="方正中等线简体" pitchFamily="2" charset="-122"/>
            </a:endParaRPr>
          </a:p>
        </p:txBody>
      </p:sp>
      <p:sp>
        <p:nvSpPr>
          <p:cNvPr id="62" name="TextBox 682"/>
          <p:cNvSpPr>
            <a:spLocks noChangeArrowheads="1"/>
          </p:cNvSpPr>
          <p:nvPr/>
        </p:nvSpPr>
        <p:spPr bwMode="auto">
          <a:xfrm>
            <a:off x="4891430" y="3098768"/>
            <a:ext cx="56938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2000">
                <a:solidFill>
                  <a:schemeClr val="bg1"/>
                </a:solidFill>
                <a:latin typeface="方正中等线简体" pitchFamily="2" charset="-122"/>
                <a:ea typeface="方正中等线简体" pitchFamily="2" charset="-122"/>
              </a:rPr>
              <a:t>54%</a:t>
            </a:r>
            <a:endParaRPr lang="zh-CN" altLang="en-US" sz="2000">
              <a:solidFill>
                <a:schemeClr val="bg1"/>
              </a:solidFill>
              <a:latin typeface="方正中等线简体" pitchFamily="2" charset="-122"/>
              <a:ea typeface="方正中等线简体" pitchFamily="2" charset="-122"/>
            </a:endParaRPr>
          </a:p>
        </p:txBody>
      </p:sp>
      <p:sp>
        <p:nvSpPr>
          <p:cNvPr id="4" name="文本框 3"/>
          <p:cNvSpPr txBox="1"/>
          <p:nvPr/>
        </p:nvSpPr>
        <p:spPr>
          <a:xfrm>
            <a:off x="1040130" y="1323340"/>
            <a:ext cx="6541770" cy="3476625"/>
          </a:xfrm>
          <a:prstGeom prst="rect">
            <a:avLst/>
          </a:prstGeom>
          <a:noFill/>
        </p:spPr>
        <p:txBody>
          <a:bodyPr wrap="square" rtlCol="0" anchor="t">
            <a:spAutoFit/>
          </a:bodyPr>
          <a:p>
            <a:pPr marL="285750" indent="-285750">
              <a:lnSpc>
                <a:spcPct val="200000"/>
              </a:lnSpc>
              <a:spcBef>
                <a:spcPct val="0"/>
              </a:spcBef>
              <a:buClr>
                <a:srgbClr val="6EBEE1"/>
              </a:buClr>
              <a:buFont typeface="Wingdings" panose="05000000000000000000" charset="0"/>
              <a:buChar char=""/>
            </a:pPr>
            <a:r>
              <a:rPr lang="zh-CN" altLang="en-US" sz="1400" smtClean="0">
                <a:latin typeface="微软雅黑" panose="020B0503020204020204" pitchFamily="34" charset="-122"/>
                <a:ea typeface="微软雅黑" panose="020B0503020204020204" pitchFamily="34" charset="-122"/>
                <a:cs typeface="微软雅黑" panose="020B0503020204020204" pitchFamily="34" charset="-122"/>
                <a:sym typeface="+mn-ea"/>
              </a:rPr>
              <a:t>线索平台为报社新闻提供了多方式的信息来源，新闻线索组收集的线索包括热线电话、网络、手机终端等可供参考的线索。</a:t>
            </a:r>
            <a:endParaRPr lang="en-US" altLang="zh-CN" sz="1400" smtClean="0">
              <a:latin typeface="微软雅黑" panose="020B0503020204020204" pitchFamily="34" charset="-122"/>
              <a:ea typeface="微软雅黑" panose="020B0503020204020204" pitchFamily="34" charset="-122"/>
              <a:cs typeface="微软雅黑" panose="020B0503020204020204" pitchFamily="34" charset="-122"/>
            </a:endParaRPr>
          </a:p>
          <a:p>
            <a:pPr marL="285750" indent="-285750">
              <a:lnSpc>
                <a:spcPct val="200000"/>
              </a:lnSpc>
              <a:spcBef>
                <a:spcPct val="0"/>
              </a:spcBef>
              <a:buClr>
                <a:srgbClr val="6EBEE1"/>
              </a:buClr>
              <a:buFont typeface="Wingdings" panose="05000000000000000000" charset="0"/>
              <a:buChar char=""/>
            </a:pPr>
            <a:r>
              <a:rPr lang="zh-CN" altLang="en-US" sz="1400" smtClean="0">
                <a:latin typeface="微软雅黑" panose="020B0503020204020204" pitchFamily="34" charset="-122"/>
                <a:ea typeface="微软雅黑" panose="020B0503020204020204" pitchFamily="34" charset="-122"/>
                <a:cs typeface="微软雅黑" panose="020B0503020204020204" pitchFamily="34" charset="-122"/>
                <a:sym typeface="+mn-ea"/>
              </a:rPr>
              <a:t>线索平台的建立可以扩宽采编内容的丰富性，增加新闻来源渠道的多样性。该平台包含未公开的线索和已公开的线索。通过线索产生的稿件能够快速的执行稿件流程、进待编稿库和见报。</a:t>
            </a:r>
            <a:endParaRPr lang="en-US" altLang="zh-CN" sz="1400" smtClean="0">
              <a:latin typeface="微软雅黑" panose="020B0503020204020204" pitchFamily="34" charset="-122"/>
              <a:ea typeface="微软雅黑" panose="020B0503020204020204" pitchFamily="34" charset="-122"/>
              <a:cs typeface="微软雅黑" panose="020B0503020204020204" pitchFamily="34" charset="-122"/>
            </a:endParaRPr>
          </a:p>
          <a:p>
            <a:pPr marL="285750" indent="-285750">
              <a:lnSpc>
                <a:spcPct val="200000"/>
              </a:lnSpc>
              <a:spcBef>
                <a:spcPct val="0"/>
              </a:spcBef>
              <a:buClr>
                <a:srgbClr val="6EBEE1"/>
              </a:buClr>
              <a:buFont typeface="Wingdings" panose="05000000000000000000" charset="0"/>
              <a:buChar char=""/>
            </a:pPr>
            <a:r>
              <a:rPr lang="zh-CN" altLang="en-US" sz="1400" smtClean="0">
                <a:latin typeface="微软雅黑" panose="020B0503020204020204" pitchFamily="34" charset="-122"/>
                <a:ea typeface="微软雅黑" panose="020B0503020204020204" pitchFamily="34" charset="-122"/>
                <a:cs typeface="微软雅黑" panose="020B0503020204020204" pitchFamily="34" charset="-122"/>
                <a:sym typeface="+mn-ea"/>
              </a:rPr>
              <a:t>线索平台为线索提供者和关心线索的用户提供了更详细更准确的新闻信息，增强了报社与用户的互动性。</a:t>
            </a:r>
            <a:endParaRPr lang="zh-CN" altLang="en-US" sz="1400" smtClean="0">
              <a:latin typeface="微软雅黑" panose="020B0503020204020204" pitchFamily="34" charset="-122"/>
              <a:ea typeface="微软雅黑" panose="020B0503020204020204" pitchFamily="34" charset="-122"/>
              <a:cs typeface="微软雅黑" panose="020B0503020204020204" pitchFamily="34" charset="-122"/>
            </a:endParaRPr>
          </a:p>
          <a:p>
            <a:pPr marL="285750" indent="-285750">
              <a:lnSpc>
                <a:spcPct val="150000"/>
              </a:lnSpc>
              <a:spcBef>
                <a:spcPct val="0"/>
              </a:spcBef>
              <a:buClr>
                <a:srgbClr val="6EBEE1"/>
              </a:buClr>
              <a:buFont typeface="Wingdings" panose="05000000000000000000" charset="0"/>
              <a:buChar char=""/>
            </a:pPr>
            <a:endParaRPr lang="zh-CN" altLang="en-US" sz="1600"/>
          </a:p>
        </p:txBody>
      </p:sp>
      <p:sp>
        <p:nvSpPr>
          <p:cNvPr id="5" name="文本框 4"/>
          <p:cNvSpPr txBox="1"/>
          <p:nvPr/>
        </p:nvSpPr>
        <p:spPr>
          <a:xfrm>
            <a:off x="862330" y="663575"/>
            <a:ext cx="1402080" cy="460375"/>
          </a:xfrm>
          <a:prstGeom prst="rect">
            <a:avLst/>
          </a:prstGeom>
          <a:noFill/>
        </p:spPr>
        <p:txBody>
          <a:bodyPr wrap="none" rtlCol="0" anchor="t">
            <a:spAutoFit/>
          </a:bodyPr>
          <a:p>
            <a:pPr algn="l">
              <a:lnSpc>
                <a:spcPct val="150000"/>
              </a:lnSpc>
              <a:spcBef>
                <a:spcPct val="0"/>
              </a:spcBef>
            </a:pPr>
            <a:r>
              <a:rPr lang="zh-CN" altLang="en-US" sz="1600" b="1" dirty="0" smtClean="0">
                <a:solidFill>
                  <a:schemeClr val="bg1">
                    <a:lumMod val="65000"/>
                  </a:schemeClr>
                </a:solidFill>
                <a:latin typeface="微软雅黑" panose="020B0503020204020204" pitchFamily="34" charset="-122"/>
                <a:ea typeface="微软雅黑" panose="020B0503020204020204" pitchFamily="34" charset="-122"/>
                <a:sym typeface="+mn-ea"/>
              </a:rPr>
              <a:t>线索平台介绍</a:t>
            </a:r>
            <a:endParaRPr lang="zh-CN" altLang="en-US" sz="1600" b="1" dirty="0" smtClean="0">
              <a:solidFill>
                <a:schemeClr val="bg1">
                  <a:lumMod val="6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200" advClick="0" advTm="0">
        <p14:prism/>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fade">
                                      <p:cBhvr>
                                        <p:cTn id="7" dur="500"/>
                                        <p:tgtEl>
                                          <p:spTgt spid="40"/>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54"/>
                                        </p:tgtEl>
                                        <p:attrNameLst>
                                          <p:attrName>style.visibility</p:attrName>
                                        </p:attrNameLst>
                                      </p:cBhvr>
                                      <p:to>
                                        <p:strVal val="visible"/>
                                      </p:to>
                                    </p:set>
                                  </p:childTnLst>
                                </p:cTn>
                              </p:par>
                            </p:childTnLst>
                          </p:cTn>
                        </p:par>
                        <p:par>
                          <p:cTn id="11" fill="hold">
                            <p:stCondLst>
                              <p:cond delay="500"/>
                            </p:stCondLst>
                            <p:childTnLst>
                              <p:par>
                                <p:cTn id="12" presetID="53" presetClass="entr" presetSubtype="16" fill="hold" grpId="0" nodeType="afterEffect">
                                  <p:stCondLst>
                                    <p:cond delay="0"/>
                                  </p:stCondLst>
                                  <p:childTnLst>
                                    <p:set>
                                      <p:cBhvr>
                                        <p:cTn id="13" dur="1" fill="hold">
                                          <p:stCondLst>
                                            <p:cond delay="0"/>
                                          </p:stCondLst>
                                        </p:cTn>
                                        <p:tgtEl>
                                          <p:spTgt spid="53"/>
                                        </p:tgtEl>
                                        <p:attrNameLst>
                                          <p:attrName>style.visibility</p:attrName>
                                        </p:attrNameLst>
                                      </p:cBhvr>
                                      <p:to>
                                        <p:strVal val="visible"/>
                                      </p:to>
                                    </p:set>
                                    <p:anim calcmode="lin" valueType="num">
                                      <p:cBhvr>
                                        <p:cTn id="14" dur="500" fill="hold"/>
                                        <p:tgtEl>
                                          <p:spTgt spid="53"/>
                                        </p:tgtEl>
                                        <p:attrNameLst>
                                          <p:attrName>ppt_w</p:attrName>
                                        </p:attrNameLst>
                                      </p:cBhvr>
                                      <p:tavLst>
                                        <p:tav tm="0">
                                          <p:val>
                                            <p:fltVal val="0"/>
                                          </p:val>
                                        </p:tav>
                                        <p:tav tm="100000">
                                          <p:val>
                                            <p:strVal val="#ppt_w"/>
                                          </p:val>
                                        </p:tav>
                                      </p:tavLst>
                                    </p:anim>
                                    <p:anim calcmode="lin" valueType="num">
                                      <p:cBhvr>
                                        <p:cTn id="15" dur="500" fill="hold"/>
                                        <p:tgtEl>
                                          <p:spTgt spid="53"/>
                                        </p:tgtEl>
                                        <p:attrNameLst>
                                          <p:attrName>ppt_h</p:attrName>
                                        </p:attrNameLst>
                                      </p:cBhvr>
                                      <p:tavLst>
                                        <p:tav tm="0">
                                          <p:val>
                                            <p:fltVal val="0"/>
                                          </p:val>
                                        </p:tav>
                                        <p:tav tm="100000">
                                          <p:val>
                                            <p:strVal val="#ppt_h"/>
                                          </p:val>
                                        </p:tav>
                                      </p:tavLst>
                                    </p:anim>
                                    <p:animEffect transition="in" filter="fade">
                                      <p:cBhvr>
                                        <p:cTn id="16" dur="500"/>
                                        <p:tgtEl>
                                          <p:spTgt spid="53"/>
                                        </p:tgtEl>
                                      </p:cBhvr>
                                    </p:animEffect>
                                  </p:childTnLst>
                                </p:cTn>
                              </p:par>
                            </p:childTnLst>
                          </p:cTn>
                        </p:par>
                        <p:par>
                          <p:cTn id="17" fill="hold">
                            <p:stCondLst>
                              <p:cond delay="1000"/>
                            </p:stCondLst>
                            <p:childTnLst>
                              <p:par>
                                <p:cTn id="18" presetID="10" presetClass="entr" presetSubtype="0" fill="hold" grpId="0" nodeType="afterEffect">
                                  <p:stCondLst>
                                    <p:cond delay="0"/>
                                  </p:stCondLst>
                                  <p:childTnLst>
                                    <p:set>
                                      <p:cBhvr>
                                        <p:cTn id="19" dur="1" fill="hold">
                                          <p:stCondLst>
                                            <p:cond delay="0"/>
                                          </p:stCondLst>
                                        </p:cTn>
                                        <p:tgtEl>
                                          <p:spTgt spid="61"/>
                                        </p:tgtEl>
                                        <p:attrNameLst>
                                          <p:attrName>style.visibility</p:attrName>
                                        </p:attrNameLst>
                                      </p:cBhvr>
                                      <p:to>
                                        <p:strVal val="visible"/>
                                      </p:to>
                                    </p:set>
                                    <p:animEffect transition="in" filter="fade">
                                      <p:cBhvr>
                                        <p:cTn id="20" dur="500"/>
                                        <p:tgtEl>
                                          <p:spTgt spid="61"/>
                                        </p:tgtEl>
                                      </p:cBhvr>
                                    </p:animEffect>
                                  </p:childTnLst>
                                </p:cTn>
                              </p:par>
                            </p:childTnLst>
                          </p:cTn>
                        </p:par>
                        <p:par>
                          <p:cTn id="21" fill="hold">
                            <p:stCondLst>
                              <p:cond delay="1500"/>
                            </p:stCondLst>
                            <p:childTnLst>
                              <p:par>
                                <p:cTn id="22" presetID="22" presetClass="entr" presetSubtype="8" fill="hold" grpId="0" nodeType="afterEffect">
                                  <p:stCondLst>
                                    <p:cond delay="0"/>
                                  </p:stCondLst>
                                  <p:childTnLst>
                                    <p:set>
                                      <p:cBhvr>
                                        <p:cTn id="23" dur="1" fill="hold">
                                          <p:stCondLst>
                                            <p:cond delay="0"/>
                                          </p:stCondLst>
                                        </p:cTn>
                                        <p:tgtEl>
                                          <p:spTgt spid="59"/>
                                        </p:tgtEl>
                                        <p:attrNameLst>
                                          <p:attrName>style.visibility</p:attrName>
                                        </p:attrNameLst>
                                      </p:cBhvr>
                                      <p:to>
                                        <p:strVal val="visible"/>
                                      </p:to>
                                    </p:set>
                                    <p:animEffect transition="in" filter="wipe(left)">
                                      <p:cBhvr>
                                        <p:cTn id="24" dur="500"/>
                                        <p:tgtEl>
                                          <p:spTgt spid="59"/>
                                        </p:tgtEl>
                                      </p:cBhvr>
                                    </p:animEffect>
                                  </p:childTnLst>
                                </p:cTn>
                              </p:par>
                            </p:childTnLst>
                          </p:cTn>
                        </p:par>
                        <p:par>
                          <p:cTn id="25" fill="hold">
                            <p:stCondLst>
                              <p:cond delay="2000"/>
                            </p:stCondLst>
                            <p:childTnLst>
                              <p:par>
                                <p:cTn id="26" presetID="1" presetClass="entr" presetSubtype="0" fill="hold" grpId="0" nodeType="afterEffect">
                                  <p:stCondLst>
                                    <p:cond delay="0"/>
                                  </p:stCondLst>
                                  <p:childTnLst>
                                    <p:set>
                                      <p:cBhvr>
                                        <p:cTn id="27" dur="1" fill="hold">
                                          <p:stCondLst>
                                            <p:cond delay="0"/>
                                          </p:stCondLst>
                                        </p:cTn>
                                        <p:tgtEl>
                                          <p:spTgt spid="56"/>
                                        </p:tgtEl>
                                        <p:attrNameLst>
                                          <p:attrName>style.visibility</p:attrName>
                                        </p:attrNameLst>
                                      </p:cBhvr>
                                      <p:to>
                                        <p:strVal val="visible"/>
                                      </p:to>
                                    </p:set>
                                  </p:childTnLst>
                                </p:cTn>
                              </p:par>
                            </p:childTnLst>
                          </p:cTn>
                        </p:par>
                        <p:par>
                          <p:cTn id="28" fill="hold">
                            <p:stCondLst>
                              <p:cond delay="2000"/>
                            </p:stCondLst>
                            <p:childTnLst>
                              <p:par>
                                <p:cTn id="29" presetID="53" presetClass="entr" presetSubtype="16" fill="hold" grpId="0" nodeType="afterEffect">
                                  <p:stCondLst>
                                    <p:cond delay="0"/>
                                  </p:stCondLst>
                                  <p:childTnLst>
                                    <p:set>
                                      <p:cBhvr>
                                        <p:cTn id="30" dur="1" fill="hold">
                                          <p:stCondLst>
                                            <p:cond delay="0"/>
                                          </p:stCondLst>
                                        </p:cTn>
                                        <p:tgtEl>
                                          <p:spTgt spid="55"/>
                                        </p:tgtEl>
                                        <p:attrNameLst>
                                          <p:attrName>style.visibility</p:attrName>
                                        </p:attrNameLst>
                                      </p:cBhvr>
                                      <p:to>
                                        <p:strVal val="visible"/>
                                      </p:to>
                                    </p:set>
                                    <p:anim calcmode="lin" valueType="num">
                                      <p:cBhvr>
                                        <p:cTn id="31" dur="500" fill="hold"/>
                                        <p:tgtEl>
                                          <p:spTgt spid="55"/>
                                        </p:tgtEl>
                                        <p:attrNameLst>
                                          <p:attrName>ppt_w</p:attrName>
                                        </p:attrNameLst>
                                      </p:cBhvr>
                                      <p:tavLst>
                                        <p:tav tm="0">
                                          <p:val>
                                            <p:fltVal val="0"/>
                                          </p:val>
                                        </p:tav>
                                        <p:tav tm="100000">
                                          <p:val>
                                            <p:strVal val="#ppt_w"/>
                                          </p:val>
                                        </p:tav>
                                      </p:tavLst>
                                    </p:anim>
                                    <p:anim calcmode="lin" valueType="num">
                                      <p:cBhvr>
                                        <p:cTn id="32" dur="500" fill="hold"/>
                                        <p:tgtEl>
                                          <p:spTgt spid="55"/>
                                        </p:tgtEl>
                                        <p:attrNameLst>
                                          <p:attrName>ppt_h</p:attrName>
                                        </p:attrNameLst>
                                      </p:cBhvr>
                                      <p:tavLst>
                                        <p:tav tm="0">
                                          <p:val>
                                            <p:fltVal val="0"/>
                                          </p:val>
                                        </p:tav>
                                        <p:tav tm="100000">
                                          <p:val>
                                            <p:strVal val="#ppt_h"/>
                                          </p:val>
                                        </p:tav>
                                      </p:tavLst>
                                    </p:anim>
                                    <p:animEffect transition="in" filter="fade">
                                      <p:cBhvr>
                                        <p:cTn id="33" dur="500"/>
                                        <p:tgtEl>
                                          <p:spTgt spid="55"/>
                                        </p:tgtEl>
                                      </p:cBhvr>
                                    </p:animEffect>
                                  </p:childTnLst>
                                </p:cTn>
                              </p:par>
                            </p:childTnLst>
                          </p:cTn>
                        </p:par>
                        <p:par>
                          <p:cTn id="34" fill="hold">
                            <p:stCondLst>
                              <p:cond delay="2500"/>
                            </p:stCondLst>
                            <p:childTnLst>
                              <p:par>
                                <p:cTn id="35" presetID="10" presetClass="entr" presetSubtype="0" fill="hold" grpId="0" nodeType="afterEffect">
                                  <p:stCondLst>
                                    <p:cond delay="0"/>
                                  </p:stCondLst>
                                  <p:childTnLst>
                                    <p:set>
                                      <p:cBhvr>
                                        <p:cTn id="36" dur="1" fill="hold">
                                          <p:stCondLst>
                                            <p:cond delay="0"/>
                                          </p:stCondLst>
                                        </p:cTn>
                                        <p:tgtEl>
                                          <p:spTgt spid="62"/>
                                        </p:tgtEl>
                                        <p:attrNameLst>
                                          <p:attrName>style.visibility</p:attrName>
                                        </p:attrNameLst>
                                      </p:cBhvr>
                                      <p:to>
                                        <p:strVal val="visible"/>
                                      </p:to>
                                    </p:set>
                                    <p:animEffect transition="in" filter="fade">
                                      <p:cBhvr>
                                        <p:cTn id="37" dur="500"/>
                                        <p:tgtEl>
                                          <p:spTgt spid="62"/>
                                        </p:tgtEl>
                                      </p:cBhvr>
                                    </p:animEffect>
                                  </p:childTnLst>
                                </p:cTn>
                              </p:par>
                            </p:childTnLst>
                          </p:cTn>
                        </p:par>
                        <p:par>
                          <p:cTn id="38" fill="hold">
                            <p:stCondLst>
                              <p:cond delay="3000"/>
                            </p:stCondLst>
                            <p:childTnLst>
                              <p:par>
                                <p:cTn id="39" presetID="22" presetClass="entr" presetSubtype="8" fill="hold" grpId="0" nodeType="afterEffect">
                                  <p:stCondLst>
                                    <p:cond delay="0"/>
                                  </p:stCondLst>
                                  <p:childTnLst>
                                    <p:set>
                                      <p:cBhvr>
                                        <p:cTn id="40" dur="1" fill="hold">
                                          <p:stCondLst>
                                            <p:cond delay="0"/>
                                          </p:stCondLst>
                                        </p:cTn>
                                        <p:tgtEl>
                                          <p:spTgt spid="58"/>
                                        </p:tgtEl>
                                        <p:attrNameLst>
                                          <p:attrName>style.visibility</p:attrName>
                                        </p:attrNameLst>
                                      </p:cBhvr>
                                      <p:to>
                                        <p:strVal val="visible"/>
                                      </p:to>
                                    </p:set>
                                    <p:animEffect transition="in" filter="wipe(left)">
                                      <p:cBhvr>
                                        <p:cTn id="41" dur="500"/>
                                        <p:tgtEl>
                                          <p:spTgt spid="58"/>
                                        </p:tgtEl>
                                      </p:cBhvr>
                                    </p:animEffect>
                                  </p:childTnLst>
                                </p:cTn>
                              </p:par>
                            </p:childTnLst>
                          </p:cTn>
                        </p:par>
                        <p:par>
                          <p:cTn id="42" fill="hold">
                            <p:stCondLst>
                              <p:cond delay="3500"/>
                            </p:stCondLst>
                            <p:childTnLst>
                              <p:par>
                                <p:cTn id="43" presetID="22" presetClass="entr" presetSubtype="8" fill="hold" grpId="0" nodeType="afterEffect">
                                  <p:stCondLst>
                                    <p:cond delay="0"/>
                                  </p:stCondLst>
                                  <p:childTnLst>
                                    <p:set>
                                      <p:cBhvr>
                                        <p:cTn id="44" dur="1" fill="hold">
                                          <p:stCondLst>
                                            <p:cond delay="0"/>
                                          </p:stCondLst>
                                        </p:cTn>
                                        <p:tgtEl>
                                          <p:spTgt spid="60"/>
                                        </p:tgtEl>
                                        <p:attrNameLst>
                                          <p:attrName>style.visibility</p:attrName>
                                        </p:attrNameLst>
                                      </p:cBhvr>
                                      <p:to>
                                        <p:strVal val="visible"/>
                                      </p:to>
                                    </p:set>
                                    <p:animEffect transition="in" filter="wipe(left)">
                                      <p:cBhvr>
                                        <p:cTn id="45"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53" grpId="0" bldLvl="0" animBg="1"/>
      <p:bldP spid="54" grpId="0" bldLvl="0" animBg="1"/>
      <p:bldP spid="55" grpId="0" bldLvl="0" animBg="1"/>
      <p:bldP spid="56" grpId="0" bldLvl="0" animBg="1"/>
      <p:bldP spid="58" grpId="0"/>
      <p:bldP spid="59" grpId="0"/>
      <p:bldP spid="60" grpId="0"/>
      <p:bldP spid="61" grpId="0"/>
      <p:bldP spid="6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TextBox 39"/>
          <p:cNvSpPr txBox="1"/>
          <p:nvPr/>
        </p:nvSpPr>
        <p:spPr>
          <a:xfrm>
            <a:off x="1654180" y="5919748"/>
            <a:ext cx="815909" cy="338706"/>
          </a:xfrm>
          <a:prstGeom prst="rect">
            <a:avLst/>
          </a:prstGeom>
          <a:noFill/>
        </p:spPr>
        <p:txBody>
          <a:bodyPr wrap="none" lIns="61109" tIns="30555" rIns="61109" bIns="30555" rtlCol="0">
            <a:spAutoFit/>
          </a:bodyPr>
          <a:lstStyle/>
          <a:p>
            <a:r>
              <a:rPr lang="zh-CN" altLang="en-US" dirty="0"/>
              <a:t>延迟符</a:t>
            </a:r>
            <a:endParaRPr lang="zh-CN" altLang="en-US" dirty="0"/>
          </a:p>
        </p:txBody>
      </p:sp>
      <p:sp>
        <p:nvSpPr>
          <p:cNvPr id="53" name="Freeform 15"/>
          <p:cNvSpPr>
            <a:spLocks noEditPoints="1" noChangeArrowheads="1"/>
          </p:cNvSpPr>
          <p:nvPr/>
        </p:nvSpPr>
        <p:spPr bwMode="auto">
          <a:xfrm>
            <a:off x="4370466" y="1637342"/>
            <a:ext cx="313566" cy="674285"/>
          </a:xfrm>
          <a:custGeom>
            <a:avLst/>
            <a:gdLst>
              <a:gd name="T0" fmla="*/ 72 w 77"/>
              <a:gd name="T1" fmla="*/ 96 h 165"/>
              <a:gd name="T2" fmla="*/ 77 w 77"/>
              <a:gd name="T3" fmla="*/ 94 h 165"/>
              <a:gd name="T4" fmla="*/ 53 w 77"/>
              <a:gd name="T5" fmla="*/ 38 h 165"/>
              <a:gd name="T6" fmla="*/ 23 w 77"/>
              <a:gd name="T7" fmla="*/ 38 h 165"/>
              <a:gd name="T8" fmla="*/ 0 w 77"/>
              <a:gd name="T9" fmla="*/ 94 h 165"/>
              <a:gd name="T10" fmla="*/ 5 w 77"/>
              <a:gd name="T11" fmla="*/ 96 h 165"/>
              <a:gd name="T12" fmla="*/ 26 w 77"/>
              <a:gd name="T13" fmla="*/ 56 h 165"/>
              <a:gd name="T14" fmla="*/ 29 w 77"/>
              <a:gd name="T15" fmla="*/ 74 h 165"/>
              <a:gd name="T16" fmla="*/ 7 w 77"/>
              <a:gd name="T17" fmla="*/ 112 h 165"/>
              <a:gd name="T18" fmla="*/ 29 w 77"/>
              <a:gd name="T19" fmla="*/ 112 h 165"/>
              <a:gd name="T20" fmla="*/ 36 w 77"/>
              <a:gd name="T21" fmla="*/ 165 h 165"/>
              <a:gd name="T22" fmla="*/ 42 w 77"/>
              <a:gd name="T23" fmla="*/ 165 h 165"/>
              <a:gd name="T24" fmla="*/ 48 w 77"/>
              <a:gd name="T25" fmla="*/ 112 h 165"/>
              <a:gd name="T26" fmla="*/ 69 w 77"/>
              <a:gd name="T27" fmla="*/ 112 h 165"/>
              <a:gd name="T28" fmla="*/ 48 w 77"/>
              <a:gd name="T29" fmla="*/ 74 h 165"/>
              <a:gd name="T30" fmla="*/ 51 w 77"/>
              <a:gd name="T31" fmla="*/ 56 h 165"/>
              <a:gd name="T32" fmla="*/ 72 w 77"/>
              <a:gd name="T33" fmla="*/ 96 h 165"/>
              <a:gd name="T34" fmla="*/ 37 w 77"/>
              <a:gd name="T35" fmla="*/ 25 h 165"/>
              <a:gd name="T36" fmla="*/ 46 w 77"/>
              <a:gd name="T37" fmla="*/ 22 h 165"/>
              <a:gd name="T38" fmla="*/ 50 w 77"/>
              <a:gd name="T39" fmla="*/ 13 h 165"/>
              <a:gd name="T40" fmla="*/ 47 w 77"/>
              <a:gd name="T41" fmla="*/ 4 h 165"/>
              <a:gd name="T42" fmla="*/ 37 w 77"/>
              <a:gd name="T43" fmla="*/ 0 h 165"/>
              <a:gd name="T44" fmla="*/ 28 w 77"/>
              <a:gd name="T45" fmla="*/ 4 h 165"/>
              <a:gd name="T46" fmla="*/ 25 w 77"/>
              <a:gd name="T47" fmla="*/ 13 h 165"/>
              <a:gd name="T48" fmla="*/ 28 w 77"/>
              <a:gd name="T49" fmla="*/ 22 h 165"/>
              <a:gd name="T50" fmla="*/ 37 w 77"/>
              <a:gd name="T51" fmla="*/ 25 h 165"/>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77"/>
              <a:gd name="T79" fmla="*/ 0 h 165"/>
              <a:gd name="T80" fmla="*/ 77 w 77"/>
              <a:gd name="T81" fmla="*/ 165 h 165"/>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77" h="165">
                <a:moveTo>
                  <a:pt x="72" y="96"/>
                </a:moveTo>
                <a:cubicBezTo>
                  <a:pt x="74" y="96"/>
                  <a:pt x="76" y="95"/>
                  <a:pt x="77" y="94"/>
                </a:cubicBezTo>
                <a:cubicBezTo>
                  <a:pt x="53" y="38"/>
                  <a:pt x="53" y="38"/>
                  <a:pt x="53" y="38"/>
                </a:cubicBezTo>
                <a:cubicBezTo>
                  <a:pt x="23" y="38"/>
                  <a:pt x="23" y="38"/>
                  <a:pt x="23" y="38"/>
                </a:cubicBezTo>
                <a:cubicBezTo>
                  <a:pt x="0" y="94"/>
                  <a:pt x="0" y="94"/>
                  <a:pt x="0" y="94"/>
                </a:cubicBezTo>
                <a:cubicBezTo>
                  <a:pt x="5" y="96"/>
                  <a:pt x="5" y="96"/>
                  <a:pt x="5" y="96"/>
                </a:cubicBezTo>
                <a:cubicBezTo>
                  <a:pt x="26" y="56"/>
                  <a:pt x="26" y="56"/>
                  <a:pt x="26" y="56"/>
                </a:cubicBezTo>
                <a:cubicBezTo>
                  <a:pt x="29" y="74"/>
                  <a:pt x="29" y="74"/>
                  <a:pt x="29" y="74"/>
                </a:cubicBezTo>
                <a:cubicBezTo>
                  <a:pt x="7" y="112"/>
                  <a:pt x="7" y="112"/>
                  <a:pt x="7" y="112"/>
                </a:cubicBezTo>
                <a:cubicBezTo>
                  <a:pt x="29" y="112"/>
                  <a:pt x="29" y="112"/>
                  <a:pt x="29" y="112"/>
                </a:cubicBezTo>
                <a:cubicBezTo>
                  <a:pt x="36" y="165"/>
                  <a:pt x="36" y="165"/>
                  <a:pt x="36" y="165"/>
                </a:cubicBezTo>
                <a:cubicBezTo>
                  <a:pt x="42" y="165"/>
                  <a:pt x="42" y="165"/>
                  <a:pt x="42" y="165"/>
                </a:cubicBezTo>
                <a:cubicBezTo>
                  <a:pt x="48" y="112"/>
                  <a:pt x="48" y="112"/>
                  <a:pt x="48" y="112"/>
                </a:cubicBezTo>
                <a:cubicBezTo>
                  <a:pt x="69" y="112"/>
                  <a:pt x="69" y="112"/>
                  <a:pt x="69" y="112"/>
                </a:cubicBezTo>
                <a:cubicBezTo>
                  <a:pt x="48" y="74"/>
                  <a:pt x="48" y="74"/>
                  <a:pt x="48" y="74"/>
                </a:cubicBezTo>
                <a:cubicBezTo>
                  <a:pt x="51" y="56"/>
                  <a:pt x="51" y="56"/>
                  <a:pt x="51" y="56"/>
                </a:cubicBezTo>
                <a:lnTo>
                  <a:pt x="72" y="96"/>
                </a:lnTo>
                <a:close/>
                <a:moveTo>
                  <a:pt x="37" y="25"/>
                </a:moveTo>
                <a:cubicBezTo>
                  <a:pt x="41" y="25"/>
                  <a:pt x="44" y="24"/>
                  <a:pt x="46" y="22"/>
                </a:cubicBezTo>
                <a:cubicBezTo>
                  <a:pt x="49" y="19"/>
                  <a:pt x="50" y="16"/>
                  <a:pt x="50" y="13"/>
                </a:cubicBezTo>
                <a:cubicBezTo>
                  <a:pt x="50" y="9"/>
                  <a:pt x="49" y="6"/>
                  <a:pt x="47" y="4"/>
                </a:cubicBezTo>
                <a:cubicBezTo>
                  <a:pt x="44" y="1"/>
                  <a:pt x="41" y="0"/>
                  <a:pt x="37" y="0"/>
                </a:cubicBezTo>
                <a:cubicBezTo>
                  <a:pt x="34" y="0"/>
                  <a:pt x="31" y="1"/>
                  <a:pt x="28" y="4"/>
                </a:cubicBezTo>
                <a:cubicBezTo>
                  <a:pt x="26" y="6"/>
                  <a:pt x="25" y="9"/>
                  <a:pt x="25" y="13"/>
                </a:cubicBezTo>
                <a:cubicBezTo>
                  <a:pt x="25" y="16"/>
                  <a:pt x="26" y="19"/>
                  <a:pt x="28" y="22"/>
                </a:cubicBezTo>
                <a:cubicBezTo>
                  <a:pt x="31" y="24"/>
                  <a:pt x="34" y="25"/>
                  <a:pt x="37" y="25"/>
                </a:cubicBezTo>
                <a:close/>
              </a:path>
            </a:pathLst>
          </a:custGeom>
          <a:solidFill>
            <a:srgbClr val="FFFFFF"/>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zh-CN">
              <a:solidFill>
                <a:srgbClr val="000000"/>
              </a:solidFill>
              <a:sym typeface="宋体" panose="02010600030101010101" pitchFamily="2" charset="-122"/>
            </a:endParaRPr>
          </a:p>
        </p:txBody>
      </p:sp>
      <p:sp>
        <p:nvSpPr>
          <p:cNvPr id="54" name="Freeform 16"/>
          <p:cNvSpPr>
            <a:spLocks noChangeArrowheads="1"/>
          </p:cNvSpPr>
          <p:nvPr/>
        </p:nvSpPr>
        <p:spPr bwMode="auto">
          <a:xfrm>
            <a:off x="3926492" y="1961290"/>
            <a:ext cx="93777" cy="23453"/>
          </a:xfrm>
          <a:custGeom>
            <a:avLst/>
            <a:gdLst>
              <a:gd name="T0" fmla="*/ 32 w 32"/>
              <a:gd name="T1" fmla="*/ 0 h 8"/>
              <a:gd name="T2" fmla="*/ 31 w 32"/>
              <a:gd name="T3" fmla="*/ 8 h 8"/>
              <a:gd name="T4" fmla="*/ 0 w 32"/>
              <a:gd name="T5" fmla="*/ 8 h 8"/>
              <a:gd name="T6" fmla="*/ 1 w 32"/>
              <a:gd name="T7" fmla="*/ 0 h 8"/>
              <a:gd name="T8" fmla="*/ 32 w 32"/>
              <a:gd name="T9" fmla="*/ 0 h 8"/>
              <a:gd name="T10" fmla="*/ 0 60000 65536"/>
              <a:gd name="T11" fmla="*/ 0 60000 65536"/>
              <a:gd name="T12" fmla="*/ 0 60000 65536"/>
              <a:gd name="T13" fmla="*/ 0 60000 65536"/>
              <a:gd name="T14" fmla="*/ 0 60000 65536"/>
              <a:gd name="T15" fmla="*/ 0 w 32"/>
              <a:gd name="T16" fmla="*/ 0 h 8"/>
              <a:gd name="T17" fmla="*/ 32 w 32"/>
              <a:gd name="T18" fmla="*/ 8 h 8"/>
            </a:gdLst>
            <a:ahLst/>
            <a:cxnLst>
              <a:cxn ang="T10">
                <a:pos x="T0" y="T1"/>
              </a:cxn>
              <a:cxn ang="T11">
                <a:pos x="T2" y="T3"/>
              </a:cxn>
              <a:cxn ang="T12">
                <a:pos x="T4" y="T5"/>
              </a:cxn>
              <a:cxn ang="T13">
                <a:pos x="T6" y="T7"/>
              </a:cxn>
              <a:cxn ang="T14">
                <a:pos x="T8" y="T9"/>
              </a:cxn>
            </a:cxnLst>
            <a:rect l="T15" t="T16" r="T17" b="T18"/>
            <a:pathLst>
              <a:path w="32" h="8">
                <a:moveTo>
                  <a:pt x="32" y="0"/>
                </a:moveTo>
                <a:lnTo>
                  <a:pt x="31" y="8"/>
                </a:lnTo>
                <a:lnTo>
                  <a:pt x="0" y="8"/>
                </a:lnTo>
                <a:lnTo>
                  <a:pt x="1" y="0"/>
                </a:lnTo>
                <a:lnTo>
                  <a:pt x="32" y="0"/>
                </a:lnTo>
                <a:close/>
              </a:path>
            </a:pathLst>
          </a:custGeom>
          <a:solidFill>
            <a:srgbClr val="FFFFFF"/>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zh-CN">
              <a:solidFill>
                <a:srgbClr val="000000"/>
              </a:solidFill>
              <a:sym typeface="宋体" panose="02010600030101010101" pitchFamily="2" charset="-122"/>
            </a:endParaRPr>
          </a:p>
        </p:txBody>
      </p:sp>
      <p:sp>
        <p:nvSpPr>
          <p:cNvPr id="55" name="Freeform 20"/>
          <p:cNvSpPr>
            <a:spLocks noEditPoints="1" noChangeArrowheads="1"/>
          </p:cNvSpPr>
          <p:nvPr/>
        </p:nvSpPr>
        <p:spPr bwMode="auto">
          <a:xfrm>
            <a:off x="4458381" y="2960474"/>
            <a:ext cx="202206" cy="598062"/>
          </a:xfrm>
          <a:custGeom>
            <a:avLst/>
            <a:gdLst>
              <a:gd name="T0" fmla="*/ 50 w 50"/>
              <a:gd name="T1" fmla="*/ 96 h 147"/>
              <a:gd name="T2" fmla="*/ 41 w 50"/>
              <a:gd name="T3" fmla="*/ 96 h 147"/>
              <a:gd name="T4" fmla="*/ 41 w 50"/>
              <a:gd name="T5" fmla="*/ 147 h 147"/>
              <a:gd name="T6" fmla="*/ 28 w 50"/>
              <a:gd name="T7" fmla="*/ 147 h 147"/>
              <a:gd name="T8" fmla="*/ 28 w 50"/>
              <a:gd name="T9" fmla="*/ 96 h 147"/>
              <a:gd name="T10" fmla="*/ 21 w 50"/>
              <a:gd name="T11" fmla="*/ 96 h 147"/>
              <a:gd name="T12" fmla="*/ 21 w 50"/>
              <a:gd name="T13" fmla="*/ 147 h 147"/>
              <a:gd name="T14" fmla="*/ 9 w 50"/>
              <a:gd name="T15" fmla="*/ 147 h 147"/>
              <a:gd name="T16" fmla="*/ 9 w 50"/>
              <a:gd name="T17" fmla="*/ 96 h 147"/>
              <a:gd name="T18" fmla="*/ 0 w 50"/>
              <a:gd name="T19" fmla="*/ 96 h 147"/>
              <a:gd name="T20" fmla="*/ 0 w 50"/>
              <a:gd name="T21" fmla="*/ 46 h 147"/>
              <a:gd name="T22" fmla="*/ 4 w 50"/>
              <a:gd name="T23" fmla="*/ 35 h 147"/>
              <a:gd name="T24" fmla="*/ 15 w 50"/>
              <a:gd name="T25" fmla="*/ 28 h 147"/>
              <a:gd name="T26" fmla="*/ 25 w 50"/>
              <a:gd name="T27" fmla="*/ 26 h 147"/>
              <a:gd name="T28" fmla="*/ 38 w 50"/>
              <a:gd name="T29" fmla="*/ 29 h 147"/>
              <a:gd name="T30" fmla="*/ 49 w 50"/>
              <a:gd name="T31" fmla="*/ 41 h 147"/>
              <a:gd name="T32" fmla="*/ 50 w 50"/>
              <a:gd name="T33" fmla="*/ 45 h 147"/>
              <a:gd name="T34" fmla="*/ 50 w 50"/>
              <a:gd name="T35" fmla="*/ 96 h 147"/>
              <a:gd name="T36" fmla="*/ 36 w 50"/>
              <a:gd name="T37" fmla="*/ 11 h 147"/>
              <a:gd name="T38" fmla="*/ 33 w 50"/>
              <a:gd name="T39" fmla="*/ 18 h 147"/>
              <a:gd name="T40" fmla="*/ 25 w 50"/>
              <a:gd name="T41" fmla="*/ 22 h 147"/>
              <a:gd name="T42" fmla="*/ 17 w 50"/>
              <a:gd name="T43" fmla="*/ 18 h 147"/>
              <a:gd name="T44" fmla="*/ 14 w 50"/>
              <a:gd name="T45" fmla="*/ 11 h 147"/>
              <a:gd name="T46" fmla="*/ 17 w 50"/>
              <a:gd name="T47" fmla="*/ 3 h 147"/>
              <a:gd name="T48" fmla="*/ 25 w 50"/>
              <a:gd name="T49" fmla="*/ 0 h 147"/>
              <a:gd name="T50" fmla="*/ 33 w 50"/>
              <a:gd name="T51" fmla="*/ 3 h 147"/>
              <a:gd name="T52" fmla="*/ 36 w 50"/>
              <a:gd name="T53" fmla="*/ 11 h 147"/>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50"/>
              <a:gd name="T82" fmla="*/ 0 h 147"/>
              <a:gd name="T83" fmla="*/ 50 w 50"/>
              <a:gd name="T84" fmla="*/ 147 h 147"/>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50" h="147">
                <a:moveTo>
                  <a:pt x="50" y="96"/>
                </a:moveTo>
                <a:cubicBezTo>
                  <a:pt x="41" y="96"/>
                  <a:pt x="41" y="96"/>
                  <a:pt x="41" y="96"/>
                </a:cubicBezTo>
                <a:cubicBezTo>
                  <a:pt x="41" y="147"/>
                  <a:pt x="41" y="147"/>
                  <a:pt x="41" y="147"/>
                </a:cubicBezTo>
                <a:cubicBezTo>
                  <a:pt x="28" y="147"/>
                  <a:pt x="28" y="147"/>
                  <a:pt x="28" y="147"/>
                </a:cubicBezTo>
                <a:cubicBezTo>
                  <a:pt x="28" y="96"/>
                  <a:pt x="28" y="96"/>
                  <a:pt x="28" y="96"/>
                </a:cubicBezTo>
                <a:cubicBezTo>
                  <a:pt x="21" y="96"/>
                  <a:pt x="21" y="96"/>
                  <a:pt x="21" y="96"/>
                </a:cubicBezTo>
                <a:cubicBezTo>
                  <a:pt x="21" y="147"/>
                  <a:pt x="21" y="147"/>
                  <a:pt x="21" y="147"/>
                </a:cubicBezTo>
                <a:cubicBezTo>
                  <a:pt x="9" y="147"/>
                  <a:pt x="9" y="147"/>
                  <a:pt x="9" y="147"/>
                </a:cubicBezTo>
                <a:cubicBezTo>
                  <a:pt x="9" y="96"/>
                  <a:pt x="9" y="96"/>
                  <a:pt x="9" y="96"/>
                </a:cubicBezTo>
                <a:cubicBezTo>
                  <a:pt x="0" y="96"/>
                  <a:pt x="0" y="96"/>
                  <a:pt x="0" y="96"/>
                </a:cubicBezTo>
                <a:cubicBezTo>
                  <a:pt x="0" y="46"/>
                  <a:pt x="0" y="46"/>
                  <a:pt x="0" y="46"/>
                </a:cubicBezTo>
                <a:cubicBezTo>
                  <a:pt x="0" y="42"/>
                  <a:pt x="1" y="39"/>
                  <a:pt x="4" y="35"/>
                </a:cubicBezTo>
                <a:cubicBezTo>
                  <a:pt x="8" y="31"/>
                  <a:pt x="11" y="29"/>
                  <a:pt x="15" y="28"/>
                </a:cubicBezTo>
                <a:cubicBezTo>
                  <a:pt x="20" y="27"/>
                  <a:pt x="23" y="26"/>
                  <a:pt x="25" y="26"/>
                </a:cubicBezTo>
                <a:cubicBezTo>
                  <a:pt x="30" y="26"/>
                  <a:pt x="34" y="27"/>
                  <a:pt x="38" y="29"/>
                </a:cubicBezTo>
                <a:cubicBezTo>
                  <a:pt x="44" y="32"/>
                  <a:pt x="47" y="36"/>
                  <a:pt x="49" y="41"/>
                </a:cubicBezTo>
                <a:cubicBezTo>
                  <a:pt x="50" y="43"/>
                  <a:pt x="50" y="44"/>
                  <a:pt x="50" y="45"/>
                </a:cubicBezTo>
                <a:lnTo>
                  <a:pt x="50" y="96"/>
                </a:lnTo>
                <a:close/>
                <a:moveTo>
                  <a:pt x="36" y="11"/>
                </a:moveTo>
                <a:cubicBezTo>
                  <a:pt x="36" y="14"/>
                  <a:pt x="35" y="16"/>
                  <a:pt x="33" y="18"/>
                </a:cubicBezTo>
                <a:cubicBezTo>
                  <a:pt x="31" y="20"/>
                  <a:pt x="28" y="22"/>
                  <a:pt x="25" y="22"/>
                </a:cubicBezTo>
                <a:cubicBezTo>
                  <a:pt x="22" y="22"/>
                  <a:pt x="19" y="20"/>
                  <a:pt x="17" y="18"/>
                </a:cubicBezTo>
                <a:cubicBezTo>
                  <a:pt x="15" y="16"/>
                  <a:pt x="14" y="14"/>
                  <a:pt x="14" y="11"/>
                </a:cubicBezTo>
                <a:cubicBezTo>
                  <a:pt x="14" y="8"/>
                  <a:pt x="15" y="5"/>
                  <a:pt x="17" y="3"/>
                </a:cubicBezTo>
                <a:cubicBezTo>
                  <a:pt x="20" y="1"/>
                  <a:pt x="22" y="0"/>
                  <a:pt x="25" y="0"/>
                </a:cubicBezTo>
                <a:cubicBezTo>
                  <a:pt x="28" y="0"/>
                  <a:pt x="31" y="1"/>
                  <a:pt x="33" y="3"/>
                </a:cubicBezTo>
                <a:cubicBezTo>
                  <a:pt x="35" y="5"/>
                  <a:pt x="36" y="8"/>
                  <a:pt x="36" y="11"/>
                </a:cubicBezTo>
                <a:close/>
              </a:path>
            </a:pathLst>
          </a:custGeom>
          <a:solidFill>
            <a:srgbClr val="FFFFFF"/>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zh-CN">
              <a:solidFill>
                <a:srgbClr val="000000"/>
              </a:solidFill>
              <a:sym typeface="宋体" panose="02010600030101010101" pitchFamily="2" charset="-122"/>
            </a:endParaRPr>
          </a:p>
        </p:txBody>
      </p:sp>
      <p:sp>
        <p:nvSpPr>
          <p:cNvPr id="56" name="Freeform 21"/>
          <p:cNvSpPr>
            <a:spLocks noChangeArrowheads="1"/>
          </p:cNvSpPr>
          <p:nvPr/>
        </p:nvSpPr>
        <p:spPr bwMode="auto">
          <a:xfrm>
            <a:off x="3947006" y="3173021"/>
            <a:ext cx="172900" cy="172968"/>
          </a:xfrm>
          <a:custGeom>
            <a:avLst/>
            <a:gdLst>
              <a:gd name="T0" fmla="*/ 32 w 59"/>
              <a:gd name="T1" fmla="*/ 0 h 59"/>
              <a:gd name="T2" fmla="*/ 32 w 59"/>
              <a:gd name="T3" fmla="*/ 26 h 59"/>
              <a:gd name="T4" fmla="*/ 59 w 59"/>
              <a:gd name="T5" fmla="*/ 26 h 59"/>
              <a:gd name="T6" fmla="*/ 59 w 59"/>
              <a:gd name="T7" fmla="*/ 33 h 59"/>
              <a:gd name="T8" fmla="*/ 32 w 59"/>
              <a:gd name="T9" fmla="*/ 33 h 59"/>
              <a:gd name="T10" fmla="*/ 32 w 59"/>
              <a:gd name="T11" fmla="*/ 59 h 59"/>
              <a:gd name="T12" fmla="*/ 27 w 59"/>
              <a:gd name="T13" fmla="*/ 59 h 59"/>
              <a:gd name="T14" fmla="*/ 27 w 59"/>
              <a:gd name="T15" fmla="*/ 33 h 59"/>
              <a:gd name="T16" fmla="*/ 0 w 59"/>
              <a:gd name="T17" fmla="*/ 33 h 59"/>
              <a:gd name="T18" fmla="*/ 0 w 59"/>
              <a:gd name="T19" fmla="*/ 26 h 59"/>
              <a:gd name="T20" fmla="*/ 27 w 59"/>
              <a:gd name="T21" fmla="*/ 26 h 59"/>
              <a:gd name="T22" fmla="*/ 27 w 59"/>
              <a:gd name="T23" fmla="*/ 0 h 59"/>
              <a:gd name="T24" fmla="*/ 32 w 59"/>
              <a:gd name="T25" fmla="*/ 0 h 5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9"/>
              <a:gd name="T40" fmla="*/ 0 h 59"/>
              <a:gd name="T41" fmla="*/ 59 w 59"/>
              <a:gd name="T42" fmla="*/ 59 h 5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9" h="59">
                <a:moveTo>
                  <a:pt x="32" y="0"/>
                </a:moveTo>
                <a:lnTo>
                  <a:pt x="32" y="26"/>
                </a:lnTo>
                <a:lnTo>
                  <a:pt x="59" y="26"/>
                </a:lnTo>
                <a:lnTo>
                  <a:pt x="59" y="33"/>
                </a:lnTo>
                <a:lnTo>
                  <a:pt x="32" y="33"/>
                </a:lnTo>
                <a:lnTo>
                  <a:pt x="32" y="59"/>
                </a:lnTo>
                <a:lnTo>
                  <a:pt x="27" y="59"/>
                </a:lnTo>
                <a:lnTo>
                  <a:pt x="27" y="33"/>
                </a:lnTo>
                <a:lnTo>
                  <a:pt x="0" y="33"/>
                </a:lnTo>
                <a:lnTo>
                  <a:pt x="0" y="26"/>
                </a:lnTo>
                <a:lnTo>
                  <a:pt x="27" y="26"/>
                </a:lnTo>
                <a:lnTo>
                  <a:pt x="27" y="0"/>
                </a:lnTo>
                <a:lnTo>
                  <a:pt x="32" y="0"/>
                </a:lnTo>
                <a:close/>
              </a:path>
            </a:pathLst>
          </a:custGeom>
          <a:solidFill>
            <a:srgbClr val="FFFFFF"/>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zh-CN">
              <a:solidFill>
                <a:srgbClr val="000000"/>
              </a:solidFill>
              <a:sym typeface="宋体" panose="02010600030101010101" pitchFamily="2" charset="-122"/>
            </a:endParaRPr>
          </a:p>
        </p:txBody>
      </p:sp>
      <p:sp>
        <p:nvSpPr>
          <p:cNvPr id="58" name="矩形 1"/>
          <p:cNvSpPr>
            <a:spLocks noChangeArrowheads="1"/>
          </p:cNvSpPr>
          <p:nvPr/>
        </p:nvSpPr>
        <p:spPr bwMode="auto">
          <a:xfrm>
            <a:off x="953208" y="2873716"/>
            <a:ext cx="1832750"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spAutoFit/>
          </a:bodyPr>
          <a:lstStyle/>
          <a:p>
            <a:r>
              <a:rPr lang="zh-CN" altLang="en-US" sz="900" kern="0" dirty="0">
                <a:solidFill>
                  <a:schemeClr val="bg1"/>
                </a:solidFill>
                <a:latin typeface="微软雅黑" panose="020B0503020204020204" pitchFamily="34" charset="-122"/>
                <a:ea typeface="微软雅黑" panose="020B0503020204020204" pitchFamily="34" charset="-122"/>
                <a:cs typeface="Raleway Light"/>
              </a:rPr>
              <a:t>这里输入简单的文字概述里输入简单文字概述输入简单的文字概述</a:t>
            </a:r>
            <a:endParaRPr lang="zh-CN" altLang="en-US" sz="9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9" name="矩形 1"/>
          <p:cNvSpPr>
            <a:spLocks noChangeArrowheads="1"/>
          </p:cNvSpPr>
          <p:nvPr/>
        </p:nvSpPr>
        <p:spPr bwMode="auto">
          <a:xfrm>
            <a:off x="6337136" y="1846861"/>
            <a:ext cx="1832750" cy="506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spAutoFit/>
          </a:bodyPr>
          <a:lstStyle/>
          <a:p>
            <a:r>
              <a:rPr lang="zh-CN" altLang="en-US" sz="900" kern="0" dirty="0">
                <a:solidFill>
                  <a:schemeClr val="bg1"/>
                </a:solidFill>
                <a:latin typeface="微软雅黑" panose="020B0503020204020204" pitchFamily="34" charset="-122"/>
                <a:ea typeface="微软雅黑" panose="020B0503020204020204" pitchFamily="34" charset="-122"/>
                <a:cs typeface="Raleway Light"/>
              </a:rPr>
              <a:t>这里输入简单的文字概述里输入简单文字概述输入简单的文字概述</a:t>
            </a:r>
            <a:endParaRPr lang="zh-CN" altLang="en-US" sz="9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0" name="矩形 1"/>
          <p:cNvSpPr>
            <a:spLocks noChangeArrowheads="1"/>
          </p:cNvSpPr>
          <p:nvPr/>
        </p:nvSpPr>
        <p:spPr bwMode="auto">
          <a:xfrm>
            <a:off x="6337136" y="2873716"/>
            <a:ext cx="1832750"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spAutoFit/>
          </a:bodyPr>
          <a:lstStyle/>
          <a:p>
            <a:r>
              <a:rPr lang="zh-CN" altLang="en-US" sz="900" kern="0" dirty="0">
                <a:solidFill>
                  <a:schemeClr val="bg1"/>
                </a:solidFill>
                <a:latin typeface="微软雅黑" panose="020B0503020204020204" pitchFamily="34" charset="-122"/>
                <a:ea typeface="微软雅黑" panose="020B0503020204020204" pitchFamily="34" charset="-122"/>
                <a:cs typeface="Raleway Light"/>
              </a:rPr>
              <a:t>这里输入简单的文字概述里输入简单文字概述输入简单的文字概述</a:t>
            </a:r>
            <a:endParaRPr lang="zh-CN" altLang="en-US" sz="9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1" name="TextBox 682"/>
          <p:cNvSpPr>
            <a:spLocks noChangeArrowheads="1"/>
          </p:cNvSpPr>
          <p:nvPr/>
        </p:nvSpPr>
        <p:spPr bwMode="auto">
          <a:xfrm>
            <a:off x="4891430" y="1830436"/>
            <a:ext cx="56938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2000" dirty="0">
                <a:solidFill>
                  <a:schemeClr val="bg1"/>
                </a:solidFill>
                <a:latin typeface="方正中等线简体" pitchFamily="2" charset="-122"/>
                <a:ea typeface="方正中等线简体" pitchFamily="2" charset="-122"/>
              </a:rPr>
              <a:t>36%</a:t>
            </a:r>
            <a:endParaRPr lang="zh-CN" altLang="en-US" sz="2000" dirty="0">
              <a:solidFill>
                <a:schemeClr val="bg1"/>
              </a:solidFill>
              <a:latin typeface="方正中等线简体" pitchFamily="2" charset="-122"/>
              <a:ea typeface="方正中等线简体" pitchFamily="2" charset="-122"/>
            </a:endParaRPr>
          </a:p>
        </p:txBody>
      </p:sp>
      <p:sp>
        <p:nvSpPr>
          <p:cNvPr id="62" name="TextBox 682"/>
          <p:cNvSpPr>
            <a:spLocks noChangeArrowheads="1"/>
          </p:cNvSpPr>
          <p:nvPr/>
        </p:nvSpPr>
        <p:spPr bwMode="auto">
          <a:xfrm>
            <a:off x="4891430" y="3098768"/>
            <a:ext cx="56938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2000">
                <a:solidFill>
                  <a:schemeClr val="bg1"/>
                </a:solidFill>
                <a:latin typeface="方正中等线简体" pitchFamily="2" charset="-122"/>
                <a:ea typeface="方正中等线简体" pitchFamily="2" charset="-122"/>
              </a:rPr>
              <a:t>54%</a:t>
            </a:r>
            <a:endParaRPr lang="zh-CN" altLang="en-US" sz="2000">
              <a:solidFill>
                <a:schemeClr val="bg1"/>
              </a:solidFill>
              <a:latin typeface="方正中等线简体" pitchFamily="2" charset="-122"/>
              <a:ea typeface="方正中等线简体" pitchFamily="2" charset="-122"/>
            </a:endParaRPr>
          </a:p>
        </p:txBody>
      </p:sp>
      <p:sp>
        <p:nvSpPr>
          <p:cNvPr id="5" name="文本框 4"/>
          <p:cNvSpPr txBox="1"/>
          <p:nvPr/>
        </p:nvSpPr>
        <p:spPr>
          <a:xfrm>
            <a:off x="862330" y="663575"/>
            <a:ext cx="1605280" cy="460375"/>
          </a:xfrm>
          <a:prstGeom prst="rect">
            <a:avLst/>
          </a:prstGeom>
          <a:noFill/>
        </p:spPr>
        <p:txBody>
          <a:bodyPr wrap="none" rtlCol="0" anchor="t">
            <a:spAutoFit/>
          </a:bodyPr>
          <a:p>
            <a:pPr algn="l">
              <a:lnSpc>
                <a:spcPct val="150000"/>
              </a:lnSpc>
              <a:spcBef>
                <a:spcPct val="0"/>
              </a:spcBef>
            </a:pPr>
            <a:r>
              <a:rPr lang="zh-CN" altLang="en-US" sz="1600" b="1" dirty="0" smtClean="0">
                <a:solidFill>
                  <a:schemeClr val="bg1">
                    <a:lumMod val="65000"/>
                  </a:schemeClr>
                </a:solidFill>
                <a:latin typeface="微软雅黑" panose="020B0503020204020204" pitchFamily="34" charset="-122"/>
                <a:ea typeface="微软雅黑" panose="020B0503020204020204" pitchFamily="34" charset="-122"/>
                <a:sym typeface="+mn-ea"/>
              </a:rPr>
              <a:t>线索平台流程图</a:t>
            </a:r>
            <a:endParaRPr lang="zh-CN" altLang="en-US" sz="1600" b="1" dirty="0" smtClean="0">
              <a:solidFill>
                <a:schemeClr val="bg1">
                  <a:lumMod val="6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grpSp>
        <p:nvGrpSpPr>
          <p:cNvPr id="32770" name="组合 28"/>
          <p:cNvGrpSpPr/>
          <p:nvPr/>
        </p:nvGrpSpPr>
        <p:grpSpPr bwMode="auto">
          <a:xfrm>
            <a:off x="2238693" y="790258"/>
            <a:ext cx="5075237" cy="4275456"/>
            <a:chOff x="4357688" y="2244725"/>
            <a:chExt cx="3840978" cy="3235598"/>
          </a:xfrm>
        </p:grpSpPr>
        <p:pic>
          <p:nvPicPr>
            <p:cNvPr id="32771" name="Picture 2"/>
            <p:cNvPicPr>
              <a:picLocks noChangeAspect="1" noChangeArrowheads="1"/>
            </p:cNvPicPr>
            <p:nvPr/>
          </p:nvPicPr>
          <p:blipFill>
            <a:blip r:embed="rId1"/>
            <a:srcRect/>
            <a:stretch>
              <a:fillRect/>
            </a:stretch>
          </p:blipFill>
          <p:spPr bwMode="auto">
            <a:xfrm>
              <a:off x="4643438" y="2287588"/>
              <a:ext cx="373062" cy="814387"/>
            </a:xfrm>
            <a:prstGeom prst="rect">
              <a:avLst/>
            </a:prstGeom>
            <a:noFill/>
            <a:ln w="9525">
              <a:noFill/>
              <a:miter lim="800000"/>
              <a:headEnd/>
              <a:tailEnd/>
            </a:ln>
          </p:spPr>
        </p:pic>
        <p:pic>
          <p:nvPicPr>
            <p:cNvPr id="32772" name="Picture 3"/>
            <p:cNvPicPr>
              <a:picLocks noChangeAspect="1" noChangeArrowheads="1"/>
            </p:cNvPicPr>
            <p:nvPr/>
          </p:nvPicPr>
          <p:blipFill>
            <a:blip r:embed="rId2"/>
            <a:srcRect/>
            <a:stretch>
              <a:fillRect/>
            </a:stretch>
          </p:blipFill>
          <p:spPr bwMode="auto">
            <a:xfrm>
              <a:off x="5572125" y="2292350"/>
              <a:ext cx="506413" cy="809625"/>
            </a:xfrm>
            <a:prstGeom prst="rect">
              <a:avLst/>
            </a:prstGeom>
            <a:noFill/>
            <a:ln w="9525">
              <a:noFill/>
              <a:miter lim="800000"/>
              <a:headEnd/>
              <a:tailEnd/>
            </a:ln>
          </p:spPr>
        </p:pic>
        <p:pic>
          <p:nvPicPr>
            <p:cNvPr id="32773" name="Picture 4"/>
            <p:cNvPicPr>
              <a:picLocks noChangeAspect="1" noChangeArrowheads="1"/>
            </p:cNvPicPr>
            <p:nvPr/>
          </p:nvPicPr>
          <p:blipFill>
            <a:blip r:embed="rId3"/>
            <a:srcRect/>
            <a:stretch>
              <a:fillRect/>
            </a:stretch>
          </p:blipFill>
          <p:spPr bwMode="auto">
            <a:xfrm>
              <a:off x="6500813" y="2249488"/>
              <a:ext cx="457200" cy="852487"/>
            </a:xfrm>
            <a:prstGeom prst="rect">
              <a:avLst/>
            </a:prstGeom>
            <a:noFill/>
            <a:ln w="9525">
              <a:noFill/>
              <a:miter lim="800000"/>
              <a:headEnd/>
              <a:tailEnd/>
            </a:ln>
          </p:spPr>
        </p:pic>
        <p:pic>
          <p:nvPicPr>
            <p:cNvPr id="32774" name="Picture 5"/>
            <p:cNvPicPr>
              <a:picLocks noChangeAspect="1" noChangeArrowheads="1"/>
            </p:cNvPicPr>
            <p:nvPr/>
          </p:nvPicPr>
          <p:blipFill>
            <a:blip r:embed="rId4"/>
            <a:srcRect/>
            <a:stretch>
              <a:fillRect/>
            </a:stretch>
          </p:blipFill>
          <p:spPr bwMode="auto">
            <a:xfrm>
              <a:off x="7229475" y="2244725"/>
              <a:ext cx="557213" cy="857250"/>
            </a:xfrm>
            <a:prstGeom prst="rect">
              <a:avLst/>
            </a:prstGeom>
            <a:noFill/>
            <a:ln w="9525">
              <a:noFill/>
              <a:miter lim="800000"/>
              <a:headEnd/>
              <a:tailEnd/>
            </a:ln>
          </p:spPr>
        </p:pic>
        <p:sp>
          <p:nvSpPr>
            <p:cNvPr id="8" name="矩形 7"/>
            <p:cNvSpPr/>
            <p:nvPr/>
          </p:nvSpPr>
          <p:spPr bwMode="auto">
            <a:xfrm>
              <a:off x="5286154" y="3877181"/>
              <a:ext cx="1857414" cy="417605"/>
            </a:xfrm>
            <a:prstGeom prst="rect">
              <a:avLst/>
            </a:prstGeom>
          </p:spPr>
          <p:style>
            <a:lnRef idx="1">
              <a:schemeClr val="accent2"/>
            </a:lnRef>
            <a:fillRef idx="3">
              <a:schemeClr val="accent2"/>
            </a:fillRef>
            <a:effectRef idx="2">
              <a:schemeClr val="accent2"/>
            </a:effectRef>
            <a:fontRef idx="minor">
              <a:schemeClr val="lt1"/>
            </a:fontRef>
          </p:style>
          <p:txBody>
            <a:bodyPr wrap="none" lIns="91347" tIns="45675" rIns="91347" bIns="45675" anchor="ctr"/>
            <a:p>
              <a:pPr algn="ctr" fontAlgn="auto">
                <a:spcBef>
                  <a:spcPts val="0"/>
                </a:spcBef>
                <a:spcAft>
                  <a:spcPts val="0"/>
                </a:spcAft>
                <a:defRPr/>
              </a:pPr>
              <a:r>
                <a:rPr lang="zh-CN" altLang="en-US" sz="1400" dirty="0">
                  <a:latin typeface="微软雅黑" panose="020B0503020204020204" pitchFamily="34" charset="-122"/>
                  <a:ea typeface="微软雅黑" panose="020B0503020204020204" pitchFamily="34" charset="-122"/>
                </a:rPr>
                <a:t>全媒体采编系统</a:t>
              </a:r>
              <a:endParaRPr lang="zh-CN" altLang="en-US" sz="1400" dirty="0">
                <a:latin typeface="微软雅黑" panose="020B0503020204020204" pitchFamily="34" charset="-122"/>
                <a:ea typeface="微软雅黑" panose="020B0503020204020204" pitchFamily="34" charset="-122"/>
              </a:endParaRPr>
            </a:p>
          </p:txBody>
        </p:sp>
        <p:sp>
          <p:nvSpPr>
            <p:cNvPr id="2" name="矩形 1"/>
            <p:cNvSpPr/>
            <p:nvPr/>
          </p:nvSpPr>
          <p:spPr bwMode="auto">
            <a:xfrm>
              <a:off x="5572335" y="3459335"/>
              <a:ext cx="1285532" cy="285932"/>
            </a:xfrm>
            <a:prstGeom prst="rect">
              <a:avLst/>
            </a:prstGeom>
          </p:spPr>
          <p:style>
            <a:lnRef idx="1">
              <a:schemeClr val="accent1"/>
            </a:lnRef>
            <a:fillRef idx="2">
              <a:schemeClr val="accent1"/>
            </a:fillRef>
            <a:effectRef idx="1">
              <a:schemeClr val="accent1"/>
            </a:effectRef>
            <a:fontRef idx="minor">
              <a:schemeClr val="dk1"/>
            </a:fontRef>
          </p:style>
          <p:txBody>
            <a:bodyPr wrap="none" lIns="91347" tIns="45675" rIns="91347" bIns="45675" anchor="ctr"/>
            <a:p>
              <a:pPr algn="ctr" fontAlgn="auto">
                <a:spcBef>
                  <a:spcPts val="0"/>
                </a:spcBef>
                <a:spcAft>
                  <a:spcPts val="0"/>
                </a:spcAft>
                <a:defRPr/>
              </a:pPr>
              <a:r>
                <a:rPr lang="zh-CN" altLang="en-US" sz="1200" dirty="0">
                  <a:latin typeface="微软雅黑" panose="020B0503020204020204" pitchFamily="34" charset="-122"/>
                  <a:ea typeface="微软雅黑" panose="020B0503020204020204" pitchFamily="34" charset="-122"/>
                </a:rPr>
                <a:t>线　　索</a:t>
              </a:r>
              <a:endParaRPr lang="zh-CN" altLang="en-US" sz="1200" dirty="0">
                <a:latin typeface="微软雅黑" panose="020B0503020204020204" pitchFamily="34" charset="-122"/>
                <a:ea typeface="微软雅黑" panose="020B0503020204020204" pitchFamily="34" charset="-122"/>
              </a:endParaRPr>
            </a:p>
          </p:txBody>
        </p:sp>
        <p:sp>
          <p:nvSpPr>
            <p:cNvPr id="10" name="折角形 9"/>
            <p:cNvSpPr/>
            <p:nvPr/>
          </p:nvSpPr>
          <p:spPr bwMode="auto">
            <a:xfrm>
              <a:off x="4390848" y="4146293"/>
              <a:ext cx="571882" cy="713629"/>
            </a:xfrm>
            <a:prstGeom prst="foldedCorner">
              <a:avLst/>
            </a:prstGeom>
          </p:spPr>
          <p:style>
            <a:lnRef idx="1">
              <a:schemeClr val="accent2"/>
            </a:lnRef>
            <a:fillRef idx="2">
              <a:schemeClr val="accent2"/>
            </a:fillRef>
            <a:effectRef idx="1">
              <a:schemeClr val="accent2"/>
            </a:effectRef>
            <a:fontRef idx="minor">
              <a:schemeClr val="dk1"/>
            </a:fontRef>
          </p:style>
          <p:txBody>
            <a:bodyPr wrap="none" lIns="91347" tIns="45675" rIns="91347" bIns="45675" anchor="ctr"/>
            <a:p>
              <a:pPr algn="ctr" fontAlgn="auto">
                <a:spcBef>
                  <a:spcPts val="0"/>
                </a:spcBef>
                <a:spcAft>
                  <a:spcPts val="0"/>
                </a:spcAft>
                <a:defRPr/>
              </a:pPr>
              <a:r>
                <a:rPr lang="zh-CN" altLang="en-US" sz="1200" dirty="0">
                  <a:latin typeface="微软雅黑" panose="020B0503020204020204" pitchFamily="34" charset="-122"/>
                  <a:ea typeface="微软雅黑" panose="020B0503020204020204" pitchFamily="34" charset="-122"/>
                </a:rPr>
                <a:t>稿件</a:t>
              </a:r>
              <a:endParaRPr lang="zh-CN" altLang="en-US" sz="1200" dirty="0">
                <a:latin typeface="微软雅黑" panose="020B0503020204020204" pitchFamily="34" charset="-122"/>
                <a:ea typeface="微软雅黑" panose="020B0503020204020204" pitchFamily="34" charset="-122"/>
              </a:endParaRPr>
            </a:p>
          </p:txBody>
        </p:sp>
        <p:sp>
          <p:nvSpPr>
            <p:cNvPr id="11" name="折角形 10"/>
            <p:cNvSpPr/>
            <p:nvPr/>
          </p:nvSpPr>
          <p:spPr bwMode="auto">
            <a:xfrm>
              <a:off x="7578006" y="4087185"/>
              <a:ext cx="570680" cy="713629"/>
            </a:xfrm>
            <a:prstGeom prst="foldedCorner">
              <a:avLst/>
            </a:prstGeom>
          </p:spPr>
          <p:style>
            <a:lnRef idx="1">
              <a:schemeClr val="accent2"/>
            </a:lnRef>
            <a:fillRef idx="2">
              <a:schemeClr val="accent2"/>
            </a:fillRef>
            <a:effectRef idx="1">
              <a:schemeClr val="accent2"/>
            </a:effectRef>
            <a:fontRef idx="minor">
              <a:schemeClr val="dk1"/>
            </a:fontRef>
          </p:style>
          <p:txBody>
            <a:bodyPr wrap="none" lIns="91347" tIns="45675" rIns="91347" bIns="45675" anchor="ctr"/>
            <a:p>
              <a:pPr algn="ctr" fontAlgn="auto">
                <a:spcBef>
                  <a:spcPts val="0"/>
                </a:spcBef>
                <a:spcAft>
                  <a:spcPts val="0"/>
                </a:spcAft>
                <a:defRPr/>
              </a:pPr>
              <a:r>
                <a:rPr lang="zh-CN" altLang="en-US" sz="1200" dirty="0">
                  <a:latin typeface="微软雅黑" panose="020B0503020204020204" pitchFamily="34" charset="-122"/>
                  <a:ea typeface="微软雅黑" panose="020B0503020204020204" pitchFamily="34" charset="-122"/>
                </a:rPr>
                <a:t>稿件</a:t>
              </a:r>
              <a:endParaRPr lang="zh-CN" altLang="en-US" sz="1200" dirty="0">
                <a:latin typeface="微软雅黑" panose="020B0503020204020204" pitchFamily="34" charset="-122"/>
                <a:ea typeface="微软雅黑" panose="020B0503020204020204" pitchFamily="34" charset="-122"/>
              </a:endParaRPr>
            </a:p>
          </p:txBody>
        </p:sp>
        <p:cxnSp>
          <p:nvCxnSpPr>
            <p:cNvPr id="12" name="肘形连接符 11"/>
            <p:cNvCxnSpPr>
              <a:endCxn id="2" idx="0"/>
            </p:cNvCxnSpPr>
            <p:nvPr/>
          </p:nvCxnSpPr>
          <p:spPr>
            <a:xfrm rot="16200000" flipH="1">
              <a:off x="5344670" y="2588904"/>
              <a:ext cx="356814" cy="1384050"/>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肘形连接符 12"/>
            <p:cNvCxnSpPr>
              <a:endCxn id="2" idx="0"/>
            </p:cNvCxnSpPr>
            <p:nvPr/>
          </p:nvCxnSpPr>
          <p:spPr>
            <a:xfrm rot="5400000">
              <a:off x="6683065" y="2634558"/>
              <a:ext cx="356814" cy="129274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肘形连接符 13"/>
            <p:cNvCxnSpPr>
              <a:endCxn id="2" idx="0"/>
            </p:cNvCxnSpPr>
            <p:nvPr/>
          </p:nvCxnSpPr>
          <p:spPr>
            <a:xfrm rot="16200000" flipH="1">
              <a:off x="5842063" y="3086297"/>
              <a:ext cx="356814" cy="389264"/>
            </a:xfrm>
            <a:prstGeom prst="bentConnector3">
              <a:avLst>
                <a:gd name="adj1" fmla="val 5003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肘形连接符 14"/>
            <p:cNvCxnSpPr>
              <a:endCxn id="2" idx="0"/>
            </p:cNvCxnSpPr>
            <p:nvPr/>
          </p:nvCxnSpPr>
          <p:spPr>
            <a:xfrm rot="5400000">
              <a:off x="6293801" y="3023822"/>
              <a:ext cx="356814" cy="514213"/>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a:stCxn id="2" idx="2"/>
            </p:cNvCxnSpPr>
            <p:nvPr/>
          </p:nvCxnSpPr>
          <p:spPr>
            <a:xfrm flipH="1">
              <a:off x="6213900" y="3745267"/>
              <a:ext cx="1442" cy="13215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肘形连接符 16"/>
            <p:cNvCxnSpPr>
              <a:stCxn id="8" idx="2"/>
            </p:cNvCxnSpPr>
            <p:nvPr/>
          </p:nvCxnSpPr>
          <p:spPr>
            <a:xfrm rot="5400000">
              <a:off x="5768295" y="4206476"/>
              <a:ext cx="358016" cy="534638"/>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肘形连接符 17"/>
            <p:cNvCxnSpPr>
              <a:stCxn id="8" idx="2"/>
            </p:cNvCxnSpPr>
            <p:nvPr/>
          </p:nvCxnSpPr>
          <p:spPr>
            <a:xfrm rot="16200000" flipH="1">
              <a:off x="6304134" y="4205275"/>
              <a:ext cx="358016" cy="537040"/>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形状 18"/>
            <p:cNvCxnSpPr>
              <a:endCxn id="10" idx="2"/>
            </p:cNvCxnSpPr>
            <p:nvPr/>
          </p:nvCxnSpPr>
          <p:spPr>
            <a:xfrm rot="10800000">
              <a:off x="4676789" y="4859922"/>
              <a:ext cx="856621" cy="270314"/>
            </a:xfrm>
            <a:prstGeom prst="bentConnector2">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形状 19"/>
            <p:cNvCxnSpPr>
              <a:endCxn id="11" idx="2"/>
            </p:cNvCxnSpPr>
            <p:nvPr/>
          </p:nvCxnSpPr>
          <p:spPr>
            <a:xfrm flipV="1">
              <a:off x="6934279" y="4800814"/>
              <a:ext cx="928707" cy="270314"/>
            </a:xfrm>
            <a:prstGeom prst="bentConnector2">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形状 20"/>
            <p:cNvCxnSpPr/>
            <p:nvPr/>
          </p:nvCxnSpPr>
          <p:spPr>
            <a:xfrm flipV="1">
              <a:off x="4671742" y="3601580"/>
              <a:ext cx="901074" cy="544953"/>
            </a:xfrm>
            <a:prstGeom prst="bentConnector3">
              <a:avLst>
                <a:gd name="adj1" fmla="val 1919"/>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形状 21"/>
            <p:cNvCxnSpPr>
              <a:endCxn id="2" idx="3"/>
            </p:cNvCxnSpPr>
            <p:nvPr/>
          </p:nvCxnSpPr>
          <p:spPr>
            <a:xfrm rot="10800000">
              <a:off x="6857868" y="3602061"/>
              <a:ext cx="1002475" cy="472389"/>
            </a:xfrm>
            <a:prstGeom prst="bentConnector3">
              <a:avLst>
                <a:gd name="adj1" fmla="val 1773"/>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32790" name="TextBox 22"/>
            <p:cNvSpPr txBox="1">
              <a:spLocks noChangeArrowheads="1"/>
            </p:cNvSpPr>
            <p:nvPr/>
          </p:nvSpPr>
          <p:spPr bwMode="auto">
            <a:xfrm>
              <a:off x="4572000" y="5141638"/>
              <a:ext cx="954088" cy="246063"/>
            </a:xfrm>
            <a:prstGeom prst="rect">
              <a:avLst/>
            </a:prstGeom>
            <a:noFill/>
            <a:ln w="9525">
              <a:noFill/>
              <a:miter lim="800000"/>
            </a:ln>
          </p:spPr>
          <p:txBody>
            <a:bodyPr wrap="none">
              <a:spAutoFit/>
            </a:bodyPr>
            <a:p>
              <a:r>
                <a:rPr lang="zh-CN" altLang="en-US" sz="10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根据线索写稿</a:t>
              </a:r>
              <a:endParaRPr lang="zh-CN" altLang="en-US" sz="1000">
                <a:solidFill>
                  <a:srgbClr val="FF0000"/>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2791" name="TextBox 23"/>
            <p:cNvSpPr txBox="1">
              <a:spLocks noChangeArrowheads="1"/>
            </p:cNvSpPr>
            <p:nvPr/>
          </p:nvSpPr>
          <p:spPr bwMode="auto">
            <a:xfrm>
              <a:off x="6957862" y="5130876"/>
              <a:ext cx="954087" cy="246063"/>
            </a:xfrm>
            <a:prstGeom prst="rect">
              <a:avLst/>
            </a:prstGeom>
            <a:noFill/>
            <a:ln w="9525">
              <a:noFill/>
              <a:miter lim="800000"/>
            </a:ln>
          </p:spPr>
          <p:txBody>
            <a:bodyPr wrap="none">
              <a:spAutoFit/>
            </a:bodyPr>
            <a:p>
              <a:r>
                <a:rPr lang="zh-CN" altLang="en-US" sz="10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根据线索写稿</a:t>
              </a:r>
              <a:endParaRPr lang="zh-CN" altLang="en-US" sz="1000">
                <a:solidFill>
                  <a:srgbClr val="FF0000"/>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2792" name="TextBox 24"/>
            <p:cNvSpPr txBox="1">
              <a:spLocks noChangeArrowheads="1"/>
            </p:cNvSpPr>
            <p:nvPr/>
          </p:nvSpPr>
          <p:spPr bwMode="auto">
            <a:xfrm>
              <a:off x="4357688" y="3602038"/>
              <a:ext cx="338137" cy="733425"/>
            </a:xfrm>
            <a:prstGeom prst="rect">
              <a:avLst/>
            </a:prstGeom>
            <a:noFill/>
            <a:ln w="9525">
              <a:noFill/>
              <a:miter lim="800000"/>
            </a:ln>
          </p:spPr>
          <p:txBody>
            <a:bodyPr vert="eaVert" wrap="none">
              <a:spAutoFit/>
            </a:bodyPr>
            <a:p>
              <a:r>
                <a:rPr lang="zh-CN" altLang="en-US" sz="10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与</a:t>
              </a:r>
              <a:r>
                <a:rPr lang="zh-CN" altLang="en-US" sz="10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线索关联</a:t>
              </a:r>
              <a:endParaRPr lang="zh-CN" altLang="en-US" sz="1000">
                <a:solidFill>
                  <a:srgbClr val="FF0000"/>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2793" name="TextBox 25"/>
            <p:cNvSpPr txBox="1">
              <a:spLocks noChangeArrowheads="1"/>
            </p:cNvSpPr>
            <p:nvPr/>
          </p:nvSpPr>
          <p:spPr bwMode="auto">
            <a:xfrm>
              <a:off x="7860528" y="3507368"/>
              <a:ext cx="338138" cy="733425"/>
            </a:xfrm>
            <a:prstGeom prst="rect">
              <a:avLst/>
            </a:prstGeom>
            <a:noFill/>
            <a:ln w="9525">
              <a:noFill/>
              <a:miter lim="800000"/>
            </a:ln>
          </p:spPr>
          <p:txBody>
            <a:bodyPr vert="eaVert" wrap="none">
              <a:spAutoFit/>
            </a:bodyPr>
            <a:p>
              <a:r>
                <a:rPr lang="zh-CN" altLang="en-US" sz="10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与线索关联</a:t>
              </a:r>
              <a:endParaRPr lang="zh-CN" altLang="en-US" sz="1000">
                <a:solidFill>
                  <a:srgbClr val="FF0000"/>
                </a:solidFill>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32794" name="Picture 3"/>
            <p:cNvPicPr>
              <a:picLocks noChangeAspect="1" noChangeArrowheads="1"/>
            </p:cNvPicPr>
            <p:nvPr/>
          </p:nvPicPr>
          <p:blipFill>
            <a:blip r:embed="rId5"/>
            <a:srcRect/>
            <a:stretch>
              <a:fillRect/>
            </a:stretch>
          </p:blipFill>
          <p:spPr bwMode="auto">
            <a:xfrm>
              <a:off x="5533367" y="4653234"/>
              <a:ext cx="357187" cy="827088"/>
            </a:xfrm>
            <a:prstGeom prst="rect">
              <a:avLst/>
            </a:prstGeom>
            <a:noFill/>
            <a:ln w="9525">
              <a:noFill/>
              <a:miter lim="800000"/>
              <a:headEnd/>
              <a:tailEnd/>
            </a:ln>
          </p:spPr>
        </p:pic>
        <p:pic>
          <p:nvPicPr>
            <p:cNvPr id="32795" name="Picture 3"/>
            <p:cNvPicPr>
              <a:picLocks noChangeAspect="1" noChangeArrowheads="1"/>
            </p:cNvPicPr>
            <p:nvPr/>
          </p:nvPicPr>
          <p:blipFill>
            <a:blip r:embed="rId5"/>
            <a:srcRect/>
            <a:stretch>
              <a:fillRect/>
            </a:stretch>
          </p:blipFill>
          <p:spPr bwMode="auto">
            <a:xfrm>
              <a:off x="6577056" y="4653235"/>
              <a:ext cx="357188" cy="827088"/>
            </a:xfrm>
            <a:prstGeom prst="rect">
              <a:avLst/>
            </a:prstGeom>
            <a:noFill/>
            <a:ln w="9525">
              <a:noFill/>
              <a:miter lim="800000"/>
              <a:headEnd/>
              <a:tailEnd/>
            </a:ln>
          </p:spPr>
        </p:pic>
      </p:grpSp>
    </p:spTree>
  </p:cSld>
  <p:clrMapOvr>
    <a:masterClrMapping/>
  </p:clrMapOvr>
  <mc:AlternateContent xmlns:mc="http://schemas.openxmlformats.org/markup-compatibility/2006">
    <mc:Choice xmlns:p14="http://schemas.microsoft.com/office/powerpoint/2010/main" Requires="p14">
      <p:transition spd="slow" p14:dur="1200" advClick="0" advTm="0">
        <p14:prism/>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fade">
                                      <p:cBhvr>
                                        <p:cTn id="7" dur="500"/>
                                        <p:tgtEl>
                                          <p:spTgt spid="40"/>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54"/>
                                        </p:tgtEl>
                                        <p:attrNameLst>
                                          <p:attrName>style.visibility</p:attrName>
                                        </p:attrNameLst>
                                      </p:cBhvr>
                                      <p:to>
                                        <p:strVal val="visible"/>
                                      </p:to>
                                    </p:set>
                                  </p:childTnLst>
                                </p:cTn>
                              </p:par>
                            </p:childTnLst>
                          </p:cTn>
                        </p:par>
                        <p:par>
                          <p:cTn id="11" fill="hold">
                            <p:stCondLst>
                              <p:cond delay="500"/>
                            </p:stCondLst>
                            <p:childTnLst>
                              <p:par>
                                <p:cTn id="12" presetID="53" presetClass="entr" presetSubtype="16" fill="hold" grpId="0" nodeType="afterEffect">
                                  <p:stCondLst>
                                    <p:cond delay="0"/>
                                  </p:stCondLst>
                                  <p:childTnLst>
                                    <p:set>
                                      <p:cBhvr>
                                        <p:cTn id="13" dur="1" fill="hold">
                                          <p:stCondLst>
                                            <p:cond delay="0"/>
                                          </p:stCondLst>
                                        </p:cTn>
                                        <p:tgtEl>
                                          <p:spTgt spid="53"/>
                                        </p:tgtEl>
                                        <p:attrNameLst>
                                          <p:attrName>style.visibility</p:attrName>
                                        </p:attrNameLst>
                                      </p:cBhvr>
                                      <p:to>
                                        <p:strVal val="visible"/>
                                      </p:to>
                                    </p:set>
                                    <p:anim calcmode="lin" valueType="num">
                                      <p:cBhvr>
                                        <p:cTn id="14" dur="500" fill="hold"/>
                                        <p:tgtEl>
                                          <p:spTgt spid="53"/>
                                        </p:tgtEl>
                                        <p:attrNameLst>
                                          <p:attrName>ppt_w</p:attrName>
                                        </p:attrNameLst>
                                      </p:cBhvr>
                                      <p:tavLst>
                                        <p:tav tm="0">
                                          <p:val>
                                            <p:fltVal val="0"/>
                                          </p:val>
                                        </p:tav>
                                        <p:tav tm="100000">
                                          <p:val>
                                            <p:strVal val="#ppt_w"/>
                                          </p:val>
                                        </p:tav>
                                      </p:tavLst>
                                    </p:anim>
                                    <p:anim calcmode="lin" valueType="num">
                                      <p:cBhvr>
                                        <p:cTn id="15" dur="500" fill="hold"/>
                                        <p:tgtEl>
                                          <p:spTgt spid="53"/>
                                        </p:tgtEl>
                                        <p:attrNameLst>
                                          <p:attrName>ppt_h</p:attrName>
                                        </p:attrNameLst>
                                      </p:cBhvr>
                                      <p:tavLst>
                                        <p:tav tm="0">
                                          <p:val>
                                            <p:fltVal val="0"/>
                                          </p:val>
                                        </p:tav>
                                        <p:tav tm="100000">
                                          <p:val>
                                            <p:strVal val="#ppt_h"/>
                                          </p:val>
                                        </p:tav>
                                      </p:tavLst>
                                    </p:anim>
                                    <p:animEffect transition="in" filter="fade">
                                      <p:cBhvr>
                                        <p:cTn id="16" dur="500"/>
                                        <p:tgtEl>
                                          <p:spTgt spid="53"/>
                                        </p:tgtEl>
                                      </p:cBhvr>
                                    </p:animEffect>
                                  </p:childTnLst>
                                </p:cTn>
                              </p:par>
                            </p:childTnLst>
                          </p:cTn>
                        </p:par>
                        <p:par>
                          <p:cTn id="17" fill="hold">
                            <p:stCondLst>
                              <p:cond delay="1000"/>
                            </p:stCondLst>
                            <p:childTnLst>
                              <p:par>
                                <p:cTn id="18" presetID="10" presetClass="entr" presetSubtype="0" fill="hold" grpId="0" nodeType="afterEffect">
                                  <p:stCondLst>
                                    <p:cond delay="0"/>
                                  </p:stCondLst>
                                  <p:childTnLst>
                                    <p:set>
                                      <p:cBhvr>
                                        <p:cTn id="19" dur="1" fill="hold">
                                          <p:stCondLst>
                                            <p:cond delay="0"/>
                                          </p:stCondLst>
                                        </p:cTn>
                                        <p:tgtEl>
                                          <p:spTgt spid="61"/>
                                        </p:tgtEl>
                                        <p:attrNameLst>
                                          <p:attrName>style.visibility</p:attrName>
                                        </p:attrNameLst>
                                      </p:cBhvr>
                                      <p:to>
                                        <p:strVal val="visible"/>
                                      </p:to>
                                    </p:set>
                                    <p:animEffect transition="in" filter="fade">
                                      <p:cBhvr>
                                        <p:cTn id="20" dur="500"/>
                                        <p:tgtEl>
                                          <p:spTgt spid="61"/>
                                        </p:tgtEl>
                                      </p:cBhvr>
                                    </p:animEffect>
                                  </p:childTnLst>
                                </p:cTn>
                              </p:par>
                            </p:childTnLst>
                          </p:cTn>
                        </p:par>
                        <p:par>
                          <p:cTn id="21" fill="hold">
                            <p:stCondLst>
                              <p:cond delay="1500"/>
                            </p:stCondLst>
                            <p:childTnLst>
                              <p:par>
                                <p:cTn id="22" presetID="22" presetClass="entr" presetSubtype="8" fill="hold" grpId="0" nodeType="afterEffect">
                                  <p:stCondLst>
                                    <p:cond delay="0"/>
                                  </p:stCondLst>
                                  <p:childTnLst>
                                    <p:set>
                                      <p:cBhvr>
                                        <p:cTn id="23" dur="1" fill="hold">
                                          <p:stCondLst>
                                            <p:cond delay="0"/>
                                          </p:stCondLst>
                                        </p:cTn>
                                        <p:tgtEl>
                                          <p:spTgt spid="59"/>
                                        </p:tgtEl>
                                        <p:attrNameLst>
                                          <p:attrName>style.visibility</p:attrName>
                                        </p:attrNameLst>
                                      </p:cBhvr>
                                      <p:to>
                                        <p:strVal val="visible"/>
                                      </p:to>
                                    </p:set>
                                    <p:animEffect transition="in" filter="wipe(left)">
                                      <p:cBhvr>
                                        <p:cTn id="24" dur="500"/>
                                        <p:tgtEl>
                                          <p:spTgt spid="59"/>
                                        </p:tgtEl>
                                      </p:cBhvr>
                                    </p:animEffect>
                                  </p:childTnLst>
                                </p:cTn>
                              </p:par>
                            </p:childTnLst>
                          </p:cTn>
                        </p:par>
                        <p:par>
                          <p:cTn id="25" fill="hold">
                            <p:stCondLst>
                              <p:cond delay="2000"/>
                            </p:stCondLst>
                            <p:childTnLst>
                              <p:par>
                                <p:cTn id="26" presetID="1" presetClass="entr" presetSubtype="0" fill="hold" grpId="0" nodeType="afterEffect">
                                  <p:stCondLst>
                                    <p:cond delay="0"/>
                                  </p:stCondLst>
                                  <p:childTnLst>
                                    <p:set>
                                      <p:cBhvr>
                                        <p:cTn id="27" dur="1" fill="hold">
                                          <p:stCondLst>
                                            <p:cond delay="0"/>
                                          </p:stCondLst>
                                        </p:cTn>
                                        <p:tgtEl>
                                          <p:spTgt spid="56"/>
                                        </p:tgtEl>
                                        <p:attrNameLst>
                                          <p:attrName>style.visibility</p:attrName>
                                        </p:attrNameLst>
                                      </p:cBhvr>
                                      <p:to>
                                        <p:strVal val="visible"/>
                                      </p:to>
                                    </p:set>
                                  </p:childTnLst>
                                </p:cTn>
                              </p:par>
                            </p:childTnLst>
                          </p:cTn>
                        </p:par>
                        <p:par>
                          <p:cTn id="28" fill="hold">
                            <p:stCondLst>
                              <p:cond delay="2000"/>
                            </p:stCondLst>
                            <p:childTnLst>
                              <p:par>
                                <p:cTn id="29" presetID="53" presetClass="entr" presetSubtype="16" fill="hold" grpId="0" nodeType="afterEffect">
                                  <p:stCondLst>
                                    <p:cond delay="0"/>
                                  </p:stCondLst>
                                  <p:childTnLst>
                                    <p:set>
                                      <p:cBhvr>
                                        <p:cTn id="30" dur="1" fill="hold">
                                          <p:stCondLst>
                                            <p:cond delay="0"/>
                                          </p:stCondLst>
                                        </p:cTn>
                                        <p:tgtEl>
                                          <p:spTgt spid="55"/>
                                        </p:tgtEl>
                                        <p:attrNameLst>
                                          <p:attrName>style.visibility</p:attrName>
                                        </p:attrNameLst>
                                      </p:cBhvr>
                                      <p:to>
                                        <p:strVal val="visible"/>
                                      </p:to>
                                    </p:set>
                                    <p:anim calcmode="lin" valueType="num">
                                      <p:cBhvr>
                                        <p:cTn id="31" dur="500" fill="hold"/>
                                        <p:tgtEl>
                                          <p:spTgt spid="55"/>
                                        </p:tgtEl>
                                        <p:attrNameLst>
                                          <p:attrName>ppt_w</p:attrName>
                                        </p:attrNameLst>
                                      </p:cBhvr>
                                      <p:tavLst>
                                        <p:tav tm="0">
                                          <p:val>
                                            <p:fltVal val="0"/>
                                          </p:val>
                                        </p:tav>
                                        <p:tav tm="100000">
                                          <p:val>
                                            <p:strVal val="#ppt_w"/>
                                          </p:val>
                                        </p:tav>
                                      </p:tavLst>
                                    </p:anim>
                                    <p:anim calcmode="lin" valueType="num">
                                      <p:cBhvr>
                                        <p:cTn id="32" dur="500" fill="hold"/>
                                        <p:tgtEl>
                                          <p:spTgt spid="55"/>
                                        </p:tgtEl>
                                        <p:attrNameLst>
                                          <p:attrName>ppt_h</p:attrName>
                                        </p:attrNameLst>
                                      </p:cBhvr>
                                      <p:tavLst>
                                        <p:tav tm="0">
                                          <p:val>
                                            <p:fltVal val="0"/>
                                          </p:val>
                                        </p:tav>
                                        <p:tav tm="100000">
                                          <p:val>
                                            <p:strVal val="#ppt_h"/>
                                          </p:val>
                                        </p:tav>
                                      </p:tavLst>
                                    </p:anim>
                                    <p:animEffect transition="in" filter="fade">
                                      <p:cBhvr>
                                        <p:cTn id="33" dur="500"/>
                                        <p:tgtEl>
                                          <p:spTgt spid="55"/>
                                        </p:tgtEl>
                                      </p:cBhvr>
                                    </p:animEffect>
                                  </p:childTnLst>
                                </p:cTn>
                              </p:par>
                            </p:childTnLst>
                          </p:cTn>
                        </p:par>
                        <p:par>
                          <p:cTn id="34" fill="hold">
                            <p:stCondLst>
                              <p:cond delay="2500"/>
                            </p:stCondLst>
                            <p:childTnLst>
                              <p:par>
                                <p:cTn id="35" presetID="10" presetClass="entr" presetSubtype="0" fill="hold" grpId="0" nodeType="afterEffect">
                                  <p:stCondLst>
                                    <p:cond delay="0"/>
                                  </p:stCondLst>
                                  <p:childTnLst>
                                    <p:set>
                                      <p:cBhvr>
                                        <p:cTn id="36" dur="1" fill="hold">
                                          <p:stCondLst>
                                            <p:cond delay="0"/>
                                          </p:stCondLst>
                                        </p:cTn>
                                        <p:tgtEl>
                                          <p:spTgt spid="62"/>
                                        </p:tgtEl>
                                        <p:attrNameLst>
                                          <p:attrName>style.visibility</p:attrName>
                                        </p:attrNameLst>
                                      </p:cBhvr>
                                      <p:to>
                                        <p:strVal val="visible"/>
                                      </p:to>
                                    </p:set>
                                    <p:animEffect transition="in" filter="fade">
                                      <p:cBhvr>
                                        <p:cTn id="37" dur="500"/>
                                        <p:tgtEl>
                                          <p:spTgt spid="62"/>
                                        </p:tgtEl>
                                      </p:cBhvr>
                                    </p:animEffect>
                                  </p:childTnLst>
                                </p:cTn>
                              </p:par>
                            </p:childTnLst>
                          </p:cTn>
                        </p:par>
                        <p:par>
                          <p:cTn id="38" fill="hold">
                            <p:stCondLst>
                              <p:cond delay="3000"/>
                            </p:stCondLst>
                            <p:childTnLst>
                              <p:par>
                                <p:cTn id="39" presetID="22" presetClass="entr" presetSubtype="8" fill="hold" grpId="0" nodeType="afterEffect">
                                  <p:stCondLst>
                                    <p:cond delay="0"/>
                                  </p:stCondLst>
                                  <p:childTnLst>
                                    <p:set>
                                      <p:cBhvr>
                                        <p:cTn id="40" dur="1" fill="hold">
                                          <p:stCondLst>
                                            <p:cond delay="0"/>
                                          </p:stCondLst>
                                        </p:cTn>
                                        <p:tgtEl>
                                          <p:spTgt spid="58"/>
                                        </p:tgtEl>
                                        <p:attrNameLst>
                                          <p:attrName>style.visibility</p:attrName>
                                        </p:attrNameLst>
                                      </p:cBhvr>
                                      <p:to>
                                        <p:strVal val="visible"/>
                                      </p:to>
                                    </p:set>
                                    <p:animEffect transition="in" filter="wipe(left)">
                                      <p:cBhvr>
                                        <p:cTn id="41" dur="500"/>
                                        <p:tgtEl>
                                          <p:spTgt spid="58"/>
                                        </p:tgtEl>
                                      </p:cBhvr>
                                    </p:animEffect>
                                  </p:childTnLst>
                                </p:cTn>
                              </p:par>
                            </p:childTnLst>
                          </p:cTn>
                        </p:par>
                        <p:par>
                          <p:cTn id="42" fill="hold">
                            <p:stCondLst>
                              <p:cond delay="3500"/>
                            </p:stCondLst>
                            <p:childTnLst>
                              <p:par>
                                <p:cTn id="43" presetID="22" presetClass="entr" presetSubtype="8" fill="hold" grpId="0" nodeType="afterEffect">
                                  <p:stCondLst>
                                    <p:cond delay="0"/>
                                  </p:stCondLst>
                                  <p:childTnLst>
                                    <p:set>
                                      <p:cBhvr>
                                        <p:cTn id="44" dur="1" fill="hold">
                                          <p:stCondLst>
                                            <p:cond delay="0"/>
                                          </p:stCondLst>
                                        </p:cTn>
                                        <p:tgtEl>
                                          <p:spTgt spid="60"/>
                                        </p:tgtEl>
                                        <p:attrNameLst>
                                          <p:attrName>style.visibility</p:attrName>
                                        </p:attrNameLst>
                                      </p:cBhvr>
                                      <p:to>
                                        <p:strVal val="visible"/>
                                      </p:to>
                                    </p:set>
                                    <p:animEffect transition="in" filter="wipe(left)">
                                      <p:cBhvr>
                                        <p:cTn id="45"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53" grpId="0" bldLvl="0" animBg="1"/>
      <p:bldP spid="54" grpId="0" bldLvl="0" animBg="1"/>
      <p:bldP spid="55" grpId="0" bldLvl="0" animBg="1"/>
      <p:bldP spid="56" grpId="0" bldLvl="0" animBg="1"/>
      <p:bldP spid="58" grpId="0"/>
      <p:bldP spid="59" grpId="0"/>
      <p:bldP spid="60" grpId="0"/>
      <p:bldP spid="61" grpId="0"/>
      <p:bldP spid="6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图片 29"/>
          <p:cNvPicPr>
            <a:picLocks noChangeAspect="1"/>
          </p:cNvPicPr>
          <p:nvPr/>
        </p:nvPicPr>
        <p:blipFill>
          <a:blip r:embed="rId1"/>
          <a:stretch>
            <a:fillRect/>
          </a:stretch>
        </p:blipFill>
        <p:spPr>
          <a:xfrm>
            <a:off x="-18" y="-1724"/>
            <a:ext cx="9144018" cy="5148082"/>
          </a:xfrm>
          <a:prstGeom prst="rect">
            <a:avLst/>
          </a:prstGeom>
        </p:spPr>
      </p:pic>
      <p:grpSp>
        <p:nvGrpSpPr>
          <p:cNvPr id="18" name="组合 17"/>
          <p:cNvGrpSpPr/>
          <p:nvPr/>
        </p:nvGrpSpPr>
        <p:grpSpPr>
          <a:xfrm>
            <a:off x="1709650" y="1941953"/>
            <a:ext cx="3322401" cy="2436116"/>
            <a:chOff x="2279324" y="2588166"/>
            <a:chExt cx="4430111" cy="3248332"/>
          </a:xfrm>
        </p:grpSpPr>
        <p:sp>
          <p:nvSpPr>
            <p:cNvPr id="4" name="矩形 3"/>
            <p:cNvSpPr/>
            <p:nvPr/>
          </p:nvSpPr>
          <p:spPr bwMode="auto">
            <a:xfrm>
              <a:off x="2566654" y="2588166"/>
              <a:ext cx="49690" cy="3168000"/>
            </a:xfrm>
            <a:prstGeom prst="rect">
              <a:avLst/>
            </a:prstGeom>
            <a:solidFill>
              <a:schemeClr val="bg1">
                <a:lumMod val="85000"/>
              </a:schemeClr>
            </a:solidFill>
            <a:ln w="19050">
              <a:noFill/>
              <a:round/>
            </a:ln>
          </p:spPr>
          <p:txBody>
            <a:bodyPr anchor="ctr"/>
            <a:lstStyle/>
            <a:p>
              <a:pPr algn="ctr"/>
              <a:endParaRPr sz="1280"/>
            </a:p>
          </p:txBody>
        </p:sp>
        <p:sp>
          <p:nvSpPr>
            <p:cNvPr id="9" name="菱形 8"/>
            <p:cNvSpPr/>
            <p:nvPr/>
          </p:nvSpPr>
          <p:spPr>
            <a:xfrm>
              <a:off x="2279324" y="5212147"/>
              <a:ext cx="624351" cy="624351"/>
            </a:xfrm>
            <a:prstGeom prst="diamond">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normAutofit/>
            </a:bodyPr>
            <a:lstStyle/>
            <a:p>
              <a:pPr algn="ctr"/>
              <a:r>
                <a:rPr lang="en-US" altLang="zh-CN" sz="1280">
                  <a:solidFill>
                    <a:schemeClr val="bg1"/>
                  </a:solidFill>
                  <a:latin typeface="Impact" panose="020B0806030902050204" pitchFamily="34" charset="0"/>
                </a:rPr>
                <a:t>04</a:t>
              </a:r>
              <a:endParaRPr lang="en-US" altLang="zh-CN" sz="1280">
                <a:solidFill>
                  <a:schemeClr val="bg1"/>
                </a:solidFill>
                <a:latin typeface="Impact" panose="020B0806030902050204" pitchFamily="34" charset="0"/>
              </a:endParaRPr>
            </a:p>
          </p:txBody>
        </p:sp>
        <p:sp>
          <p:nvSpPr>
            <p:cNvPr id="28" name="文本框 21"/>
            <p:cNvSpPr txBox="1"/>
            <p:nvPr/>
          </p:nvSpPr>
          <p:spPr>
            <a:xfrm>
              <a:off x="2746849" y="5328696"/>
              <a:ext cx="3962586" cy="507414"/>
            </a:xfrm>
            <a:prstGeom prst="rect">
              <a:avLst/>
            </a:prstGeom>
            <a:noFill/>
          </p:spPr>
          <p:txBody>
            <a:bodyPr wrap="none" lIns="269985" tIns="0" rIns="0" bIns="0" anchor="b" anchorCtr="0">
              <a:noAutofit/>
            </a:bodyPr>
            <a:lstStyle/>
            <a:p>
              <a:r>
                <a:rPr lang="zh-CN" altLang="en-US" sz="2400" b="1" dirty="0">
                  <a:solidFill>
                    <a:schemeClr val="accent1"/>
                  </a:solidFill>
                  <a:latin typeface="微软雅黑" panose="020B0503020204020204" pitchFamily="34" charset="-122"/>
                  <a:ea typeface="微软雅黑" panose="020B0503020204020204" pitchFamily="34" charset="-122"/>
                </a:rPr>
                <a:t>使用效果</a:t>
              </a:r>
              <a:endParaRPr lang="zh-CN" altLang="en-US" sz="2400" b="1" dirty="0">
                <a:solidFill>
                  <a:schemeClr val="accent1"/>
                </a:solidFill>
                <a:latin typeface="微软雅黑" panose="020B0503020204020204" pitchFamily="34" charset="-122"/>
                <a:ea typeface="微软雅黑" panose="020B0503020204020204" pitchFamily="34" charset="-122"/>
              </a:endParaRPr>
            </a:p>
          </p:txBody>
        </p:sp>
        <p:sp>
          <p:nvSpPr>
            <p:cNvPr id="11" name="菱形 10"/>
            <p:cNvSpPr/>
            <p:nvPr/>
          </p:nvSpPr>
          <p:spPr>
            <a:xfrm>
              <a:off x="2279324" y="4377199"/>
              <a:ext cx="624351" cy="624351"/>
            </a:xfrm>
            <a:prstGeom prst="diamond">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normAutofit/>
            </a:bodyPr>
            <a:lstStyle/>
            <a:p>
              <a:pPr algn="ctr"/>
              <a:r>
                <a:rPr lang="en-US" altLang="zh-CN" sz="1280">
                  <a:solidFill>
                    <a:schemeClr val="bg1"/>
                  </a:solidFill>
                  <a:latin typeface="Impact" panose="020B0806030902050204" pitchFamily="34" charset="0"/>
                </a:rPr>
                <a:t>03</a:t>
              </a:r>
              <a:endParaRPr lang="en-US" altLang="zh-CN" sz="1280">
                <a:solidFill>
                  <a:schemeClr val="bg1"/>
                </a:solidFill>
                <a:latin typeface="Impact" panose="020B0806030902050204" pitchFamily="34" charset="0"/>
              </a:endParaRPr>
            </a:p>
          </p:txBody>
        </p:sp>
        <p:sp>
          <p:nvSpPr>
            <p:cNvPr id="26" name="文本框 19"/>
            <p:cNvSpPr txBox="1"/>
            <p:nvPr/>
          </p:nvSpPr>
          <p:spPr>
            <a:xfrm>
              <a:off x="2746849" y="4493748"/>
              <a:ext cx="3962586" cy="507414"/>
            </a:xfrm>
            <a:prstGeom prst="rect">
              <a:avLst/>
            </a:prstGeom>
            <a:noFill/>
          </p:spPr>
          <p:txBody>
            <a:bodyPr wrap="none" lIns="269985" tIns="0" rIns="0" bIns="0" anchor="b" anchorCtr="0">
              <a:noAutofit/>
            </a:bodyPr>
            <a:lstStyle/>
            <a:p>
              <a:pPr defTabSz="685800">
                <a:defRPr/>
              </a:pPr>
              <a:r>
                <a:rPr lang="zh-CN" altLang="en-US" sz="2400" b="1" kern="0" dirty="0">
                  <a:solidFill>
                    <a:schemeClr val="accent1"/>
                  </a:solidFill>
                  <a:latin typeface="微软雅黑" panose="020B0503020204020204" pitchFamily="34" charset="-122"/>
                  <a:ea typeface="微软雅黑" panose="020B0503020204020204" pitchFamily="34" charset="-122"/>
                </a:rPr>
                <a:t>系统模块</a:t>
              </a:r>
              <a:endParaRPr lang="zh-CN" altLang="en-US" sz="2400" b="1" kern="0" dirty="0">
                <a:solidFill>
                  <a:schemeClr val="accent1"/>
                </a:solidFill>
                <a:latin typeface="微软雅黑" panose="020B0503020204020204" pitchFamily="34" charset="-122"/>
                <a:ea typeface="微软雅黑" panose="020B0503020204020204" pitchFamily="34" charset="-122"/>
              </a:endParaRPr>
            </a:p>
          </p:txBody>
        </p:sp>
        <p:sp>
          <p:nvSpPr>
            <p:cNvPr id="13" name="菱形 12"/>
            <p:cNvSpPr/>
            <p:nvPr/>
          </p:nvSpPr>
          <p:spPr>
            <a:xfrm>
              <a:off x="2279324" y="3542251"/>
              <a:ext cx="624351" cy="624351"/>
            </a:xfrm>
            <a:prstGeom prst="diamond">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normAutofit/>
            </a:bodyPr>
            <a:lstStyle/>
            <a:p>
              <a:pPr algn="ctr"/>
              <a:r>
                <a:rPr lang="en-US" altLang="zh-CN" sz="1280">
                  <a:solidFill>
                    <a:schemeClr val="bg1"/>
                  </a:solidFill>
                  <a:latin typeface="Impact" panose="020B0806030902050204" pitchFamily="34" charset="0"/>
                </a:rPr>
                <a:t>02</a:t>
              </a:r>
              <a:endParaRPr lang="en-US" altLang="zh-CN" sz="1280">
                <a:solidFill>
                  <a:schemeClr val="bg1"/>
                </a:solidFill>
                <a:latin typeface="Impact" panose="020B0806030902050204" pitchFamily="34" charset="0"/>
              </a:endParaRPr>
            </a:p>
          </p:txBody>
        </p:sp>
        <p:sp>
          <p:nvSpPr>
            <p:cNvPr id="24" name="文本框 17"/>
            <p:cNvSpPr txBox="1"/>
            <p:nvPr/>
          </p:nvSpPr>
          <p:spPr>
            <a:xfrm>
              <a:off x="2746849" y="3541954"/>
              <a:ext cx="3962586" cy="507414"/>
            </a:xfrm>
            <a:prstGeom prst="rect">
              <a:avLst/>
            </a:prstGeom>
            <a:noFill/>
          </p:spPr>
          <p:txBody>
            <a:bodyPr wrap="none" lIns="269985" tIns="0" rIns="0" bIns="0" anchor="b" anchorCtr="0">
              <a:noAutofit/>
            </a:bodyPr>
            <a:lstStyle/>
            <a:p>
              <a:r>
                <a:rPr lang="zh-CN" altLang="en-US" sz="2400" b="1" dirty="0">
                  <a:solidFill>
                    <a:schemeClr val="accent1"/>
                  </a:solidFill>
                  <a:latin typeface="微软雅黑" panose="020B0503020204020204" pitchFamily="34" charset="-122"/>
                  <a:ea typeface="微软雅黑" panose="020B0503020204020204" pitchFamily="34" charset="-122"/>
                </a:rPr>
                <a:t>系统特点</a:t>
              </a:r>
              <a:endParaRPr lang="zh-CN" altLang="en-US" sz="2400" b="1" kern="0" dirty="0">
                <a:solidFill>
                  <a:schemeClr val="accent1"/>
                </a:solidFill>
                <a:latin typeface="微软雅黑" panose="020B0503020204020204" pitchFamily="34" charset="-122"/>
                <a:ea typeface="微软雅黑" panose="020B0503020204020204" pitchFamily="34" charset="-122"/>
              </a:endParaRPr>
            </a:p>
          </p:txBody>
        </p:sp>
        <p:sp>
          <p:nvSpPr>
            <p:cNvPr id="15" name="菱形 14"/>
            <p:cNvSpPr/>
            <p:nvPr/>
          </p:nvSpPr>
          <p:spPr>
            <a:xfrm>
              <a:off x="2279324" y="2707303"/>
              <a:ext cx="624351" cy="624351"/>
            </a:xfrm>
            <a:prstGeom prst="diamond">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normAutofit/>
            </a:bodyPr>
            <a:lstStyle/>
            <a:p>
              <a:pPr algn="ctr"/>
              <a:r>
                <a:rPr lang="en-US" altLang="zh-CN" sz="1280">
                  <a:solidFill>
                    <a:schemeClr val="bg1"/>
                  </a:solidFill>
                  <a:latin typeface="Impact" panose="020B0806030902050204" pitchFamily="34" charset="0"/>
                </a:rPr>
                <a:t>01</a:t>
              </a:r>
              <a:endParaRPr lang="en-US" altLang="zh-CN" sz="1280">
                <a:solidFill>
                  <a:schemeClr val="bg1"/>
                </a:solidFill>
                <a:latin typeface="Impact" panose="020B0806030902050204" pitchFamily="34" charset="0"/>
              </a:endParaRPr>
            </a:p>
          </p:txBody>
        </p:sp>
        <p:sp>
          <p:nvSpPr>
            <p:cNvPr id="22" name="文本框 15"/>
            <p:cNvSpPr txBox="1"/>
            <p:nvPr/>
          </p:nvSpPr>
          <p:spPr>
            <a:xfrm>
              <a:off x="2746849" y="2687531"/>
              <a:ext cx="3962586" cy="507414"/>
            </a:xfrm>
            <a:prstGeom prst="rect">
              <a:avLst/>
            </a:prstGeom>
            <a:noFill/>
          </p:spPr>
          <p:txBody>
            <a:bodyPr wrap="none" lIns="269985" tIns="0" rIns="0" bIns="0" anchor="b" anchorCtr="0">
              <a:noAutofit/>
            </a:bodyPr>
            <a:lstStyle/>
            <a:p>
              <a:pPr defTabSz="685800">
                <a:defRPr/>
              </a:pPr>
              <a:r>
                <a:rPr lang="zh-CN" altLang="en-US" sz="2400" b="1" dirty="0">
                  <a:solidFill>
                    <a:schemeClr val="accent1"/>
                  </a:solidFill>
                  <a:latin typeface="微软雅黑" panose="020B0503020204020204" pitchFamily="34" charset="-122"/>
                  <a:ea typeface="微软雅黑" panose="020B0503020204020204" pitchFamily="34" charset="-122"/>
                </a:rPr>
                <a:t>项目介绍</a:t>
              </a:r>
              <a:endParaRPr lang="zh-CN" altLang="en-US" sz="2400" b="1" kern="0" dirty="0">
                <a:solidFill>
                  <a:schemeClr val="accent1"/>
                </a:solidFill>
                <a:latin typeface="微软雅黑" panose="020B0503020204020204" pitchFamily="34" charset="-122"/>
                <a:ea typeface="微软雅黑" panose="020B0503020204020204" pitchFamily="34" charset="-122"/>
              </a:endParaRPr>
            </a:p>
          </p:txBody>
        </p:sp>
      </p:grpSp>
      <p:grpSp>
        <p:nvGrpSpPr>
          <p:cNvPr id="2" name="组合 1"/>
          <p:cNvGrpSpPr/>
          <p:nvPr/>
        </p:nvGrpSpPr>
        <p:grpSpPr>
          <a:xfrm>
            <a:off x="908696" y="445627"/>
            <a:ext cx="7326611" cy="1570979"/>
            <a:chOff x="1211325" y="592955"/>
            <a:chExt cx="9769351" cy="2094753"/>
          </a:xfrm>
        </p:grpSpPr>
        <p:sp>
          <p:nvSpPr>
            <p:cNvPr id="5" name="五边形 24"/>
            <p:cNvSpPr/>
            <p:nvPr/>
          </p:nvSpPr>
          <p:spPr bwMode="auto">
            <a:xfrm>
              <a:off x="2904339" y="1730793"/>
              <a:ext cx="8076337" cy="469096"/>
            </a:xfrm>
            <a:prstGeom prst="homePlate">
              <a:avLst>
                <a:gd name="adj" fmla="val 34062"/>
              </a:avLst>
            </a:prstGeom>
            <a:solidFill>
              <a:schemeClr val="accent1"/>
            </a:solidFill>
            <a:ln w="19050">
              <a:noFill/>
              <a:round/>
            </a:ln>
          </p:spPr>
          <p:txBody>
            <a:bodyPr anchor="ctr"/>
            <a:lstStyle/>
            <a:p>
              <a:pPr algn="ctr"/>
              <a:endParaRPr sz="1280"/>
            </a:p>
          </p:txBody>
        </p:sp>
        <p:sp>
          <p:nvSpPr>
            <p:cNvPr id="6" name="任意多边形 25"/>
            <p:cNvSpPr/>
            <p:nvPr/>
          </p:nvSpPr>
          <p:spPr bwMode="auto">
            <a:xfrm flipV="1">
              <a:off x="1211325" y="592955"/>
              <a:ext cx="1606929" cy="1606934"/>
            </a:xfrm>
            <a:custGeom>
              <a:avLst/>
              <a:gdLst>
                <a:gd name="connsiteX0" fmla="*/ 1008112 w 2016224"/>
                <a:gd name="connsiteY0" fmla="*/ 0 h 2016224"/>
                <a:gd name="connsiteX1" fmla="*/ 2016224 w 2016224"/>
                <a:gd name="connsiteY1" fmla="*/ 0 h 2016224"/>
                <a:gd name="connsiteX2" fmla="*/ 2016224 w 2016224"/>
                <a:gd name="connsiteY2" fmla="*/ 1008112 h 2016224"/>
                <a:gd name="connsiteX3" fmla="*/ 1008112 w 2016224"/>
                <a:gd name="connsiteY3" fmla="*/ 2016224 h 2016224"/>
                <a:gd name="connsiteX4" fmla="*/ 0 w 2016224"/>
                <a:gd name="connsiteY4" fmla="*/ 1008112 h 2016224"/>
                <a:gd name="connsiteX5" fmla="*/ 1008112 w 2016224"/>
                <a:gd name="connsiteY5" fmla="*/ 0 h 2016224"/>
                <a:gd name="connsiteX6" fmla="*/ 1008112 w 2016224"/>
                <a:gd name="connsiteY6" fmla="*/ 598566 h 2016224"/>
                <a:gd name="connsiteX7" fmla="*/ 598566 w 2016224"/>
                <a:gd name="connsiteY7" fmla="*/ 1008112 h 2016224"/>
                <a:gd name="connsiteX8" fmla="*/ 598565 w 2016224"/>
                <a:gd name="connsiteY8" fmla="*/ 1008112 h 2016224"/>
                <a:gd name="connsiteX9" fmla="*/ 1008111 w 2016224"/>
                <a:gd name="connsiteY9" fmla="*/ 1417658 h 2016224"/>
                <a:gd name="connsiteX10" fmla="*/ 1417657 w 2016224"/>
                <a:gd name="connsiteY10" fmla="*/ 1008112 h 2016224"/>
                <a:gd name="connsiteX11" fmla="*/ 1417657 w 2016224"/>
                <a:gd name="connsiteY11" fmla="*/ 598566 h 2016224"/>
                <a:gd name="connsiteX12" fmla="*/ 1008112 w 2016224"/>
                <a:gd name="connsiteY12" fmla="*/ 598566 h 2016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016224" h="2016224">
                  <a:moveTo>
                    <a:pt x="1008112" y="0"/>
                  </a:moveTo>
                  <a:lnTo>
                    <a:pt x="2016224" y="0"/>
                  </a:lnTo>
                  <a:lnTo>
                    <a:pt x="2016224" y="1008112"/>
                  </a:lnTo>
                  <a:cubicBezTo>
                    <a:pt x="2016224" y="1564877"/>
                    <a:pt x="1564877" y="2016224"/>
                    <a:pt x="1008112" y="2016224"/>
                  </a:cubicBezTo>
                  <a:cubicBezTo>
                    <a:pt x="451347" y="2016224"/>
                    <a:pt x="0" y="1564877"/>
                    <a:pt x="0" y="1008112"/>
                  </a:cubicBezTo>
                  <a:cubicBezTo>
                    <a:pt x="0" y="451347"/>
                    <a:pt x="451347" y="0"/>
                    <a:pt x="1008112" y="0"/>
                  </a:cubicBezTo>
                  <a:close/>
                  <a:moveTo>
                    <a:pt x="1008112" y="598566"/>
                  </a:moveTo>
                  <a:cubicBezTo>
                    <a:pt x="781926" y="598566"/>
                    <a:pt x="598566" y="781926"/>
                    <a:pt x="598566" y="1008112"/>
                  </a:cubicBezTo>
                  <a:lnTo>
                    <a:pt x="598565" y="1008112"/>
                  </a:lnTo>
                  <a:cubicBezTo>
                    <a:pt x="598565" y="1234298"/>
                    <a:pt x="781925" y="1417658"/>
                    <a:pt x="1008111" y="1417658"/>
                  </a:cubicBezTo>
                  <a:cubicBezTo>
                    <a:pt x="1234297" y="1417658"/>
                    <a:pt x="1417657" y="1234298"/>
                    <a:pt x="1417657" y="1008112"/>
                  </a:cubicBezTo>
                  <a:lnTo>
                    <a:pt x="1417657" y="598566"/>
                  </a:lnTo>
                  <a:lnTo>
                    <a:pt x="1008112" y="598566"/>
                  </a:lnTo>
                  <a:close/>
                </a:path>
              </a:pathLst>
            </a:custGeom>
            <a:solidFill>
              <a:schemeClr val="accent1"/>
            </a:solidFill>
            <a:ln w="19050">
              <a:noFill/>
              <a:round/>
            </a:ln>
          </p:spPr>
          <p:txBody>
            <a:bodyPr anchor="ctr"/>
            <a:lstStyle/>
            <a:p>
              <a:pPr algn="ctr"/>
              <a:endParaRPr sz="1280"/>
            </a:p>
          </p:txBody>
        </p:sp>
        <p:sp>
          <p:nvSpPr>
            <p:cNvPr id="7" name="五边形 26"/>
            <p:cNvSpPr/>
            <p:nvPr/>
          </p:nvSpPr>
          <p:spPr bwMode="auto">
            <a:xfrm rot="5400000">
              <a:off x="2206195" y="2075649"/>
              <a:ext cx="746076" cy="478042"/>
            </a:xfrm>
            <a:prstGeom prst="homePlate">
              <a:avLst/>
            </a:prstGeom>
            <a:solidFill>
              <a:schemeClr val="accent1"/>
            </a:solidFill>
            <a:ln w="19050">
              <a:noFill/>
              <a:round/>
            </a:ln>
          </p:spPr>
          <p:txBody>
            <a:bodyPr anchor="ctr"/>
            <a:lstStyle/>
            <a:p>
              <a:pPr algn="ctr"/>
              <a:endParaRPr sz="1280"/>
            </a:p>
          </p:txBody>
        </p:sp>
        <p:sp>
          <p:nvSpPr>
            <p:cNvPr id="8" name="矩形 7"/>
            <p:cNvSpPr/>
            <p:nvPr/>
          </p:nvSpPr>
          <p:spPr>
            <a:xfrm>
              <a:off x="8244114" y="1226768"/>
              <a:ext cx="1981984" cy="1231109"/>
            </a:xfrm>
            <a:prstGeom prst="rect">
              <a:avLst/>
            </a:prstGeom>
            <a:solidFill>
              <a:schemeClr val="bg1"/>
            </a:solidFill>
          </p:spPr>
          <p:txBody>
            <a:bodyPr wrap="square">
              <a:normAutofit/>
            </a:bodyPr>
            <a:lstStyle/>
            <a:p>
              <a:pPr algn="r"/>
              <a:r>
                <a:rPr lang="zh-CN" altLang="en-US" sz="4050" b="1" spc="225" dirty="0">
                  <a:solidFill>
                    <a:schemeClr val="bg1">
                      <a:lumMod val="65000"/>
                    </a:schemeClr>
                  </a:solidFill>
                </a:rPr>
                <a:t>目录</a:t>
              </a:r>
              <a:endParaRPr lang="zh-CN" altLang="en-US" sz="4050" b="1" spc="225" dirty="0">
                <a:solidFill>
                  <a:schemeClr val="bg1">
                    <a:lumMod val="65000"/>
                  </a:schemeClr>
                </a:solidFill>
              </a:endParaRPr>
            </a:p>
          </p:txBody>
        </p:sp>
        <p:sp>
          <p:nvSpPr>
            <p:cNvPr id="17" name="矩形 16"/>
            <p:cNvSpPr/>
            <p:nvPr/>
          </p:nvSpPr>
          <p:spPr>
            <a:xfrm>
              <a:off x="8554856" y="2036367"/>
              <a:ext cx="1569665" cy="369333"/>
            </a:xfrm>
            <a:prstGeom prst="rect">
              <a:avLst/>
            </a:prstGeom>
          </p:spPr>
          <p:txBody>
            <a:bodyPr wrap="none">
              <a:normAutofit lnSpcReduction="10000"/>
            </a:bodyPr>
            <a:lstStyle/>
            <a:p>
              <a:pPr algn="r"/>
              <a:r>
                <a:rPr lang="en-US" altLang="zh-CN" sz="1280" b="1" spc="225" dirty="0">
                  <a:solidFill>
                    <a:schemeClr val="bg1">
                      <a:lumMod val="65000"/>
                    </a:schemeClr>
                  </a:solidFill>
                </a:rPr>
                <a:t>CONTENT</a:t>
              </a:r>
              <a:endParaRPr lang="en-US" altLang="zh-CN" sz="1280" b="1" spc="225" dirty="0">
                <a:solidFill>
                  <a:schemeClr val="bg1">
                    <a:lumMod val="65000"/>
                  </a:schemeClr>
                </a:solidFill>
              </a:endParaRPr>
            </a:p>
          </p:txBody>
        </p:sp>
      </p:gr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advClick="0" advTm="0">
        <p15:prstTrans prst="fallOver"/>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wipe(up)">
                                      <p:cBhvr>
                                        <p:cTn id="11"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TextBox 39"/>
          <p:cNvSpPr txBox="1"/>
          <p:nvPr/>
        </p:nvSpPr>
        <p:spPr>
          <a:xfrm>
            <a:off x="1654180" y="5919748"/>
            <a:ext cx="815909" cy="338706"/>
          </a:xfrm>
          <a:prstGeom prst="rect">
            <a:avLst/>
          </a:prstGeom>
          <a:noFill/>
        </p:spPr>
        <p:txBody>
          <a:bodyPr wrap="none" lIns="61109" tIns="30555" rIns="61109" bIns="30555" rtlCol="0">
            <a:spAutoFit/>
          </a:bodyPr>
          <a:lstStyle/>
          <a:p>
            <a:r>
              <a:rPr lang="zh-CN" altLang="en-US" dirty="0"/>
              <a:t>延迟符</a:t>
            </a:r>
            <a:endParaRPr lang="zh-CN" altLang="en-US" dirty="0"/>
          </a:p>
        </p:txBody>
      </p:sp>
      <p:sp>
        <p:nvSpPr>
          <p:cNvPr id="53" name="Freeform 15"/>
          <p:cNvSpPr>
            <a:spLocks noEditPoints="1" noChangeArrowheads="1"/>
          </p:cNvSpPr>
          <p:nvPr/>
        </p:nvSpPr>
        <p:spPr bwMode="auto">
          <a:xfrm>
            <a:off x="4370466" y="1637342"/>
            <a:ext cx="313566" cy="674285"/>
          </a:xfrm>
          <a:custGeom>
            <a:avLst/>
            <a:gdLst>
              <a:gd name="T0" fmla="*/ 72 w 77"/>
              <a:gd name="T1" fmla="*/ 96 h 165"/>
              <a:gd name="T2" fmla="*/ 77 w 77"/>
              <a:gd name="T3" fmla="*/ 94 h 165"/>
              <a:gd name="T4" fmla="*/ 53 w 77"/>
              <a:gd name="T5" fmla="*/ 38 h 165"/>
              <a:gd name="T6" fmla="*/ 23 w 77"/>
              <a:gd name="T7" fmla="*/ 38 h 165"/>
              <a:gd name="T8" fmla="*/ 0 w 77"/>
              <a:gd name="T9" fmla="*/ 94 h 165"/>
              <a:gd name="T10" fmla="*/ 5 w 77"/>
              <a:gd name="T11" fmla="*/ 96 h 165"/>
              <a:gd name="T12" fmla="*/ 26 w 77"/>
              <a:gd name="T13" fmla="*/ 56 h 165"/>
              <a:gd name="T14" fmla="*/ 29 w 77"/>
              <a:gd name="T15" fmla="*/ 74 h 165"/>
              <a:gd name="T16" fmla="*/ 7 w 77"/>
              <a:gd name="T17" fmla="*/ 112 h 165"/>
              <a:gd name="T18" fmla="*/ 29 w 77"/>
              <a:gd name="T19" fmla="*/ 112 h 165"/>
              <a:gd name="T20" fmla="*/ 36 w 77"/>
              <a:gd name="T21" fmla="*/ 165 h 165"/>
              <a:gd name="T22" fmla="*/ 42 w 77"/>
              <a:gd name="T23" fmla="*/ 165 h 165"/>
              <a:gd name="T24" fmla="*/ 48 w 77"/>
              <a:gd name="T25" fmla="*/ 112 h 165"/>
              <a:gd name="T26" fmla="*/ 69 w 77"/>
              <a:gd name="T27" fmla="*/ 112 h 165"/>
              <a:gd name="T28" fmla="*/ 48 w 77"/>
              <a:gd name="T29" fmla="*/ 74 h 165"/>
              <a:gd name="T30" fmla="*/ 51 w 77"/>
              <a:gd name="T31" fmla="*/ 56 h 165"/>
              <a:gd name="T32" fmla="*/ 72 w 77"/>
              <a:gd name="T33" fmla="*/ 96 h 165"/>
              <a:gd name="T34" fmla="*/ 37 w 77"/>
              <a:gd name="T35" fmla="*/ 25 h 165"/>
              <a:gd name="T36" fmla="*/ 46 w 77"/>
              <a:gd name="T37" fmla="*/ 22 h 165"/>
              <a:gd name="T38" fmla="*/ 50 w 77"/>
              <a:gd name="T39" fmla="*/ 13 h 165"/>
              <a:gd name="T40" fmla="*/ 47 w 77"/>
              <a:gd name="T41" fmla="*/ 4 h 165"/>
              <a:gd name="T42" fmla="*/ 37 w 77"/>
              <a:gd name="T43" fmla="*/ 0 h 165"/>
              <a:gd name="T44" fmla="*/ 28 w 77"/>
              <a:gd name="T45" fmla="*/ 4 h 165"/>
              <a:gd name="T46" fmla="*/ 25 w 77"/>
              <a:gd name="T47" fmla="*/ 13 h 165"/>
              <a:gd name="T48" fmla="*/ 28 w 77"/>
              <a:gd name="T49" fmla="*/ 22 h 165"/>
              <a:gd name="T50" fmla="*/ 37 w 77"/>
              <a:gd name="T51" fmla="*/ 25 h 165"/>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77"/>
              <a:gd name="T79" fmla="*/ 0 h 165"/>
              <a:gd name="T80" fmla="*/ 77 w 77"/>
              <a:gd name="T81" fmla="*/ 165 h 165"/>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77" h="165">
                <a:moveTo>
                  <a:pt x="72" y="96"/>
                </a:moveTo>
                <a:cubicBezTo>
                  <a:pt x="74" y="96"/>
                  <a:pt x="76" y="95"/>
                  <a:pt x="77" y="94"/>
                </a:cubicBezTo>
                <a:cubicBezTo>
                  <a:pt x="53" y="38"/>
                  <a:pt x="53" y="38"/>
                  <a:pt x="53" y="38"/>
                </a:cubicBezTo>
                <a:cubicBezTo>
                  <a:pt x="23" y="38"/>
                  <a:pt x="23" y="38"/>
                  <a:pt x="23" y="38"/>
                </a:cubicBezTo>
                <a:cubicBezTo>
                  <a:pt x="0" y="94"/>
                  <a:pt x="0" y="94"/>
                  <a:pt x="0" y="94"/>
                </a:cubicBezTo>
                <a:cubicBezTo>
                  <a:pt x="5" y="96"/>
                  <a:pt x="5" y="96"/>
                  <a:pt x="5" y="96"/>
                </a:cubicBezTo>
                <a:cubicBezTo>
                  <a:pt x="26" y="56"/>
                  <a:pt x="26" y="56"/>
                  <a:pt x="26" y="56"/>
                </a:cubicBezTo>
                <a:cubicBezTo>
                  <a:pt x="29" y="74"/>
                  <a:pt x="29" y="74"/>
                  <a:pt x="29" y="74"/>
                </a:cubicBezTo>
                <a:cubicBezTo>
                  <a:pt x="7" y="112"/>
                  <a:pt x="7" y="112"/>
                  <a:pt x="7" y="112"/>
                </a:cubicBezTo>
                <a:cubicBezTo>
                  <a:pt x="29" y="112"/>
                  <a:pt x="29" y="112"/>
                  <a:pt x="29" y="112"/>
                </a:cubicBezTo>
                <a:cubicBezTo>
                  <a:pt x="36" y="165"/>
                  <a:pt x="36" y="165"/>
                  <a:pt x="36" y="165"/>
                </a:cubicBezTo>
                <a:cubicBezTo>
                  <a:pt x="42" y="165"/>
                  <a:pt x="42" y="165"/>
                  <a:pt x="42" y="165"/>
                </a:cubicBezTo>
                <a:cubicBezTo>
                  <a:pt x="48" y="112"/>
                  <a:pt x="48" y="112"/>
                  <a:pt x="48" y="112"/>
                </a:cubicBezTo>
                <a:cubicBezTo>
                  <a:pt x="69" y="112"/>
                  <a:pt x="69" y="112"/>
                  <a:pt x="69" y="112"/>
                </a:cubicBezTo>
                <a:cubicBezTo>
                  <a:pt x="48" y="74"/>
                  <a:pt x="48" y="74"/>
                  <a:pt x="48" y="74"/>
                </a:cubicBezTo>
                <a:cubicBezTo>
                  <a:pt x="51" y="56"/>
                  <a:pt x="51" y="56"/>
                  <a:pt x="51" y="56"/>
                </a:cubicBezTo>
                <a:lnTo>
                  <a:pt x="72" y="96"/>
                </a:lnTo>
                <a:close/>
                <a:moveTo>
                  <a:pt x="37" y="25"/>
                </a:moveTo>
                <a:cubicBezTo>
                  <a:pt x="41" y="25"/>
                  <a:pt x="44" y="24"/>
                  <a:pt x="46" y="22"/>
                </a:cubicBezTo>
                <a:cubicBezTo>
                  <a:pt x="49" y="19"/>
                  <a:pt x="50" y="16"/>
                  <a:pt x="50" y="13"/>
                </a:cubicBezTo>
                <a:cubicBezTo>
                  <a:pt x="50" y="9"/>
                  <a:pt x="49" y="6"/>
                  <a:pt x="47" y="4"/>
                </a:cubicBezTo>
                <a:cubicBezTo>
                  <a:pt x="44" y="1"/>
                  <a:pt x="41" y="0"/>
                  <a:pt x="37" y="0"/>
                </a:cubicBezTo>
                <a:cubicBezTo>
                  <a:pt x="34" y="0"/>
                  <a:pt x="31" y="1"/>
                  <a:pt x="28" y="4"/>
                </a:cubicBezTo>
                <a:cubicBezTo>
                  <a:pt x="26" y="6"/>
                  <a:pt x="25" y="9"/>
                  <a:pt x="25" y="13"/>
                </a:cubicBezTo>
                <a:cubicBezTo>
                  <a:pt x="25" y="16"/>
                  <a:pt x="26" y="19"/>
                  <a:pt x="28" y="22"/>
                </a:cubicBezTo>
                <a:cubicBezTo>
                  <a:pt x="31" y="24"/>
                  <a:pt x="34" y="25"/>
                  <a:pt x="37" y="25"/>
                </a:cubicBezTo>
                <a:close/>
              </a:path>
            </a:pathLst>
          </a:custGeom>
          <a:solidFill>
            <a:srgbClr val="FFFFFF"/>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zh-CN">
              <a:solidFill>
                <a:srgbClr val="000000"/>
              </a:solidFill>
              <a:sym typeface="宋体" panose="02010600030101010101" pitchFamily="2" charset="-122"/>
            </a:endParaRPr>
          </a:p>
        </p:txBody>
      </p:sp>
      <p:sp>
        <p:nvSpPr>
          <p:cNvPr id="54" name="Freeform 16"/>
          <p:cNvSpPr>
            <a:spLocks noChangeArrowheads="1"/>
          </p:cNvSpPr>
          <p:nvPr/>
        </p:nvSpPr>
        <p:spPr bwMode="auto">
          <a:xfrm>
            <a:off x="3926492" y="1961290"/>
            <a:ext cx="93777" cy="23453"/>
          </a:xfrm>
          <a:custGeom>
            <a:avLst/>
            <a:gdLst>
              <a:gd name="T0" fmla="*/ 32 w 32"/>
              <a:gd name="T1" fmla="*/ 0 h 8"/>
              <a:gd name="T2" fmla="*/ 31 w 32"/>
              <a:gd name="T3" fmla="*/ 8 h 8"/>
              <a:gd name="T4" fmla="*/ 0 w 32"/>
              <a:gd name="T5" fmla="*/ 8 h 8"/>
              <a:gd name="T6" fmla="*/ 1 w 32"/>
              <a:gd name="T7" fmla="*/ 0 h 8"/>
              <a:gd name="T8" fmla="*/ 32 w 32"/>
              <a:gd name="T9" fmla="*/ 0 h 8"/>
              <a:gd name="T10" fmla="*/ 0 60000 65536"/>
              <a:gd name="T11" fmla="*/ 0 60000 65536"/>
              <a:gd name="T12" fmla="*/ 0 60000 65536"/>
              <a:gd name="T13" fmla="*/ 0 60000 65536"/>
              <a:gd name="T14" fmla="*/ 0 60000 65536"/>
              <a:gd name="T15" fmla="*/ 0 w 32"/>
              <a:gd name="T16" fmla="*/ 0 h 8"/>
              <a:gd name="T17" fmla="*/ 32 w 32"/>
              <a:gd name="T18" fmla="*/ 8 h 8"/>
            </a:gdLst>
            <a:ahLst/>
            <a:cxnLst>
              <a:cxn ang="T10">
                <a:pos x="T0" y="T1"/>
              </a:cxn>
              <a:cxn ang="T11">
                <a:pos x="T2" y="T3"/>
              </a:cxn>
              <a:cxn ang="T12">
                <a:pos x="T4" y="T5"/>
              </a:cxn>
              <a:cxn ang="T13">
                <a:pos x="T6" y="T7"/>
              </a:cxn>
              <a:cxn ang="T14">
                <a:pos x="T8" y="T9"/>
              </a:cxn>
            </a:cxnLst>
            <a:rect l="T15" t="T16" r="T17" b="T18"/>
            <a:pathLst>
              <a:path w="32" h="8">
                <a:moveTo>
                  <a:pt x="32" y="0"/>
                </a:moveTo>
                <a:lnTo>
                  <a:pt x="31" y="8"/>
                </a:lnTo>
                <a:lnTo>
                  <a:pt x="0" y="8"/>
                </a:lnTo>
                <a:lnTo>
                  <a:pt x="1" y="0"/>
                </a:lnTo>
                <a:lnTo>
                  <a:pt x="32" y="0"/>
                </a:lnTo>
                <a:close/>
              </a:path>
            </a:pathLst>
          </a:custGeom>
          <a:solidFill>
            <a:srgbClr val="FFFFFF"/>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zh-CN">
              <a:solidFill>
                <a:srgbClr val="000000"/>
              </a:solidFill>
              <a:sym typeface="宋体" panose="02010600030101010101" pitchFamily="2" charset="-122"/>
            </a:endParaRPr>
          </a:p>
        </p:txBody>
      </p:sp>
      <p:sp>
        <p:nvSpPr>
          <p:cNvPr id="55" name="Freeform 20"/>
          <p:cNvSpPr>
            <a:spLocks noEditPoints="1" noChangeArrowheads="1"/>
          </p:cNvSpPr>
          <p:nvPr/>
        </p:nvSpPr>
        <p:spPr bwMode="auto">
          <a:xfrm>
            <a:off x="4458381" y="2960474"/>
            <a:ext cx="202206" cy="598062"/>
          </a:xfrm>
          <a:custGeom>
            <a:avLst/>
            <a:gdLst>
              <a:gd name="T0" fmla="*/ 50 w 50"/>
              <a:gd name="T1" fmla="*/ 96 h 147"/>
              <a:gd name="T2" fmla="*/ 41 w 50"/>
              <a:gd name="T3" fmla="*/ 96 h 147"/>
              <a:gd name="T4" fmla="*/ 41 w 50"/>
              <a:gd name="T5" fmla="*/ 147 h 147"/>
              <a:gd name="T6" fmla="*/ 28 w 50"/>
              <a:gd name="T7" fmla="*/ 147 h 147"/>
              <a:gd name="T8" fmla="*/ 28 w 50"/>
              <a:gd name="T9" fmla="*/ 96 h 147"/>
              <a:gd name="T10" fmla="*/ 21 w 50"/>
              <a:gd name="T11" fmla="*/ 96 h 147"/>
              <a:gd name="T12" fmla="*/ 21 w 50"/>
              <a:gd name="T13" fmla="*/ 147 h 147"/>
              <a:gd name="T14" fmla="*/ 9 w 50"/>
              <a:gd name="T15" fmla="*/ 147 h 147"/>
              <a:gd name="T16" fmla="*/ 9 w 50"/>
              <a:gd name="T17" fmla="*/ 96 h 147"/>
              <a:gd name="T18" fmla="*/ 0 w 50"/>
              <a:gd name="T19" fmla="*/ 96 h 147"/>
              <a:gd name="T20" fmla="*/ 0 w 50"/>
              <a:gd name="T21" fmla="*/ 46 h 147"/>
              <a:gd name="T22" fmla="*/ 4 w 50"/>
              <a:gd name="T23" fmla="*/ 35 h 147"/>
              <a:gd name="T24" fmla="*/ 15 w 50"/>
              <a:gd name="T25" fmla="*/ 28 h 147"/>
              <a:gd name="T26" fmla="*/ 25 w 50"/>
              <a:gd name="T27" fmla="*/ 26 h 147"/>
              <a:gd name="T28" fmla="*/ 38 w 50"/>
              <a:gd name="T29" fmla="*/ 29 h 147"/>
              <a:gd name="T30" fmla="*/ 49 w 50"/>
              <a:gd name="T31" fmla="*/ 41 h 147"/>
              <a:gd name="T32" fmla="*/ 50 w 50"/>
              <a:gd name="T33" fmla="*/ 45 h 147"/>
              <a:gd name="T34" fmla="*/ 50 w 50"/>
              <a:gd name="T35" fmla="*/ 96 h 147"/>
              <a:gd name="T36" fmla="*/ 36 w 50"/>
              <a:gd name="T37" fmla="*/ 11 h 147"/>
              <a:gd name="T38" fmla="*/ 33 w 50"/>
              <a:gd name="T39" fmla="*/ 18 h 147"/>
              <a:gd name="T40" fmla="*/ 25 w 50"/>
              <a:gd name="T41" fmla="*/ 22 h 147"/>
              <a:gd name="T42" fmla="*/ 17 w 50"/>
              <a:gd name="T43" fmla="*/ 18 h 147"/>
              <a:gd name="T44" fmla="*/ 14 w 50"/>
              <a:gd name="T45" fmla="*/ 11 h 147"/>
              <a:gd name="T46" fmla="*/ 17 w 50"/>
              <a:gd name="T47" fmla="*/ 3 h 147"/>
              <a:gd name="T48" fmla="*/ 25 w 50"/>
              <a:gd name="T49" fmla="*/ 0 h 147"/>
              <a:gd name="T50" fmla="*/ 33 w 50"/>
              <a:gd name="T51" fmla="*/ 3 h 147"/>
              <a:gd name="T52" fmla="*/ 36 w 50"/>
              <a:gd name="T53" fmla="*/ 11 h 147"/>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50"/>
              <a:gd name="T82" fmla="*/ 0 h 147"/>
              <a:gd name="T83" fmla="*/ 50 w 50"/>
              <a:gd name="T84" fmla="*/ 147 h 147"/>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50" h="147">
                <a:moveTo>
                  <a:pt x="50" y="96"/>
                </a:moveTo>
                <a:cubicBezTo>
                  <a:pt x="41" y="96"/>
                  <a:pt x="41" y="96"/>
                  <a:pt x="41" y="96"/>
                </a:cubicBezTo>
                <a:cubicBezTo>
                  <a:pt x="41" y="147"/>
                  <a:pt x="41" y="147"/>
                  <a:pt x="41" y="147"/>
                </a:cubicBezTo>
                <a:cubicBezTo>
                  <a:pt x="28" y="147"/>
                  <a:pt x="28" y="147"/>
                  <a:pt x="28" y="147"/>
                </a:cubicBezTo>
                <a:cubicBezTo>
                  <a:pt x="28" y="96"/>
                  <a:pt x="28" y="96"/>
                  <a:pt x="28" y="96"/>
                </a:cubicBezTo>
                <a:cubicBezTo>
                  <a:pt x="21" y="96"/>
                  <a:pt x="21" y="96"/>
                  <a:pt x="21" y="96"/>
                </a:cubicBezTo>
                <a:cubicBezTo>
                  <a:pt x="21" y="147"/>
                  <a:pt x="21" y="147"/>
                  <a:pt x="21" y="147"/>
                </a:cubicBezTo>
                <a:cubicBezTo>
                  <a:pt x="9" y="147"/>
                  <a:pt x="9" y="147"/>
                  <a:pt x="9" y="147"/>
                </a:cubicBezTo>
                <a:cubicBezTo>
                  <a:pt x="9" y="96"/>
                  <a:pt x="9" y="96"/>
                  <a:pt x="9" y="96"/>
                </a:cubicBezTo>
                <a:cubicBezTo>
                  <a:pt x="0" y="96"/>
                  <a:pt x="0" y="96"/>
                  <a:pt x="0" y="96"/>
                </a:cubicBezTo>
                <a:cubicBezTo>
                  <a:pt x="0" y="46"/>
                  <a:pt x="0" y="46"/>
                  <a:pt x="0" y="46"/>
                </a:cubicBezTo>
                <a:cubicBezTo>
                  <a:pt x="0" y="42"/>
                  <a:pt x="1" y="39"/>
                  <a:pt x="4" y="35"/>
                </a:cubicBezTo>
                <a:cubicBezTo>
                  <a:pt x="8" y="31"/>
                  <a:pt x="11" y="29"/>
                  <a:pt x="15" y="28"/>
                </a:cubicBezTo>
                <a:cubicBezTo>
                  <a:pt x="20" y="27"/>
                  <a:pt x="23" y="26"/>
                  <a:pt x="25" y="26"/>
                </a:cubicBezTo>
                <a:cubicBezTo>
                  <a:pt x="30" y="26"/>
                  <a:pt x="34" y="27"/>
                  <a:pt x="38" y="29"/>
                </a:cubicBezTo>
                <a:cubicBezTo>
                  <a:pt x="44" y="32"/>
                  <a:pt x="47" y="36"/>
                  <a:pt x="49" y="41"/>
                </a:cubicBezTo>
                <a:cubicBezTo>
                  <a:pt x="50" y="43"/>
                  <a:pt x="50" y="44"/>
                  <a:pt x="50" y="45"/>
                </a:cubicBezTo>
                <a:lnTo>
                  <a:pt x="50" y="96"/>
                </a:lnTo>
                <a:close/>
                <a:moveTo>
                  <a:pt x="36" y="11"/>
                </a:moveTo>
                <a:cubicBezTo>
                  <a:pt x="36" y="14"/>
                  <a:pt x="35" y="16"/>
                  <a:pt x="33" y="18"/>
                </a:cubicBezTo>
                <a:cubicBezTo>
                  <a:pt x="31" y="20"/>
                  <a:pt x="28" y="22"/>
                  <a:pt x="25" y="22"/>
                </a:cubicBezTo>
                <a:cubicBezTo>
                  <a:pt x="22" y="22"/>
                  <a:pt x="19" y="20"/>
                  <a:pt x="17" y="18"/>
                </a:cubicBezTo>
                <a:cubicBezTo>
                  <a:pt x="15" y="16"/>
                  <a:pt x="14" y="14"/>
                  <a:pt x="14" y="11"/>
                </a:cubicBezTo>
                <a:cubicBezTo>
                  <a:pt x="14" y="8"/>
                  <a:pt x="15" y="5"/>
                  <a:pt x="17" y="3"/>
                </a:cubicBezTo>
                <a:cubicBezTo>
                  <a:pt x="20" y="1"/>
                  <a:pt x="22" y="0"/>
                  <a:pt x="25" y="0"/>
                </a:cubicBezTo>
                <a:cubicBezTo>
                  <a:pt x="28" y="0"/>
                  <a:pt x="31" y="1"/>
                  <a:pt x="33" y="3"/>
                </a:cubicBezTo>
                <a:cubicBezTo>
                  <a:pt x="35" y="5"/>
                  <a:pt x="36" y="8"/>
                  <a:pt x="36" y="11"/>
                </a:cubicBezTo>
                <a:close/>
              </a:path>
            </a:pathLst>
          </a:custGeom>
          <a:solidFill>
            <a:srgbClr val="FFFFFF"/>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zh-CN">
              <a:solidFill>
                <a:srgbClr val="000000"/>
              </a:solidFill>
              <a:sym typeface="宋体" panose="02010600030101010101" pitchFamily="2" charset="-122"/>
            </a:endParaRPr>
          </a:p>
        </p:txBody>
      </p:sp>
      <p:sp>
        <p:nvSpPr>
          <p:cNvPr id="56" name="Freeform 21"/>
          <p:cNvSpPr>
            <a:spLocks noChangeArrowheads="1"/>
          </p:cNvSpPr>
          <p:nvPr/>
        </p:nvSpPr>
        <p:spPr bwMode="auto">
          <a:xfrm>
            <a:off x="3947006" y="3173021"/>
            <a:ext cx="172900" cy="172968"/>
          </a:xfrm>
          <a:custGeom>
            <a:avLst/>
            <a:gdLst>
              <a:gd name="T0" fmla="*/ 32 w 59"/>
              <a:gd name="T1" fmla="*/ 0 h 59"/>
              <a:gd name="T2" fmla="*/ 32 w 59"/>
              <a:gd name="T3" fmla="*/ 26 h 59"/>
              <a:gd name="T4" fmla="*/ 59 w 59"/>
              <a:gd name="T5" fmla="*/ 26 h 59"/>
              <a:gd name="T6" fmla="*/ 59 w 59"/>
              <a:gd name="T7" fmla="*/ 33 h 59"/>
              <a:gd name="T8" fmla="*/ 32 w 59"/>
              <a:gd name="T9" fmla="*/ 33 h 59"/>
              <a:gd name="T10" fmla="*/ 32 w 59"/>
              <a:gd name="T11" fmla="*/ 59 h 59"/>
              <a:gd name="T12" fmla="*/ 27 w 59"/>
              <a:gd name="T13" fmla="*/ 59 h 59"/>
              <a:gd name="T14" fmla="*/ 27 w 59"/>
              <a:gd name="T15" fmla="*/ 33 h 59"/>
              <a:gd name="T16" fmla="*/ 0 w 59"/>
              <a:gd name="T17" fmla="*/ 33 h 59"/>
              <a:gd name="T18" fmla="*/ 0 w 59"/>
              <a:gd name="T19" fmla="*/ 26 h 59"/>
              <a:gd name="T20" fmla="*/ 27 w 59"/>
              <a:gd name="T21" fmla="*/ 26 h 59"/>
              <a:gd name="T22" fmla="*/ 27 w 59"/>
              <a:gd name="T23" fmla="*/ 0 h 59"/>
              <a:gd name="T24" fmla="*/ 32 w 59"/>
              <a:gd name="T25" fmla="*/ 0 h 5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9"/>
              <a:gd name="T40" fmla="*/ 0 h 59"/>
              <a:gd name="T41" fmla="*/ 59 w 59"/>
              <a:gd name="T42" fmla="*/ 59 h 5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9" h="59">
                <a:moveTo>
                  <a:pt x="32" y="0"/>
                </a:moveTo>
                <a:lnTo>
                  <a:pt x="32" y="26"/>
                </a:lnTo>
                <a:lnTo>
                  <a:pt x="59" y="26"/>
                </a:lnTo>
                <a:lnTo>
                  <a:pt x="59" y="33"/>
                </a:lnTo>
                <a:lnTo>
                  <a:pt x="32" y="33"/>
                </a:lnTo>
                <a:lnTo>
                  <a:pt x="32" y="59"/>
                </a:lnTo>
                <a:lnTo>
                  <a:pt x="27" y="59"/>
                </a:lnTo>
                <a:lnTo>
                  <a:pt x="27" y="33"/>
                </a:lnTo>
                <a:lnTo>
                  <a:pt x="0" y="33"/>
                </a:lnTo>
                <a:lnTo>
                  <a:pt x="0" y="26"/>
                </a:lnTo>
                <a:lnTo>
                  <a:pt x="27" y="26"/>
                </a:lnTo>
                <a:lnTo>
                  <a:pt x="27" y="0"/>
                </a:lnTo>
                <a:lnTo>
                  <a:pt x="32" y="0"/>
                </a:lnTo>
                <a:close/>
              </a:path>
            </a:pathLst>
          </a:custGeom>
          <a:solidFill>
            <a:srgbClr val="FFFFFF"/>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zh-CN">
              <a:solidFill>
                <a:srgbClr val="000000"/>
              </a:solidFill>
              <a:sym typeface="宋体" panose="02010600030101010101" pitchFamily="2" charset="-122"/>
            </a:endParaRPr>
          </a:p>
        </p:txBody>
      </p:sp>
      <p:sp>
        <p:nvSpPr>
          <p:cNvPr id="58" name="矩形 1"/>
          <p:cNvSpPr>
            <a:spLocks noChangeArrowheads="1"/>
          </p:cNvSpPr>
          <p:nvPr/>
        </p:nvSpPr>
        <p:spPr bwMode="auto">
          <a:xfrm>
            <a:off x="953208" y="2873716"/>
            <a:ext cx="1832750"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spAutoFit/>
          </a:bodyPr>
          <a:lstStyle/>
          <a:p>
            <a:r>
              <a:rPr lang="zh-CN" altLang="en-US" sz="900" kern="0" dirty="0">
                <a:solidFill>
                  <a:schemeClr val="bg1"/>
                </a:solidFill>
                <a:latin typeface="微软雅黑" panose="020B0503020204020204" pitchFamily="34" charset="-122"/>
                <a:ea typeface="微软雅黑" panose="020B0503020204020204" pitchFamily="34" charset="-122"/>
                <a:cs typeface="Raleway Light"/>
              </a:rPr>
              <a:t>这里输入简单的文字概述里输入简单文字概述输入简单的文字概述</a:t>
            </a:r>
            <a:endParaRPr lang="zh-CN" altLang="en-US" sz="9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9" name="矩形 1"/>
          <p:cNvSpPr>
            <a:spLocks noChangeArrowheads="1"/>
          </p:cNvSpPr>
          <p:nvPr/>
        </p:nvSpPr>
        <p:spPr bwMode="auto">
          <a:xfrm>
            <a:off x="6337136" y="1846861"/>
            <a:ext cx="1832750" cy="506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spAutoFit/>
          </a:bodyPr>
          <a:lstStyle/>
          <a:p>
            <a:r>
              <a:rPr lang="zh-CN" altLang="en-US" sz="900" kern="0" dirty="0">
                <a:solidFill>
                  <a:schemeClr val="bg1"/>
                </a:solidFill>
                <a:latin typeface="微软雅黑" panose="020B0503020204020204" pitchFamily="34" charset="-122"/>
                <a:ea typeface="微软雅黑" panose="020B0503020204020204" pitchFamily="34" charset="-122"/>
                <a:cs typeface="Raleway Light"/>
              </a:rPr>
              <a:t>这里输入简单的文字概述里输入简单文字概述输入简单的文字概述</a:t>
            </a:r>
            <a:endParaRPr lang="zh-CN" altLang="en-US" sz="9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0" name="矩形 1"/>
          <p:cNvSpPr>
            <a:spLocks noChangeArrowheads="1"/>
          </p:cNvSpPr>
          <p:nvPr/>
        </p:nvSpPr>
        <p:spPr bwMode="auto">
          <a:xfrm>
            <a:off x="6337136" y="2873716"/>
            <a:ext cx="1832750"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spAutoFit/>
          </a:bodyPr>
          <a:lstStyle/>
          <a:p>
            <a:r>
              <a:rPr lang="zh-CN" altLang="en-US" sz="900" kern="0" dirty="0">
                <a:solidFill>
                  <a:schemeClr val="bg1"/>
                </a:solidFill>
                <a:latin typeface="微软雅黑" panose="020B0503020204020204" pitchFamily="34" charset="-122"/>
                <a:ea typeface="微软雅黑" panose="020B0503020204020204" pitchFamily="34" charset="-122"/>
                <a:cs typeface="Raleway Light"/>
              </a:rPr>
              <a:t>这里输入简单的文字概述里输入简单文字概述输入简单的文字概述</a:t>
            </a:r>
            <a:endParaRPr lang="zh-CN" altLang="en-US" sz="9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1" name="TextBox 682"/>
          <p:cNvSpPr>
            <a:spLocks noChangeArrowheads="1"/>
          </p:cNvSpPr>
          <p:nvPr/>
        </p:nvSpPr>
        <p:spPr bwMode="auto">
          <a:xfrm>
            <a:off x="4891430" y="1830436"/>
            <a:ext cx="56938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2000" dirty="0">
                <a:solidFill>
                  <a:schemeClr val="bg1"/>
                </a:solidFill>
                <a:latin typeface="方正中等线简体" pitchFamily="2" charset="-122"/>
                <a:ea typeface="方正中等线简体" pitchFamily="2" charset="-122"/>
              </a:rPr>
              <a:t>36%</a:t>
            </a:r>
            <a:endParaRPr lang="zh-CN" altLang="en-US" sz="2000" dirty="0">
              <a:solidFill>
                <a:schemeClr val="bg1"/>
              </a:solidFill>
              <a:latin typeface="方正中等线简体" pitchFamily="2" charset="-122"/>
              <a:ea typeface="方正中等线简体" pitchFamily="2" charset="-122"/>
            </a:endParaRPr>
          </a:p>
        </p:txBody>
      </p:sp>
      <p:sp>
        <p:nvSpPr>
          <p:cNvPr id="62" name="TextBox 682"/>
          <p:cNvSpPr>
            <a:spLocks noChangeArrowheads="1"/>
          </p:cNvSpPr>
          <p:nvPr/>
        </p:nvSpPr>
        <p:spPr bwMode="auto">
          <a:xfrm>
            <a:off x="4891430" y="3098768"/>
            <a:ext cx="56938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2000">
                <a:solidFill>
                  <a:schemeClr val="bg1"/>
                </a:solidFill>
                <a:latin typeface="方正中等线简体" pitchFamily="2" charset="-122"/>
                <a:ea typeface="方正中等线简体" pitchFamily="2" charset="-122"/>
              </a:rPr>
              <a:t>54%</a:t>
            </a:r>
            <a:endParaRPr lang="zh-CN" altLang="en-US" sz="2000">
              <a:solidFill>
                <a:schemeClr val="bg1"/>
              </a:solidFill>
              <a:latin typeface="方正中等线简体" pitchFamily="2" charset="-122"/>
              <a:ea typeface="方正中等线简体" pitchFamily="2" charset="-122"/>
            </a:endParaRPr>
          </a:p>
        </p:txBody>
      </p:sp>
      <p:sp>
        <p:nvSpPr>
          <p:cNvPr id="4" name="文本框 3"/>
          <p:cNvSpPr txBox="1"/>
          <p:nvPr/>
        </p:nvSpPr>
        <p:spPr>
          <a:xfrm>
            <a:off x="1040130" y="1160780"/>
            <a:ext cx="6773545" cy="1938020"/>
          </a:xfrm>
          <a:prstGeom prst="rect">
            <a:avLst/>
          </a:prstGeom>
          <a:noFill/>
        </p:spPr>
        <p:txBody>
          <a:bodyPr wrap="square" rtlCol="0" anchor="t">
            <a:spAutoFit/>
          </a:bodyPr>
          <a:p>
            <a:pPr marL="285750" indent="-285750">
              <a:lnSpc>
                <a:spcPct val="150000"/>
              </a:lnSpc>
              <a:spcBef>
                <a:spcPct val="0"/>
              </a:spcBef>
              <a:buClr>
                <a:srgbClr val="6EBEE1"/>
              </a:buClr>
              <a:buFont typeface="Wingdings" panose="05000000000000000000" charset="0"/>
              <a:buChar char=""/>
            </a:pPr>
            <a:r>
              <a:rPr lang="zh-CN" altLang="en-US" sz="1600" smtClean="0">
                <a:latin typeface="微软雅黑" panose="020B0503020204020204" pitchFamily="34" charset="-122"/>
                <a:ea typeface="微软雅黑" panose="020B0503020204020204" pitchFamily="34" charset="-122"/>
                <a:cs typeface="微软雅黑" panose="020B0503020204020204" pitchFamily="34" charset="-122"/>
                <a:sym typeface="+mn-ea"/>
              </a:rPr>
              <a:t>策划平台可以灵活的从报社各部门抽调人员组成策划小组，策划小组能够快速的对突发事件或重大事件进行全方位的新闻采访。根据事实的动态变化，不断调整策划，使采访的目的性更强，对新闻的采访有了更高的针对性和灵活性。通过策划写出的稿件能够及时的被策划小组的所有人员查看到，策划稿件能够快速见报。</a:t>
            </a:r>
            <a:endParaRPr lang="zh-CN" altLang="en-US" sz="1600"/>
          </a:p>
        </p:txBody>
      </p:sp>
      <p:sp>
        <p:nvSpPr>
          <p:cNvPr id="5" name="文本框 4"/>
          <p:cNvSpPr txBox="1"/>
          <p:nvPr/>
        </p:nvSpPr>
        <p:spPr>
          <a:xfrm>
            <a:off x="862330" y="663575"/>
            <a:ext cx="995680" cy="460375"/>
          </a:xfrm>
          <a:prstGeom prst="rect">
            <a:avLst/>
          </a:prstGeom>
          <a:noFill/>
        </p:spPr>
        <p:txBody>
          <a:bodyPr wrap="none" rtlCol="0" anchor="t">
            <a:spAutoFit/>
          </a:bodyPr>
          <a:p>
            <a:pPr algn="l">
              <a:lnSpc>
                <a:spcPct val="150000"/>
              </a:lnSpc>
              <a:spcBef>
                <a:spcPct val="0"/>
              </a:spcBef>
            </a:pPr>
            <a:r>
              <a:rPr lang="zh-CN" altLang="en-US" sz="1600" b="1" dirty="0" smtClean="0">
                <a:solidFill>
                  <a:schemeClr val="bg1">
                    <a:lumMod val="65000"/>
                  </a:schemeClr>
                </a:solidFill>
                <a:latin typeface="微软雅黑" panose="020B0503020204020204" pitchFamily="34" charset="-122"/>
                <a:ea typeface="微软雅黑" panose="020B0503020204020204" pitchFamily="34" charset="-122"/>
                <a:sym typeface="+mn-ea"/>
              </a:rPr>
              <a:t>策划平台</a:t>
            </a:r>
            <a:endParaRPr lang="zh-CN" altLang="en-US" sz="1600" b="1" dirty="0" smtClean="0">
              <a:solidFill>
                <a:schemeClr val="bg1">
                  <a:lumMod val="6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pic>
        <p:nvPicPr>
          <p:cNvPr id="6" name="内容占位符 4" descr="05.png"/>
          <p:cNvPicPr>
            <a:picLocks noGrp="1" noChangeAspect="1"/>
          </p:cNvPicPr>
          <p:nvPr>
            <p:ph idx="1"/>
          </p:nvPr>
        </p:nvPicPr>
        <p:blipFill>
          <a:blip r:embed="rId1"/>
          <a:srcRect/>
          <a:stretch>
            <a:fillRect/>
          </a:stretch>
        </p:blipFill>
        <p:spPr>
          <a:xfrm>
            <a:off x="991553" y="3033078"/>
            <a:ext cx="7134225" cy="1647825"/>
          </a:xfrm>
        </p:spPr>
      </p:pic>
    </p:spTree>
  </p:cSld>
  <p:clrMapOvr>
    <a:masterClrMapping/>
  </p:clrMapOvr>
  <mc:AlternateContent xmlns:mc="http://schemas.openxmlformats.org/markup-compatibility/2006">
    <mc:Choice xmlns:p14="http://schemas.microsoft.com/office/powerpoint/2010/main" Requires="p14">
      <p:transition spd="slow" p14:dur="1200" advClick="0" advTm="0">
        <p14:prism/>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fade">
                                      <p:cBhvr>
                                        <p:cTn id="7" dur="500"/>
                                        <p:tgtEl>
                                          <p:spTgt spid="40"/>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54"/>
                                        </p:tgtEl>
                                        <p:attrNameLst>
                                          <p:attrName>style.visibility</p:attrName>
                                        </p:attrNameLst>
                                      </p:cBhvr>
                                      <p:to>
                                        <p:strVal val="visible"/>
                                      </p:to>
                                    </p:set>
                                  </p:childTnLst>
                                </p:cTn>
                              </p:par>
                            </p:childTnLst>
                          </p:cTn>
                        </p:par>
                        <p:par>
                          <p:cTn id="11" fill="hold">
                            <p:stCondLst>
                              <p:cond delay="500"/>
                            </p:stCondLst>
                            <p:childTnLst>
                              <p:par>
                                <p:cTn id="12" presetID="53" presetClass="entr" presetSubtype="16" fill="hold" grpId="0" nodeType="afterEffect">
                                  <p:stCondLst>
                                    <p:cond delay="0"/>
                                  </p:stCondLst>
                                  <p:childTnLst>
                                    <p:set>
                                      <p:cBhvr>
                                        <p:cTn id="13" dur="1" fill="hold">
                                          <p:stCondLst>
                                            <p:cond delay="0"/>
                                          </p:stCondLst>
                                        </p:cTn>
                                        <p:tgtEl>
                                          <p:spTgt spid="53"/>
                                        </p:tgtEl>
                                        <p:attrNameLst>
                                          <p:attrName>style.visibility</p:attrName>
                                        </p:attrNameLst>
                                      </p:cBhvr>
                                      <p:to>
                                        <p:strVal val="visible"/>
                                      </p:to>
                                    </p:set>
                                    <p:anim calcmode="lin" valueType="num">
                                      <p:cBhvr>
                                        <p:cTn id="14" dur="500" fill="hold"/>
                                        <p:tgtEl>
                                          <p:spTgt spid="53"/>
                                        </p:tgtEl>
                                        <p:attrNameLst>
                                          <p:attrName>ppt_w</p:attrName>
                                        </p:attrNameLst>
                                      </p:cBhvr>
                                      <p:tavLst>
                                        <p:tav tm="0">
                                          <p:val>
                                            <p:fltVal val="0"/>
                                          </p:val>
                                        </p:tav>
                                        <p:tav tm="100000">
                                          <p:val>
                                            <p:strVal val="#ppt_w"/>
                                          </p:val>
                                        </p:tav>
                                      </p:tavLst>
                                    </p:anim>
                                    <p:anim calcmode="lin" valueType="num">
                                      <p:cBhvr>
                                        <p:cTn id="15" dur="500" fill="hold"/>
                                        <p:tgtEl>
                                          <p:spTgt spid="53"/>
                                        </p:tgtEl>
                                        <p:attrNameLst>
                                          <p:attrName>ppt_h</p:attrName>
                                        </p:attrNameLst>
                                      </p:cBhvr>
                                      <p:tavLst>
                                        <p:tav tm="0">
                                          <p:val>
                                            <p:fltVal val="0"/>
                                          </p:val>
                                        </p:tav>
                                        <p:tav tm="100000">
                                          <p:val>
                                            <p:strVal val="#ppt_h"/>
                                          </p:val>
                                        </p:tav>
                                      </p:tavLst>
                                    </p:anim>
                                    <p:animEffect transition="in" filter="fade">
                                      <p:cBhvr>
                                        <p:cTn id="16" dur="500"/>
                                        <p:tgtEl>
                                          <p:spTgt spid="53"/>
                                        </p:tgtEl>
                                      </p:cBhvr>
                                    </p:animEffect>
                                  </p:childTnLst>
                                </p:cTn>
                              </p:par>
                            </p:childTnLst>
                          </p:cTn>
                        </p:par>
                        <p:par>
                          <p:cTn id="17" fill="hold">
                            <p:stCondLst>
                              <p:cond delay="1000"/>
                            </p:stCondLst>
                            <p:childTnLst>
                              <p:par>
                                <p:cTn id="18" presetID="10" presetClass="entr" presetSubtype="0" fill="hold" grpId="0" nodeType="afterEffect">
                                  <p:stCondLst>
                                    <p:cond delay="0"/>
                                  </p:stCondLst>
                                  <p:childTnLst>
                                    <p:set>
                                      <p:cBhvr>
                                        <p:cTn id="19" dur="1" fill="hold">
                                          <p:stCondLst>
                                            <p:cond delay="0"/>
                                          </p:stCondLst>
                                        </p:cTn>
                                        <p:tgtEl>
                                          <p:spTgt spid="61"/>
                                        </p:tgtEl>
                                        <p:attrNameLst>
                                          <p:attrName>style.visibility</p:attrName>
                                        </p:attrNameLst>
                                      </p:cBhvr>
                                      <p:to>
                                        <p:strVal val="visible"/>
                                      </p:to>
                                    </p:set>
                                    <p:animEffect transition="in" filter="fade">
                                      <p:cBhvr>
                                        <p:cTn id="20" dur="500"/>
                                        <p:tgtEl>
                                          <p:spTgt spid="61"/>
                                        </p:tgtEl>
                                      </p:cBhvr>
                                    </p:animEffect>
                                  </p:childTnLst>
                                </p:cTn>
                              </p:par>
                            </p:childTnLst>
                          </p:cTn>
                        </p:par>
                        <p:par>
                          <p:cTn id="21" fill="hold">
                            <p:stCondLst>
                              <p:cond delay="1500"/>
                            </p:stCondLst>
                            <p:childTnLst>
                              <p:par>
                                <p:cTn id="22" presetID="22" presetClass="entr" presetSubtype="8" fill="hold" grpId="0" nodeType="afterEffect">
                                  <p:stCondLst>
                                    <p:cond delay="0"/>
                                  </p:stCondLst>
                                  <p:childTnLst>
                                    <p:set>
                                      <p:cBhvr>
                                        <p:cTn id="23" dur="1" fill="hold">
                                          <p:stCondLst>
                                            <p:cond delay="0"/>
                                          </p:stCondLst>
                                        </p:cTn>
                                        <p:tgtEl>
                                          <p:spTgt spid="59"/>
                                        </p:tgtEl>
                                        <p:attrNameLst>
                                          <p:attrName>style.visibility</p:attrName>
                                        </p:attrNameLst>
                                      </p:cBhvr>
                                      <p:to>
                                        <p:strVal val="visible"/>
                                      </p:to>
                                    </p:set>
                                    <p:animEffect transition="in" filter="wipe(left)">
                                      <p:cBhvr>
                                        <p:cTn id="24" dur="500"/>
                                        <p:tgtEl>
                                          <p:spTgt spid="59"/>
                                        </p:tgtEl>
                                      </p:cBhvr>
                                    </p:animEffect>
                                  </p:childTnLst>
                                </p:cTn>
                              </p:par>
                            </p:childTnLst>
                          </p:cTn>
                        </p:par>
                        <p:par>
                          <p:cTn id="25" fill="hold">
                            <p:stCondLst>
                              <p:cond delay="2000"/>
                            </p:stCondLst>
                            <p:childTnLst>
                              <p:par>
                                <p:cTn id="26" presetID="1" presetClass="entr" presetSubtype="0" fill="hold" grpId="0" nodeType="afterEffect">
                                  <p:stCondLst>
                                    <p:cond delay="0"/>
                                  </p:stCondLst>
                                  <p:childTnLst>
                                    <p:set>
                                      <p:cBhvr>
                                        <p:cTn id="27" dur="1" fill="hold">
                                          <p:stCondLst>
                                            <p:cond delay="0"/>
                                          </p:stCondLst>
                                        </p:cTn>
                                        <p:tgtEl>
                                          <p:spTgt spid="56"/>
                                        </p:tgtEl>
                                        <p:attrNameLst>
                                          <p:attrName>style.visibility</p:attrName>
                                        </p:attrNameLst>
                                      </p:cBhvr>
                                      <p:to>
                                        <p:strVal val="visible"/>
                                      </p:to>
                                    </p:set>
                                  </p:childTnLst>
                                </p:cTn>
                              </p:par>
                            </p:childTnLst>
                          </p:cTn>
                        </p:par>
                        <p:par>
                          <p:cTn id="28" fill="hold">
                            <p:stCondLst>
                              <p:cond delay="2000"/>
                            </p:stCondLst>
                            <p:childTnLst>
                              <p:par>
                                <p:cTn id="29" presetID="53" presetClass="entr" presetSubtype="16" fill="hold" grpId="0" nodeType="afterEffect">
                                  <p:stCondLst>
                                    <p:cond delay="0"/>
                                  </p:stCondLst>
                                  <p:childTnLst>
                                    <p:set>
                                      <p:cBhvr>
                                        <p:cTn id="30" dur="1" fill="hold">
                                          <p:stCondLst>
                                            <p:cond delay="0"/>
                                          </p:stCondLst>
                                        </p:cTn>
                                        <p:tgtEl>
                                          <p:spTgt spid="55"/>
                                        </p:tgtEl>
                                        <p:attrNameLst>
                                          <p:attrName>style.visibility</p:attrName>
                                        </p:attrNameLst>
                                      </p:cBhvr>
                                      <p:to>
                                        <p:strVal val="visible"/>
                                      </p:to>
                                    </p:set>
                                    <p:anim calcmode="lin" valueType="num">
                                      <p:cBhvr>
                                        <p:cTn id="31" dur="500" fill="hold"/>
                                        <p:tgtEl>
                                          <p:spTgt spid="55"/>
                                        </p:tgtEl>
                                        <p:attrNameLst>
                                          <p:attrName>ppt_w</p:attrName>
                                        </p:attrNameLst>
                                      </p:cBhvr>
                                      <p:tavLst>
                                        <p:tav tm="0">
                                          <p:val>
                                            <p:fltVal val="0"/>
                                          </p:val>
                                        </p:tav>
                                        <p:tav tm="100000">
                                          <p:val>
                                            <p:strVal val="#ppt_w"/>
                                          </p:val>
                                        </p:tav>
                                      </p:tavLst>
                                    </p:anim>
                                    <p:anim calcmode="lin" valueType="num">
                                      <p:cBhvr>
                                        <p:cTn id="32" dur="500" fill="hold"/>
                                        <p:tgtEl>
                                          <p:spTgt spid="55"/>
                                        </p:tgtEl>
                                        <p:attrNameLst>
                                          <p:attrName>ppt_h</p:attrName>
                                        </p:attrNameLst>
                                      </p:cBhvr>
                                      <p:tavLst>
                                        <p:tav tm="0">
                                          <p:val>
                                            <p:fltVal val="0"/>
                                          </p:val>
                                        </p:tav>
                                        <p:tav tm="100000">
                                          <p:val>
                                            <p:strVal val="#ppt_h"/>
                                          </p:val>
                                        </p:tav>
                                      </p:tavLst>
                                    </p:anim>
                                    <p:animEffect transition="in" filter="fade">
                                      <p:cBhvr>
                                        <p:cTn id="33" dur="500"/>
                                        <p:tgtEl>
                                          <p:spTgt spid="55"/>
                                        </p:tgtEl>
                                      </p:cBhvr>
                                    </p:animEffect>
                                  </p:childTnLst>
                                </p:cTn>
                              </p:par>
                            </p:childTnLst>
                          </p:cTn>
                        </p:par>
                        <p:par>
                          <p:cTn id="34" fill="hold">
                            <p:stCondLst>
                              <p:cond delay="2500"/>
                            </p:stCondLst>
                            <p:childTnLst>
                              <p:par>
                                <p:cTn id="35" presetID="10" presetClass="entr" presetSubtype="0" fill="hold" grpId="0" nodeType="afterEffect">
                                  <p:stCondLst>
                                    <p:cond delay="0"/>
                                  </p:stCondLst>
                                  <p:childTnLst>
                                    <p:set>
                                      <p:cBhvr>
                                        <p:cTn id="36" dur="1" fill="hold">
                                          <p:stCondLst>
                                            <p:cond delay="0"/>
                                          </p:stCondLst>
                                        </p:cTn>
                                        <p:tgtEl>
                                          <p:spTgt spid="62"/>
                                        </p:tgtEl>
                                        <p:attrNameLst>
                                          <p:attrName>style.visibility</p:attrName>
                                        </p:attrNameLst>
                                      </p:cBhvr>
                                      <p:to>
                                        <p:strVal val="visible"/>
                                      </p:to>
                                    </p:set>
                                    <p:animEffect transition="in" filter="fade">
                                      <p:cBhvr>
                                        <p:cTn id="37" dur="500"/>
                                        <p:tgtEl>
                                          <p:spTgt spid="62"/>
                                        </p:tgtEl>
                                      </p:cBhvr>
                                    </p:animEffect>
                                  </p:childTnLst>
                                </p:cTn>
                              </p:par>
                            </p:childTnLst>
                          </p:cTn>
                        </p:par>
                        <p:par>
                          <p:cTn id="38" fill="hold">
                            <p:stCondLst>
                              <p:cond delay="3000"/>
                            </p:stCondLst>
                            <p:childTnLst>
                              <p:par>
                                <p:cTn id="39" presetID="22" presetClass="entr" presetSubtype="8" fill="hold" grpId="0" nodeType="afterEffect">
                                  <p:stCondLst>
                                    <p:cond delay="0"/>
                                  </p:stCondLst>
                                  <p:childTnLst>
                                    <p:set>
                                      <p:cBhvr>
                                        <p:cTn id="40" dur="1" fill="hold">
                                          <p:stCondLst>
                                            <p:cond delay="0"/>
                                          </p:stCondLst>
                                        </p:cTn>
                                        <p:tgtEl>
                                          <p:spTgt spid="58"/>
                                        </p:tgtEl>
                                        <p:attrNameLst>
                                          <p:attrName>style.visibility</p:attrName>
                                        </p:attrNameLst>
                                      </p:cBhvr>
                                      <p:to>
                                        <p:strVal val="visible"/>
                                      </p:to>
                                    </p:set>
                                    <p:animEffect transition="in" filter="wipe(left)">
                                      <p:cBhvr>
                                        <p:cTn id="41" dur="500"/>
                                        <p:tgtEl>
                                          <p:spTgt spid="58"/>
                                        </p:tgtEl>
                                      </p:cBhvr>
                                    </p:animEffect>
                                  </p:childTnLst>
                                </p:cTn>
                              </p:par>
                            </p:childTnLst>
                          </p:cTn>
                        </p:par>
                        <p:par>
                          <p:cTn id="42" fill="hold">
                            <p:stCondLst>
                              <p:cond delay="3500"/>
                            </p:stCondLst>
                            <p:childTnLst>
                              <p:par>
                                <p:cTn id="43" presetID="22" presetClass="entr" presetSubtype="8" fill="hold" grpId="0" nodeType="afterEffect">
                                  <p:stCondLst>
                                    <p:cond delay="0"/>
                                  </p:stCondLst>
                                  <p:childTnLst>
                                    <p:set>
                                      <p:cBhvr>
                                        <p:cTn id="44" dur="1" fill="hold">
                                          <p:stCondLst>
                                            <p:cond delay="0"/>
                                          </p:stCondLst>
                                        </p:cTn>
                                        <p:tgtEl>
                                          <p:spTgt spid="60"/>
                                        </p:tgtEl>
                                        <p:attrNameLst>
                                          <p:attrName>style.visibility</p:attrName>
                                        </p:attrNameLst>
                                      </p:cBhvr>
                                      <p:to>
                                        <p:strVal val="visible"/>
                                      </p:to>
                                    </p:set>
                                    <p:animEffect transition="in" filter="wipe(left)">
                                      <p:cBhvr>
                                        <p:cTn id="45"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53" grpId="0" bldLvl="0" animBg="1"/>
      <p:bldP spid="54" grpId="0" bldLvl="0" animBg="1"/>
      <p:bldP spid="55" grpId="0" bldLvl="0" animBg="1"/>
      <p:bldP spid="56" grpId="0" bldLvl="0" animBg="1"/>
      <p:bldP spid="58" grpId="0"/>
      <p:bldP spid="59" grpId="0"/>
      <p:bldP spid="60" grpId="0"/>
      <p:bldP spid="61" grpId="0"/>
      <p:bldP spid="6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TextBox 39"/>
          <p:cNvSpPr txBox="1"/>
          <p:nvPr/>
        </p:nvSpPr>
        <p:spPr>
          <a:xfrm>
            <a:off x="1654180" y="5919748"/>
            <a:ext cx="815909" cy="338706"/>
          </a:xfrm>
          <a:prstGeom prst="rect">
            <a:avLst/>
          </a:prstGeom>
          <a:noFill/>
        </p:spPr>
        <p:txBody>
          <a:bodyPr wrap="none" lIns="61109" tIns="30555" rIns="61109" bIns="30555" rtlCol="0">
            <a:spAutoFit/>
          </a:bodyPr>
          <a:lstStyle/>
          <a:p>
            <a:r>
              <a:rPr lang="zh-CN" altLang="en-US" dirty="0"/>
              <a:t>延迟符</a:t>
            </a:r>
            <a:endParaRPr lang="zh-CN" altLang="en-US" dirty="0"/>
          </a:p>
        </p:txBody>
      </p:sp>
      <p:sp>
        <p:nvSpPr>
          <p:cNvPr id="53" name="Freeform 15"/>
          <p:cNvSpPr>
            <a:spLocks noEditPoints="1" noChangeArrowheads="1"/>
          </p:cNvSpPr>
          <p:nvPr/>
        </p:nvSpPr>
        <p:spPr bwMode="auto">
          <a:xfrm>
            <a:off x="4370466" y="1637342"/>
            <a:ext cx="313566" cy="674285"/>
          </a:xfrm>
          <a:custGeom>
            <a:avLst/>
            <a:gdLst>
              <a:gd name="T0" fmla="*/ 72 w 77"/>
              <a:gd name="T1" fmla="*/ 96 h 165"/>
              <a:gd name="T2" fmla="*/ 77 w 77"/>
              <a:gd name="T3" fmla="*/ 94 h 165"/>
              <a:gd name="T4" fmla="*/ 53 w 77"/>
              <a:gd name="T5" fmla="*/ 38 h 165"/>
              <a:gd name="T6" fmla="*/ 23 w 77"/>
              <a:gd name="T7" fmla="*/ 38 h 165"/>
              <a:gd name="T8" fmla="*/ 0 w 77"/>
              <a:gd name="T9" fmla="*/ 94 h 165"/>
              <a:gd name="T10" fmla="*/ 5 w 77"/>
              <a:gd name="T11" fmla="*/ 96 h 165"/>
              <a:gd name="T12" fmla="*/ 26 w 77"/>
              <a:gd name="T13" fmla="*/ 56 h 165"/>
              <a:gd name="T14" fmla="*/ 29 w 77"/>
              <a:gd name="T15" fmla="*/ 74 h 165"/>
              <a:gd name="T16" fmla="*/ 7 w 77"/>
              <a:gd name="T17" fmla="*/ 112 h 165"/>
              <a:gd name="T18" fmla="*/ 29 w 77"/>
              <a:gd name="T19" fmla="*/ 112 h 165"/>
              <a:gd name="T20" fmla="*/ 36 w 77"/>
              <a:gd name="T21" fmla="*/ 165 h 165"/>
              <a:gd name="T22" fmla="*/ 42 w 77"/>
              <a:gd name="T23" fmla="*/ 165 h 165"/>
              <a:gd name="T24" fmla="*/ 48 w 77"/>
              <a:gd name="T25" fmla="*/ 112 h 165"/>
              <a:gd name="T26" fmla="*/ 69 w 77"/>
              <a:gd name="T27" fmla="*/ 112 h 165"/>
              <a:gd name="T28" fmla="*/ 48 w 77"/>
              <a:gd name="T29" fmla="*/ 74 h 165"/>
              <a:gd name="T30" fmla="*/ 51 w 77"/>
              <a:gd name="T31" fmla="*/ 56 h 165"/>
              <a:gd name="T32" fmla="*/ 72 w 77"/>
              <a:gd name="T33" fmla="*/ 96 h 165"/>
              <a:gd name="T34" fmla="*/ 37 w 77"/>
              <a:gd name="T35" fmla="*/ 25 h 165"/>
              <a:gd name="T36" fmla="*/ 46 w 77"/>
              <a:gd name="T37" fmla="*/ 22 h 165"/>
              <a:gd name="T38" fmla="*/ 50 w 77"/>
              <a:gd name="T39" fmla="*/ 13 h 165"/>
              <a:gd name="T40" fmla="*/ 47 w 77"/>
              <a:gd name="T41" fmla="*/ 4 h 165"/>
              <a:gd name="T42" fmla="*/ 37 w 77"/>
              <a:gd name="T43" fmla="*/ 0 h 165"/>
              <a:gd name="T44" fmla="*/ 28 w 77"/>
              <a:gd name="T45" fmla="*/ 4 h 165"/>
              <a:gd name="T46" fmla="*/ 25 w 77"/>
              <a:gd name="T47" fmla="*/ 13 h 165"/>
              <a:gd name="T48" fmla="*/ 28 w 77"/>
              <a:gd name="T49" fmla="*/ 22 h 165"/>
              <a:gd name="T50" fmla="*/ 37 w 77"/>
              <a:gd name="T51" fmla="*/ 25 h 165"/>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77"/>
              <a:gd name="T79" fmla="*/ 0 h 165"/>
              <a:gd name="T80" fmla="*/ 77 w 77"/>
              <a:gd name="T81" fmla="*/ 165 h 165"/>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77" h="165">
                <a:moveTo>
                  <a:pt x="72" y="96"/>
                </a:moveTo>
                <a:cubicBezTo>
                  <a:pt x="74" y="96"/>
                  <a:pt x="76" y="95"/>
                  <a:pt x="77" y="94"/>
                </a:cubicBezTo>
                <a:cubicBezTo>
                  <a:pt x="53" y="38"/>
                  <a:pt x="53" y="38"/>
                  <a:pt x="53" y="38"/>
                </a:cubicBezTo>
                <a:cubicBezTo>
                  <a:pt x="23" y="38"/>
                  <a:pt x="23" y="38"/>
                  <a:pt x="23" y="38"/>
                </a:cubicBezTo>
                <a:cubicBezTo>
                  <a:pt x="0" y="94"/>
                  <a:pt x="0" y="94"/>
                  <a:pt x="0" y="94"/>
                </a:cubicBezTo>
                <a:cubicBezTo>
                  <a:pt x="5" y="96"/>
                  <a:pt x="5" y="96"/>
                  <a:pt x="5" y="96"/>
                </a:cubicBezTo>
                <a:cubicBezTo>
                  <a:pt x="26" y="56"/>
                  <a:pt x="26" y="56"/>
                  <a:pt x="26" y="56"/>
                </a:cubicBezTo>
                <a:cubicBezTo>
                  <a:pt x="29" y="74"/>
                  <a:pt x="29" y="74"/>
                  <a:pt x="29" y="74"/>
                </a:cubicBezTo>
                <a:cubicBezTo>
                  <a:pt x="7" y="112"/>
                  <a:pt x="7" y="112"/>
                  <a:pt x="7" y="112"/>
                </a:cubicBezTo>
                <a:cubicBezTo>
                  <a:pt x="29" y="112"/>
                  <a:pt x="29" y="112"/>
                  <a:pt x="29" y="112"/>
                </a:cubicBezTo>
                <a:cubicBezTo>
                  <a:pt x="36" y="165"/>
                  <a:pt x="36" y="165"/>
                  <a:pt x="36" y="165"/>
                </a:cubicBezTo>
                <a:cubicBezTo>
                  <a:pt x="42" y="165"/>
                  <a:pt x="42" y="165"/>
                  <a:pt x="42" y="165"/>
                </a:cubicBezTo>
                <a:cubicBezTo>
                  <a:pt x="48" y="112"/>
                  <a:pt x="48" y="112"/>
                  <a:pt x="48" y="112"/>
                </a:cubicBezTo>
                <a:cubicBezTo>
                  <a:pt x="69" y="112"/>
                  <a:pt x="69" y="112"/>
                  <a:pt x="69" y="112"/>
                </a:cubicBezTo>
                <a:cubicBezTo>
                  <a:pt x="48" y="74"/>
                  <a:pt x="48" y="74"/>
                  <a:pt x="48" y="74"/>
                </a:cubicBezTo>
                <a:cubicBezTo>
                  <a:pt x="51" y="56"/>
                  <a:pt x="51" y="56"/>
                  <a:pt x="51" y="56"/>
                </a:cubicBezTo>
                <a:lnTo>
                  <a:pt x="72" y="96"/>
                </a:lnTo>
                <a:close/>
                <a:moveTo>
                  <a:pt x="37" y="25"/>
                </a:moveTo>
                <a:cubicBezTo>
                  <a:pt x="41" y="25"/>
                  <a:pt x="44" y="24"/>
                  <a:pt x="46" y="22"/>
                </a:cubicBezTo>
                <a:cubicBezTo>
                  <a:pt x="49" y="19"/>
                  <a:pt x="50" y="16"/>
                  <a:pt x="50" y="13"/>
                </a:cubicBezTo>
                <a:cubicBezTo>
                  <a:pt x="50" y="9"/>
                  <a:pt x="49" y="6"/>
                  <a:pt x="47" y="4"/>
                </a:cubicBezTo>
                <a:cubicBezTo>
                  <a:pt x="44" y="1"/>
                  <a:pt x="41" y="0"/>
                  <a:pt x="37" y="0"/>
                </a:cubicBezTo>
                <a:cubicBezTo>
                  <a:pt x="34" y="0"/>
                  <a:pt x="31" y="1"/>
                  <a:pt x="28" y="4"/>
                </a:cubicBezTo>
                <a:cubicBezTo>
                  <a:pt x="26" y="6"/>
                  <a:pt x="25" y="9"/>
                  <a:pt x="25" y="13"/>
                </a:cubicBezTo>
                <a:cubicBezTo>
                  <a:pt x="25" y="16"/>
                  <a:pt x="26" y="19"/>
                  <a:pt x="28" y="22"/>
                </a:cubicBezTo>
                <a:cubicBezTo>
                  <a:pt x="31" y="24"/>
                  <a:pt x="34" y="25"/>
                  <a:pt x="37" y="25"/>
                </a:cubicBezTo>
                <a:close/>
              </a:path>
            </a:pathLst>
          </a:custGeom>
          <a:solidFill>
            <a:srgbClr val="FFFFFF"/>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zh-CN">
              <a:solidFill>
                <a:srgbClr val="000000"/>
              </a:solidFill>
              <a:sym typeface="宋体" panose="02010600030101010101" pitchFamily="2" charset="-122"/>
            </a:endParaRPr>
          </a:p>
        </p:txBody>
      </p:sp>
      <p:sp>
        <p:nvSpPr>
          <p:cNvPr id="54" name="Freeform 16"/>
          <p:cNvSpPr>
            <a:spLocks noChangeArrowheads="1"/>
          </p:cNvSpPr>
          <p:nvPr/>
        </p:nvSpPr>
        <p:spPr bwMode="auto">
          <a:xfrm>
            <a:off x="3926492" y="1961290"/>
            <a:ext cx="93777" cy="23453"/>
          </a:xfrm>
          <a:custGeom>
            <a:avLst/>
            <a:gdLst>
              <a:gd name="T0" fmla="*/ 32 w 32"/>
              <a:gd name="T1" fmla="*/ 0 h 8"/>
              <a:gd name="T2" fmla="*/ 31 w 32"/>
              <a:gd name="T3" fmla="*/ 8 h 8"/>
              <a:gd name="T4" fmla="*/ 0 w 32"/>
              <a:gd name="T5" fmla="*/ 8 h 8"/>
              <a:gd name="T6" fmla="*/ 1 w 32"/>
              <a:gd name="T7" fmla="*/ 0 h 8"/>
              <a:gd name="T8" fmla="*/ 32 w 32"/>
              <a:gd name="T9" fmla="*/ 0 h 8"/>
              <a:gd name="T10" fmla="*/ 0 60000 65536"/>
              <a:gd name="T11" fmla="*/ 0 60000 65536"/>
              <a:gd name="T12" fmla="*/ 0 60000 65536"/>
              <a:gd name="T13" fmla="*/ 0 60000 65536"/>
              <a:gd name="T14" fmla="*/ 0 60000 65536"/>
              <a:gd name="T15" fmla="*/ 0 w 32"/>
              <a:gd name="T16" fmla="*/ 0 h 8"/>
              <a:gd name="T17" fmla="*/ 32 w 32"/>
              <a:gd name="T18" fmla="*/ 8 h 8"/>
            </a:gdLst>
            <a:ahLst/>
            <a:cxnLst>
              <a:cxn ang="T10">
                <a:pos x="T0" y="T1"/>
              </a:cxn>
              <a:cxn ang="T11">
                <a:pos x="T2" y="T3"/>
              </a:cxn>
              <a:cxn ang="T12">
                <a:pos x="T4" y="T5"/>
              </a:cxn>
              <a:cxn ang="T13">
                <a:pos x="T6" y="T7"/>
              </a:cxn>
              <a:cxn ang="T14">
                <a:pos x="T8" y="T9"/>
              </a:cxn>
            </a:cxnLst>
            <a:rect l="T15" t="T16" r="T17" b="T18"/>
            <a:pathLst>
              <a:path w="32" h="8">
                <a:moveTo>
                  <a:pt x="32" y="0"/>
                </a:moveTo>
                <a:lnTo>
                  <a:pt x="31" y="8"/>
                </a:lnTo>
                <a:lnTo>
                  <a:pt x="0" y="8"/>
                </a:lnTo>
                <a:lnTo>
                  <a:pt x="1" y="0"/>
                </a:lnTo>
                <a:lnTo>
                  <a:pt x="32" y="0"/>
                </a:lnTo>
                <a:close/>
              </a:path>
            </a:pathLst>
          </a:custGeom>
          <a:solidFill>
            <a:srgbClr val="FFFFFF"/>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zh-CN">
              <a:solidFill>
                <a:srgbClr val="000000"/>
              </a:solidFill>
              <a:sym typeface="宋体" panose="02010600030101010101" pitchFamily="2" charset="-122"/>
            </a:endParaRPr>
          </a:p>
        </p:txBody>
      </p:sp>
      <p:sp>
        <p:nvSpPr>
          <p:cNvPr id="55" name="Freeform 20"/>
          <p:cNvSpPr>
            <a:spLocks noEditPoints="1" noChangeArrowheads="1"/>
          </p:cNvSpPr>
          <p:nvPr/>
        </p:nvSpPr>
        <p:spPr bwMode="auto">
          <a:xfrm>
            <a:off x="4458381" y="2960474"/>
            <a:ext cx="202206" cy="598062"/>
          </a:xfrm>
          <a:custGeom>
            <a:avLst/>
            <a:gdLst>
              <a:gd name="T0" fmla="*/ 50 w 50"/>
              <a:gd name="T1" fmla="*/ 96 h 147"/>
              <a:gd name="T2" fmla="*/ 41 w 50"/>
              <a:gd name="T3" fmla="*/ 96 h 147"/>
              <a:gd name="T4" fmla="*/ 41 w 50"/>
              <a:gd name="T5" fmla="*/ 147 h 147"/>
              <a:gd name="T6" fmla="*/ 28 w 50"/>
              <a:gd name="T7" fmla="*/ 147 h 147"/>
              <a:gd name="T8" fmla="*/ 28 w 50"/>
              <a:gd name="T9" fmla="*/ 96 h 147"/>
              <a:gd name="T10" fmla="*/ 21 w 50"/>
              <a:gd name="T11" fmla="*/ 96 h 147"/>
              <a:gd name="T12" fmla="*/ 21 w 50"/>
              <a:gd name="T13" fmla="*/ 147 h 147"/>
              <a:gd name="T14" fmla="*/ 9 w 50"/>
              <a:gd name="T15" fmla="*/ 147 h 147"/>
              <a:gd name="T16" fmla="*/ 9 w 50"/>
              <a:gd name="T17" fmla="*/ 96 h 147"/>
              <a:gd name="T18" fmla="*/ 0 w 50"/>
              <a:gd name="T19" fmla="*/ 96 h 147"/>
              <a:gd name="T20" fmla="*/ 0 w 50"/>
              <a:gd name="T21" fmla="*/ 46 h 147"/>
              <a:gd name="T22" fmla="*/ 4 w 50"/>
              <a:gd name="T23" fmla="*/ 35 h 147"/>
              <a:gd name="T24" fmla="*/ 15 w 50"/>
              <a:gd name="T25" fmla="*/ 28 h 147"/>
              <a:gd name="T26" fmla="*/ 25 w 50"/>
              <a:gd name="T27" fmla="*/ 26 h 147"/>
              <a:gd name="T28" fmla="*/ 38 w 50"/>
              <a:gd name="T29" fmla="*/ 29 h 147"/>
              <a:gd name="T30" fmla="*/ 49 w 50"/>
              <a:gd name="T31" fmla="*/ 41 h 147"/>
              <a:gd name="T32" fmla="*/ 50 w 50"/>
              <a:gd name="T33" fmla="*/ 45 h 147"/>
              <a:gd name="T34" fmla="*/ 50 w 50"/>
              <a:gd name="T35" fmla="*/ 96 h 147"/>
              <a:gd name="T36" fmla="*/ 36 w 50"/>
              <a:gd name="T37" fmla="*/ 11 h 147"/>
              <a:gd name="T38" fmla="*/ 33 w 50"/>
              <a:gd name="T39" fmla="*/ 18 h 147"/>
              <a:gd name="T40" fmla="*/ 25 w 50"/>
              <a:gd name="T41" fmla="*/ 22 h 147"/>
              <a:gd name="T42" fmla="*/ 17 w 50"/>
              <a:gd name="T43" fmla="*/ 18 h 147"/>
              <a:gd name="T44" fmla="*/ 14 w 50"/>
              <a:gd name="T45" fmla="*/ 11 h 147"/>
              <a:gd name="T46" fmla="*/ 17 w 50"/>
              <a:gd name="T47" fmla="*/ 3 h 147"/>
              <a:gd name="T48" fmla="*/ 25 w 50"/>
              <a:gd name="T49" fmla="*/ 0 h 147"/>
              <a:gd name="T50" fmla="*/ 33 w 50"/>
              <a:gd name="T51" fmla="*/ 3 h 147"/>
              <a:gd name="T52" fmla="*/ 36 w 50"/>
              <a:gd name="T53" fmla="*/ 11 h 147"/>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50"/>
              <a:gd name="T82" fmla="*/ 0 h 147"/>
              <a:gd name="T83" fmla="*/ 50 w 50"/>
              <a:gd name="T84" fmla="*/ 147 h 147"/>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50" h="147">
                <a:moveTo>
                  <a:pt x="50" y="96"/>
                </a:moveTo>
                <a:cubicBezTo>
                  <a:pt x="41" y="96"/>
                  <a:pt x="41" y="96"/>
                  <a:pt x="41" y="96"/>
                </a:cubicBezTo>
                <a:cubicBezTo>
                  <a:pt x="41" y="147"/>
                  <a:pt x="41" y="147"/>
                  <a:pt x="41" y="147"/>
                </a:cubicBezTo>
                <a:cubicBezTo>
                  <a:pt x="28" y="147"/>
                  <a:pt x="28" y="147"/>
                  <a:pt x="28" y="147"/>
                </a:cubicBezTo>
                <a:cubicBezTo>
                  <a:pt x="28" y="96"/>
                  <a:pt x="28" y="96"/>
                  <a:pt x="28" y="96"/>
                </a:cubicBezTo>
                <a:cubicBezTo>
                  <a:pt x="21" y="96"/>
                  <a:pt x="21" y="96"/>
                  <a:pt x="21" y="96"/>
                </a:cubicBezTo>
                <a:cubicBezTo>
                  <a:pt x="21" y="147"/>
                  <a:pt x="21" y="147"/>
                  <a:pt x="21" y="147"/>
                </a:cubicBezTo>
                <a:cubicBezTo>
                  <a:pt x="9" y="147"/>
                  <a:pt x="9" y="147"/>
                  <a:pt x="9" y="147"/>
                </a:cubicBezTo>
                <a:cubicBezTo>
                  <a:pt x="9" y="96"/>
                  <a:pt x="9" y="96"/>
                  <a:pt x="9" y="96"/>
                </a:cubicBezTo>
                <a:cubicBezTo>
                  <a:pt x="0" y="96"/>
                  <a:pt x="0" y="96"/>
                  <a:pt x="0" y="96"/>
                </a:cubicBezTo>
                <a:cubicBezTo>
                  <a:pt x="0" y="46"/>
                  <a:pt x="0" y="46"/>
                  <a:pt x="0" y="46"/>
                </a:cubicBezTo>
                <a:cubicBezTo>
                  <a:pt x="0" y="42"/>
                  <a:pt x="1" y="39"/>
                  <a:pt x="4" y="35"/>
                </a:cubicBezTo>
                <a:cubicBezTo>
                  <a:pt x="8" y="31"/>
                  <a:pt x="11" y="29"/>
                  <a:pt x="15" y="28"/>
                </a:cubicBezTo>
                <a:cubicBezTo>
                  <a:pt x="20" y="27"/>
                  <a:pt x="23" y="26"/>
                  <a:pt x="25" y="26"/>
                </a:cubicBezTo>
                <a:cubicBezTo>
                  <a:pt x="30" y="26"/>
                  <a:pt x="34" y="27"/>
                  <a:pt x="38" y="29"/>
                </a:cubicBezTo>
                <a:cubicBezTo>
                  <a:pt x="44" y="32"/>
                  <a:pt x="47" y="36"/>
                  <a:pt x="49" y="41"/>
                </a:cubicBezTo>
                <a:cubicBezTo>
                  <a:pt x="50" y="43"/>
                  <a:pt x="50" y="44"/>
                  <a:pt x="50" y="45"/>
                </a:cubicBezTo>
                <a:lnTo>
                  <a:pt x="50" y="96"/>
                </a:lnTo>
                <a:close/>
                <a:moveTo>
                  <a:pt x="36" y="11"/>
                </a:moveTo>
                <a:cubicBezTo>
                  <a:pt x="36" y="14"/>
                  <a:pt x="35" y="16"/>
                  <a:pt x="33" y="18"/>
                </a:cubicBezTo>
                <a:cubicBezTo>
                  <a:pt x="31" y="20"/>
                  <a:pt x="28" y="22"/>
                  <a:pt x="25" y="22"/>
                </a:cubicBezTo>
                <a:cubicBezTo>
                  <a:pt x="22" y="22"/>
                  <a:pt x="19" y="20"/>
                  <a:pt x="17" y="18"/>
                </a:cubicBezTo>
                <a:cubicBezTo>
                  <a:pt x="15" y="16"/>
                  <a:pt x="14" y="14"/>
                  <a:pt x="14" y="11"/>
                </a:cubicBezTo>
                <a:cubicBezTo>
                  <a:pt x="14" y="8"/>
                  <a:pt x="15" y="5"/>
                  <a:pt x="17" y="3"/>
                </a:cubicBezTo>
                <a:cubicBezTo>
                  <a:pt x="20" y="1"/>
                  <a:pt x="22" y="0"/>
                  <a:pt x="25" y="0"/>
                </a:cubicBezTo>
                <a:cubicBezTo>
                  <a:pt x="28" y="0"/>
                  <a:pt x="31" y="1"/>
                  <a:pt x="33" y="3"/>
                </a:cubicBezTo>
                <a:cubicBezTo>
                  <a:pt x="35" y="5"/>
                  <a:pt x="36" y="8"/>
                  <a:pt x="36" y="11"/>
                </a:cubicBezTo>
                <a:close/>
              </a:path>
            </a:pathLst>
          </a:custGeom>
          <a:solidFill>
            <a:srgbClr val="FFFFFF"/>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zh-CN">
              <a:solidFill>
                <a:srgbClr val="000000"/>
              </a:solidFill>
              <a:sym typeface="宋体" panose="02010600030101010101" pitchFamily="2" charset="-122"/>
            </a:endParaRPr>
          </a:p>
        </p:txBody>
      </p:sp>
      <p:sp>
        <p:nvSpPr>
          <p:cNvPr id="56" name="Freeform 21"/>
          <p:cNvSpPr>
            <a:spLocks noChangeArrowheads="1"/>
          </p:cNvSpPr>
          <p:nvPr/>
        </p:nvSpPr>
        <p:spPr bwMode="auto">
          <a:xfrm>
            <a:off x="3947006" y="3173021"/>
            <a:ext cx="172900" cy="172968"/>
          </a:xfrm>
          <a:custGeom>
            <a:avLst/>
            <a:gdLst>
              <a:gd name="T0" fmla="*/ 32 w 59"/>
              <a:gd name="T1" fmla="*/ 0 h 59"/>
              <a:gd name="T2" fmla="*/ 32 w 59"/>
              <a:gd name="T3" fmla="*/ 26 h 59"/>
              <a:gd name="T4" fmla="*/ 59 w 59"/>
              <a:gd name="T5" fmla="*/ 26 h 59"/>
              <a:gd name="T6" fmla="*/ 59 w 59"/>
              <a:gd name="T7" fmla="*/ 33 h 59"/>
              <a:gd name="T8" fmla="*/ 32 w 59"/>
              <a:gd name="T9" fmla="*/ 33 h 59"/>
              <a:gd name="T10" fmla="*/ 32 w 59"/>
              <a:gd name="T11" fmla="*/ 59 h 59"/>
              <a:gd name="T12" fmla="*/ 27 w 59"/>
              <a:gd name="T13" fmla="*/ 59 h 59"/>
              <a:gd name="T14" fmla="*/ 27 w 59"/>
              <a:gd name="T15" fmla="*/ 33 h 59"/>
              <a:gd name="T16" fmla="*/ 0 w 59"/>
              <a:gd name="T17" fmla="*/ 33 h 59"/>
              <a:gd name="T18" fmla="*/ 0 w 59"/>
              <a:gd name="T19" fmla="*/ 26 h 59"/>
              <a:gd name="T20" fmla="*/ 27 w 59"/>
              <a:gd name="T21" fmla="*/ 26 h 59"/>
              <a:gd name="T22" fmla="*/ 27 w 59"/>
              <a:gd name="T23" fmla="*/ 0 h 59"/>
              <a:gd name="T24" fmla="*/ 32 w 59"/>
              <a:gd name="T25" fmla="*/ 0 h 5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9"/>
              <a:gd name="T40" fmla="*/ 0 h 59"/>
              <a:gd name="T41" fmla="*/ 59 w 59"/>
              <a:gd name="T42" fmla="*/ 59 h 5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9" h="59">
                <a:moveTo>
                  <a:pt x="32" y="0"/>
                </a:moveTo>
                <a:lnTo>
                  <a:pt x="32" y="26"/>
                </a:lnTo>
                <a:lnTo>
                  <a:pt x="59" y="26"/>
                </a:lnTo>
                <a:lnTo>
                  <a:pt x="59" y="33"/>
                </a:lnTo>
                <a:lnTo>
                  <a:pt x="32" y="33"/>
                </a:lnTo>
                <a:lnTo>
                  <a:pt x="32" y="59"/>
                </a:lnTo>
                <a:lnTo>
                  <a:pt x="27" y="59"/>
                </a:lnTo>
                <a:lnTo>
                  <a:pt x="27" y="33"/>
                </a:lnTo>
                <a:lnTo>
                  <a:pt x="0" y="33"/>
                </a:lnTo>
                <a:lnTo>
                  <a:pt x="0" y="26"/>
                </a:lnTo>
                <a:lnTo>
                  <a:pt x="27" y="26"/>
                </a:lnTo>
                <a:lnTo>
                  <a:pt x="27" y="0"/>
                </a:lnTo>
                <a:lnTo>
                  <a:pt x="32" y="0"/>
                </a:lnTo>
                <a:close/>
              </a:path>
            </a:pathLst>
          </a:custGeom>
          <a:solidFill>
            <a:srgbClr val="FFFFFF"/>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zh-CN">
              <a:solidFill>
                <a:srgbClr val="000000"/>
              </a:solidFill>
              <a:sym typeface="宋体" panose="02010600030101010101" pitchFamily="2" charset="-122"/>
            </a:endParaRPr>
          </a:p>
        </p:txBody>
      </p:sp>
      <p:sp>
        <p:nvSpPr>
          <p:cNvPr id="58" name="矩形 1"/>
          <p:cNvSpPr>
            <a:spLocks noChangeArrowheads="1"/>
          </p:cNvSpPr>
          <p:nvPr/>
        </p:nvSpPr>
        <p:spPr bwMode="auto">
          <a:xfrm>
            <a:off x="953208" y="2873716"/>
            <a:ext cx="1832750"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spAutoFit/>
          </a:bodyPr>
          <a:lstStyle/>
          <a:p>
            <a:r>
              <a:rPr lang="zh-CN" altLang="en-US" sz="900" kern="0" dirty="0">
                <a:solidFill>
                  <a:schemeClr val="bg1"/>
                </a:solidFill>
                <a:latin typeface="微软雅黑" panose="020B0503020204020204" pitchFamily="34" charset="-122"/>
                <a:ea typeface="微软雅黑" panose="020B0503020204020204" pitchFamily="34" charset="-122"/>
                <a:cs typeface="Raleway Light"/>
              </a:rPr>
              <a:t>这里输入简单的文字概述里输入简单文字概述输入简单的文字概述</a:t>
            </a:r>
            <a:endParaRPr lang="zh-CN" altLang="en-US" sz="9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9" name="矩形 1"/>
          <p:cNvSpPr>
            <a:spLocks noChangeArrowheads="1"/>
          </p:cNvSpPr>
          <p:nvPr/>
        </p:nvSpPr>
        <p:spPr bwMode="auto">
          <a:xfrm>
            <a:off x="6337136" y="1846861"/>
            <a:ext cx="1832750" cy="506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spAutoFit/>
          </a:bodyPr>
          <a:lstStyle/>
          <a:p>
            <a:r>
              <a:rPr lang="zh-CN" altLang="en-US" sz="900" kern="0" dirty="0">
                <a:solidFill>
                  <a:schemeClr val="bg1"/>
                </a:solidFill>
                <a:latin typeface="微软雅黑" panose="020B0503020204020204" pitchFamily="34" charset="-122"/>
                <a:ea typeface="微软雅黑" panose="020B0503020204020204" pitchFamily="34" charset="-122"/>
                <a:cs typeface="Raleway Light"/>
              </a:rPr>
              <a:t>这里输入简单的文字概述里输入简单文字概述输入简单的文字概述</a:t>
            </a:r>
            <a:endParaRPr lang="zh-CN" altLang="en-US" sz="9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0" name="矩形 1"/>
          <p:cNvSpPr>
            <a:spLocks noChangeArrowheads="1"/>
          </p:cNvSpPr>
          <p:nvPr/>
        </p:nvSpPr>
        <p:spPr bwMode="auto">
          <a:xfrm>
            <a:off x="6337136" y="2873716"/>
            <a:ext cx="1832750"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spAutoFit/>
          </a:bodyPr>
          <a:lstStyle/>
          <a:p>
            <a:r>
              <a:rPr lang="zh-CN" altLang="en-US" sz="900" kern="0" dirty="0">
                <a:solidFill>
                  <a:schemeClr val="bg1"/>
                </a:solidFill>
                <a:latin typeface="微软雅黑" panose="020B0503020204020204" pitchFamily="34" charset="-122"/>
                <a:ea typeface="微软雅黑" panose="020B0503020204020204" pitchFamily="34" charset="-122"/>
                <a:cs typeface="Raleway Light"/>
              </a:rPr>
              <a:t>这里输入简单的文字概述里输入简单文字概述输入简单的文字概述</a:t>
            </a:r>
            <a:endParaRPr lang="zh-CN" altLang="en-US" sz="9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1" name="TextBox 682"/>
          <p:cNvSpPr>
            <a:spLocks noChangeArrowheads="1"/>
          </p:cNvSpPr>
          <p:nvPr/>
        </p:nvSpPr>
        <p:spPr bwMode="auto">
          <a:xfrm>
            <a:off x="4891430" y="1830436"/>
            <a:ext cx="56938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2000" dirty="0">
                <a:solidFill>
                  <a:schemeClr val="bg1"/>
                </a:solidFill>
                <a:latin typeface="方正中等线简体" pitchFamily="2" charset="-122"/>
                <a:ea typeface="方正中等线简体" pitchFamily="2" charset="-122"/>
              </a:rPr>
              <a:t>36%</a:t>
            </a:r>
            <a:endParaRPr lang="zh-CN" altLang="en-US" sz="2000" dirty="0">
              <a:solidFill>
                <a:schemeClr val="bg1"/>
              </a:solidFill>
              <a:latin typeface="方正中等线简体" pitchFamily="2" charset="-122"/>
              <a:ea typeface="方正中等线简体" pitchFamily="2" charset="-122"/>
            </a:endParaRPr>
          </a:p>
        </p:txBody>
      </p:sp>
      <p:sp>
        <p:nvSpPr>
          <p:cNvPr id="62" name="TextBox 682"/>
          <p:cNvSpPr>
            <a:spLocks noChangeArrowheads="1"/>
          </p:cNvSpPr>
          <p:nvPr/>
        </p:nvSpPr>
        <p:spPr bwMode="auto">
          <a:xfrm>
            <a:off x="4891430" y="3098768"/>
            <a:ext cx="56938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2000">
                <a:solidFill>
                  <a:schemeClr val="bg1"/>
                </a:solidFill>
                <a:latin typeface="方正中等线简体" pitchFamily="2" charset="-122"/>
                <a:ea typeface="方正中等线简体" pitchFamily="2" charset="-122"/>
              </a:rPr>
              <a:t>54%</a:t>
            </a:r>
            <a:endParaRPr lang="zh-CN" altLang="en-US" sz="2000">
              <a:solidFill>
                <a:schemeClr val="bg1"/>
              </a:solidFill>
              <a:latin typeface="方正中等线简体" pitchFamily="2" charset="-122"/>
              <a:ea typeface="方正中等线简体" pitchFamily="2" charset="-122"/>
            </a:endParaRPr>
          </a:p>
        </p:txBody>
      </p:sp>
      <p:sp>
        <p:nvSpPr>
          <p:cNvPr id="4" name="文本框 3"/>
          <p:cNvSpPr txBox="1"/>
          <p:nvPr/>
        </p:nvSpPr>
        <p:spPr>
          <a:xfrm>
            <a:off x="1040130" y="1323340"/>
            <a:ext cx="6898005" cy="737235"/>
          </a:xfrm>
          <a:prstGeom prst="rect">
            <a:avLst/>
          </a:prstGeom>
          <a:noFill/>
        </p:spPr>
        <p:txBody>
          <a:bodyPr wrap="square" rtlCol="0" anchor="t">
            <a:spAutoFit/>
          </a:bodyPr>
          <a:p>
            <a:pPr marL="285750" indent="-285750">
              <a:lnSpc>
                <a:spcPct val="150000"/>
              </a:lnSpc>
              <a:spcBef>
                <a:spcPct val="0"/>
              </a:spcBef>
              <a:buClr>
                <a:srgbClr val="6EBEE1"/>
              </a:buClr>
              <a:buFont typeface="Wingdings" panose="05000000000000000000" charset="0"/>
              <a:buChar char=""/>
            </a:pPr>
            <a:r>
              <a:rPr lang="zh-CN" altLang="en-US" sz="1400" smtClean="0">
                <a:latin typeface="微软雅黑" panose="020B0503020204020204" pitchFamily="34" charset="-122"/>
                <a:ea typeface="微软雅黑" panose="020B0503020204020204" pitchFamily="34" charset="-122"/>
                <a:cs typeface="微软雅黑" panose="020B0503020204020204" pitchFamily="34" charset="-122"/>
                <a:sym typeface="+mn-ea"/>
              </a:rPr>
              <a:t>系统管理是对系统信息的管理和维护。后台可以快速的初始化系统运行所需的数据，还可以灵活的配置数据以实现前台的不同展现。</a:t>
            </a:r>
            <a:endParaRPr lang="zh-CN" altLang="en-US" sz="1600"/>
          </a:p>
        </p:txBody>
      </p:sp>
      <p:sp>
        <p:nvSpPr>
          <p:cNvPr id="5" name="文本框 4"/>
          <p:cNvSpPr txBox="1"/>
          <p:nvPr/>
        </p:nvSpPr>
        <p:spPr>
          <a:xfrm>
            <a:off x="862330" y="663575"/>
            <a:ext cx="1402080" cy="460375"/>
          </a:xfrm>
          <a:prstGeom prst="rect">
            <a:avLst/>
          </a:prstGeom>
          <a:noFill/>
        </p:spPr>
        <p:txBody>
          <a:bodyPr wrap="none" rtlCol="0" anchor="t">
            <a:spAutoFit/>
          </a:bodyPr>
          <a:p>
            <a:pPr algn="l">
              <a:lnSpc>
                <a:spcPct val="150000"/>
              </a:lnSpc>
              <a:spcBef>
                <a:spcPct val="0"/>
              </a:spcBef>
            </a:pPr>
            <a:r>
              <a:rPr lang="zh-CN" altLang="en-US" sz="1600" b="1" dirty="0" smtClean="0">
                <a:solidFill>
                  <a:schemeClr val="bg1">
                    <a:lumMod val="65000"/>
                  </a:schemeClr>
                </a:solidFill>
                <a:latin typeface="微软雅黑" panose="020B0503020204020204" pitchFamily="34" charset="-122"/>
                <a:ea typeface="微软雅黑" panose="020B0503020204020204" pitchFamily="34" charset="-122"/>
                <a:sym typeface="+mn-ea"/>
              </a:rPr>
              <a:t>系统管理平台</a:t>
            </a:r>
            <a:endParaRPr lang="zh-CN" altLang="en-US" sz="1600" b="1" dirty="0" smtClean="0">
              <a:solidFill>
                <a:schemeClr val="bg1">
                  <a:lumMod val="6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pic>
        <p:nvPicPr>
          <p:cNvPr id="2" name="图片 1"/>
          <p:cNvPicPr>
            <a:picLocks noChangeAspect="1"/>
          </p:cNvPicPr>
          <p:nvPr/>
        </p:nvPicPr>
        <p:blipFill>
          <a:blip r:embed="rId1"/>
          <a:stretch>
            <a:fillRect/>
          </a:stretch>
        </p:blipFill>
        <p:spPr>
          <a:xfrm>
            <a:off x="1342390" y="2120900"/>
            <a:ext cx="6151245" cy="280162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00" advClick="0" advTm="0">
        <p14:prism/>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fade">
                                      <p:cBhvr>
                                        <p:cTn id="7" dur="500"/>
                                        <p:tgtEl>
                                          <p:spTgt spid="40"/>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54"/>
                                        </p:tgtEl>
                                        <p:attrNameLst>
                                          <p:attrName>style.visibility</p:attrName>
                                        </p:attrNameLst>
                                      </p:cBhvr>
                                      <p:to>
                                        <p:strVal val="visible"/>
                                      </p:to>
                                    </p:set>
                                  </p:childTnLst>
                                </p:cTn>
                              </p:par>
                            </p:childTnLst>
                          </p:cTn>
                        </p:par>
                        <p:par>
                          <p:cTn id="11" fill="hold">
                            <p:stCondLst>
                              <p:cond delay="500"/>
                            </p:stCondLst>
                            <p:childTnLst>
                              <p:par>
                                <p:cTn id="12" presetID="53" presetClass="entr" presetSubtype="16" fill="hold" grpId="0" nodeType="afterEffect">
                                  <p:stCondLst>
                                    <p:cond delay="0"/>
                                  </p:stCondLst>
                                  <p:childTnLst>
                                    <p:set>
                                      <p:cBhvr>
                                        <p:cTn id="13" dur="1" fill="hold">
                                          <p:stCondLst>
                                            <p:cond delay="0"/>
                                          </p:stCondLst>
                                        </p:cTn>
                                        <p:tgtEl>
                                          <p:spTgt spid="53"/>
                                        </p:tgtEl>
                                        <p:attrNameLst>
                                          <p:attrName>style.visibility</p:attrName>
                                        </p:attrNameLst>
                                      </p:cBhvr>
                                      <p:to>
                                        <p:strVal val="visible"/>
                                      </p:to>
                                    </p:set>
                                    <p:anim calcmode="lin" valueType="num">
                                      <p:cBhvr>
                                        <p:cTn id="14" dur="500" fill="hold"/>
                                        <p:tgtEl>
                                          <p:spTgt spid="53"/>
                                        </p:tgtEl>
                                        <p:attrNameLst>
                                          <p:attrName>ppt_w</p:attrName>
                                        </p:attrNameLst>
                                      </p:cBhvr>
                                      <p:tavLst>
                                        <p:tav tm="0">
                                          <p:val>
                                            <p:fltVal val="0"/>
                                          </p:val>
                                        </p:tav>
                                        <p:tav tm="100000">
                                          <p:val>
                                            <p:strVal val="#ppt_w"/>
                                          </p:val>
                                        </p:tav>
                                      </p:tavLst>
                                    </p:anim>
                                    <p:anim calcmode="lin" valueType="num">
                                      <p:cBhvr>
                                        <p:cTn id="15" dur="500" fill="hold"/>
                                        <p:tgtEl>
                                          <p:spTgt spid="53"/>
                                        </p:tgtEl>
                                        <p:attrNameLst>
                                          <p:attrName>ppt_h</p:attrName>
                                        </p:attrNameLst>
                                      </p:cBhvr>
                                      <p:tavLst>
                                        <p:tav tm="0">
                                          <p:val>
                                            <p:fltVal val="0"/>
                                          </p:val>
                                        </p:tav>
                                        <p:tav tm="100000">
                                          <p:val>
                                            <p:strVal val="#ppt_h"/>
                                          </p:val>
                                        </p:tav>
                                      </p:tavLst>
                                    </p:anim>
                                    <p:animEffect transition="in" filter="fade">
                                      <p:cBhvr>
                                        <p:cTn id="16" dur="500"/>
                                        <p:tgtEl>
                                          <p:spTgt spid="53"/>
                                        </p:tgtEl>
                                      </p:cBhvr>
                                    </p:animEffect>
                                  </p:childTnLst>
                                </p:cTn>
                              </p:par>
                            </p:childTnLst>
                          </p:cTn>
                        </p:par>
                        <p:par>
                          <p:cTn id="17" fill="hold">
                            <p:stCondLst>
                              <p:cond delay="1000"/>
                            </p:stCondLst>
                            <p:childTnLst>
                              <p:par>
                                <p:cTn id="18" presetID="10" presetClass="entr" presetSubtype="0" fill="hold" grpId="0" nodeType="afterEffect">
                                  <p:stCondLst>
                                    <p:cond delay="0"/>
                                  </p:stCondLst>
                                  <p:childTnLst>
                                    <p:set>
                                      <p:cBhvr>
                                        <p:cTn id="19" dur="1" fill="hold">
                                          <p:stCondLst>
                                            <p:cond delay="0"/>
                                          </p:stCondLst>
                                        </p:cTn>
                                        <p:tgtEl>
                                          <p:spTgt spid="61"/>
                                        </p:tgtEl>
                                        <p:attrNameLst>
                                          <p:attrName>style.visibility</p:attrName>
                                        </p:attrNameLst>
                                      </p:cBhvr>
                                      <p:to>
                                        <p:strVal val="visible"/>
                                      </p:to>
                                    </p:set>
                                    <p:animEffect transition="in" filter="fade">
                                      <p:cBhvr>
                                        <p:cTn id="20" dur="500"/>
                                        <p:tgtEl>
                                          <p:spTgt spid="61"/>
                                        </p:tgtEl>
                                      </p:cBhvr>
                                    </p:animEffect>
                                  </p:childTnLst>
                                </p:cTn>
                              </p:par>
                            </p:childTnLst>
                          </p:cTn>
                        </p:par>
                        <p:par>
                          <p:cTn id="21" fill="hold">
                            <p:stCondLst>
                              <p:cond delay="1500"/>
                            </p:stCondLst>
                            <p:childTnLst>
                              <p:par>
                                <p:cTn id="22" presetID="22" presetClass="entr" presetSubtype="8" fill="hold" grpId="0" nodeType="afterEffect">
                                  <p:stCondLst>
                                    <p:cond delay="0"/>
                                  </p:stCondLst>
                                  <p:childTnLst>
                                    <p:set>
                                      <p:cBhvr>
                                        <p:cTn id="23" dur="1" fill="hold">
                                          <p:stCondLst>
                                            <p:cond delay="0"/>
                                          </p:stCondLst>
                                        </p:cTn>
                                        <p:tgtEl>
                                          <p:spTgt spid="59"/>
                                        </p:tgtEl>
                                        <p:attrNameLst>
                                          <p:attrName>style.visibility</p:attrName>
                                        </p:attrNameLst>
                                      </p:cBhvr>
                                      <p:to>
                                        <p:strVal val="visible"/>
                                      </p:to>
                                    </p:set>
                                    <p:animEffect transition="in" filter="wipe(left)">
                                      <p:cBhvr>
                                        <p:cTn id="24" dur="500"/>
                                        <p:tgtEl>
                                          <p:spTgt spid="59"/>
                                        </p:tgtEl>
                                      </p:cBhvr>
                                    </p:animEffect>
                                  </p:childTnLst>
                                </p:cTn>
                              </p:par>
                            </p:childTnLst>
                          </p:cTn>
                        </p:par>
                        <p:par>
                          <p:cTn id="25" fill="hold">
                            <p:stCondLst>
                              <p:cond delay="2000"/>
                            </p:stCondLst>
                            <p:childTnLst>
                              <p:par>
                                <p:cTn id="26" presetID="1" presetClass="entr" presetSubtype="0" fill="hold" grpId="0" nodeType="afterEffect">
                                  <p:stCondLst>
                                    <p:cond delay="0"/>
                                  </p:stCondLst>
                                  <p:childTnLst>
                                    <p:set>
                                      <p:cBhvr>
                                        <p:cTn id="27" dur="1" fill="hold">
                                          <p:stCondLst>
                                            <p:cond delay="0"/>
                                          </p:stCondLst>
                                        </p:cTn>
                                        <p:tgtEl>
                                          <p:spTgt spid="56"/>
                                        </p:tgtEl>
                                        <p:attrNameLst>
                                          <p:attrName>style.visibility</p:attrName>
                                        </p:attrNameLst>
                                      </p:cBhvr>
                                      <p:to>
                                        <p:strVal val="visible"/>
                                      </p:to>
                                    </p:set>
                                  </p:childTnLst>
                                </p:cTn>
                              </p:par>
                            </p:childTnLst>
                          </p:cTn>
                        </p:par>
                        <p:par>
                          <p:cTn id="28" fill="hold">
                            <p:stCondLst>
                              <p:cond delay="2000"/>
                            </p:stCondLst>
                            <p:childTnLst>
                              <p:par>
                                <p:cTn id="29" presetID="53" presetClass="entr" presetSubtype="16" fill="hold" grpId="0" nodeType="afterEffect">
                                  <p:stCondLst>
                                    <p:cond delay="0"/>
                                  </p:stCondLst>
                                  <p:childTnLst>
                                    <p:set>
                                      <p:cBhvr>
                                        <p:cTn id="30" dur="1" fill="hold">
                                          <p:stCondLst>
                                            <p:cond delay="0"/>
                                          </p:stCondLst>
                                        </p:cTn>
                                        <p:tgtEl>
                                          <p:spTgt spid="55"/>
                                        </p:tgtEl>
                                        <p:attrNameLst>
                                          <p:attrName>style.visibility</p:attrName>
                                        </p:attrNameLst>
                                      </p:cBhvr>
                                      <p:to>
                                        <p:strVal val="visible"/>
                                      </p:to>
                                    </p:set>
                                    <p:anim calcmode="lin" valueType="num">
                                      <p:cBhvr>
                                        <p:cTn id="31" dur="500" fill="hold"/>
                                        <p:tgtEl>
                                          <p:spTgt spid="55"/>
                                        </p:tgtEl>
                                        <p:attrNameLst>
                                          <p:attrName>ppt_w</p:attrName>
                                        </p:attrNameLst>
                                      </p:cBhvr>
                                      <p:tavLst>
                                        <p:tav tm="0">
                                          <p:val>
                                            <p:fltVal val="0"/>
                                          </p:val>
                                        </p:tav>
                                        <p:tav tm="100000">
                                          <p:val>
                                            <p:strVal val="#ppt_w"/>
                                          </p:val>
                                        </p:tav>
                                      </p:tavLst>
                                    </p:anim>
                                    <p:anim calcmode="lin" valueType="num">
                                      <p:cBhvr>
                                        <p:cTn id="32" dur="500" fill="hold"/>
                                        <p:tgtEl>
                                          <p:spTgt spid="55"/>
                                        </p:tgtEl>
                                        <p:attrNameLst>
                                          <p:attrName>ppt_h</p:attrName>
                                        </p:attrNameLst>
                                      </p:cBhvr>
                                      <p:tavLst>
                                        <p:tav tm="0">
                                          <p:val>
                                            <p:fltVal val="0"/>
                                          </p:val>
                                        </p:tav>
                                        <p:tav tm="100000">
                                          <p:val>
                                            <p:strVal val="#ppt_h"/>
                                          </p:val>
                                        </p:tav>
                                      </p:tavLst>
                                    </p:anim>
                                    <p:animEffect transition="in" filter="fade">
                                      <p:cBhvr>
                                        <p:cTn id="33" dur="500"/>
                                        <p:tgtEl>
                                          <p:spTgt spid="55"/>
                                        </p:tgtEl>
                                      </p:cBhvr>
                                    </p:animEffect>
                                  </p:childTnLst>
                                </p:cTn>
                              </p:par>
                            </p:childTnLst>
                          </p:cTn>
                        </p:par>
                        <p:par>
                          <p:cTn id="34" fill="hold">
                            <p:stCondLst>
                              <p:cond delay="2500"/>
                            </p:stCondLst>
                            <p:childTnLst>
                              <p:par>
                                <p:cTn id="35" presetID="10" presetClass="entr" presetSubtype="0" fill="hold" grpId="0" nodeType="afterEffect">
                                  <p:stCondLst>
                                    <p:cond delay="0"/>
                                  </p:stCondLst>
                                  <p:childTnLst>
                                    <p:set>
                                      <p:cBhvr>
                                        <p:cTn id="36" dur="1" fill="hold">
                                          <p:stCondLst>
                                            <p:cond delay="0"/>
                                          </p:stCondLst>
                                        </p:cTn>
                                        <p:tgtEl>
                                          <p:spTgt spid="62"/>
                                        </p:tgtEl>
                                        <p:attrNameLst>
                                          <p:attrName>style.visibility</p:attrName>
                                        </p:attrNameLst>
                                      </p:cBhvr>
                                      <p:to>
                                        <p:strVal val="visible"/>
                                      </p:to>
                                    </p:set>
                                    <p:animEffect transition="in" filter="fade">
                                      <p:cBhvr>
                                        <p:cTn id="37" dur="500"/>
                                        <p:tgtEl>
                                          <p:spTgt spid="62"/>
                                        </p:tgtEl>
                                      </p:cBhvr>
                                    </p:animEffect>
                                  </p:childTnLst>
                                </p:cTn>
                              </p:par>
                            </p:childTnLst>
                          </p:cTn>
                        </p:par>
                        <p:par>
                          <p:cTn id="38" fill="hold">
                            <p:stCondLst>
                              <p:cond delay="3000"/>
                            </p:stCondLst>
                            <p:childTnLst>
                              <p:par>
                                <p:cTn id="39" presetID="22" presetClass="entr" presetSubtype="8" fill="hold" grpId="0" nodeType="afterEffect">
                                  <p:stCondLst>
                                    <p:cond delay="0"/>
                                  </p:stCondLst>
                                  <p:childTnLst>
                                    <p:set>
                                      <p:cBhvr>
                                        <p:cTn id="40" dur="1" fill="hold">
                                          <p:stCondLst>
                                            <p:cond delay="0"/>
                                          </p:stCondLst>
                                        </p:cTn>
                                        <p:tgtEl>
                                          <p:spTgt spid="58"/>
                                        </p:tgtEl>
                                        <p:attrNameLst>
                                          <p:attrName>style.visibility</p:attrName>
                                        </p:attrNameLst>
                                      </p:cBhvr>
                                      <p:to>
                                        <p:strVal val="visible"/>
                                      </p:to>
                                    </p:set>
                                    <p:animEffect transition="in" filter="wipe(left)">
                                      <p:cBhvr>
                                        <p:cTn id="41" dur="500"/>
                                        <p:tgtEl>
                                          <p:spTgt spid="58"/>
                                        </p:tgtEl>
                                      </p:cBhvr>
                                    </p:animEffect>
                                  </p:childTnLst>
                                </p:cTn>
                              </p:par>
                            </p:childTnLst>
                          </p:cTn>
                        </p:par>
                        <p:par>
                          <p:cTn id="42" fill="hold">
                            <p:stCondLst>
                              <p:cond delay="3500"/>
                            </p:stCondLst>
                            <p:childTnLst>
                              <p:par>
                                <p:cTn id="43" presetID="22" presetClass="entr" presetSubtype="8" fill="hold" grpId="0" nodeType="afterEffect">
                                  <p:stCondLst>
                                    <p:cond delay="0"/>
                                  </p:stCondLst>
                                  <p:childTnLst>
                                    <p:set>
                                      <p:cBhvr>
                                        <p:cTn id="44" dur="1" fill="hold">
                                          <p:stCondLst>
                                            <p:cond delay="0"/>
                                          </p:stCondLst>
                                        </p:cTn>
                                        <p:tgtEl>
                                          <p:spTgt spid="60"/>
                                        </p:tgtEl>
                                        <p:attrNameLst>
                                          <p:attrName>style.visibility</p:attrName>
                                        </p:attrNameLst>
                                      </p:cBhvr>
                                      <p:to>
                                        <p:strVal val="visible"/>
                                      </p:to>
                                    </p:set>
                                    <p:animEffect transition="in" filter="wipe(left)">
                                      <p:cBhvr>
                                        <p:cTn id="45"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53" grpId="0" bldLvl="0" animBg="1"/>
      <p:bldP spid="54" grpId="0" bldLvl="0" animBg="1"/>
      <p:bldP spid="55" grpId="0" bldLvl="0" animBg="1"/>
      <p:bldP spid="56" grpId="0" bldLvl="0" animBg="1"/>
      <p:bldP spid="58" grpId="0"/>
      <p:bldP spid="59" grpId="0"/>
      <p:bldP spid="60" grpId="0"/>
      <p:bldP spid="61" grpId="0"/>
      <p:bldP spid="6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Freeform 15"/>
          <p:cNvSpPr>
            <a:spLocks noEditPoints="1" noChangeArrowheads="1"/>
          </p:cNvSpPr>
          <p:nvPr/>
        </p:nvSpPr>
        <p:spPr bwMode="auto">
          <a:xfrm>
            <a:off x="4370466" y="1637342"/>
            <a:ext cx="313566" cy="674285"/>
          </a:xfrm>
          <a:custGeom>
            <a:avLst/>
            <a:gdLst>
              <a:gd name="T0" fmla="*/ 72 w 77"/>
              <a:gd name="T1" fmla="*/ 96 h 165"/>
              <a:gd name="T2" fmla="*/ 77 w 77"/>
              <a:gd name="T3" fmla="*/ 94 h 165"/>
              <a:gd name="T4" fmla="*/ 53 w 77"/>
              <a:gd name="T5" fmla="*/ 38 h 165"/>
              <a:gd name="T6" fmla="*/ 23 w 77"/>
              <a:gd name="T7" fmla="*/ 38 h 165"/>
              <a:gd name="T8" fmla="*/ 0 w 77"/>
              <a:gd name="T9" fmla="*/ 94 h 165"/>
              <a:gd name="T10" fmla="*/ 5 w 77"/>
              <a:gd name="T11" fmla="*/ 96 h 165"/>
              <a:gd name="T12" fmla="*/ 26 w 77"/>
              <a:gd name="T13" fmla="*/ 56 h 165"/>
              <a:gd name="T14" fmla="*/ 29 w 77"/>
              <a:gd name="T15" fmla="*/ 74 h 165"/>
              <a:gd name="T16" fmla="*/ 7 w 77"/>
              <a:gd name="T17" fmla="*/ 112 h 165"/>
              <a:gd name="T18" fmla="*/ 29 w 77"/>
              <a:gd name="T19" fmla="*/ 112 h 165"/>
              <a:gd name="T20" fmla="*/ 36 w 77"/>
              <a:gd name="T21" fmla="*/ 165 h 165"/>
              <a:gd name="T22" fmla="*/ 42 w 77"/>
              <a:gd name="T23" fmla="*/ 165 h 165"/>
              <a:gd name="T24" fmla="*/ 48 w 77"/>
              <a:gd name="T25" fmla="*/ 112 h 165"/>
              <a:gd name="T26" fmla="*/ 69 w 77"/>
              <a:gd name="T27" fmla="*/ 112 h 165"/>
              <a:gd name="T28" fmla="*/ 48 w 77"/>
              <a:gd name="T29" fmla="*/ 74 h 165"/>
              <a:gd name="T30" fmla="*/ 51 w 77"/>
              <a:gd name="T31" fmla="*/ 56 h 165"/>
              <a:gd name="T32" fmla="*/ 72 w 77"/>
              <a:gd name="T33" fmla="*/ 96 h 165"/>
              <a:gd name="T34" fmla="*/ 37 w 77"/>
              <a:gd name="T35" fmla="*/ 25 h 165"/>
              <a:gd name="T36" fmla="*/ 46 w 77"/>
              <a:gd name="T37" fmla="*/ 22 h 165"/>
              <a:gd name="T38" fmla="*/ 50 w 77"/>
              <a:gd name="T39" fmla="*/ 13 h 165"/>
              <a:gd name="T40" fmla="*/ 47 w 77"/>
              <a:gd name="T41" fmla="*/ 4 h 165"/>
              <a:gd name="T42" fmla="*/ 37 w 77"/>
              <a:gd name="T43" fmla="*/ 0 h 165"/>
              <a:gd name="T44" fmla="*/ 28 w 77"/>
              <a:gd name="T45" fmla="*/ 4 h 165"/>
              <a:gd name="T46" fmla="*/ 25 w 77"/>
              <a:gd name="T47" fmla="*/ 13 h 165"/>
              <a:gd name="T48" fmla="*/ 28 w 77"/>
              <a:gd name="T49" fmla="*/ 22 h 165"/>
              <a:gd name="T50" fmla="*/ 37 w 77"/>
              <a:gd name="T51" fmla="*/ 25 h 165"/>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77"/>
              <a:gd name="T79" fmla="*/ 0 h 165"/>
              <a:gd name="T80" fmla="*/ 77 w 77"/>
              <a:gd name="T81" fmla="*/ 165 h 165"/>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77" h="165">
                <a:moveTo>
                  <a:pt x="72" y="96"/>
                </a:moveTo>
                <a:cubicBezTo>
                  <a:pt x="74" y="96"/>
                  <a:pt x="76" y="95"/>
                  <a:pt x="77" y="94"/>
                </a:cubicBezTo>
                <a:cubicBezTo>
                  <a:pt x="53" y="38"/>
                  <a:pt x="53" y="38"/>
                  <a:pt x="53" y="38"/>
                </a:cubicBezTo>
                <a:cubicBezTo>
                  <a:pt x="23" y="38"/>
                  <a:pt x="23" y="38"/>
                  <a:pt x="23" y="38"/>
                </a:cubicBezTo>
                <a:cubicBezTo>
                  <a:pt x="0" y="94"/>
                  <a:pt x="0" y="94"/>
                  <a:pt x="0" y="94"/>
                </a:cubicBezTo>
                <a:cubicBezTo>
                  <a:pt x="5" y="96"/>
                  <a:pt x="5" y="96"/>
                  <a:pt x="5" y="96"/>
                </a:cubicBezTo>
                <a:cubicBezTo>
                  <a:pt x="26" y="56"/>
                  <a:pt x="26" y="56"/>
                  <a:pt x="26" y="56"/>
                </a:cubicBezTo>
                <a:cubicBezTo>
                  <a:pt x="29" y="74"/>
                  <a:pt x="29" y="74"/>
                  <a:pt x="29" y="74"/>
                </a:cubicBezTo>
                <a:cubicBezTo>
                  <a:pt x="7" y="112"/>
                  <a:pt x="7" y="112"/>
                  <a:pt x="7" y="112"/>
                </a:cubicBezTo>
                <a:cubicBezTo>
                  <a:pt x="29" y="112"/>
                  <a:pt x="29" y="112"/>
                  <a:pt x="29" y="112"/>
                </a:cubicBezTo>
                <a:cubicBezTo>
                  <a:pt x="36" y="165"/>
                  <a:pt x="36" y="165"/>
                  <a:pt x="36" y="165"/>
                </a:cubicBezTo>
                <a:cubicBezTo>
                  <a:pt x="42" y="165"/>
                  <a:pt x="42" y="165"/>
                  <a:pt x="42" y="165"/>
                </a:cubicBezTo>
                <a:cubicBezTo>
                  <a:pt x="48" y="112"/>
                  <a:pt x="48" y="112"/>
                  <a:pt x="48" y="112"/>
                </a:cubicBezTo>
                <a:cubicBezTo>
                  <a:pt x="69" y="112"/>
                  <a:pt x="69" y="112"/>
                  <a:pt x="69" y="112"/>
                </a:cubicBezTo>
                <a:cubicBezTo>
                  <a:pt x="48" y="74"/>
                  <a:pt x="48" y="74"/>
                  <a:pt x="48" y="74"/>
                </a:cubicBezTo>
                <a:cubicBezTo>
                  <a:pt x="51" y="56"/>
                  <a:pt x="51" y="56"/>
                  <a:pt x="51" y="56"/>
                </a:cubicBezTo>
                <a:lnTo>
                  <a:pt x="72" y="96"/>
                </a:lnTo>
                <a:close/>
                <a:moveTo>
                  <a:pt x="37" y="25"/>
                </a:moveTo>
                <a:cubicBezTo>
                  <a:pt x="41" y="25"/>
                  <a:pt x="44" y="24"/>
                  <a:pt x="46" y="22"/>
                </a:cubicBezTo>
                <a:cubicBezTo>
                  <a:pt x="49" y="19"/>
                  <a:pt x="50" y="16"/>
                  <a:pt x="50" y="13"/>
                </a:cubicBezTo>
                <a:cubicBezTo>
                  <a:pt x="50" y="9"/>
                  <a:pt x="49" y="6"/>
                  <a:pt x="47" y="4"/>
                </a:cubicBezTo>
                <a:cubicBezTo>
                  <a:pt x="44" y="1"/>
                  <a:pt x="41" y="0"/>
                  <a:pt x="37" y="0"/>
                </a:cubicBezTo>
                <a:cubicBezTo>
                  <a:pt x="34" y="0"/>
                  <a:pt x="31" y="1"/>
                  <a:pt x="28" y="4"/>
                </a:cubicBezTo>
                <a:cubicBezTo>
                  <a:pt x="26" y="6"/>
                  <a:pt x="25" y="9"/>
                  <a:pt x="25" y="13"/>
                </a:cubicBezTo>
                <a:cubicBezTo>
                  <a:pt x="25" y="16"/>
                  <a:pt x="26" y="19"/>
                  <a:pt x="28" y="22"/>
                </a:cubicBezTo>
                <a:cubicBezTo>
                  <a:pt x="31" y="24"/>
                  <a:pt x="34" y="25"/>
                  <a:pt x="37" y="25"/>
                </a:cubicBezTo>
                <a:close/>
              </a:path>
            </a:pathLst>
          </a:custGeom>
          <a:solidFill>
            <a:srgbClr val="FFFFFF"/>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zh-CN">
              <a:solidFill>
                <a:srgbClr val="000000"/>
              </a:solidFill>
              <a:sym typeface="宋体" panose="02010600030101010101" pitchFamily="2" charset="-122"/>
            </a:endParaRPr>
          </a:p>
        </p:txBody>
      </p:sp>
      <p:sp>
        <p:nvSpPr>
          <p:cNvPr id="54" name="Freeform 16"/>
          <p:cNvSpPr>
            <a:spLocks noChangeArrowheads="1"/>
          </p:cNvSpPr>
          <p:nvPr/>
        </p:nvSpPr>
        <p:spPr bwMode="auto">
          <a:xfrm>
            <a:off x="3926492" y="1961290"/>
            <a:ext cx="93777" cy="23453"/>
          </a:xfrm>
          <a:custGeom>
            <a:avLst/>
            <a:gdLst>
              <a:gd name="T0" fmla="*/ 32 w 32"/>
              <a:gd name="T1" fmla="*/ 0 h 8"/>
              <a:gd name="T2" fmla="*/ 31 w 32"/>
              <a:gd name="T3" fmla="*/ 8 h 8"/>
              <a:gd name="T4" fmla="*/ 0 w 32"/>
              <a:gd name="T5" fmla="*/ 8 h 8"/>
              <a:gd name="T6" fmla="*/ 1 w 32"/>
              <a:gd name="T7" fmla="*/ 0 h 8"/>
              <a:gd name="T8" fmla="*/ 32 w 32"/>
              <a:gd name="T9" fmla="*/ 0 h 8"/>
              <a:gd name="T10" fmla="*/ 0 60000 65536"/>
              <a:gd name="T11" fmla="*/ 0 60000 65536"/>
              <a:gd name="T12" fmla="*/ 0 60000 65536"/>
              <a:gd name="T13" fmla="*/ 0 60000 65536"/>
              <a:gd name="T14" fmla="*/ 0 60000 65536"/>
              <a:gd name="T15" fmla="*/ 0 w 32"/>
              <a:gd name="T16" fmla="*/ 0 h 8"/>
              <a:gd name="T17" fmla="*/ 32 w 32"/>
              <a:gd name="T18" fmla="*/ 8 h 8"/>
            </a:gdLst>
            <a:ahLst/>
            <a:cxnLst>
              <a:cxn ang="T10">
                <a:pos x="T0" y="T1"/>
              </a:cxn>
              <a:cxn ang="T11">
                <a:pos x="T2" y="T3"/>
              </a:cxn>
              <a:cxn ang="T12">
                <a:pos x="T4" y="T5"/>
              </a:cxn>
              <a:cxn ang="T13">
                <a:pos x="T6" y="T7"/>
              </a:cxn>
              <a:cxn ang="T14">
                <a:pos x="T8" y="T9"/>
              </a:cxn>
            </a:cxnLst>
            <a:rect l="T15" t="T16" r="T17" b="T18"/>
            <a:pathLst>
              <a:path w="32" h="8">
                <a:moveTo>
                  <a:pt x="32" y="0"/>
                </a:moveTo>
                <a:lnTo>
                  <a:pt x="31" y="8"/>
                </a:lnTo>
                <a:lnTo>
                  <a:pt x="0" y="8"/>
                </a:lnTo>
                <a:lnTo>
                  <a:pt x="1" y="0"/>
                </a:lnTo>
                <a:lnTo>
                  <a:pt x="32" y="0"/>
                </a:lnTo>
                <a:close/>
              </a:path>
            </a:pathLst>
          </a:custGeom>
          <a:solidFill>
            <a:srgbClr val="FFFFFF"/>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zh-CN">
              <a:solidFill>
                <a:srgbClr val="000000"/>
              </a:solidFill>
              <a:sym typeface="宋体" panose="02010600030101010101" pitchFamily="2" charset="-122"/>
            </a:endParaRPr>
          </a:p>
        </p:txBody>
      </p:sp>
      <p:sp>
        <p:nvSpPr>
          <p:cNvPr id="55" name="Freeform 20"/>
          <p:cNvSpPr>
            <a:spLocks noEditPoints="1" noChangeArrowheads="1"/>
          </p:cNvSpPr>
          <p:nvPr/>
        </p:nvSpPr>
        <p:spPr bwMode="auto">
          <a:xfrm>
            <a:off x="4458381" y="2960474"/>
            <a:ext cx="202206" cy="598062"/>
          </a:xfrm>
          <a:custGeom>
            <a:avLst/>
            <a:gdLst>
              <a:gd name="T0" fmla="*/ 50 w 50"/>
              <a:gd name="T1" fmla="*/ 96 h 147"/>
              <a:gd name="T2" fmla="*/ 41 w 50"/>
              <a:gd name="T3" fmla="*/ 96 h 147"/>
              <a:gd name="T4" fmla="*/ 41 w 50"/>
              <a:gd name="T5" fmla="*/ 147 h 147"/>
              <a:gd name="T6" fmla="*/ 28 w 50"/>
              <a:gd name="T7" fmla="*/ 147 h 147"/>
              <a:gd name="T8" fmla="*/ 28 w 50"/>
              <a:gd name="T9" fmla="*/ 96 h 147"/>
              <a:gd name="T10" fmla="*/ 21 w 50"/>
              <a:gd name="T11" fmla="*/ 96 h 147"/>
              <a:gd name="T12" fmla="*/ 21 w 50"/>
              <a:gd name="T13" fmla="*/ 147 h 147"/>
              <a:gd name="T14" fmla="*/ 9 w 50"/>
              <a:gd name="T15" fmla="*/ 147 h 147"/>
              <a:gd name="T16" fmla="*/ 9 w 50"/>
              <a:gd name="T17" fmla="*/ 96 h 147"/>
              <a:gd name="T18" fmla="*/ 0 w 50"/>
              <a:gd name="T19" fmla="*/ 96 h 147"/>
              <a:gd name="T20" fmla="*/ 0 w 50"/>
              <a:gd name="T21" fmla="*/ 46 h 147"/>
              <a:gd name="T22" fmla="*/ 4 w 50"/>
              <a:gd name="T23" fmla="*/ 35 h 147"/>
              <a:gd name="T24" fmla="*/ 15 w 50"/>
              <a:gd name="T25" fmla="*/ 28 h 147"/>
              <a:gd name="T26" fmla="*/ 25 w 50"/>
              <a:gd name="T27" fmla="*/ 26 h 147"/>
              <a:gd name="T28" fmla="*/ 38 w 50"/>
              <a:gd name="T29" fmla="*/ 29 h 147"/>
              <a:gd name="T30" fmla="*/ 49 w 50"/>
              <a:gd name="T31" fmla="*/ 41 h 147"/>
              <a:gd name="T32" fmla="*/ 50 w 50"/>
              <a:gd name="T33" fmla="*/ 45 h 147"/>
              <a:gd name="T34" fmla="*/ 50 w 50"/>
              <a:gd name="T35" fmla="*/ 96 h 147"/>
              <a:gd name="T36" fmla="*/ 36 w 50"/>
              <a:gd name="T37" fmla="*/ 11 h 147"/>
              <a:gd name="T38" fmla="*/ 33 w 50"/>
              <a:gd name="T39" fmla="*/ 18 h 147"/>
              <a:gd name="T40" fmla="*/ 25 w 50"/>
              <a:gd name="T41" fmla="*/ 22 h 147"/>
              <a:gd name="T42" fmla="*/ 17 w 50"/>
              <a:gd name="T43" fmla="*/ 18 h 147"/>
              <a:gd name="T44" fmla="*/ 14 w 50"/>
              <a:gd name="T45" fmla="*/ 11 h 147"/>
              <a:gd name="T46" fmla="*/ 17 w 50"/>
              <a:gd name="T47" fmla="*/ 3 h 147"/>
              <a:gd name="T48" fmla="*/ 25 w 50"/>
              <a:gd name="T49" fmla="*/ 0 h 147"/>
              <a:gd name="T50" fmla="*/ 33 w 50"/>
              <a:gd name="T51" fmla="*/ 3 h 147"/>
              <a:gd name="T52" fmla="*/ 36 w 50"/>
              <a:gd name="T53" fmla="*/ 11 h 147"/>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50"/>
              <a:gd name="T82" fmla="*/ 0 h 147"/>
              <a:gd name="T83" fmla="*/ 50 w 50"/>
              <a:gd name="T84" fmla="*/ 147 h 147"/>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50" h="147">
                <a:moveTo>
                  <a:pt x="50" y="96"/>
                </a:moveTo>
                <a:cubicBezTo>
                  <a:pt x="41" y="96"/>
                  <a:pt x="41" y="96"/>
                  <a:pt x="41" y="96"/>
                </a:cubicBezTo>
                <a:cubicBezTo>
                  <a:pt x="41" y="147"/>
                  <a:pt x="41" y="147"/>
                  <a:pt x="41" y="147"/>
                </a:cubicBezTo>
                <a:cubicBezTo>
                  <a:pt x="28" y="147"/>
                  <a:pt x="28" y="147"/>
                  <a:pt x="28" y="147"/>
                </a:cubicBezTo>
                <a:cubicBezTo>
                  <a:pt x="28" y="96"/>
                  <a:pt x="28" y="96"/>
                  <a:pt x="28" y="96"/>
                </a:cubicBezTo>
                <a:cubicBezTo>
                  <a:pt x="21" y="96"/>
                  <a:pt x="21" y="96"/>
                  <a:pt x="21" y="96"/>
                </a:cubicBezTo>
                <a:cubicBezTo>
                  <a:pt x="21" y="147"/>
                  <a:pt x="21" y="147"/>
                  <a:pt x="21" y="147"/>
                </a:cubicBezTo>
                <a:cubicBezTo>
                  <a:pt x="9" y="147"/>
                  <a:pt x="9" y="147"/>
                  <a:pt x="9" y="147"/>
                </a:cubicBezTo>
                <a:cubicBezTo>
                  <a:pt x="9" y="96"/>
                  <a:pt x="9" y="96"/>
                  <a:pt x="9" y="96"/>
                </a:cubicBezTo>
                <a:cubicBezTo>
                  <a:pt x="0" y="96"/>
                  <a:pt x="0" y="96"/>
                  <a:pt x="0" y="96"/>
                </a:cubicBezTo>
                <a:cubicBezTo>
                  <a:pt x="0" y="46"/>
                  <a:pt x="0" y="46"/>
                  <a:pt x="0" y="46"/>
                </a:cubicBezTo>
                <a:cubicBezTo>
                  <a:pt x="0" y="42"/>
                  <a:pt x="1" y="39"/>
                  <a:pt x="4" y="35"/>
                </a:cubicBezTo>
                <a:cubicBezTo>
                  <a:pt x="8" y="31"/>
                  <a:pt x="11" y="29"/>
                  <a:pt x="15" y="28"/>
                </a:cubicBezTo>
                <a:cubicBezTo>
                  <a:pt x="20" y="27"/>
                  <a:pt x="23" y="26"/>
                  <a:pt x="25" y="26"/>
                </a:cubicBezTo>
                <a:cubicBezTo>
                  <a:pt x="30" y="26"/>
                  <a:pt x="34" y="27"/>
                  <a:pt x="38" y="29"/>
                </a:cubicBezTo>
                <a:cubicBezTo>
                  <a:pt x="44" y="32"/>
                  <a:pt x="47" y="36"/>
                  <a:pt x="49" y="41"/>
                </a:cubicBezTo>
                <a:cubicBezTo>
                  <a:pt x="50" y="43"/>
                  <a:pt x="50" y="44"/>
                  <a:pt x="50" y="45"/>
                </a:cubicBezTo>
                <a:lnTo>
                  <a:pt x="50" y="96"/>
                </a:lnTo>
                <a:close/>
                <a:moveTo>
                  <a:pt x="36" y="11"/>
                </a:moveTo>
                <a:cubicBezTo>
                  <a:pt x="36" y="14"/>
                  <a:pt x="35" y="16"/>
                  <a:pt x="33" y="18"/>
                </a:cubicBezTo>
                <a:cubicBezTo>
                  <a:pt x="31" y="20"/>
                  <a:pt x="28" y="22"/>
                  <a:pt x="25" y="22"/>
                </a:cubicBezTo>
                <a:cubicBezTo>
                  <a:pt x="22" y="22"/>
                  <a:pt x="19" y="20"/>
                  <a:pt x="17" y="18"/>
                </a:cubicBezTo>
                <a:cubicBezTo>
                  <a:pt x="15" y="16"/>
                  <a:pt x="14" y="14"/>
                  <a:pt x="14" y="11"/>
                </a:cubicBezTo>
                <a:cubicBezTo>
                  <a:pt x="14" y="8"/>
                  <a:pt x="15" y="5"/>
                  <a:pt x="17" y="3"/>
                </a:cubicBezTo>
                <a:cubicBezTo>
                  <a:pt x="20" y="1"/>
                  <a:pt x="22" y="0"/>
                  <a:pt x="25" y="0"/>
                </a:cubicBezTo>
                <a:cubicBezTo>
                  <a:pt x="28" y="0"/>
                  <a:pt x="31" y="1"/>
                  <a:pt x="33" y="3"/>
                </a:cubicBezTo>
                <a:cubicBezTo>
                  <a:pt x="35" y="5"/>
                  <a:pt x="36" y="8"/>
                  <a:pt x="36" y="11"/>
                </a:cubicBezTo>
                <a:close/>
              </a:path>
            </a:pathLst>
          </a:custGeom>
          <a:solidFill>
            <a:srgbClr val="FFFFFF"/>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zh-CN">
              <a:solidFill>
                <a:srgbClr val="000000"/>
              </a:solidFill>
              <a:sym typeface="宋体" panose="02010600030101010101" pitchFamily="2" charset="-122"/>
            </a:endParaRPr>
          </a:p>
        </p:txBody>
      </p:sp>
      <p:sp>
        <p:nvSpPr>
          <p:cNvPr id="56" name="Freeform 21"/>
          <p:cNvSpPr>
            <a:spLocks noChangeArrowheads="1"/>
          </p:cNvSpPr>
          <p:nvPr/>
        </p:nvSpPr>
        <p:spPr bwMode="auto">
          <a:xfrm>
            <a:off x="3947006" y="3173021"/>
            <a:ext cx="172900" cy="172968"/>
          </a:xfrm>
          <a:custGeom>
            <a:avLst/>
            <a:gdLst>
              <a:gd name="T0" fmla="*/ 32 w 59"/>
              <a:gd name="T1" fmla="*/ 0 h 59"/>
              <a:gd name="T2" fmla="*/ 32 w 59"/>
              <a:gd name="T3" fmla="*/ 26 h 59"/>
              <a:gd name="T4" fmla="*/ 59 w 59"/>
              <a:gd name="T5" fmla="*/ 26 h 59"/>
              <a:gd name="T6" fmla="*/ 59 w 59"/>
              <a:gd name="T7" fmla="*/ 33 h 59"/>
              <a:gd name="T8" fmla="*/ 32 w 59"/>
              <a:gd name="T9" fmla="*/ 33 h 59"/>
              <a:gd name="T10" fmla="*/ 32 w 59"/>
              <a:gd name="T11" fmla="*/ 59 h 59"/>
              <a:gd name="T12" fmla="*/ 27 w 59"/>
              <a:gd name="T13" fmla="*/ 59 h 59"/>
              <a:gd name="T14" fmla="*/ 27 w 59"/>
              <a:gd name="T15" fmla="*/ 33 h 59"/>
              <a:gd name="T16" fmla="*/ 0 w 59"/>
              <a:gd name="T17" fmla="*/ 33 h 59"/>
              <a:gd name="T18" fmla="*/ 0 w 59"/>
              <a:gd name="T19" fmla="*/ 26 h 59"/>
              <a:gd name="T20" fmla="*/ 27 w 59"/>
              <a:gd name="T21" fmla="*/ 26 h 59"/>
              <a:gd name="T22" fmla="*/ 27 w 59"/>
              <a:gd name="T23" fmla="*/ 0 h 59"/>
              <a:gd name="T24" fmla="*/ 32 w 59"/>
              <a:gd name="T25" fmla="*/ 0 h 5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9"/>
              <a:gd name="T40" fmla="*/ 0 h 59"/>
              <a:gd name="T41" fmla="*/ 59 w 59"/>
              <a:gd name="T42" fmla="*/ 59 h 5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9" h="59">
                <a:moveTo>
                  <a:pt x="32" y="0"/>
                </a:moveTo>
                <a:lnTo>
                  <a:pt x="32" y="26"/>
                </a:lnTo>
                <a:lnTo>
                  <a:pt x="59" y="26"/>
                </a:lnTo>
                <a:lnTo>
                  <a:pt x="59" y="33"/>
                </a:lnTo>
                <a:lnTo>
                  <a:pt x="32" y="33"/>
                </a:lnTo>
                <a:lnTo>
                  <a:pt x="32" y="59"/>
                </a:lnTo>
                <a:lnTo>
                  <a:pt x="27" y="59"/>
                </a:lnTo>
                <a:lnTo>
                  <a:pt x="27" y="33"/>
                </a:lnTo>
                <a:lnTo>
                  <a:pt x="0" y="33"/>
                </a:lnTo>
                <a:lnTo>
                  <a:pt x="0" y="26"/>
                </a:lnTo>
                <a:lnTo>
                  <a:pt x="27" y="26"/>
                </a:lnTo>
                <a:lnTo>
                  <a:pt x="27" y="0"/>
                </a:lnTo>
                <a:lnTo>
                  <a:pt x="32" y="0"/>
                </a:lnTo>
                <a:close/>
              </a:path>
            </a:pathLst>
          </a:custGeom>
          <a:solidFill>
            <a:srgbClr val="FFFFFF"/>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zh-CN">
              <a:solidFill>
                <a:srgbClr val="000000"/>
              </a:solidFill>
              <a:sym typeface="宋体" panose="02010600030101010101" pitchFamily="2" charset="-122"/>
            </a:endParaRPr>
          </a:p>
        </p:txBody>
      </p:sp>
      <p:sp>
        <p:nvSpPr>
          <p:cNvPr id="58" name="矩形 1"/>
          <p:cNvSpPr>
            <a:spLocks noChangeArrowheads="1"/>
          </p:cNvSpPr>
          <p:nvPr/>
        </p:nvSpPr>
        <p:spPr bwMode="auto">
          <a:xfrm>
            <a:off x="953208" y="2873716"/>
            <a:ext cx="1832750"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spAutoFit/>
          </a:bodyPr>
          <a:lstStyle/>
          <a:p>
            <a:r>
              <a:rPr lang="zh-CN" altLang="en-US" sz="900" kern="0" dirty="0">
                <a:solidFill>
                  <a:schemeClr val="bg1"/>
                </a:solidFill>
                <a:latin typeface="微软雅黑" panose="020B0503020204020204" pitchFamily="34" charset="-122"/>
                <a:ea typeface="微软雅黑" panose="020B0503020204020204" pitchFamily="34" charset="-122"/>
                <a:cs typeface="Raleway Light"/>
              </a:rPr>
              <a:t>这里输入简单的文字概述里输入简单文字概述输入简单的文字概述</a:t>
            </a:r>
            <a:endParaRPr lang="zh-CN" altLang="en-US" sz="9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9" name="矩形 1"/>
          <p:cNvSpPr>
            <a:spLocks noChangeArrowheads="1"/>
          </p:cNvSpPr>
          <p:nvPr/>
        </p:nvSpPr>
        <p:spPr bwMode="auto">
          <a:xfrm>
            <a:off x="6337136" y="1846861"/>
            <a:ext cx="1832750" cy="506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spAutoFit/>
          </a:bodyPr>
          <a:lstStyle/>
          <a:p>
            <a:r>
              <a:rPr lang="zh-CN" altLang="en-US" sz="900" kern="0" dirty="0">
                <a:solidFill>
                  <a:schemeClr val="bg1"/>
                </a:solidFill>
                <a:latin typeface="微软雅黑" panose="020B0503020204020204" pitchFamily="34" charset="-122"/>
                <a:ea typeface="微软雅黑" panose="020B0503020204020204" pitchFamily="34" charset="-122"/>
                <a:cs typeface="Raleway Light"/>
              </a:rPr>
              <a:t>这里输入简单的文字概述里输入简单文字概述输入简单的文字概述</a:t>
            </a:r>
            <a:endParaRPr lang="zh-CN" altLang="en-US" sz="9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0" name="矩形 1"/>
          <p:cNvSpPr>
            <a:spLocks noChangeArrowheads="1"/>
          </p:cNvSpPr>
          <p:nvPr/>
        </p:nvSpPr>
        <p:spPr bwMode="auto">
          <a:xfrm>
            <a:off x="6337136" y="2873716"/>
            <a:ext cx="1832750"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spAutoFit/>
          </a:bodyPr>
          <a:lstStyle/>
          <a:p>
            <a:r>
              <a:rPr lang="zh-CN" altLang="en-US" sz="900" kern="0" dirty="0">
                <a:solidFill>
                  <a:schemeClr val="bg1"/>
                </a:solidFill>
                <a:latin typeface="微软雅黑" panose="020B0503020204020204" pitchFamily="34" charset="-122"/>
                <a:ea typeface="微软雅黑" panose="020B0503020204020204" pitchFamily="34" charset="-122"/>
                <a:cs typeface="Raleway Light"/>
              </a:rPr>
              <a:t>这里输入简单的文字概述里输入简单文字概述输入简单的文字概述</a:t>
            </a:r>
            <a:endParaRPr lang="zh-CN" altLang="en-US" sz="9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1" name="TextBox 682"/>
          <p:cNvSpPr>
            <a:spLocks noChangeArrowheads="1"/>
          </p:cNvSpPr>
          <p:nvPr/>
        </p:nvSpPr>
        <p:spPr bwMode="auto">
          <a:xfrm>
            <a:off x="4891430" y="1830436"/>
            <a:ext cx="56938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2000" dirty="0">
                <a:solidFill>
                  <a:schemeClr val="bg1"/>
                </a:solidFill>
                <a:latin typeface="方正中等线简体" pitchFamily="2" charset="-122"/>
                <a:ea typeface="方正中等线简体" pitchFamily="2" charset="-122"/>
              </a:rPr>
              <a:t>36%</a:t>
            </a:r>
            <a:endParaRPr lang="zh-CN" altLang="en-US" sz="2000" dirty="0">
              <a:solidFill>
                <a:schemeClr val="bg1"/>
              </a:solidFill>
              <a:latin typeface="方正中等线简体" pitchFamily="2" charset="-122"/>
              <a:ea typeface="方正中等线简体" pitchFamily="2" charset="-122"/>
            </a:endParaRPr>
          </a:p>
        </p:txBody>
      </p:sp>
      <p:sp>
        <p:nvSpPr>
          <p:cNvPr id="62" name="TextBox 682"/>
          <p:cNvSpPr>
            <a:spLocks noChangeArrowheads="1"/>
          </p:cNvSpPr>
          <p:nvPr/>
        </p:nvSpPr>
        <p:spPr bwMode="auto">
          <a:xfrm>
            <a:off x="4891430" y="3098768"/>
            <a:ext cx="56938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2000">
                <a:solidFill>
                  <a:schemeClr val="bg1"/>
                </a:solidFill>
                <a:latin typeface="方正中等线简体" pitchFamily="2" charset="-122"/>
                <a:ea typeface="方正中等线简体" pitchFamily="2" charset="-122"/>
              </a:rPr>
              <a:t>54%</a:t>
            </a:r>
            <a:endParaRPr lang="zh-CN" altLang="en-US" sz="2000">
              <a:solidFill>
                <a:schemeClr val="bg1"/>
              </a:solidFill>
              <a:latin typeface="方正中等线简体" pitchFamily="2" charset="-122"/>
              <a:ea typeface="方正中等线简体" pitchFamily="2" charset="-122"/>
            </a:endParaRPr>
          </a:p>
        </p:txBody>
      </p:sp>
      <p:sp>
        <p:nvSpPr>
          <p:cNvPr id="4" name="文本框 3"/>
          <p:cNvSpPr txBox="1"/>
          <p:nvPr/>
        </p:nvSpPr>
        <p:spPr>
          <a:xfrm>
            <a:off x="1040130" y="1323340"/>
            <a:ext cx="6114415" cy="3107690"/>
          </a:xfrm>
          <a:prstGeom prst="rect">
            <a:avLst/>
          </a:prstGeom>
          <a:noFill/>
        </p:spPr>
        <p:txBody>
          <a:bodyPr wrap="square" rtlCol="0" anchor="t">
            <a:spAutoFit/>
          </a:bodyPr>
          <a:p>
            <a:pPr marL="285750" indent="-285750">
              <a:buClr>
                <a:srgbClr val="6EBEE1"/>
              </a:buClr>
              <a:buFont typeface="Wingdings" panose="05000000000000000000" charset="0"/>
              <a:buChar char=""/>
            </a:pPr>
            <a:r>
              <a:rPr lang="zh-CN" altLang="en-US" sz="1400" b="1" smtClean="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全媒体数字采编发布系统</a:t>
            </a:r>
            <a:r>
              <a:rPr lang="en-US" altLang="zh-CN" sz="1400" smtClean="0">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altLang="en-US" sz="1400" smtClean="0">
                <a:latin typeface="微软雅黑" panose="020B0503020204020204" pitchFamily="34" charset="-122"/>
                <a:ea typeface="微软雅黑" panose="020B0503020204020204" pitchFamily="34" charset="-122"/>
                <a:cs typeface="微软雅黑" panose="020B0503020204020204" pitchFamily="34" charset="-122"/>
                <a:sym typeface="+mn-ea"/>
              </a:rPr>
              <a:t>是对不同格式的多媒体新闻素材进行统一采编并输出至不同的传播平台进行统一加工</a:t>
            </a:r>
            <a:r>
              <a:rPr lang="en-US" altLang="zh-CN" sz="1400" smtClean="0">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sz="1400" smtClean="0">
                <a:latin typeface="微软雅黑" panose="020B0503020204020204" pitchFamily="34" charset="-122"/>
                <a:ea typeface="微软雅黑" panose="020B0503020204020204" pitchFamily="34" charset="-122"/>
                <a:cs typeface="微软雅黑" panose="020B0503020204020204" pitchFamily="34" charset="-122"/>
                <a:sym typeface="+mn-ea"/>
              </a:rPr>
              <a:t>形成各自的新闻产品</a:t>
            </a:r>
            <a:r>
              <a:rPr lang="en-US" altLang="zh-CN" sz="1400" smtClean="0">
                <a:latin typeface="微软雅黑" panose="020B0503020204020204" pitchFamily="34" charset="-122"/>
                <a:ea typeface="微软雅黑" panose="020B0503020204020204" pitchFamily="34" charset="-122"/>
                <a:cs typeface="微软雅黑" panose="020B0503020204020204" pitchFamily="34" charset="-122"/>
                <a:sym typeface="+mn-ea"/>
              </a:rPr>
              <a:t>; </a:t>
            </a:r>
            <a:endParaRPr lang="en-US" altLang="zh-CN" sz="1400" smtClean="0">
              <a:latin typeface="微软雅黑" panose="020B0503020204020204" pitchFamily="34" charset="-122"/>
              <a:ea typeface="微软雅黑" panose="020B0503020204020204" pitchFamily="34" charset="-122"/>
              <a:cs typeface="微软雅黑" panose="020B0503020204020204" pitchFamily="34" charset="-122"/>
            </a:endParaRPr>
          </a:p>
          <a:p>
            <a:pPr marL="285750" indent="-285750">
              <a:buClr>
                <a:srgbClr val="6EBEE1"/>
              </a:buClr>
              <a:buFont typeface="Wingdings" panose="05000000000000000000" charset="0"/>
              <a:buChar char=""/>
            </a:pPr>
            <a:endParaRPr lang="en-US" altLang="zh-CN" sz="1400" smtClean="0">
              <a:latin typeface="微软雅黑" panose="020B0503020204020204" pitchFamily="34" charset="-122"/>
              <a:ea typeface="微软雅黑" panose="020B0503020204020204" pitchFamily="34" charset="-122"/>
              <a:cs typeface="微软雅黑" panose="020B0503020204020204" pitchFamily="34" charset="-122"/>
            </a:endParaRPr>
          </a:p>
          <a:p>
            <a:pPr marL="285750" indent="-285750">
              <a:buClr>
                <a:srgbClr val="6EBEE1"/>
              </a:buClr>
              <a:buFont typeface="Wingdings" panose="05000000000000000000" charset="0"/>
              <a:buChar char=""/>
            </a:pPr>
            <a:r>
              <a:rPr lang="zh-CN" altLang="en-US" sz="1400" smtClean="0">
                <a:solidFill>
                  <a:srgbClr val="00B0F0"/>
                </a:solidFill>
                <a:latin typeface="微软雅黑" panose="020B0503020204020204" pitchFamily="34" charset="-122"/>
                <a:ea typeface="微软雅黑" panose="020B0503020204020204" pitchFamily="34" charset="-122"/>
                <a:cs typeface="微软雅黑" panose="020B0503020204020204" pitchFamily="34" charset="-122"/>
                <a:sym typeface="+mn-ea"/>
              </a:rPr>
              <a:t>待编稿库</a:t>
            </a:r>
            <a:r>
              <a:rPr lang="en-US" altLang="zh-CN" sz="1400" smtClean="0">
                <a:solidFill>
                  <a:srgbClr val="00B0F0"/>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sz="1400" smtClean="0">
                <a:solidFill>
                  <a:srgbClr val="00B0F0"/>
                </a:solidFill>
                <a:latin typeface="微软雅黑" panose="020B0503020204020204" pitchFamily="34" charset="-122"/>
                <a:ea typeface="微软雅黑" panose="020B0503020204020204" pitchFamily="34" charset="-122"/>
                <a:cs typeface="微软雅黑" panose="020B0503020204020204" pitchFamily="34" charset="-122"/>
                <a:sym typeface="+mn-ea"/>
              </a:rPr>
              <a:t>素材库</a:t>
            </a:r>
            <a:r>
              <a:rPr lang="en-US" altLang="zh-CN" sz="1400" smtClean="0">
                <a:solidFill>
                  <a:srgbClr val="00B0F0"/>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sz="1400" smtClean="0">
                <a:latin typeface="微软雅黑" panose="020B0503020204020204" pitchFamily="34" charset="-122"/>
                <a:ea typeface="微软雅黑" panose="020B0503020204020204" pitchFamily="34" charset="-122"/>
                <a:cs typeface="微软雅黑" panose="020B0503020204020204" pitchFamily="34" charset="-122"/>
                <a:sym typeface="+mn-ea"/>
              </a:rPr>
              <a:t>的整合管理</a:t>
            </a:r>
            <a:r>
              <a:rPr lang="en-US" altLang="zh-CN" sz="1400" smtClean="0">
                <a:latin typeface="微软雅黑" panose="020B0503020204020204" pitchFamily="34" charset="-122"/>
                <a:ea typeface="微软雅黑" panose="020B0503020204020204" pitchFamily="34" charset="-122"/>
                <a:cs typeface="微软雅黑" panose="020B0503020204020204" pitchFamily="34" charset="-122"/>
                <a:sym typeface="+mn-ea"/>
              </a:rPr>
              <a:t>;</a:t>
            </a:r>
            <a:endParaRPr lang="en-US" altLang="zh-CN" sz="1400" smtClean="0">
              <a:latin typeface="微软雅黑" panose="020B0503020204020204" pitchFamily="34" charset="-122"/>
              <a:ea typeface="微软雅黑" panose="020B0503020204020204" pitchFamily="34" charset="-122"/>
              <a:cs typeface="微软雅黑" panose="020B0503020204020204" pitchFamily="34" charset="-122"/>
            </a:endParaRPr>
          </a:p>
          <a:p>
            <a:pPr marL="285750" indent="-285750">
              <a:buClr>
                <a:srgbClr val="6EBEE1"/>
              </a:buClr>
              <a:buFont typeface="Wingdings" panose="05000000000000000000" charset="0"/>
              <a:buChar char=""/>
            </a:pPr>
            <a:endParaRPr lang="en-US" altLang="zh-CN" sz="1400" smtClean="0">
              <a:latin typeface="微软雅黑" panose="020B0503020204020204" pitchFamily="34" charset="-122"/>
              <a:ea typeface="微软雅黑" panose="020B0503020204020204" pitchFamily="34" charset="-122"/>
              <a:cs typeface="微软雅黑" panose="020B0503020204020204" pitchFamily="34" charset="-122"/>
            </a:endParaRPr>
          </a:p>
          <a:p>
            <a:pPr marL="285750" indent="-285750">
              <a:buClr>
                <a:srgbClr val="6EBEE1"/>
              </a:buClr>
              <a:buFont typeface="Wingdings" panose="05000000000000000000" charset="0"/>
              <a:buChar char=""/>
            </a:pPr>
            <a:r>
              <a:rPr lang="zh-CN" altLang="en-US" sz="1400" b="1" smtClean="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新闻成品库</a:t>
            </a:r>
            <a:r>
              <a:rPr lang="en-US" altLang="zh-CN" sz="1400" smtClean="0">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altLang="en-US" sz="1400" smtClean="0">
                <a:latin typeface="微软雅黑" panose="020B0503020204020204" pitchFamily="34" charset="-122"/>
                <a:ea typeface="微软雅黑" panose="020B0503020204020204" pitchFamily="34" charset="-122"/>
                <a:cs typeface="微软雅黑" panose="020B0503020204020204" pitchFamily="34" charset="-122"/>
                <a:sym typeface="+mn-ea"/>
              </a:rPr>
              <a:t>是对已经形成的新闻产品进行统一反解入库</a:t>
            </a:r>
            <a:r>
              <a:rPr lang="en-US" altLang="zh-CN" sz="1400" smtClean="0">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altLang="en-US" sz="1400" smtClean="0">
                <a:latin typeface="微软雅黑" panose="020B0503020204020204" pitchFamily="34" charset="-122"/>
                <a:ea typeface="微软雅黑" panose="020B0503020204020204" pitchFamily="34" charset="-122"/>
                <a:cs typeface="微软雅黑" panose="020B0503020204020204" pitchFamily="34" charset="-122"/>
                <a:sym typeface="+mn-ea"/>
              </a:rPr>
              <a:t>并输出至各类新媒体的编辑平台进行二次加工</a:t>
            </a:r>
            <a:r>
              <a:rPr lang="en-US" altLang="zh-CN" sz="1400" smtClean="0">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sz="1400" smtClean="0">
                <a:latin typeface="微软雅黑" panose="020B0503020204020204" pitchFamily="34" charset="-122"/>
                <a:ea typeface="微软雅黑" panose="020B0503020204020204" pitchFamily="34" charset="-122"/>
                <a:cs typeface="微软雅黑" panose="020B0503020204020204" pitchFamily="34" charset="-122"/>
                <a:sym typeface="+mn-ea"/>
              </a:rPr>
              <a:t>形成新媒体产品</a:t>
            </a:r>
            <a:r>
              <a:rPr lang="en-US" altLang="zh-CN" sz="1400" smtClean="0">
                <a:latin typeface="微软雅黑" panose="020B0503020204020204" pitchFamily="34" charset="-122"/>
                <a:ea typeface="微软雅黑" panose="020B0503020204020204" pitchFamily="34" charset="-122"/>
                <a:cs typeface="微软雅黑" panose="020B0503020204020204" pitchFamily="34" charset="-122"/>
                <a:sym typeface="+mn-ea"/>
              </a:rPr>
              <a:t>;  </a:t>
            </a:r>
            <a:endParaRPr lang="en-US" altLang="zh-CN" sz="1400" smtClean="0">
              <a:latin typeface="微软雅黑" panose="020B0503020204020204" pitchFamily="34" charset="-122"/>
              <a:ea typeface="微软雅黑" panose="020B0503020204020204" pitchFamily="34" charset="-122"/>
              <a:cs typeface="微软雅黑" panose="020B0503020204020204" pitchFamily="34" charset="-122"/>
            </a:endParaRPr>
          </a:p>
          <a:p>
            <a:pPr marL="285750" indent="-285750">
              <a:buClr>
                <a:srgbClr val="6EBEE1"/>
              </a:buClr>
              <a:buFont typeface="Wingdings" panose="05000000000000000000" charset="0"/>
              <a:buChar char=""/>
            </a:pPr>
            <a:endParaRPr lang="en-US" altLang="zh-CN" sz="1400" smtClean="0">
              <a:latin typeface="微软雅黑" panose="020B0503020204020204" pitchFamily="34" charset="-122"/>
              <a:ea typeface="微软雅黑" panose="020B0503020204020204" pitchFamily="34" charset="-122"/>
              <a:cs typeface="微软雅黑" panose="020B0503020204020204" pitchFamily="34" charset="-122"/>
            </a:endParaRPr>
          </a:p>
          <a:p>
            <a:pPr marL="285750" indent="-285750">
              <a:buClr>
                <a:srgbClr val="6EBEE1"/>
              </a:buClr>
              <a:buFont typeface="Wingdings" panose="05000000000000000000" charset="0"/>
              <a:buChar char=""/>
            </a:pPr>
            <a:r>
              <a:rPr lang="zh-CN" altLang="en-US" sz="1400" smtClean="0">
                <a:solidFill>
                  <a:srgbClr val="00B0F0"/>
                </a:solidFill>
                <a:latin typeface="微软雅黑" panose="020B0503020204020204" pitchFamily="34" charset="-122"/>
                <a:ea typeface="微软雅黑" panose="020B0503020204020204" pitchFamily="34" charset="-122"/>
                <a:cs typeface="微软雅黑" panose="020B0503020204020204" pitchFamily="34" charset="-122"/>
                <a:sym typeface="+mn-ea"/>
              </a:rPr>
              <a:t>成品库</a:t>
            </a:r>
            <a:r>
              <a:rPr lang="zh-CN" altLang="en-US" sz="1400" smtClean="0">
                <a:latin typeface="微软雅黑" panose="020B0503020204020204" pitchFamily="34" charset="-122"/>
                <a:ea typeface="微软雅黑" panose="020B0503020204020204" pitchFamily="34" charset="-122"/>
                <a:cs typeface="微软雅黑" panose="020B0503020204020204" pitchFamily="34" charset="-122"/>
                <a:sym typeface="+mn-ea"/>
              </a:rPr>
              <a:t>的整合管理</a:t>
            </a:r>
            <a:r>
              <a:rPr lang="en-US" altLang="zh-CN" sz="1400" smtClean="0">
                <a:latin typeface="微软雅黑" panose="020B0503020204020204" pitchFamily="34" charset="-122"/>
                <a:ea typeface="微软雅黑" panose="020B0503020204020204" pitchFamily="34" charset="-122"/>
                <a:cs typeface="微软雅黑" panose="020B0503020204020204" pitchFamily="34" charset="-122"/>
                <a:sym typeface="+mn-ea"/>
              </a:rPr>
              <a:t>;</a:t>
            </a:r>
            <a:endParaRPr lang="en-US" altLang="zh-CN" sz="1400" smtClean="0">
              <a:latin typeface="微软雅黑" panose="020B0503020204020204" pitchFamily="34" charset="-122"/>
              <a:ea typeface="微软雅黑" panose="020B0503020204020204" pitchFamily="34" charset="-122"/>
              <a:cs typeface="微软雅黑" panose="020B0503020204020204" pitchFamily="34" charset="-122"/>
            </a:endParaRPr>
          </a:p>
          <a:p>
            <a:pPr marL="285750" indent="-285750">
              <a:buClr>
                <a:srgbClr val="6EBEE1"/>
              </a:buClr>
              <a:buFont typeface="Wingdings" panose="05000000000000000000" charset="0"/>
              <a:buChar char=""/>
            </a:pPr>
            <a:endParaRPr lang="en-US" altLang="zh-CN" sz="1400" smtClean="0">
              <a:latin typeface="微软雅黑" panose="020B0503020204020204" pitchFamily="34" charset="-122"/>
              <a:ea typeface="微软雅黑" panose="020B0503020204020204" pitchFamily="34" charset="-122"/>
              <a:cs typeface="微软雅黑" panose="020B0503020204020204" pitchFamily="34" charset="-122"/>
            </a:endParaRPr>
          </a:p>
          <a:p>
            <a:pPr marL="285750" indent="-285750">
              <a:buClr>
                <a:srgbClr val="6EBEE1"/>
              </a:buClr>
              <a:buFont typeface="Wingdings" panose="05000000000000000000" charset="0"/>
              <a:buChar char=""/>
            </a:pPr>
            <a:r>
              <a:rPr lang="zh-CN" altLang="en-US" sz="1400" b="1" smtClean="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历史资料库</a:t>
            </a:r>
            <a:r>
              <a:rPr lang="en-US" altLang="zh-CN" sz="1400" smtClean="0">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altLang="en-US" sz="1400" smtClean="0">
                <a:latin typeface="微软雅黑" panose="020B0503020204020204" pitchFamily="34" charset="-122"/>
                <a:ea typeface="微软雅黑" panose="020B0503020204020204" pitchFamily="34" charset="-122"/>
                <a:cs typeface="微软雅黑" panose="020B0503020204020204" pitchFamily="34" charset="-122"/>
                <a:sym typeface="+mn-ea"/>
              </a:rPr>
              <a:t>是将报社所有的信息进行有效的归纳分析，为报社的创新和发展提供决策依据。</a:t>
            </a:r>
            <a:endParaRPr lang="en-US" altLang="zh-CN" sz="1400" smtClean="0">
              <a:latin typeface="微软雅黑" panose="020B0503020204020204" pitchFamily="34" charset="-122"/>
              <a:ea typeface="微软雅黑" panose="020B0503020204020204" pitchFamily="34" charset="-122"/>
              <a:cs typeface="微软雅黑" panose="020B0503020204020204" pitchFamily="34" charset="-122"/>
            </a:endParaRPr>
          </a:p>
          <a:p>
            <a:pPr marL="285750" indent="-285750">
              <a:buClr>
                <a:srgbClr val="6EBEE1"/>
              </a:buClr>
              <a:buFont typeface="Wingdings" panose="05000000000000000000" charset="0"/>
              <a:buChar char=""/>
            </a:pPr>
            <a:endParaRPr lang="en-US" altLang="zh-CN" sz="1400" smtClean="0">
              <a:latin typeface="微软雅黑" panose="020B0503020204020204" pitchFamily="34" charset="-122"/>
              <a:ea typeface="微软雅黑" panose="020B0503020204020204" pitchFamily="34" charset="-122"/>
              <a:cs typeface="微软雅黑" panose="020B0503020204020204" pitchFamily="34" charset="-122"/>
            </a:endParaRPr>
          </a:p>
          <a:p>
            <a:pPr marL="285750" indent="-285750">
              <a:buClr>
                <a:srgbClr val="6EBEE1"/>
              </a:buClr>
              <a:buFont typeface="Wingdings" panose="05000000000000000000" charset="0"/>
              <a:buChar char=""/>
            </a:pPr>
            <a:r>
              <a:rPr lang="zh-CN" altLang="en-US" sz="1400" smtClean="0">
                <a:solidFill>
                  <a:srgbClr val="00B0F0"/>
                </a:solidFill>
                <a:latin typeface="微软雅黑" panose="020B0503020204020204" pitchFamily="34" charset="-122"/>
                <a:ea typeface="微软雅黑" panose="020B0503020204020204" pitchFamily="34" charset="-122"/>
                <a:cs typeface="微软雅黑" panose="020B0503020204020204" pitchFamily="34" charset="-122"/>
                <a:sym typeface="+mn-ea"/>
              </a:rPr>
              <a:t>资料库</a:t>
            </a:r>
            <a:r>
              <a:rPr lang="zh-CN" altLang="en-US" sz="1400" smtClean="0">
                <a:latin typeface="微软雅黑" panose="020B0503020204020204" pitchFamily="34" charset="-122"/>
                <a:ea typeface="微软雅黑" panose="020B0503020204020204" pitchFamily="34" charset="-122"/>
                <a:cs typeface="微软雅黑" panose="020B0503020204020204" pitchFamily="34" charset="-122"/>
                <a:sym typeface="+mn-ea"/>
              </a:rPr>
              <a:t>的整合管理；</a:t>
            </a:r>
            <a:endParaRPr lang="zh-CN" altLang="en-US" sz="1400"/>
          </a:p>
        </p:txBody>
      </p:sp>
      <p:sp>
        <p:nvSpPr>
          <p:cNvPr id="5" name="文本框 4"/>
          <p:cNvSpPr txBox="1"/>
          <p:nvPr/>
        </p:nvSpPr>
        <p:spPr>
          <a:xfrm>
            <a:off x="862330" y="663575"/>
            <a:ext cx="1198880" cy="460375"/>
          </a:xfrm>
          <a:prstGeom prst="rect">
            <a:avLst/>
          </a:prstGeom>
          <a:noFill/>
        </p:spPr>
        <p:txBody>
          <a:bodyPr wrap="none" rtlCol="0" anchor="t">
            <a:spAutoFit/>
          </a:bodyPr>
          <a:p>
            <a:pPr algn="l">
              <a:lnSpc>
                <a:spcPct val="150000"/>
              </a:lnSpc>
              <a:spcBef>
                <a:spcPct val="0"/>
              </a:spcBef>
            </a:pPr>
            <a:r>
              <a:rPr lang="zh-CN" altLang="en-US" sz="1600" b="1" dirty="0" smtClean="0">
                <a:solidFill>
                  <a:schemeClr val="bg1">
                    <a:lumMod val="65000"/>
                  </a:schemeClr>
                </a:solidFill>
                <a:latin typeface="微软雅黑" panose="020B0503020204020204" pitchFamily="34" charset="-122"/>
                <a:ea typeface="微软雅黑" panose="020B0503020204020204" pitchFamily="34" charset="-122"/>
                <a:sym typeface="+mn-ea"/>
              </a:rPr>
              <a:t>统一资源库</a:t>
            </a:r>
            <a:endParaRPr lang="zh-CN" altLang="en-US" sz="1600" b="1" dirty="0" smtClean="0">
              <a:solidFill>
                <a:schemeClr val="bg1">
                  <a:lumMod val="6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200" advClick="0" advTm="0">
        <p14:prism/>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54"/>
                                        </p:tgtEl>
                                        <p:attrNameLst>
                                          <p:attrName>style.visibility</p:attrName>
                                        </p:attrNameLst>
                                      </p:cBhvr>
                                      <p:to>
                                        <p:strVal val="visible"/>
                                      </p:to>
                                    </p:set>
                                  </p:childTnLst>
                                </p:cTn>
                              </p:par>
                            </p:childTnLst>
                          </p:cTn>
                        </p:par>
                        <p:par>
                          <p:cTn id="7" fill="hold">
                            <p:stCondLst>
                              <p:cond delay="0"/>
                            </p:stCondLst>
                            <p:childTnLst>
                              <p:par>
                                <p:cTn id="8" presetID="53" presetClass="entr" presetSubtype="16" fill="hold" grpId="0" nodeType="afterEffect">
                                  <p:stCondLst>
                                    <p:cond delay="0"/>
                                  </p:stCondLst>
                                  <p:childTnLst>
                                    <p:set>
                                      <p:cBhvr>
                                        <p:cTn id="9" dur="1" fill="hold">
                                          <p:stCondLst>
                                            <p:cond delay="0"/>
                                          </p:stCondLst>
                                        </p:cTn>
                                        <p:tgtEl>
                                          <p:spTgt spid="53"/>
                                        </p:tgtEl>
                                        <p:attrNameLst>
                                          <p:attrName>style.visibility</p:attrName>
                                        </p:attrNameLst>
                                      </p:cBhvr>
                                      <p:to>
                                        <p:strVal val="visible"/>
                                      </p:to>
                                    </p:set>
                                    <p:anim calcmode="lin" valueType="num">
                                      <p:cBhvr>
                                        <p:cTn id="10" dur="500" fill="hold"/>
                                        <p:tgtEl>
                                          <p:spTgt spid="53"/>
                                        </p:tgtEl>
                                        <p:attrNameLst>
                                          <p:attrName>ppt_w</p:attrName>
                                        </p:attrNameLst>
                                      </p:cBhvr>
                                      <p:tavLst>
                                        <p:tav tm="0">
                                          <p:val>
                                            <p:fltVal val="0"/>
                                          </p:val>
                                        </p:tav>
                                        <p:tav tm="100000">
                                          <p:val>
                                            <p:strVal val="#ppt_w"/>
                                          </p:val>
                                        </p:tav>
                                      </p:tavLst>
                                    </p:anim>
                                    <p:anim calcmode="lin" valueType="num">
                                      <p:cBhvr>
                                        <p:cTn id="11" dur="500" fill="hold"/>
                                        <p:tgtEl>
                                          <p:spTgt spid="53"/>
                                        </p:tgtEl>
                                        <p:attrNameLst>
                                          <p:attrName>ppt_h</p:attrName>
                                        </p:attrNameLst>
                                      </p:cBhvr>
                                      <p:tavLst>
                                        <p:tav tm="0">
                                          <p:val>
                                            <p:fltVal val="0"/>
                                          </p:val>
                                        </p:tav>
                                        <p:tav tm="100000">
                                          <p:val>
                                            <p:strVal val="#ppt_h"/>
                                          </p:val>
                                        </p:tav>
                                      </p:tavLst>
                                    </p:anim>
                                    <p:animEffect transition="in" filter="fade">
                                      <p:cBhvr>
                                        <p:cTn id="12" dur="500"/>
                                        <p:tgtEl>
                                          <p:spTgt spid="53"/>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61"/>
                                        </p:tgtEl>
                                        <p:attrNameLst>
                                          <p:attrName>style.visibility</p:attrName>
                                        </p:attrNameLst>
                                      </p:cBhvr>
                                      <p:to>
                                        <p:strVal val="visible"/>
                                      </p:to>
                                    </p:set>
                                    <p:animEffect transition="in" filter="fade">
                                      <p:cBhvr>
                                        <p:cTn id="16" dur="500"/>
                                        <p:tgtEl>
                                          <p:spTgt spid="61"/>
                                        </p:tgtEl>
                                      </p:cBhvr>
                                    </p:animEffect>
                                  </p:childTnLst>
                                </p:cTn>
                              </p:par>
                            </p:childTnLst>
                          </p:cTn>
                        </p:par>
                        <p:par>
                          <p:cTn id="17" fill="hold">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59"/>
                                        </p:tgtEl>
                                        <p:attrNameLst>
                                          <p:attrName>style.visibility</p:attrName>
                                        </p:attrNameLst>
                                      </p:cBhvr>
                                      <p:to>
                                        <p:strVal val="visible"/>
                                      </p:to>
                                    </p:set>
                                    <p:animEffect transition="in" filter="wipe(left)">
                                      <p:cBhvr>
                                        <p:cTn id="20" dur="500"/>
                                        <p:tgtEl>
                                          <p:spTgt spid="59"/>
                                        </p:tgtEl>
                                      </p:cBhvr>
                                    </p:animEffect>
                                  </p:childTnLst>
                                </p:cTn>
                              </p:par>
                            </p:childTnLst>
                          </p:cTn>
                        </p:par>
                        <p:par>
                          <p:cTn id="21" fill="hold">
                            <p:stCondLst>
                              <p:cond delay="1500"/>
                            </p:stCondLst>
                            <p:childTnLst>
                              <p:par>
                                <p:cTn id="22" presetID="1" presetClass="entr" presetSubtype="0" fill="hold" grpId="0" nodeType="afterEffect">
                                  <p:stCondLst>
                                    <p:cond delay="0"/>
                                  </p:stCondLst>
                                  <p:childTnLst>
                                    <p:set>
                                      <p:cBhvr>
                                        <p:cTn id="23" dur="1" fill="hold">
                                          <p:stCondLst>
                                            <p:cond delay="0"/>
                                          </p:stCondLst>
                                        </p:cTn>
                                        <p:tgtEl>
                                          <p:spTgt spid="56"/>
                                        </p:tgtEl>
                                        <p:attrNameLst>
                                          <p:attrName>style.visibility</p:attrName>
                                        </p:attrNameLst>
                                      </p:cBhvr>
                                      <p:to>
                                        <p:strVal val="visible"/>
                                      </p:to>
                                    </p:set>
                                  </p:childTnLst>
                                </p:cTn>
                              </p:par>
                            </p:childTnLst>
                          </p:cTn>
                        </p:par>
                        <p:par>
                          <p:cTn id="24" fill="hold">
                            <p:stCondLst>
                              <p:cond delay="1500"/>
                            </p:stCondLst>
                            <p:childTnLst>
                              <p:par>
                                <p:cTn id="25" presetID="53" presetClass="entr" presetSubtype="16" fill="hold" grpId="0" nodeType="afterEffect">
                                  <p:stCondLst>
                                    <p:cond delay="0"/>
                                  </p:stCondLst>
                                  <p:childTnLst>
                                    <p:set>
                                      <p:cBhvr>
                                        <p:cTn id="26" dur="1" fill="hold">
                                          <p:stCondLst>
                                            <p:cond delay="0"/>
                                          </p:stCondLst>
                                        </p:cTn>
                                        <p:tgtEl>
                                          <p:spTgt spid="55"/>
                                        </p:tgtEl>
                                        <p:attrNameLst>
                                          <p:attrName>style.visibility</p:attrName>
                                        </p:attrNameLst>
                                      </p:cBhvr>
                                      <p:to>
                                        <p:strVal val="visible"/>
                                      </p:to>
                                    </p:set>
                                    <p:anim calcmode="lin" valueType="num">
                                      <p:cBhvr>
                                        <p:cTn id="27" dur="500" fill="hold"/>
                                        <p:tgtEl>
                                          <p:spTgt spid="55"/>
                                        </p:tgtEl>
                                        <p:attrNameLst>
                                          <p:attrName>ppt_w</p:attrName>
                                        </p:attrNameLst>
                                      </p:cBhvr>
                                      <p:tavLst>
                                        <p:tav tm="0">
                                          <p:val>
                                            <p:fltVal val="0"/>
                                          </p:val>
                                        </p:tav>
                                        <p:tav tm="100000">
                                          <p:val>
                                            <p:strVal val="#ppt_w"/>
                                          </p:val>
                                        </p:tav>
                                      </p:tavLst>
                                    </p:anim>
                                    <p:anim calcmode="lin" valueType="num">
                                      <p:cBhvr>
                                        <p:cTn id="28" dur="500" fill="hold"/>
                                        <p:tgtEl>
                                          <p:spTgt spid="55"/>
                                        </p:tgtEl>
                                        <p:attrNameLst>
                                          <p:attrName>ppt_h</p:attrName>
                                        </p:attrNameLst>
                                      </p:cBhvr>
                                      <p:tavLst>
                                        <p:tav tm="0">
                                          <p:val>
                                            <p:fltVal val="0"/>
                                          </p:val>
                                        </p:tav>
                                        <p:tav tm="100000">
                                          <p:val>
                                            <p:strVal val="#ppt_h"/>
                                          </p:val>
                                        </p:tav>
                                      </p:tavLst>
                                    </p:anim>
                                    <p:animEffect transition="in" filter="fade">
                                      <p:cBhvr>
                                        <p:cTn id="29" dur="500"/>
                                        <p:tgtEl>
                                          <p:spTgt spid="55"/>
                                        </p:tgtEl>
                                      </p:cBhvr>
                                    </p:animEffect>
                                  </p:childTnLst>
                                </p:cTn>
                              </p:par>
                            </p:childTnLst>
                          </p:cTn>
                        </p:par>
                        <p:par>
                          <p:cTn id="30" fill="hold">
                            <p:stCondLst>
                              <p:cond delay="2000"/>
                            </p:stCondLst>
                            <p:childTnLst>
                              <p:par>
                                <p:cTn id="31" presetID="10" presetClass="entr" presetSubtype="0" fill="hold" grpId="0" nodeType="afterEffect">
                                  <p:stCondLst>
                                    <p:cond delay="0"/>
                                  </p:stCondLst>
                                  <p:childTnLst>
                                    <p:set>
                                      <p:cBhvr>
                                        <p:cTn id="32" dur="1" fill="hold">
                                          <p:stCondLst>
                                            <p:cond delay="0"/>
                                          </p:stCondLst>
                                        </p:cTn>
                                        <p:tgtEl>
                                          <p:spTgt spid="62"/>
                                        </p:tgtEl>
                                        <p:attrNameLst>
                                          <p:attrName>style.visibility</p:attrName>
                                        </p:attrNameLst>
                                      </p:cBhvr>
                                      <p:to>
                                        <p:strVal val="visible"/>
                                      </p:to>
                                    </p:set>
                                    <p:animEffect transition="in" filter="fade">
                                      <p:cBhvr>
                                        <p:cTn id="33" dur="500"/>
                                        <p:tgtEl>
                                          <p:spTgt spid="62"/>
                                        </p:tgtEl>
                                      </p:cBhvr>
                                    </p:animEffect>
                                  </p:childTnLst>
                                </p:cTn>
                              </p:par>
                            </p:childTnLst>
                          </p:cTn>
                        </p:par>
                        <p:par>
                          <p:cTn id="34" fill="hold">
                            <p:stCondLst>
                              <p:cond delay="2500"/>
                            </p:stCondLst>
                            <p:childTnLst>
                              <p:par>
                                <p:cTn id="35" presetID="22" presetClass="entr" presetSubtype="8" fill="hold" grpId="0" nodeType="afterEffect">
                                  <p:stCondLst>
                                    <p:cond delay="0"/>
                                  </p:stCondLst>
                                  <p:childTnLst>
                                    <p:set>
                                      <p:cBhvr>
                                        <p:cTn id="36" dur="1" fill="hold">
                                          <p:stCondLst>
                                            <p:cond delay="0"/>
                                          </p:stCondLst>
                                        </p:cTn>
                                        <p:tgtEl>
                                          <p:spTgt spid="58"/>
                                        </p:tgtEl>
                                        <p:attrNameLst>
                                          <p:attrName>style.visibility</p:attrName>
                                        </p:attrNameLst>
                                      </p:cBhvr>
                                      <p:to>
                                        <p:strVal val="visible"/>
                                      </p:to>
                                    </p:set>
                                    <p:animEffect transition="in" filter="wipe(left)">
                                      <p:cBhvr>
                                        <p:cTn id="37" dur="500"/>
                                        <p:tgtEl>
                                          <p:spTgt spid="58"/>
                                        </p:tgtEl>
                                      </p:cBhvr>
                                    </p:animEffect>
                                  </p:childTnLst>
                                </p:cTn>
                              </p:par>
                            </p:childTnLst>
                          </p:cTn>
                        </p:par>
                        <p:par>
                          <p:cTn id="38" fill="hold">
                            <p:stCondLst>
                              <p:cond delay="3000"/>
                            </p:stCondLst>
                            <p:childTnLst>
                              <p:par>
                                <p:cTn id="39" presetID="22" presetClass="entr" presetSubtype="8" fill="hold" grpId="0" nodeType="afterEffect">
                                  <p:stCondLst>
                                    <p:cond delay="0"/>
                                  </p:stCondLst>
                                  <p:childTnLst>
                                    <p:set>
                                      <p:cBhvr>
                                        <p:cTn id="40" dur="1" fill="hold">
                                          <p:stCondLst>
                                            <p:cond delay="0"/>
                                          </p:stCondLst>
                                        </p:cTn>
                                        <p:tgtEl>
                                          <p:spTgt spid="60"/>
                                        </p:tgtEl>
                                        <p:attrNameLst>
                                          <p:attrName>style.visibility</p:attrName>
                                        </p:attrNameLst>
                                      </p:cBhvr>
                                      <p:to>
                                        <p:strVal val="visible"/>
                                      </p:to>
                                    </p:set>
                                    <p:animEffect transition="in" filter="wipe(left)">
                                      <p:cBhvr>
                                        <p:cTn id="41"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bldLvl="0" animBg="1"/>
      <p:bldP spid="54" grpId="0" bldLvl="0" animBg="1"/>
      <p:bldP spid="55" grpId="0" bldLvl="0" animBg="1"/>
      <p:bldP spid="56" grpId="0" bldLvl="0" animBg="1"/>
      <p:bldP spid="58" grpId="0"/>
      <p:bldP spid="59" grpId="0"/>
      <p:bldP spid="60" grpId="0"/>
      <p:bldP spid="61" grpId="0"/>
      <p:bldP spid="6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Freeform 15"/>
          <p:cNvSpPr>
            <a:spLocks noEditPoints="1" noChangeArrowheads="1"/>
          </p:cNvSpPr>
          <p:nvPr/>
        </p:nvSpPr>
        <p:spPr bwMode="auto">
          <a:xfrm>
            <a:off x="4370466" y="1637342"/>
            <a:ext cx="313566" cy="674285"/>
          </a:xfrm>
          <a:custGeom>
            <a:avLst/>
            <a:gdLst>
              <a:gd name="T0" fmla="*/ 72 w 77"/>
              <a:gd name="T1" fmla="*/ 96 h 165"/>
              <a:gd name="T2" fmla="*/ 77 w 77"/>
              <a:gd name="T3" fmla="*/ 94 h 165"/>
              <a:gd name="T4" fmla="*/ 53 w 77"/>
              <a:gd name="T5" fmla="*/ 38 h 165"/>
              <a:gd name="T6" fmla="*/ 23 w 77"/>
              <a:gd name="T7" fmla="*/ 38 h 165"/>
              <a:gd name="T8" fmla="*/ 0 w 77"/>
              <a:gd name="T9" fmla="*/ 94 h 165"/>
              <a:gd name="T10" fmla="*/ 5 w 77"/>
              <a:gd name="T11" fmla="*/ 96 h 165"/>
              <a:gd name="T12" fmla="*/ 26 w 77"/>
              <a:gd name="T13" fmla="*/ 56 h 165"/>
              <a:gd name="T14" fmla="*/ 29 w 77"/>
              <a:gd name="T15" fmla="*/ 74 h 165"/>
              <a:gd name="T16" fmla="*/ 7 w 77"/>
              <a:gd name="T17" fmla="*/ 112 h 165"/>
              <a:gd name="T18" fmla="*/ 29 w 77"/>
              <a:gd name="T19" fmla="*/ 112 h 165"/>
              <a:gd name="T20" fmla="*/ 36 w 77"/>
              <a:gd name="T21" fmla="*/ 165 h 165"/>
              <a:gd name="T22" fmla="*/ 42 w 77"/>
              <a:gd name="T23" fmla="*/ 165 h 165"/>
              <a:gd name="T24" fmla="*/ 48 w 77"/>
              <a:gd name="T25" fmla="*/ 112 h 165"/>
              <a:gd name="T26" fmla="*/ 69 w 77"/>
              <a:gd name="T27" fmla="*/ 112 h 165"/>
              <a:gd name="T28" fmla="*/ 48 w 77"/>
              <a:gd name="T29" fmla="*/ 74 h 165"/>
              <a:gd name="T30" fmla="*/ 51 w 77"/>
              <a:gd name="T31" fmla="*/ 56 h 165"/>
              <a:gd name="T32" fmla="*/ 72 w 77"/>
              <a:gd name="T33" fmla="*/ 96 h 165"/>
              <a:gd name="T34" fmla="*/ 37 w 77"/>
              <a:gd name="T35" fmla="*/ 25 h 165"/>
              <a:gd name="T36" fmla="*/ 46 w 77"/>
              <a:gd name="T37" fmla="*/ 22 h 165"/>
              <a:gd name="T38" fmla="*/ 50 w 77"/>
              <a:gd name="T39" fmla="*/ 13 h 165"/>
              <a:gd name="T40" fmla="*/ 47 w 77"/>
              <a:gd name="T41" fmla="*/ 4 h 165"/>
              <a:gd name="T42" fmla="*/ 37 w 77"/>
              <a:gd name="T43" fmla="*/ 0 h 165"/>
              <a:gd name="T44" fmla="*/ 28 w 77"/>
              <a:gd name="T45" fmla="*/ 4 h 165"/>
              <a:gd name="T46" fmla="*/ 25 w 77"/>
              <a:gd name="T47" fmla="*/ 13 h 165"/>
              <a:gd name="T48" fmla="*/ 28 w 77"/>
              <a:gd name="T49" fmla="*/ 22 h 165"/>
              <a:gd name="T50" fmla="*/ 37 w 77"/>
              <a:gd name="T51" fmla="*/ 25 h 165"/>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77"/>
              <a:gd name="T79" fmla="*/ 0 h 165"/>
              <a:gd name="T80" fmla="*/ 77 w 77"/>
              <a:gd name="T81" fmla="*/ 165 h 165"/>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77" h="165">
                <a:moveTo>
                  <a:pt x="72" y="96"/>
                </a:moveTo>
                <a:cubicBezTo>
                  <a:pt x="74" y="96"/>
                  <a:pt x="76" y="95"/>
                  <a:pt x="77" y="94"/>
                </a:cubicBezTo>
                <a:cubicBezTo>
                  <a:pt x="53" y="38"/>
                  <a:pt x="53" y="38"/>
                  <a:pt x="53" y="38"/>
                </a:cubicBezTo>
                <a:cubicBezTo>
                  <a:pt x="23" y="38"/>
                  <a:pt x="23" y="38"/>
                  <a:pt x="23" y="38"/>
                </a:cubicBezTo>
                <a:cubicBezTo>
                  <a:pt x="0" y="94"/>
                  <a:pt x="0" y="94"/>
                  <a:pt x="0" y="94"/>
                </a:cubicBezTo>
                <a:cubicBezTo>
                  <a:pt x="5" y="96"/>
                  <a:pt x="5" y="96"/>
                  <a:pt x="5" y="96"/>
                </a:cubicBezTo>
                <a:cubicBezTo>
                  <a:pt x="26" y="56"/>
                  <a:pt x="26" y="56"/>
                  <a:pt x="26" y="56"/>
                </a:cubicBezTo>
                <a:cubicBezTo>
                  <a:pt x="29" y="74"/>
                  <a:pt x="29" y="74"/>
                  <a:pt x="29" y="74"/>
                </a:cubicBezTo>
                <a:cubicBezTo>
                  <a:pt x="7" y="112"/>
                  <a:pt x="7" y="112"/>
                  <a:pt x="7" y="112"/>
                </a:cubicBezTo>
                <a:cubicBezTo>
                  <a:pt x="29" y="112"/>
                  <a:pt x="29" y="112"/>
                  <a:pt x="29" y="112"/>
                </a:cubicBezTo>
                <a:cubicBezTo>
                  <a:pt x="36" y="165"/>
                  <a:pt x="36" y="165"/>
                  <a:pt x="36" y="165"/>
                </a:cubicBezTo>
                <a:cubicBezTo>
                  <a:pt x="42" y="165"/>
                  <a:pt x="42" y="165"/>
                  <a:pt x="42" y="165"/>
                </a:cubicBezTo>
                <a:cubicBezTo>
                  <a:pt x="48" y="112"/>
                  <a:pt x="48" y="112"/>
                  <a:pt x="48" y="112"/>
                </a:cubicBezTo>
                <a:cubicBezTo>
                  <a:pt x="69" y="112"/>
                  <a:pt x="69" y="112"/>
                  <a:pt x="69" y="112"/>
                </a:cubicBezTo>
                <a:cubicBezTo>
                  <a:pt x="48" y="74"/>
                  <a:pt x="48" y="74"/>
                  <a:pt x="48" y="74"/>
                </a:cubicBezTo>
                <a:cubicBezTo>
                  <a:pt x="51" y="56"/>
                  <a:pt x="51" y="56"/>
                  <a:pt x="51" y="56"/>
                </a:cubicBezTo>
                <a:lnTo>
                  <a:pt x="72" y="96"/>
                </a:lnTo>
                <a:close/>
                <a:moveTo>
                  <a:pt x="37" y="25"/>
                </a:moveTo>
                <a:cubicBezTo>
                  <a:pt x="41" y="25"/>
                  <a:pt x="44" y="24"/>
                  <a:pt x="46" y="22"/>
                </a:cubicBezTo>
                <a:cubicBezTo>
                  <a:pt x="49" y="19"/>
                  <a:pt x="50" y="16"/>
                  <a:pt x="50" y="13"/>
                </a:cubicBezTo>
                <a:cubicBezTo>
                  <a:pt x="50" y="9"/>
                  <a:pt x="49" y="6"/>
                  <a:pt x="47" y="4"/>
                </a:cubicBezTo>
                <a:cubicBezTo>
                  <a:pt x="44" y="1"/>
                  <a:pt x="41" y="0"/>
                  <a:pt x="37" y="0"/>
                </a:cubicBezTo>
                <a:cubicBezTo>
                  <a:pt x="34" y="0"/>
                  <a:pt x="31" y="1"/>
                  <a:pt x="28" y="4"/>
                </a:cubicBezTo>
                <a:cubicBezTo>
                  <a:pt x="26" y="6"/>
                  <a:pt x="25" y="9"/>
                  <a:pt x="25" y="13"/>
                </a:cubicBezTo>
                <a:cubicBezTo>
                  <a:pt x="25" y="16"/>
                  <a:pt x="26" y="19"/>
                  <a:pt x="28" y="22"/>
                </a:cubicBezTo>
                <a:cubicBezTo>
                  <a:pt x="31" y="24"/>
                  <a:pt x="34" y="25"/>
                  <a:pt x="37" y="25"/>
                </a:cubicBezTo>
                <a:close/>
              </a:path>
            </a:pathLst>
          </a:custGeom>
          <a:solidFill>
            <a:srgbClr val="FFFFFF"/>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zh-CN">
              <a:solidFill>
                <a:srgbClr val="000000"/>
              </a:solidFill>
              <a:sym typeface="宋体" panose="02010600030101010101" pitchFamily="2" charset="-122"/>
            </a:endParaRPr>
          </a:p>
        </p:txBody>
      </p:sp>
      <p:sp>
        <p:nvSpPr>
          <p:cNvPr id="54" name="Freeform 16"/>
          <p:cNvSpPr>
            <a:spLocks noChangeArrowheads="1"/>
          </p:cNvSpPr>
          <p:nvPr/>
        </p:nvSpPr>
        <p:spPr bwMode="auto">
          <a:xfrm>
            <a:off x="3926492" y="1961290"/>
            <a:ext cx="93777" cy="23453"/>
          </a:xfrm>
          <a:custGeom>
            <a:avLst/>
            <a:gdLst>
              <a:gd name="T0" fmla="*/ 32 w 32"/>
              <a:gd name="T1" fmla="*/ 0 h 8"/>
              <a:gd name="T2" fmla="*/ 31 w 32"/>
              <a:gd name="T3" fmla="*/ 8 h 8"/>
              <a:gd name="T4" fmla="*/ 0 w 32"/>
              <a:gd name="T5" fmla="*/ 8 h 8"/>
              <a:gd name="T6" fmla="*/ 1 w 32"/>
              <a:gd name="T7" fmla="*/ 0 h 8"/>
              <a:gd name="T8" fmla="*/ 32 w 32"/>
              <a:gd name="T9" fmla="*/ 0 h 8"/>
              <a:gd name="T10" fmla="*/ 0 60000 65536"/>
              <a:gd name="T11" fmla="*/ 0 60000 65536"/>
              <a:gd name="T12" fmla="*/ 0 60000 65536"/>
              <a:gd name="T13" fmla="*/ 0 60000 65536"/>
              <a:gd name="T14" fmla="*/ 0 60000 65536"/>
              <a:gd name="T15" fmla="*/ 0 w 32"/>
              <a:gd name="T16" fmla="*/ 0 h 8"/>
              <a:gd name="T17" fmla="*/ 32 w 32"/>
              <a:gd name="T18" fmla="*/ 8 h 8"/>
            </a:gdLst>
            <a:ahLst/>
            <a:cxnLst>
              <a:cxn ang="T10">
                <a:pos x="T0" y="T1"/>
              </a:cxn>
              <a:cxn ang="T11">
                <a:pos x="T2" y="T3"/>
              </a:cxn>
              <a:cxn ang="T12">
                <a:pos x="T4" y="T5"/>
              </a:cxn>
              <a:cxn ang="T13">
                <a:pos x="T6" y="T7"/>
              </a:cxn>
              <a:cxn ang="T14">
                <a:pos x="T8" y="T9"/>
              </a:cxn>
            </a:cxnLst>
            <a:rect l="T15" t="T16" r="T17" b="T18"/>
            <a:pathLst>
              <a:path w="32" h="8">
                <a:moveTo>
                  <a:pt x="32" y="0"/>
                </a:moveTo>
                <a:lnTo>
                  <a:pt x="31" y="8"/>
                </a:lnTo>
                <a:lnTo>
                  <a:pt x="0" y="8"/>
                </a:lnTo>
                <a:lnTo>
                  <a:pt x="1" y="0"/>
                </a:lnTo>
                <a:lnTo>
                  <a:pt x="32" y="0"/>
                </a:lnTo>
                <a:close/>
              </a:path>
            </a:pathLst>
          </a:custGeom>
          <a:solidFill>
            <a:srgbClr val="FFFFFF"/>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zh-CN">
              <a:solidFill>
                <a:srgbClr val="000000"/>
              </a:solidFill>
              <a:sym typeface="宋体" panose="02010600030101010101" pitchFamily="2" charset="-122"/>
            </a:endParaRPr>
          </a:p>
        </p:txBody>
      </p:sp>
      <p:sp>
        <p:nvSpPr>
          <p:cNvPr id="55" name="Freeform 20"/>
          <p:cNvSpPr>
            <a:spLocks noEditPoints="1" noChangeArrowheads="1"/>
          </p:cNvSpPr>
          <p:nvPr/>
        </p:nvSpPr>
        <p:spPr bwMode="auto">
          <a:xfrm>
            <a:off x="4458381" y="2960474"/>
            <a:ext cx="202206" cy="598062"/>
          </a:xfrm>
          <a:custGeom>
            <a:avLst/>
            <a:gdLst>
              <a:gd name="T0" fmla="*/ 50 w 50"/>
              <a:gd name="T1" fmla="*/ 96 h 147"/>
              <a:gd name="T2" fmla="*/ 41 w 50"/>
              <a:gd name="T3" fmla="*/ 96 h 147"/>
              <a:gd name="T4" fmla="*/ 41 w 50"/>
              <a:gd name="T5" fmla="*/ 147 h 147"/>
              <a:gd name="T6" fmla="*/ 28 w 50"/>
              <a:gd name="T7" fmla="*/ 147 h 147"/>
              <a:gd name="T8" fmla="*/ 28 w 50"/>
              <a:gd name="T9" fmla="*/ 96 h 147"/>
              <a:gd name="T10" fmla="*/ 21 w 50"/>
              <a:gd name="T11" fmla="*/ 96 h 147"/>
              <a:gd name="T12" fmla="*/ 21 w 50"/>
              <a:gd name="T13" fmla="*/ 147 h 147"/>
              <a:gd name="T14" fmla="*/ 9 w 50"/>
              <a:gd name="T15" fmla="*/ 147 h 147"/>
              <a:gd name="T16" fmla="*/ 9 w 50"/>
              <a:gd name="T17" fmla="*/ 96 h 147"/>
              <a:gd name="T18" fmla="*/ 0 w 50"/>
              <a:gd name="T19" fmla="*/ 96 h 147"/>
              <a:gd name="T20" fmla="*/ 0 w 50"/>
              <a:gd name="T21" fmla="*/ 46 h 147"/>
              <a:gd name="T22" fmla="*/ 4 w 50"/>
              <a:gd name="T23" fmla="*/ 35 h 147"/>
              <a:gd name="T24" fmla="*/ 15 w 50"/>
              <a:gd name="T25" fmla="*/ 28 h 147"/>
              <a:gd name="T26" fmla="*/ 25 w 50"/>
              <a:gd name="T27" fmla="*/ 26 h 147"/>
              <a:gd name="T28" fmla="*/ 38 w 50"/>
              <a:gd name="T29" fmla="*/ 29 h 147"/>
              <a:gd name="T30" fmla="*/ 49 w 50"/>
              <a:gd name="T31" fmla="*/ 41 h 147"/>
              <a:gd name="T32" fmla="*/ 50 w 50"/>
              <a:gd name="T33" fmla="*/ 45 h 147"/>
              <a:gd name="T34" fmla="*/ 50 w 50"/>
              <a:gd name="T35" fmla="*/ 96 h 147"/>
              <a:gd name="T36" fmla="*/ 36 w 50"/>
              <a:gd name="T37" fmla="*/ 11 h 147"/>
              <a:gd name="T38" fmla="*/ 33 w 50"/>
              <a:gd name="T39" fmla="*/ 18 h 147"/>
              <a:gd name="T40" fmla="*/ 25 w 50"/>
              <a:gd name="T41" fmla="*/ 22 h 147"/>
              <a:gd name="T42" fmla="*/ 17 w 50"/>
              <a:gd name="T43" fmla="*/ 18 h 147"/>
              <a:gd name="T44" fmla="*/ 14 w 50"/>
              <a:gd name="T45" fmla="*/ 11 h 147"/>
              <a:gd name="T46" fmla="*/ 17 w 50"/>
              <a:gd name="T47" fmla="*/ 3 h 147"/>
              <a:gd name="T48" fmla="*/ 25 w 50"/>
              <a:gd name="T49" fmla="*/ 0 h 147"/>
              <a:gd name="T50" fmla="*/ 33 w 50"/>
              <a:gd name="T51" fmla="*/ 3 h 147"/>
              <a:gd name="T52" fmla="*/ 36 w 50"/>
              <a:gd name="T53" fmla="*/ 11 h 147"/>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50"/>
              <a:gd name="T82" fmla="*/ 0 h 147"/>
              <a:gd name="T83" fmla="*/ 50 w 50"/>
              <a:gd name="T84" fmla="*/ 147 h 147"/>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50" h="147">
                <a:moveTo>
                  <a:pt x="50" y="96"/>
                </a:moveTo>
                <a:cubicBezTo>
                  <a:pt x="41" y="96"/>
                  <a:pt x="41" y="96"/>
                  <a:pt x="41" y="96"/>
                </a:cubicBezTo>
                <a:cubicBezTo>
                  <a:pt x="41" y="147"/>
                  <a:pt x="41" y="147"/>
                  <a:pt x="41" y="147"/>
                </a:cubicBezTo>
                <a:cubicBezTo>
                  <a:pt x="28" y="147"/>
                  <a:pt x="28" y="147"/>
                  <a:pt x="28" y="147"/>
                </a:cubicBezTo>
                <a:cubicBezTo>
                  <a:pt x="28" y="96"/>
                  <a:pt x="28" y="96"/>
                  <a:pt x="28" y="96"/>
                </a:cubicBezTo>
                <a:cubicBezTo>
                  <a:pt x="21" y="96"/>
                  <a:pt x="21" y="96"/>
                  <a:pt x="21" y="96"/>
                </a:cubicBezTo>
                <a:cubicBezTo>
                  <a:pt x="21" y="147"/>
                  <a:pt x="21" y="147"/>
                  <a:pt x="21" y="147"/>
                </a:cubicBezTo>
                <a:cubicBezTo>
                  <a:pt x="9" y="147"/>
                  <a:pt x="9" y="147"/>
                  <a:pt x="9" y="147"/>
                </a:cubicBezTo>
                <a:cubicBezTo>
                  <a:pt x="9" y="96"/>
                  <a:pt x="9" y="96"/>
                  <a:pt x="9" y="96"/>
                </a:cubicBezTo>
                <a:cubicBezTo>
                  <a:pt x="0" y="96"/>
                  <a:pt x="0" y="96"/>
                  <a:pt x="0" y="96"/>
                </a:cubicBezTo>
                <a:cubicBezTo>
                  <a:pt x="0" y="46"/>
                  <a:pt x="0" y="46"/>
                  <a:pt x="0" y="46"/>
                </a:cubicBezTo>
                <a:cubicBezTo>
                  <a:pt x="0" y="42"/>
                  <a:pt x="1" y="39"/>
                  <a:pt x="4" y="35"/>
                </a:cubicBezTo>
                <a:cubicBezTo>
                  <a:pt x="8" y="31"/>
                  <a:pt x="11" y="29"/>
                  <a:pt x="15" y="28"/>
                </a:cubicBezTo>
                <a:cubicBezTo>
                  <a:pt x="20" y="27"/>
                  <a:pt x="23" y="26"/>
                  <a:pt x="25" y="26"/>
                </a:cubicBezTo>
                <a:cubicBezTo>
                  <a:pt x="30" y="26"/>
                  <a:pt x="34" y="27"/>
                  <a:pt x="38" y="29"/>
                </a:cubicBezTo>
                <a:cubicBezTo>
                  <a:pt x="44" y="32"/>
                  <a:pt x="47" y="36"/>
                  <a:pt x="49" y="41"/>
                </a:cubicBezTo>
                <a:cubicBezTo>
                  <a:pt x="50" y="43"/>
                  <a:pt x="50" y="44"/>
                  <a:pt x="50" y="45"/>
                </a:cubicBezTo>
                <a:lnTo>
                  <a:pt x="50" y="96"/>
                </a:lnTo>
                <a:close/>
                <a:moveTo>
                  <a:pt x="36" y="11"/>
                </a:moveTo>
                <a:cubicBezTo>
                  <a:pt x="36" y="14"/>
                  <a:pt x="35" y="16"/>
                  <a:pt x="33" y="18"/>
                </a:cubicBezTo>
                <a:cubicBezTo>
                  <a:pt x="31" y="20"/>
                  <a:pt x="28" y="22"/>
                  <a:pt x="25" y="22"/>
                </a:cubicBezTo>
                <a:cubicBezTo>
                  <a:pt x="22" y="22"/>
                  <a:pt x="19" y="20"/>
                  <a:pt x="17" y="18"/>
                </a:cubicBezTo>
                <a:cubicBezTo>
                  <a:pt x="15" y="16"/>
                  <a:pt x="14" y="14"/>
                  <a:pt x="14" y="11"/>
                </a:cubicBezTo>
                <a:cubicBezTo>
                  <a:pt x="14" y="8"/>
                  <a:pt x="15" y="5"/>
                  <a:pt x="17" y="3"/>
                </a:cubicBezTo>
                <a:cubicBezTo>
                  <a:pt x="20" y="1"/>
                  <a:pt x="22" y="0"/>
                  <a:pt x="25" y="0"/>
                </a:cubicBezTo>
                <a:cubicBezTo>
                  <a:pt x="28" y="0"/>
                  <a:pt x="31" y="1"/>
                  <a:pt x="33" y="3"/>
                </a:cubicBezTo>
                <a:cubicBezTo>
                  <a:pt x="35" y="5"/>
                  <a:pt x="36" y="8"/>
                  <a:pt x="36" y="11"/>
                </a:cubicBezTo>
                <a:close/>
              </a:path>
            </a:pathLst>
          </a:custGeom>
          <a:solidFill>
            <a:srgbClr val="FFFFFF"/>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zh-CN">
              <a:solidFill>
                <a:srgbClr val="000000"/>
              </a:solidFill>
              <a:sym typeface="宋体" panose="02010600030101010101" pitchFamily="2" charset="-122"/>
            </a:endParaRPr>
          </a:p>
        </p:txBody>
      </p:sp>
      <p:sp>
        <p:nvSpPr>
          <p:cNvPr id="56" name="Freeform 21"/>
          <p:cNvSpPr>
            <a:spLocks noChangeArrowheads="1"/>
          </p:cNvSpPr>
          <p:nvPr/>
        </p:nvSpPr>
        <p:spPr bwMode="auto">
          <a:xfrm>
            <a:off x="3947006" y="3173021"/>
            <a:ext cx="172900" cy="172968"/>
          </a:xfrm>
          <a:custGeom>
            <a:avLst/>
            <a:gdLst>
              <a:gd name="T0" fmla="*/ 32 w 59"/>
              <a:gd name="T1" fmla="*/ 0 h 59"/>
              <a:gd name="T2" fmla="*/ 32 w 59"/>
              <a:gd name="T3" fmla="*/ 26 h 59"/>
              <a:gd name="T4" fmla="*/ 59 w 59"/>
              <a:gd name="T5" fmla="*/ 26 h 59"/>
              <a:gd name="T6" fmla="*/ 59 w 59"/>
              <a:gd name="T7" fmla="*/ 33 h 59"/>
              <a:gd name="T8" fmla="*/ 32 w 59"/>
              <a:gd name="T9" fmla="*/ 33 h 59"/>
              <a:gd name="T10" fmla="*/ 32 w 59"/>
              <a:gd name="T11" fmla="*/ 59 h 59"/>
              <a:gd name="T12" fmla="*/ 27 w 59"/>
              <a:gd name="T13" fmla="*/ 59 h 59"/>
              <a:gd name="T14" fmla="*/ 27 w 59"/>
              <a:gd name="T15" fmla="*/ 33 h 59"/>
              <a:gd name="T16" fmla="*/ 0 w 59"/>
              <a:gd name="T17" fmla="*/ 33 h 59"/>
              <a:gd name="T18" fmla="*/ 0 w 59"/>
              <a:gd name="T19" fmla="*/ 26 h 59"/>
              <a:gd name="T20" fmla="*/ 27 w 59"/>
              <a:gd name="T21" fmla="*/ 26 h 59"/>
              <a:gd name="T22" fmla="*/ 27 w 59"/>
              <a:gd name="T23" fmla="*/ 0 h 59"/>
              <a:gd name="T24" fmla="*/ 32 w 59"/>
              <a:gd name="T25" fmla="*/ 0 h 5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9"/>
              <a:gd name="T40" fmla="*/ 0 h 59"/>
              <a:gd name="T41" fmla="*/ 59 w 59"/>
              <a:gd name="T42" fmla="*/ 59 h 5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9" h="59">
                <a:moveTo>
                  <a:pt x="32" y="0"/>
                </a:moveTo>
                <a:lnTo>
                  <a:pt x="32" y="26"/>
                </a:lnTo>
                <a:lnTo>
                  <a:pt x="59" y="26"/>
                </a:lnTo>
                <a:lnTo>
                  <a:pt x="59" y="33"/>
                </a:lnTo>
                <a:lnTo>
                  <a:pt x="32" y="33"/>
                </a:lnTo>
                <a:lnTo>
                  <a:pt x="32" y="59"/>
                </a:lnTo>
                <a:lnTo>
                  <a:pt x="27" y="59"/>
                </a:lnTo>
                <a:lnTo>
                  <a:pt x="27" y="33"/>
                </a:lnTo>
                <a:lnTo>
                  <a:pt x="0" y="33"/>
                </a:lnTo>
                <a:lnTo>
                  <a:pt x="0" y="26"/>
                </a:lnTo>
                <a:lnTo>
                  <a:pt x="27" y="26"/>
                </a:lnTo>
                <a:lnTo>
                  <a:pt x="27" y="0"/>
                </a:lnTo>
                <a:lnTo>
                  <a:pt x="32" y="0"/>
                </a:lnTo>
                <a:close/>
              </a:path>
            </a:pathLst>
          </a:custGeom>
          <a:solidFill>
            <a:srgbClr val="FFFFFF"/>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zh-CN">
              <a:solidFill>
                <a:srgbClr val="000000"/>
              </a:solidFill>
              <a:sym typeface="宋体" panose="02010600030101010101" pitchFamily="2" charset="-122"/>
            </a:endParaRPr>
          </a:p>
        </p:txBody>
      </p:sp>
      <p:sp>
        <p:nvSpPr>
          <p:cNvPr id="58" name="矩形 1"/>
          <p:cNvSpPr>
            <a:spLocks noChangeArrowheads="1"/>
          </p:cNvSpPr>
          <p:nvPr/>
        </p:nvSpPr>
        <p:spPr bwMode="auto">
          <a:xfrm>
            <a:off x="953208" y="2873716"/>
            <a:ext cx="1832750"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spAutoFit/>
          </a:bodyPr>
          <a:lstStyle/>
          <a:p>
            <a:r>
              <a:rPr lang="zh-CN" altLang="en-US" sz="900" kern="0" dirty="0">
                <a:solidFill>
                  <a:schemeClr val="bg1"/>
                </a:solidFill>
                <a:latin typeface="微软雅黑" panose="020B0503020204020204" pitchFamily="34" charset="-122"/>
                <a:ea typeface="微软雅黑" panose="020B0503020204020204" pitchFamily="34" charset="-122"/>
                <a:cs typeface="Raleway Light"/>
              </a:rPr>
              <a:t>这里输入简单的文字概述里输入简单文字概述输入简单的文字概述</a:t>
            </a:r>
            <a:endParaRPr lang="zh-CN" altLang="en-US" sz="9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9" name="矩形 1"/>
          <p:cNvSpPr>
            <a:spLocks noChangeArrowheads="1"/>
          </p:cNvSpPr>
          <p:nvPr/>
        </p:nvSpPr>
        <p:spPr bwMode="auto">
          <a:xfrm>
            <a:off x="6337136" y="1846861"/>
            <a:ext cx="1832750" cy="506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spAutoFit/>
          </a:bodyPr>
          <a:lstStyle/>
          <a:p>
            <a:r>
              <a:rPr lang="zh-CN" altLang="en-US" sz="900" kern="0" dirty="0">
                <a:solidFill>
                  <a:schemeClr val="bg1"/>
                </a:solidFill>
                <a:latin typeface="微软雅黑" panose="020B0503020204020204" pitchFamily="34" charset="-122"/>
                <a:ea typeface="微软雅黑" panose="020B0503020204020204" pitchFamily="34" charset="-122"/>
                <a:cs typeface="Raleway Light"/>
              </a:rPr>
              <a:t>这里输入简单的文字概述里输入简单文字概述输入简单的文字概述</a:t>
            </a:r>
            <a:endParaRPr lang="zh-CN" altLang="en-US" sz="9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0" name="矩形 1"/>
          <p:cNvSpPr>
            <a:spLocks noChangeArrowheads="1"/>
          </p:cNvSpPr>
          <p:nvPr/>
        </p:nvSpPr>
        <p:spPr bwMode="auto">
          <a:xfrm>
            <a:off x="6337136" y="2873716"/>
            <a:ext cx="1832750"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spAutoFit/>
          </a:bodyPr>
          <a:lstStyle/>
          <a:p>
            <a:r>
              <a:rPr lang="zh-CN" altLang="en-US" sz="900" kern="0" dirty="0">
                <a:solidFill>
                  <a:schemeClr val="bg1"/>
                </a:solidFill>
                <a:latin typeface="微软雅黑" panose="020B0503020204020204" pitchFamily="34" charset="-122"/>
                <a:ea typeface="微软雅黑" panose="020B0503020204020204" pitchFamily="34" charset="-122"/>
                <a:cs typeface="Raleway Light"/>
              </a:rPr>
              <a:t>这里输入简单的文字概述里输入简单文字概述输入简单的文字概述</a:t>
            </a:r>
            <a:endParaRPr lang="zh-CN" altLang="en-US" sz="9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1" name="TextBox 682"/>
          <p:cNvSpPr>
            <a:spLocks noChangeArrowheads="1"/>
          </p:cNvSpPr>
          <p:nvPr/>
        </p:nvSpPr>
        <p:spPr bwMode="auto">
          <a:xfrm>
            <a:off x="4891430" y="1830436"/>
            <a:ext cx="56938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2000" dirty="0">
                <a:solidFill>
                  <a:schemeClr val="bg1"/>
                </a:solidFill>
                <a:latin typeface="方正中等线简体" pitchFamily="2" charset="-122"/>
                <a:ea typeface="方正中等线简体" pitchFamily="2" charset="-122"/>
              </a:rPr>
              <a:t>36%</a:t>
            </a:r>
            <a:endParaRPr lang="zh-CN" altLang="en-US" sz="2000" dirty="0">
              <a:solidFill>
                <a:schemeClr val="bg1"/>
              </a:solidFill>
              <a:latin typeface="方正中等线简体" pitchFamily="2" charset="-122"/>
              <a:ea typeface="方正中等线简体" pitchFamily="2" charset="-122"/>
            </a:endParaRPr>
          </a:p>
        </p:txBody>
      </p:sp>
      <p:sp>
        <p:nvSpPr>
          <p:cNvPr id="62" name="TextBox 682"/>
          <p:cNvSpPr>
            <a:spLocks noChangeArrowheads="1"/>
          </p:cNvSpPr>
          <p:nvPr/>
        </p:nvSpPr>
        <p:spPr bwMode="auto">
          <a:xfrm>
            <a:off x="4891430" y="3098768"/>
            <a:ext cx="56938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2000">
                <a:solidFill>
                  <a:schemeClr val="bg1"/>
                </a:solidFill>
                <a:latin typeface="方正中等线简体" pitchFamily="2" charset="-122"/>
                <a:ea typeface="方正中等线简体" pitchFamily="2" charset="-122"/>
              </a:rPr>
              <a:t>54%</a:t>
            </a:r>
            <a:endParaRPr lang="zh-CN" altLang="en-US" sz="2000">
              <a:solidFill>
                <a:schemeClr val="bg1"/>
              </a:solidFill>
              <a:latin typeface="方正中等线简体" pitchFamily="2" charset="-122"/>
              <a:ea typeface="方正中等线简体" pitchFamily="2" charset="-122"/>
            </a:endParaRPr>
          </a:p>
        </p:txBody>
      </p:sp>
      <p:sp>
        <p:nvSpPr>
          <p:cNvPr id="4" name="文本框 3"/>
          <p:cNvSpPr txBox="1"/>
          <p:nvPr/>
        </p:nvSpPr>
        <p:spPr>
          <a:xfrm>
            <a:off x="1040130" y="1323340"/>
            <a:ext cx="5527040" cy="2353310"/>
          </a:xfrm>
          <a:prstGeom prst="rect">
            <a:avLst/>
          </a:prstGeom>
          <a:noFill/>
        </p:spPr>
        <p:txBody>
          <a:bodyPr wrap="square" rtlCol="0" anchor="t">
            <a:spAutoFit/>
          </a:bodyPr>
          <a:p>
            <a:pPr marL="285750" indent="-285750">
              <a:lnSpc>
                <a:spcPct val="150000"/>
              </a:lnSpc>
              <a:buClr>
                <a:srgbClr val="6EBEE1"/>
              </a:buClr>
              <a:buFont typeface="Wingdings" panose="05000000000000000000" charset="0"/>
              <a:buChar char=""/>
            </a:pPr>
            <a:r>
              <a:rPr lang="zh-CN" altLang="en-US" sz="1400" smtClean="0">
                <a:latin typeface="微软雅黑" panose="020B0503020204020204" pitchFamily="34" charset="-122"/>
                <a:ea typeface="微软雅黑" panose="020B0503020204020204" pitchFamily="34" charset="-122"/>
                <a:cs typeface="微软雅黑" panose="020B0503020204020204" pitchFamily="34" charset="-122"/>
                <a:sym typeface="+mn-ea"/>
              </a:rPr>
              <a:t>个</a:t>
            </a:r>
            <a:r>
              <a:rPr lang="zh-CN" altLang="en-US" sz="1400" b="1" smtClean="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三大内容数据库是整个系统的核心</a:t>
            </a:r>
            <a:r>
              <a:rPr lang="zh-CN" altLang="en-US" sz="1400" smtClean="0">
                <a:latin typeface="微软雅黑" panose="020B0503020204020204" pitchFamily="34" charset="-122"/>
                <a:ea typeface="微软雅黑" panose="020B0503020204020204" pitchFamily="34" charset="-122"/>
                <a:cs typeface="微软雅黑" panose="020B0503020204020204" pitchFamily="34" charset="-122"/>
                <a:sym typeface="+mn-ea"/>
              </a:rPr>
              <a:t>。</a:t>
            </a:r>
            <a:endParaRPr lang="en-US" altLang="zh-CN" sz="1400" smtClean="0">
              <a:latin typeface="微软雅黑" panose="020B0503020204020204" pitchFamily="34" charset="-122"/>
              <a:ea typeface="微软雅黑" panose="020B0503020204020204" pitchFamily="34" charset="-122"/>
              <a:cs typeface="微软雅黑" panose="020B0503020204020204" pitchFamily="34" charset="-122"/>
            </a:endParaRPr>
          </a:p>
          <a:p>
            <a:pPr marL="285750" indent="-285750">
              <a:lnSpc>
                <a:spcPct val="150000"/>
              </a:lnSpc>
              <a:buClr>
                <a:srgbClr val="6EBEE1"/>
              </a:buClr>
              <a:buFont typeface="Wingdings" panose="05000000000000000000" charset="0"/>
              <a:buChar char=""/>
            </a:pPr>
            <a:r>
              <a:rPr lang="zh-CN" altLang="en-US" sz="1400" smtClean="0">
                <a:latin typeface="微软雅黑" panose="020B0503020204020204" pitchFamily="34" charset="-122"/>
                <a:ea typeface="微软雅黑" panose="020B0503020204020204" pitchFamily="34" charset="-122"/>
                <a:cs typeface="微软雅黑" panose="020B0503020204020204" pitchFamily="34" charset="-122"/>
                <a:sym typeface="+mn-ea"/>
              </a:rPr>
              <a:t>全媒体内容数据库由待编稿库 </a:t>
            </a:r>
            <a:r>
              <a:rPr lang="en-US" altLang="zh-CN" sz="1400" smtClean="0">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sz="1400" smtClean="0">
                <a:latin typeface="微软雅黑" panose="020B0503020204020204" pitchFamily="34" charset="-122"/>
                <a:ea typeface="微软雅黑" panose="020B0503020204020204" pitchFamily="34" charset="-122"/>
                <a:cs typeface="微软雅黑" panose="020B0503020204020204" pitchFamily="34" charset="-122"/>
                <a:sym typeface="+mn-ea"/>
              </a:rPr>
              <a:t>素材库</a:t>
            </a:r>
            <a:r>
              <a:rPr lang="en-US" altLang="zh-CN" sz="1400" smtClean="0">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sz="1400" smtClean="0">
                <a:latin typeface="微软雅黑" panose="020B0503020204020204" pitchFamily="34" charset="-122"/>
                <a:ea typeface="微软雅黑" panose="020B0503020204020204" pitchFamily="34" charset="-122"/>
                <a:cs typeface="微软雅黑" panose="020B0503020204020204" pitchFamily="34" charset="-122"/>
                <a:sym typeface="+mn-ea"/>
              </a:rPr>
              <a:t>、新闻成品库和历史资料库三大部分组成。</a:t>
            </a:r>
            <a:endParaRPr lang="en-US" altLang="zh-CN" sz="1400" smtClean="0">
              <a:latin typeface="微软雅黑" panose="020B0503020204020204" pitchFamily="34" charset="-122"/>
              <a:ea typeface="微软雅黑" panose="020B0503020204020204" pitchFamily="34" charset="-122"/>
              <a:cs typeface="微软雅黑" panose="020B0503020204020204" pitchFamily="34" charset="-122"/>
            </a:endParaRPr>
          </a:p>
          <a:p>
            <a:pPr marL="742950" lvl="1" indent="-285750">
              <a:lnSpc>
                <a:spcPct val="150000"/>
              </a:lnSpc>
              <a:buFont typeface="Wingdings" panose="05000000000000000000" pitchFamily="2" charset="2"/>
              <a:buChar char="ü"/>
            </a:pPr>
            <a:r>
              <a:rPr lang="zh-CN" altLang="en-US" sz="1400" smtClean="0">
                <a:latin typeface="微软雅黑" panose="020B0503020204020204" pitchFamily="34" charset="-122"/>
                <a:ea typeface="微软雅黑" panose="020B0503020204020204" pitchFamily="34" charset="-122"/>
                <a:cs typeface="微软雅黑" panose="020B0503020204020204" pitchFamily="34" charset="-122"/>
                <a:sym typeface="+mn-ea"/>
              </a:rPr>
              <a:t>待编稿库存储了新闻和信息产品生产的“原材料”</a:t>
            </a:r>
            <a:endParaRPr lang="en-US" altLang="zh-CN" sz="1400" smtClean="0">
              <a:latin typeface="微软雅黑" panose="020B0503020204020204" pitchFamily="34" charset="-122"/>
              <a:ea typeface="微软雅黑" panose="020B0503020204020204" pitchFamily="34" charset="-122"/>
              <a:cs typeface="微软雅黑" panose="020B0503020204020204" pitchFamily="34" charset="-122"/>
            </a:endParaRPr>
          </a:p>
          <a:p>
            <a:pPr lvl="1" indent="0">
              <a:lnSpc>
                <a:spcPct val="150000"/>
              </a:lnSpc>
              <a:buFont typeface="Wingdings" panose="05000000000000000000" pitchFamily="2" charset="2"/>
              <a:buChar char="ü"/>
            </a:pPr>
            <a:r>
              <a:rPr lang="zh-CN" altLang="en-US" sz="1400" smtClean="0">
                <a:latin typeface="微软雅黑" panose="020B0503020204020204" pitchFamily="34" charset="-122"/>
                <a:ea typeface="微软雅黑" panose="020B0503020204020204" pitchFamily="34" charset="-122"/>
                <a:cs typeface="微软雅黑" panose="020B0503020204020204" pitchFamily="34" charset="-122"/>
                <a:sym typeface="+mn-ea"/>
              </a:rPr>
              <a:t>历史资料库为内容积淀、新闻创作和内容经营业务提供支持</a:t>
            </a:r>
            <a:endParaRPr lang="en-US" altLang="zh-CN" sz="1400" smtClean="0">
              <a:latin typeface="微软雅黑" panose="020B0503020204020204" pitchFamily="34" charset="-122"/>
              <a:ea typeface="微软雅黑" panose="020B0503020204020204" pitchFamily="34" charset="-122"/>
              <a:cs typeface="微软雅黑" panose="020B0503020204020204" pitchFamily="34" charset="-122"/>
            </a:endParaRPr>
          </a:p>
          <a:p>
            <a:pPr lvl="1" indent="0">
              <a:lnSpc>
                <a:spcPct val="150000"/>
              </a:lnSpc>
              <a:buFont typeface="Wingdings" panose="05000000000000000000" pitchFamily="2" charset="2"/>
              <a:buChar char="ü"/>
            </a:pPr>
            <a:r>
              <a:rPr lang="zh-CN" altLang="en-US" sz="1400" smtClean="0">
                <a:latin typeface="微软雅黑" panose="020B0503020204020204" pitchFamily="34" charset="-122"/>
                <a:ea typeface="微软雅黑" panose="020B0503020204020204" pitchFamily="34" charset="-122"/>
                <a:cs typeface="微软雅黑" panose="020B0503020204020204" pitchFamily="34" charset="-122"/>
                <a:sym typeface="+mn-ea"/>
              </a:rPr>
              <a:t>新闻成品库则保存了集团历史上各种新闻产品的“模具”，可以用来复原新闻产品，促其反复增值。</a:t>
            </a:r>
            <a:endParaRPr lang="zh-CN" altLang="en-US" sz="1400"/>
          </a:p>
        </p:txBody>
      </p:sp>
      <p:sp>
        <p:nvSpPr>
          <p:cNvPr id="5" name="文本框 4"/>
          <p:cNvSpPr txBox="1"/>
          <p:nvPr/>
        </p:nvSpPr>
        <p:spPr>
          <a:xfrm>
            <a:off x="862330" y="663575"/>
            <a:ext cx="1198880" cy="460375"/>
          </a:xfrm>
          <a:prstGeom prst="rect">
            <a:avLst/>
          </a:prstGeom>
          <a:noFill/>
        </p:spPr>
        <p:txBody>
          <a:bodyPr wrap="none" rtlCol="0" anchor="t">
            <a:spAutoFit/>
          </a:bodyPr>
          <a:p>
            <a:pPr algn="l">
              <a:lnSpc>
                <a:spcPct val="150000"/>
              </a:lnSpc>
              <a:spcBef>
                <a:spcPct val="0"/>
              </a:spcBef>
            </a:pPr>
            <a:r>
              <a:rPr lang="zh-CN" altLang="en-US" sz="1600" b="1" dirty="0" smtClean="0">
                <a:solidFill>
                  <a:schemeClr val="bg1">
                    <a:lumMod val="65000"/>
                  </a:schemeClr>
                </a:solidFill>
                <a:latin typeface="微软雅黑" panose="020B0503020204020204" pitchFamily="34" charset="-122"/>
                <a:ea typeface="微软雅黑" panose="020B0503020204020204" pitchFamily="34" charset="-122"/>
                <a:sym typeface="+mn-ea"/>
              </a:rPr>
              <a:t>统一资源库</a:t>
            </a:r>
            <a:endParaRPr lang="zh-CN" altLang="en-US" sz="1600" b="1" dirty="0" smtClean="0">
              <a:solidFill>
                <a:schemeClr val="bg1">
                  <a:lumMod val="6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200" advClick="0" advTm="0">
        <p14:prism/>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54"/>
                                        </p:tgtEl>
                                        <p:attrNameLst>
                                          <p:attrName>style.visibility</p:attrName>
                                        </p:attrNameLst>
                                      </p:cBhvr>
                                      <p:to>
                                        <p:strVal val="visible"/>
                                      </p:to>
                                    </p:set>
                                  </p:childTnLst>
                                </p:cTn>
                              </p:par>
                            </p:childTnLst>
                          </p:cTn>
                        </p:par>
                        <p:par>
                          <p:cTn id="7" fill="hold">
                            <p:stCondLst>
                              <p:cond delay="0"/>
                            </p:stCondLst>
                            <p:childTnLst>
                              <p:par>
                                <p:cTn id="8" presetID="53" presetClass="entr" presetSubtype="16" fill="hold" grpId="0" nodeType="afterEffect">
                                  <p:stCondLst>
                                    <p:cond delay="0"/>
                                  </p:stCondLst>
                                  <p:childTnLst>
                                    <p:set>
                                      <p:cBhvr>
                                        <p:cTn id="9" dur="1" fill="hold">
                                          <p:stCondLst>
                                            <p:cond delay="0"/>
                                          </p:stCondLst>
                                        </p:cTn>
                                        <p:tgtEl>
                                          <p:spTgt spid="53"/>
                                        </p:tgtEl>
                                        <p:attrNameLst>
                                          <p:attrName>style.visibility</p:attrName>
                                        </p:attrNameLst>
                                      </p:cBhvr>
                                      <p:to>
                                        <p:strVal val="visible"/>
                                      </p:to>
                                    </p:set>
                                    <p:anim calcmode="lin" valueType="num">
                                      <p:cBhvr>
                                        <p:cTn id="10" dur="500" fill="hold"/>
                                        <p:tgtEl>
                                          <p:spTgt spid="53"/>
                                        </p:tgtEl>
                                        <p:attrNameLst>
                                          <p:attrName>ppt_w</p:attrName>
                                        </p:attrNameLst>
                                      </p:cBhvr>
                                      <p:tavLst>
                                        <p:tav tm="0">
                                          <p:val>
                                            <p:fltVal val="0"/>
                                          </p:val>
                                        </p:tav>
                                        <p:tav tm="100000">
                                          <p:val>
                                            <p:strVal val="#ppt_w"/>
                                          </p:val>
                                        </p:tav>
                                      </p:tavLst>
                                    </p:anim>
                                    <p:anim calcmode="lin" valueType="num">
                                      <p:cBhvr>
                                        <p:cTn id="11" dur="500" fill="hold"/>
                                        <p:tgtEl>
                                          <p:spTgt spid="53"/>
                                        </p:tgtEl>
                                        <p:attrNameLst>
                                          <p:attrName>ppt_h</p:attrName>
                                        </p:attrNameLst>
                                      </p:cBhvr>
                                      <p:tavLst>
                                        <p:tav tm="0">
                                          <p:val>
                                            <p:fltVal val="0"/>
                                          </p:val>
                                        </p:tav>
                                        <p:tav tm="100000">
                                          <p:val>
                                            <p:strVal val="#ppt_h"/>
                                          </p:val>
                                        </p:tav>
                                      </p:tavLst>
                                    </p:anim>
                                    <p:animEffect transition="in" filter="fade">
                                      <p:cBhvr>
                                        <p:cTn id="12" dur="500"/>
                                        <p:tgtEl>
                                          <p:spTgt spid="53"/>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61"/>
                                        </p:tgtEl>
                                        <p:attrNameLst>
                                          <p:attrName>style.visibility</p:attrName>
                                        </p:attrNameLst>
                                      </p:cBhvr>
                                      <p:to>
                                        <p:strVal val="visible"/>
                                      </p:to>
                                    </p:set>
                                    <p:animEffect transition="in" filter="fade">
                                      <p:cBhvr>
                                        <p:cTn id="16" dur="500"/>
                                        <p:tgtEl>
                                          <p:spTgt spid="61"/>
                                        </p:tgtEl>
                                      </p:cBhvr>
                                    </p:animEffect>
                                  </p:childTnLst>
                                </p:cTn>
                              </p:par>
                            </p:childTnLst>
                          </p:cTn>
                        </p:par>
                        <p:par>
                          <p:cTn id="17" fill="hold">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59"/>
                                        </p:tgtEl>
                                        <p:attrNameLst>
                                          <p:attrName>style.visibility</p:attrName>
                                        </p:attrNameLst>
                                      </p:cBhvr>
                                      <p:to>
                                        <p:strVal val="visible"/>
                                      </p:to>
                                    </p:set>
                                    <p:animEffect transition="in" filter="wipe(left)">
                                      <p:cBhvr>
                                        <p:cTn id="20" dur="500"/>
                                        <p:tgtEl>
                                          <p:spTgt spid="59"/>
                                        </p:tgtEl>
                                      </p:cBhvr>
                                    </p:animEffect>
                                  </p:childTnLst>
                                </p:cTn>
                              </p:par>
                            </p:childTnLst>
                          </p:cTn>
                        </p:par>
                        <p:par>
                          <p:cTn id="21" fill="hold">
                            <p:stCondLst>
                              <p:cond delay="1500"/>
                            </p:stCondLst>
                            <p:childTnLst>
                              <p:par>
                                <p:cTn id="22" presetID="1" presetClass="entr" presetSubtype="0" fill="hold" grpId="0" nodeType="afterEffect">
                                  <p:stCondLst>
                                    <p:cond delay="0"/>
                                  </p:stCondLst>
                                  <p:childTnLst>
                                    <p:set>
                                      <p:cBhvr>
                                        <p:cTn id="23" dur="1" fill="hold">
                                          <p:stCondLst>
                                            <p:cond delay="0"/>
                                          </p:stCondLst>
                                        </p:cTn>
                                        <p:tgtEl>
                                          <p:spTgt spid="56"/>
                                        </p:tgtEl>
                                        <p:attrNameLst>
                                          <p:attrName>style.visibility</p:attrName>
                                        </p:attrNameLst>
                                      </p:cBhvr>
                                      <p:to>
                                        <p:strVal val="visible"/>
                                      </p:to>
                                    </p:set>
                                  </p:childTnLst>
                                </p:cTn>
                              </p:par>
                            </p:childTnLst>
                          </p:cTn>
                        </p:par>
                        <p:par>
                          <p:cTn id="24" fill="hold">
                            <p:stCondLst>
                              <p:cond delay="1500"/>
                            </p:stCondLst>
                            <p:childTnLst>
                              <p:par>
                                <p:cTn id="25" presetID="53" presetClass="entr" presetSubtype="16" fill="hold" grpId="0" nodeType="afterEffect">
                                  <p:stCondLst>
                                    <p:cond delay="0"/>
                                  </p:stCondLst>
                                  <p:childTnLst>
                                    <p:set>
                                      <p:cBhvr>
                                        <p:cTn id="26" dur="1" fill="hold">
                                          <p:stCondLst>
                                            <p:cond delay="0"/>
                                          </p:stCondLst>
                                        </p:cTn>
                                        <p:tgtEl>
                                          <p:spTgt spid="55"/>
                                        </p:tgtEl>
                                        <p:attrNameLst>
                                          <p:attrName>style.visibility</p:attrName>
                                        </p:attrNameLst>
                                      </p:cBhvr>
                                      <p:to>
                                        <p:strVal val="visible"/>
                                      </p:to>
                                    </p:set>
                                    <p:anim calcmode="lin" valueType="num">
                                      <p:cBhvr>
                                        <p:cTn id="27" dur="500" fill="hold"/>
                                        <p:tgtEl>
                                          <p:spTgt spid="55"/>
                                        </p:tgtEl>
                                        <p:attrNameLst>
                                          <p:attrName>ppt_w</p:attrName>
                                        </p:attrNameLst>
                                      </p:cBhvr>
                                      <p:tavLst>
                                        <p:tav tm="0">
                                          <p:val>
                                            <p:fltVal val="0"/>
                                          </p:val>
                                        </p:tav>
                                        <p:tav tm="100000">
                                          <p:val>
                                            <p:strVal val="#ppt_w"/>
                                          </p:val>
                                        </p:tav>
                                      </p:tavLst>
                                    </p:anim>
                                    <p:anim calcmode="lin" valueType="num">
                                      <p:cBhvr>
                                        <p:cTn id="28" dur="500" fill="hold"/>
                                        <p:tgtEl>
                                          <p:spTgt spid="55"/>
                                        </p:tgtEl>
                                        <p:attrNameLst>
                                          <p:attrName>ppt_h</p:attrName>
                                        </p:attrNameLst>
                                      </p:cBhvr>
                                      <p:tavLst>
                                        <p:tav tm="0">
                                          <p:val>
                                            <p:fltVal val="0"/>
                                          </p:val>
                                        </p:tav>
                                        <p:tav tm="100000">
                                          <p:val>
                                            <p:strVal val="#ppt_h"/>
                                          </p:val>
                                        </p:tav>
                                      </p:tavLst>
                                    </p:anim>
                                    <p:animEffect transition="in" filter="fade">
                                      <p:cBhvr>
                                        <p:cTn id="29" dur="500"/>
                                        <p:tgtEl>
                                          <p:spTgt spid="55"/>
                                        </p:tgtEl>
                                      </p:cBhvr>
                                    </p:animEffect>
                                  </p:childTnLst>
                                </p:cTn>
                              </p:par>
                            </p:childTnLst>
                          </p:cTn>
                        </p:par>
                        <p:par>
                          <p:cTn id="30" fill="hold">
                            <p:stCondLst>
                              <p:cond delay="2000"/>
                            </p:stCondLst>
                            <p:childTnLst>
                              <p:par>
                                <p:cTn id="31" presetID="10" presetClass="entr" presetSubtype="0" fill="hold" grpId="0" nodeType="afterEffect">
                                  <p:stCondLst>
                                    <p:cond delay="0"/>
                                  </p:stCondLst>
                                  <p:childTnLst>
                                    <p:set>
                                      <p:cBhvr>
                                        <p:cTn id="32" dur="1" fill="hold">
                                          <p:stCondLst>
                                            <p:cond delay="0"/>
                                          </p:stCondLst>
                                        </p:cTn>
                                        <p:tgtEl>
                                          <p:spTgt spid="62"/>
                                        </p:tgtEl>
                                        <p:attrNameLst>
                                          <p:attrName>style.visibility</p:attrName>
                                        </p:attrNameLst>
                                      </p:cBhvr>
                                      <p:to>
                                        <p:strVal val="visible"/>
                                      </p:to>
                                    </p:set>
                                    <p:animEffect transition="in" filter="fade">
                                      <p:cBhvr>
                                        <p:cTn id="33" dur="500"/>
                                        <p:tgtEl>
                                          <p:spTgt spid="62"/>
                                        </p:tgtEl>
                                      </p:cBhvr>
                                    </p:animEffect>
                                  </p:childTnLst>
                                </p:cTn>
                              </p:par>
                            </p:childTnLst>
                          </p:cTn>
                        </p:par>
                        <p:par>
                          <p:cTn id="34" fill="hold">
                            <p:stCondLst>
                              <p:cond delay="2500"/>
                            </p:stCondLst>
                            <p:childTnLst>
                              <p:par>
                                <p:cTn id="35" presetID="22" presetClass="entr" presetSubtype="8" fill="hold" grpId="0" nodeType="afterEffect">
                                  <p:stCondLst>
                                    <p:cond delay="0"/>
                                  </p:stCondLst>
                                  <p:childTnLst>
                                    <p:set>
                                      <p:cBhvr>
                                        <p:cTn id="36" dur="1" fill="hold">
                                          <p:stCondLst>
                                            <p:cond delay="0"/>
                                          </p:stCondLst>
                                        </p:cTn>
                                        <p:tgtEl>
                                          <p:spTgt spid="58"/>
                                        </p:tgtEl>
                                        <p:attrNameLst>
                                          <p:attrName>style.visibility</p:attrName>
                                        </p:attrNameLst>
                                      </p:cBhvr>
                                      <p:to>
                                        <p:strVal val="visible"/>
                                      </p:to>
                                    </p:set>
                                    <p:animEffect transition="in" filter="wipe(left)">
                                      <p:cBhvr>
                                        <p:cTn id="37" dur="500"/>
                                        <p:tgtEl>
                                          <p:spTgt spid="58"/>
                                        </p:tgtEl>
                                      </p:cBhvr>
                                    </p:animEffect>
                                  </p:childTnLst>
                                </p:cTn>
                              </p:par>
                            </p:childTnLst>
                          </p:cTn>
                        </p:par>
                        <p:par>
                          <p:cTn id="38" fill="hold">
                            <p:stCondLst>
                              <p:cond delay="3000"/>
                            </p:stCondLst>
                            <p:childTnLst>
                              <p:par>
                                <p:cTn id="39" presetID="22" presetClass="entr" presetSubtype="8" fill="hold" grpId="0" nodeType="afterEffect">
                                  <p:stCondLst>
                                    <p:cond delay="0"/>
                                  </p:stCondLst>
                                  <p:childTnLst>
                                    <p:set>
                                      <p:cBhvr>
                                        <p:cTn id="40" dur="1" fill="hold">
                                          <p:stCondLst>
                                            <p:cond delay="0"/>
                                          </p:stCondLst>
                                        </p:cTn>
                                        <p:tgtEl>
                                          <p:spTgt spid="60"/>
                                        </p:tgtEl>
                                        <p:attrNameLst>
                                          <p:attrName>style.visibility</p:attrName>
                                        </p:attrNameLst>
                                      </p:cBhvr>
                                      <p:to>
                                        <p:strVal val="visible"/>
                                      </p:to>
                                    </p:set>
                                    <p:animEffect transition="in" filter="wipe(left)">
                                      <p:cBhvr>
                                        <p:cTn id="41"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bldLvl="0" animBg="1"/>
      <p:bldP spid="54" grpId="0" bldLvl="0" animBg="1"/>
      <p:bldP spid="55" grpId="0" bldLvl="0" animBg="1"/>
      <p:bldP spid="56" grpId="0" bldLvl="0" animBg="1"/>
      <p:bldP spid="58" grpId="0"/>
      <p:bldP spid="59" grpId="0"/>
      <p:bldP spid="60" grpId="0"/>
      <p:bldP spid="61" grpId="0"/>
      <p:bldP spid="6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Freeform 15"/>
          <p:cNvSpPr>
            <a:spLocks noEditPoints="1" noChangeArrowheads="1"/>
          </p:cNvSpPr>
          <p:nvPr/>
        </p:nvSpPr>
        <p:spPr bwMode="auto">
          <a:xfrm>
            <a:off x="4370466" y="1637342"/>
            <a:ext cx="313566" cy="674285"/>
          </a:xfrm>
          <a:custGeom>
            <a:avLst/>
            <a:gdLst>
              <a:gd name="T0" fmla="*/ 72 w 77"/>
              <a:gd name="T1" fmla="*/ 96 h 165"/>
              <a:gd name="T2" fmla="*/ 77 w 77"/>
              <a:gd name="T3" fmla="*/ 94 h 165"/>
              <a:gd name="T4" fmla="*/ 53 w 77"/>
              <a:gd name="T5" fmla="*/ 38 h 165"/>
              <a:gd name="T6" fmla="*/ 23 w 77"/>
              <a:gd name="T7" fmla="*/ 38 h 165"/>
              <a:gd name="T8" fmla="*/ 0 w 77"/>
              <a:gd name="T9" fmla="*/ 94 h 165"/>
              <a:gd name="T10" fmla="*/ 5 w 77"/>
              <a:gd name="T11" fmla="*/ 96 h 165"/>
              <a:gd name="T12" fmla="*/ 26 w 77"/>
              <a:gd name="T13" fmla="*/ 56 h 165"/>
              <a:gd name="T14" fmla="*/ 29 w 77"/>
              <a:gd name="T15" fmla="*/ 74 h 165"/>
              <a:gd name="T16" fmla="*/ 7 w 77"/>
              <a:gd name="T17" fmla="*/ 112 h 165"/>
              <a:gd name="T18" fmla="*/ 29 w 77"/>
              <a:gd name="T19" fmla="*/ 112 h 165"/>
              <a:gd name="T20" fmla="*/ 36 w 77"/>
              <a:gd name="T21" fmla="*/ 165 h 165"/>
              <a:gd name="T22" fmla="*/ 42 w 77"/>
              <a:gd name="T23" fmla="*/ 165 h 165"/>
              <a:gd name="T24" fmla="*/ 48 w 77"/>
              <a:gd name="T25" fmla="*/ 112 h 165"/>
              <a:gd name="T26" fmla="*/ 69 w 77"/>
              <a:gd name="T27" fmla="*/ 112 h 165"/>
              <a:gd name="T28" fmla="*/ 48 w 77"/>
              <a:gd name="T29" fmla="*/ 74 h 165"/>
              <a:gd name="T30" fmla="*/ 51 w 77"/>
              <a:gd name="T31" fmla="*/ 56 h 165"/>
              <a:gd name="T32" fmla="*/ 72 w 77"/>
              <a:gd name="T33" fmla="*/ 96 h 165"/>
              <a:gd name="T34" fmla="*/ 37 w 77"/>
              <a:gd name="T35" fmla="*/ 25 h 165"/>
              <a:gd name="T36" fmla="*/ 46 w 77"/>
              <a:gd name="T37" fmla="*/ 22 h 165"/>
              <a:gd name="T38" fmla="*/ 50 w 77"/>
              <a:gd name="T39" fmla="*/ 13 h 165"/>
              <a:gd name="T40" fmla="*/ 47 w 77"/>
              <a:gd name="T41" fmla="*/ 4 h 165"/>
              <a:gd name="T42" fmla="*/ 37 w 77"/>
              <a:gd name="T43" fmla="*/ 0 h 165"/>
              <a:gd name="T44" fmla="*/ 28 w 77"/>
              <a:gd name="T45" fmla="*/ 4 h 165"/>
              <a:gd name="T46" fmla="*/ 25 w 77"/>
              <a:gd name="T47" fmla="*/ 13 h 165"/>
              <a:gd name="T48" fmla="*/ 28 w 77"/>
              <a:gd name="T49" fmla="*/ 22 h 165"/>
              <a:gd name="T50" fmla="*/ 37 w 77"/>
              <a:gd name="T51" fmla="*/ 25 h 165"/>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77"/>
              <a:gd name="T79" fmla="*/ 0 h 165"/>
              <a:gd name="T80" fmla="*/ 77 w 77"/>
              <a:gd name="T81" fmla="*/ 165 h 165"/>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77" h="165">
                <a:moveTo>
                  <a:pt x="72" y="96"/>
                </a:moveTo>
                <a:cubicBezTo>
                  <a:pt x="74" y="96"/>
                  <a:pt x="76" y="95"/>
                  <a:pt x="77" y="94"/>
                </a:cubicBezTo>
                <a:cubicBezTo>
                  <a:pt x="53" y="38"/>
                  <a:pt x="53" y="38"/>
                  <a:pt x="53" y="38"/>
                </a:cubicBezTo>
                <a:cubicBezTo>
                  <a:pt x="23" y="38"/>
                  <a:pt x="23" y="38"/>
                  <a:pt x="23" y="38"/>
                </a:cubicBezTo>
                <a:cubicBezTo>
                  <a:pt x="0" y="94"/>
                  <a:pt x="0" y="94"/>
                  <a:pt x="0" y="94"/>
                </a:cubicBezTo>
                <a:cubicBezTo>
                  <a:pt x="5" y="96"/>
                  <a:pt x="5" y="96"/>
                  <a:pt x="5" y="96"/>
                </a:cubicBezTo>
                <a:cubicBezTo>
                  <a:pt x="26" y="56"/>
                  <a:pt x="26" y="56"/>
                  <a:pt x="26" y="56"/>
                </a:cubicBezTo>
                <a:cubicBezTo>
                  <a:pt x="29" y="74"/>
                  <a:pt x="29" y="74"/>
                  <a:pt x="29" y="74"/>
                </a:cubicBezTo>
                <a:cubicBezTo>
                  <a:pt x="7" y="112"/>
                  <a:pt x="7" y="112"/>
                  <a:pt x="7" y="112"/>
                </a:cubicBezTo>
                <a:cubicBezTo>
                  <a:pt x="29" y="112"/>
                  <a:pt x="29" y="112"/>
                  <a:pt x="29" y="112"/>
                </a:cubicBezTo>
                <a:cubicBezTo>
                  <a:pt x="36" y="165"/>
                  <a:pt x="36" y="165"/>
                  <a:pt x="36" y="165"/>
                </a:cubicBezTo>
                <a:cubicBezTo>
                  <a:pt x="42" y="165"/>
                  <a:pt x="42" y="165"/>
                  <a:pt x="42" y="165"/>
                </a:cubicBezTo>
                <a:cubicBezTo>
                  <a:pt x="48" y="112"/>
                  <a:pt x="48" y="112"/>
                  <a:pt x="48" y="112"/>
                </a:cubicBezTo>
                <a:cubicBezTo>
                  <a:pt x="69" y="112"/>
                  <a:pt x="69" y="112"/>
                  <a:pt x="69" y="112"/>
                </a:cubicBezTo>
                <a:cubicBezTo>
                  <a:pt x="48" y="74"/>
                  <a:pt x="48" y="74"/>
                  <a:pt x="48" y="74"/>
                </a:cubicBezTo>
                <a:cubicBezTo>
                  <a:pt x="51" y="56"/>
                  <a:pt x="51" y="56"/>
                  <a:pt x="51" y="56"/>
                </a:cubicBezTo>
                <a:lnTo>
                  <a:pt x="72" y="96"/>
                </a:lnTo>
                <a:close/>
                <a:moveTo>
                  <a:pt x="37" y="25"/>
                </a:moveTo>
                <a:cubicBezTo>
                  <a:pt x="41" y="25"/>
                  <a:pt x="44" y="24"/>
                  <a:pt x="46" y="22"/>
                </a:cubicBezTo>
                <a:cubicBezTo>
                  <a:pt x="49" y="19"/>
                  <a:pt x="50" y="16"/>
                  <a:pt x="50" y="13"/>
                </a:cubicBezTo>
                <a:cubicBezTo>
                  <a:pt x="50" y="9"/>
                  <a:pt x="49" y="6"/>
                  <a:pt x="47" y="4"/>
                </a:cubicBezTo>
                <a:cubicBezTo>
                  <a:pt x="44" y="1"/>
                  <a:pt x="41" y="0"/>
                  <a:pt x="37" y="0"/>
                </a:cubicBezTo>
                <a:cubicBezTo>
                  <a:pt x="34" y="0"/>
                  <a:pt x="31" y="1"/>
                  <a:pt x="28" y="4"/>
                </a:cubicBezTo>
                <a:cubicBezTo>
                  <a:pt x="26" y="6"/>
                  <a:pt x="25" y="9"/>
                  <a:pt x="25" y="13"/>
                </a:cubicBezTo>
                <a:cubicBezTo>
                  <a:pt x="25" y="16"/>
                  <a:pt x="26" y="19"/>
                  <a:pt x="28" y="22"/>
                </a:cubicBezTo>
                <a:cubicBezTo>
                  <a:pt x="31" y="24"/>
                  <a:pt x="34" y="25"/>
                  <a:pt x="37" y="25"/>
                </a:cubicBezTo>
                <a:close/>
              </a:path>
            </a:pathLst>
          </a:custGeom>
          <a:solidFill>
            <a:srgbClr val="FFFFFF"/>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zh-CN">
              <a:solidFill>
                <a:srgbClr val="000000"/>
              </a:solidFill>
              <a:sym typeface="宋体" panose="02010600030101010101" pitchFamily="2" charset="-122"/>
            </a:endParaRPr>
          </a:p>
        </p:txBody>
      </p:sp>
      <p:sp>
        <p:nvSpPr>
          <p:cNvPr id="54" name="Freeform 16"/>
          <p:cNvSpPr>
            <a:spLocks noChangeArrowheads="1"/>
          </p:cNvSpPr>
          <p:nvPr/>
        </p:nvSpPr>
        <p:spPr bwMode="auto">
          <a:xfrm>
            <a:off x="3926492" y="1961290"/>
            <a:ext cx="93777" cy="23453"/>
          </a:xfrm>
          <a:custGeom>
            <a:avLst/>
            <a:gdLst>
              <a:gd name="T0" fmla="*/ 32 w 32"/>
              <a:gd name="T1" fmla="*/ 0 h 8"/>
              <a:gd name="T2" fmla="*/ 31 w 32"/>
              <a:gd name="T3" fmla="*/ 8 h 8"/>
              <a:gd name="T4" fmla="*/ 0 w 32"/>
              <a:gd name="T5" fmla="*/ 8 h 8"/>
              <a:gd name="T6" fmla="*/ 1 w 32"/>
              <a:gd name="T7" fmla="*/ 0 h 8"/>
              <a:gd name="T8" fmla="*/ 32 w 32"/>
              <a:gd name="T9" fmla="*/ 0 h 8"/>
              <a:gd name="T10" fmla="*/ 0 60000 65536"/>
              <a:gd name="T11" fmla="*/ 0 60000 65536"/>
              <a:gd name="T12" fmla="*/ 0 60000 65536"/>
              <a:gd name="T13" fmla="*/ 0 60000 65536"/>
              <a:gd name="T14" fmla="*/ 0 60000 65536"/>
              <a:gd name="T15" fmla="*/ 0 w 32"/>
              <a:gd name="T16" fmla="*/ 0 h 8"/>
              <a:gd name="T17" fmla="*/ 32 w 32"/>
              <a:gd name="T18" fmla="*/ 8 h 8"/>
            </a:gdLst>
            <a:ahLst/>
            <a:cxnLst>
              <a:cxn ang="T10">
                <a:pos x="T0" y="T1"/>
              </a:cxn>
              <a:cxn ang="T11">
                <a:pos x="T2" y="T3"/>
              </a:cxn>
              <a:cxn ang="T12">
                <a:pos x="T4" y="T5"/>
              </a:cxn>
              <a:cxn ang="T13">
                <a:pos x="T6" y="T7"/>
              </a:cxn>
              <a:cxn ang="T14">
                <a:pos x="T8" y="T9"/>
              </a:cxn>
            </a:cxnLst>
            <a:rect l="T15" t="T16" r="T17" b="T18"/>
            <a:pathLst>
              <a:path w="32" h="8">
                <a:moveTo>
                  <a:pt x="32" y="0"/>
                </a:moveTo>
                <a:lnTo>
                  <a:pt x="31" y="8"/>
                </a:lnTo>
                <a:lnTo>
                  <a:pt x="0" y="8"/>
                </a:lnTo>
                <a:lnTo>
                  <a:pt x="1" y="0"/>
                </a:lnTo>
                <a:lnTo>
                  <a:pt x="32" y="0"/>
                </a:lnTo>
                <a:close/>
              </a:path>
            </a:pathLst>
          </a:custGeom>
          <a:solidFill>
            <a:srgbClr val="FFFFFF"/>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zh-CN">
              <a:solidFill>
                <a:srgbClr val="000000"/>
              </a:solidFill>
              <a:sym typeface="宋体" panose="02010600030101010101" pitchFamily="2" charset="-122"/>
            </a:endParaRPr>
          </a:p>
        </p:txBody>
      </p:sp>
      <p:sp>
        <p:nvSpPr>
          <p:cNvPr id="55" name="Freeform 20"/>
          <p:cNvSpPr>
            <a:spLocks noEditPoints="1" noChangeArrowheads="1"/>
          </p:cNvSpPr>
          <p:nvPr/>
        </p:nvSpPr>
        <p:spPr bwMode="auto">
          <a:xfrm>
            <a:off x="4458381" y="2960474"/>
            <a:ext cx="202206" cy="598062"/>
          </a:xfrm>
          <a:custGeom>
            <a:avLst/>
            <a:gdLst>
              <a:gd name="T0" fmla="*/ 50 w 50"/>
              <a:gd name="T1" fmla="*/ 96 h 147"/>
              <a:gd name="T2" fmla="*/ 41 w 50"/>
              <a:gd name="T3" fmla="*/ 96 h 147"/>
              <a:gd name="T4" fmla="*/ 41 w 50"/>
              <a:gd name="T5" fmla="*/ 147 h 147"/>
              <a:gd name="T6" fmla="*/ 28 w 50"/>
              <a:gd name="T7" fmla="*/ 147 h 147"/>
              <a:gd name="T8" fmla="*/ 28 w 50"/>
              <a:gd name="T9" fmla="*/ 96 h 147"/>
              <a:gd name="T10" fmla="*/ 21 w 50"/>
              <a:gd name="T11" fmla="*/ 96 h 147"/>
              <a:gd name="T12" fmla="*/ 21 w 50"/>
              <a:gd name="T13" fmla="*/ 147 h 147"/>
              <a:gd name="T14" fmla="*/ 9 w 50"/>
              <a:gd name="T15" fmla="*/ 147 h 147"/>
              <a:gd name="T16" fmla="*/ 9 w 50"/>
              <a:gd name="T17" fmla="*/ 96 h 147"/>
              <a:gd name="T18" fmla="*/ 0 w 50"/>
              <a:gd name="T19" fmla="*/ 96 h 147"/>
              <a:gd name="T20" fmla="*/ 0 w 50"/>
              <a:gd name="T21" fmla="*/ 46 h 147"/>
              <a:gd name="T22" fmla="*/ 4 w 50"/>
              <a:gd name="T23" fmla="*/ 35 h 147"/>
              <a:gd name="T24" fmla="*/ 15 w 50"/>
              <a:gd name="T25" fmla="*/ 28 h 147"/>
              <a:gd name="T26" fmla="*/ 25 w 50"/>
              <a:gd name="T27" fmla="*/ 26 h 147"/>
              <a:gd name="T28" fmla="*/ 38 w 50"/>
              <a:gd name="T29" fmla="*/ 29 h 147"/>
              <a:gd name="T30" fmla="*/ 49 w 50"/>
              <a:gd name="T31" fmla="*/ 41 h 147"/>
              <a:gd name="T32" fmla="*/ 50 w 50"/>
              <a:gd name="T33" fmla="*/ 45 h 147"/>
              <a:gd name="T34" fmla="*/ 50 w 50"/>
              <a:gd name="T35" fmla="*/ 96 h 147"/>
              <a:gd name="T36" fmla="*/ 36 w 50"/>
              <a:gd name="T37" fmla="*/ 11 h 147"/>
              <a:gd name="T38" fmla="*/ 33 w 50"/>
              <a:gd name="T39" fmla="*/ 18 h 147"/>
              <a:gd name="T40" fmla="*/ 25 w 50"/>
              <a:gd name="T41" fmla="*/ 22 h 147"/>
              <a:gd name="T42" fmla="*/ 17 w 50"/>
              <a:gd name="T43" fmla="*/ 18 h 147"/>
              <a:gd name="T44" fmla="*/ 14 w 50"/>
              <a:gd name="T45" fmla="*/ 11 h 147"/>
              <a:gd name="T46" fmla="*/ 17 w 50"/>
              <a:gd name="T47" fmla="*/ 3 h 147"/>
              <a:gd name="T48" fmla="*/ 25 w 50"/>
              <a:gd name="T49" fmla="*/ 0 h 147"/>
              <a:gd name="T50" fmla="*/ 33 w 50"/>
              <a:gd name="T51" fmla="*/ 3 h 147"/>
              <a:gd name="T52" fmla="*/ 36 w 50"/>
              <a:gd name="T53" fmla="*/ 11 h 147"/>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50"/>
              <a:gd name="T82" fmla="*/ 0 h 147"/>
              <a:gd name="T83" fmla="*/ 50 w 50"/>
              <a:gd name="T84" fmla="*/ 147 h 147"/>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50" h="147">
                <a:moveTo>
                  <a:pt x="50" y="96"/>
                </a:moveTo>
                <a:cubicBezTo>
                  <a:pt x="41" y="96"/>
                  <a:pt x="41" y="96"/>
                  <a:pt x="41" y="96"/>
                </a:cubicBezTo>
                <a:cubicBezTo>
                  <a:pt x="41" y="147"/>
                  <a:pt x="41" y="147"/>
                  <a:pt x="41" y="147"/>
                </a:cubicBezTo>
                <a:cubicBezTo>
                  <a:pt x="28" y="147"/>
                  <a:pt x="28" y="147"/>
                  <a:pt x="28" y="147"/>
                </a:cubicBezTo>
                <a:cubicBezTo>
                  <a:pt x="28" y="96"/>
                  <a:pt x="28" y="96"/>
                  <a:pt x="28" y="96"/>
                </a:cubicBezTo>
                <a:cubicBezTo>
                  <a:pt x="21" y="96"/>
                  <a:pt x="21" y="96"/>
                  <a:pt x="21" y="96"/>
                </a:cubicBezTo>
                <a:cubicBezTo>
                  <a:pt x="21" y="147"/>
                  <a:pt x="21" y="147"/>
                  <a:pt x="21" y="147"/>
                </a:cubicBezTo>
                <a:cubicBezTo>
                  <a:pt x="9" y="147"/>
                  <a:pt x="9" y="147"/>
                  <a:pt x="9" y="147"/>
                </a:cubicBezTo>
                <a:cubicBezTo>
                  <a:pt x="9" y="96"/>
                  <a:pt x="9" y="96"/>
                  <a:pt x="9" y="96"/>
                </a:cubicBezTo>
                <a:cubicBezTo>
                  <a:pt x="0" y="96"/>
                  <a:pt x="0" y="96"/>
                  <a:pt x="0" y="96"/>
                </a:cubicBezTo>
                <a:cubicBezTo>
                  <a:pt x="0" y="46"/>
                  <a:pt x="0" y="46"/>
                  <a:pt x="0" y="46"/>
                </a:cubicBezTo>
                <a:cubicBezTo>
                  <a:pt x="0" y="42"/>
                  <a:pt x="1" y="39"/>
                  <a:pt x="4" y="35"/>
                </a:cubicBezTo>
                <a:cubicBezTo>
                  <a:pt x="8" y="31"/>
                  <a:pt x="11" y="29"/>
                  <a:pt x="15" y="28"/>
                </a:cubicBezTo>
                <a:cubicBezTo>
                  <a:pt x="20" y="27"/>
                  <a:pt x="23" y="26"/>
                  <a:pt x="25" y="26"/>
                </a:cubicBezTo>
                <a:cubicBezTo>
                  <a:pt x="30" y="26"/>
                  <a:pt x="34" y="27"/>
                  <a:pt x="38" y="29"/>
                </a:cubicBezTo>
                <a:cubicBezTo>
                  <a:pt x="44" y="32"/>
                  <a:pt x="47" y="36"/>
                  <a:pt x="49" y="41"/>
                </a:cubicBezTo>
                <a:cubicBezTo>
                  <a:pt x="50" y="43"/>
                  <a:pt x="50" y="44"/>
                  <a:pt x="50" y="45"/>
                </a:cubicBezTo>
                <a:lnTo>
                  <a:pt x="50" y="96"/>
                </a:lnTo>
                <a:close/>
                <a:moveTo>
                  <a:pt x="36" y="11"/>
                </a:moveTo>
                <a:cubicBezTo>
                  <a:pt x="36" y="14"/>
                  <a:pt x="35" y="16"/>
                  <a:pt x="33" y="18"/>
                </a:cubicBezTo>
                <a:cubicBezTo>
                  <a:pt x="31" y="20"/>
                  <a:pt x="28" y="22"/>
                  <a:pt x="25" y="22"/>
                </a:cubicBezTo>
                <a:cubicBezTo>
                  <a:pt x="22" y="22"/>
                  <a:pt x="19" y="20"/>
                  <a:pt x="17" y="18"/>
                </a:cubicBezTo>
                <a:cubicBezTo>
                  <a:pt x="15" y="16"/>
                  <a:pt x="14" y="14"/>
                  <a:pt x="14" y="11"/>
                </a:cubicBezTo>
                <a:cubicBezTo>
                  <a:pt x="14" y="8"/>
                  <a:pt x="15" y="5"/>
                  <a:pt x="17" y="3"/>
                </a:cubicBezTo>
                <a:cubicBezTo>
                  <a:pt x="20" y="1"/>
                  <a:pt x="22" y="0"/>
                  <a:pt x="25" y="0"/>
                </a:cubicBezTo>
                <a:cubicBezTo>
                  <a:pt x="28" y="0"/>
                  <a:pt x="31" y="1"/>
                  <a:pt x="33" y="3"/>
                </a:cubicBezTo>
                <a:cubicBezTo>
                  <a:pt x="35" y="5"/>
                  <a:pt x="36" y="8"/>
                  <a:pt x="36" y="11"/>
                </a:cubicBezTo>
                <a:close/>
              </a:path>
            </a:pathLst>
          </a:custGeom>
          <a:solidFill>
            <a:srgbClr val="FFFFFF"/>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zh-CN">
              <a:solidFill>
                <a:srgbClr val="000000"/>
              </a:solidFill>
              <a:sym typeface="宋体" panose="02010600030101010101" pitchFamily="2" charset="-122"/>
            </a:endParaRPr>
          </a:p>
        </p:txBody>
      </p:sp>
      <p:sp>
        <p:nvSpPr>
          <p:cNvPr id="56" name="Freeform 21"/>
          <p:cNvSpPr>
            <a:spLocks noChangeArrowheads="1"/>
          </p:cNvSpPr>
          <p:nvPr/>
        </p:nvSpPr>
        <p:spPr bwMode="auto">
          <a:xfrm>
            <a:off x="3947006" y="3173021"/>
            <a:ext cx="172900" cy="172968"/>
          </a:xfrm>
          <a:custGeom>
            <a:avLst/>
            <a:gdLst>
              <a:gd name="T0" fmla="*/ 32 w 59"/>
              <a:gd name="T1" fmla="*/ 0 h 59"/>
              <a:gd name="T2" fmla="*/ 32 w 59"/>
              <a:gd name="T3" fmla="*/ 26 h 59"/>
              <a:gd name="T4" fmla="*/ 59 w 59"/>
              <a:gd name="T5" fmla="*/ 26 h 59"/>
              <a:gd name="T6" fmla="*/ 59 w 59"/>
              <a:gd name="T7" fmla="*/ 33 h 59"/>
              <a:gd name="T8" fmla="*/ 32 w 59"/>
              <a:gd name="T9" fmla="*/ 33 h 59"/>
              <a:gd name="T10" fmla="*/ 32 w 59"/>
              <a:gd name="T11" fmla="*/ 59 h 59"/>
              <a:gd name="T12" fmla="*/ 27 w 59"/>
              <a:gd name="T13" fmla="*/ 59 h 59"/>
              <a:gd name="T14" fmla="*/ 27 w 59"/>
              <a:gd name="T15" fmla="*/ 33 h 59"/>
              <a:gd name="T16" fmla="*/ 0 w 59"/>
              <a:gd name="T17" fmla="*/ 33 h 59"/>
              <a:gd name="T18" fmla="*/ 0 w 59"/>
              <a:gd name="T19" fmla="*/ 26 h 59"/>
              <a:gd name="T20" fmla="*/ 27 w 59"/>
              <a:gd name="T21" fmla="*/ 26 h 59"/>
              <a:gd name="T22" fmla="*/ 27 w 59"/>
              <a:gd name="T23" fmla="*/ 0 h 59"/>
              <a:gd name="T24" fmla="*/ 32 w 59"/>
              <a:gd name="T25" fmla="*/ 0 h 5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9"/>
              <a:gd name="T40" fmla="*/ 0 h 59"/>
              <a:gd name="T41" fmla="*/ 59 w 59"/>
              <a:gd name="T42" fmla="*/ 59 h 5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9" h="59">
                <a:moveTo>
                  <a:pt x="32" y="0"/>
                </a:moveTo>
                <a:lnTo>
                  <a:pt x="32" y="26"/>
                </a:lnTo>
                <a:lnTo>
                  <a:pt x="59" y="26"/>
                </a:lnTo>
                <a:lnTo>
                  <a:pt x="59" y="33"/>
                </a:lnTo>
                <a:lnTo>
                  <a:pt x="32" y="33"/>
                </a:lnTo>
                <a:lnTo>
                  <a:pt x="32" y="59"/>
                </a:lnTo>
                <a:lnTo>
                  <a:pt x="27" y="59"/>
                </a:lnTo>
                <a:lnTo>
                  <a:pt x="27" y="33"/>
                </a:lnTo>
                <a:lnTo>
                  <a:pt x="0" y="33"/>
                </a:lnTo>
                <a:lnTo>
                  <a:pt x="0" y="26"/>
                </a:lnTo>
                <a:lnTo>
                  <a:pt x="27" y="26"/>
                </a:lnTo>
                <a:lnTo>
                  <a:pt x="27" y="0"/>
                </a:lnTo>
                <a:lnTo>
                  <a:pt x="32" y="0"/>
                </a:lnTo>
                <a:close/>
              </a:path>
            </a:pathLst>
          </a:custGeom>
          <a:solidFill>
            <a:srgbClr val="FFFFFF"/>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zh-CN">
              <a:solidFill>
                <a:srgbClr val="000000"/>
              </a:solidFill>
              <a:sym typeface="宋体" panose="02010600030101010101" pitchFamily="2" charset="-122"/>
            </a:endParaRPr>
          </a:p>
        </p:txBody>
      </p:sp>
      <p:sp>
        <p:nvSpPr>
          <p:cNvPr id="58" name="矩形 1"/>
          <p:cNvSpPr>
            <a:spLocks noChangeArrowheads="1"/>
          </p:cNvSpPr>
          <p:nvPr/>
        </p:nvSpPr>
        <p:spPr bwMode="auto">
          <a:xfrm>
            <a:off x="953208" y="2873716"/>
            <a:ext cx="1832750"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spAutoFit/>
          </a:bodyPr>
          <a:lstStyle/>
          <a:p>
            <a:r>
              <a:rPr lang="zh-CN" altLang="en-US" sz="900" kern="0" dirty="0">
                <a:solidFill>
                  <a:schemeClr val="bg1"/>
                </a:solidFill>
                <a:latin typeface="微软雅黑" panose="020B0503020204020204" pitchFamily="34" charset="-122"/>
                <a:ea typeface="微软雅黑" panose="020B0503020204020204" pitchFamily="34" charset="-122"/>
                <a:cs typeface="Raleway Light"/>
              </a:rPr>
              <a:t>这里输入简单的文字概述里输入简单文字概述输入简单的文字概述</a:t>
            </a:r>
            <a:endParaRPr lang="zh-CN" altLang="en-US" sz="9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9" name="矩形 1"/>
          <p:cNvSpPr>
            <a:spLocks noChangeArrowheads="1"/>
          </p:cNvSpPr>
          <p:nvPr/>
        </p:nvSpPr>
        <p:spPr bwMode="auto">
          <a:xfrm>
            <a:off x="6337136" y="1846861"/>
            <a:ext cx="1832750" cy="506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spAutoFit/>
          </a:bodyPr>
          <a:lstStyle/>
          <a:p>
            <a:r>
              <a:rPr lang="zh-CN" altLang="en-US" sz="900" kern="0" dirty="0">
                <a:solidFill>
                  <a:schemeClr val="bg1"/>
                </a:solidFill>
                <a:latin typeface="微软雅黑" panose="020B0503020204020204" pitchFamily="34" charset="-122"/>
                <a:ea typeface="微软雅黑" panose="020B0503020204020204" pitchFamily="34" charset="-122"/>
                <a:cs typeface="Raleway Light"/>
              </a:rPr>
              <a:t>这里输入简单的文字概述里输入简单文字概述输入简单的文字概述</a:t>
            </a:r>
            <a:endParaRPr lang="zh-CN" altLang="en-US" sz="9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0" name="矩形 1"/>
          <p:cNvSpPr>
            <a:spLocks noChangeArrowheads="1"/>
          </p:cNvSpPr>
          <p:nvPr/>
        </p:nvSpPr>
        <p:spPr bwMode="auto">
          <a:xfrm>
            <a:off x="6337136" y="2873716"/>
            <a:ext cx="1832750"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spAutoFit/>
          </a:bodyPr>
          <a:lstStyle/>
          <a:p>
            <a:r>
              <a:rPr lang="zh-CN" altLang="en-US" sz="900" kern="0" dirty="0">
                <a:solidFill>
                  <a:schemeClr val="bg1"/>
                </a:solidFill>
                <a:latin typeface="微软雅黑" panose="020B0503020204020204" pitchFamily="34" charset="-122"/>
                <a:ea typeface="微软雅黑" panose="020B0503020204020204" pitchFamily="34" charset="-122"/>
                <a:cs typeface="Raleway Light"/>
              </a:rPr>
              <a:t>这里输入简单的文字概述里输入简单文字概述输入简单的文字概述</a:t>
            </a:r>
            <a:endParaRPr lang="zh-CN" altLang="en-US" sz="9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1" name="TextBox 682"/>
          <p:cNvSpPr>
            <a:spLocks noChangeArrowheads="1"/>
          </p:cNvSpPr>
          <p:nvPr/>
        </p:nvSpPr>
        <p:spPr bwMode="auto">
          <a:xfrm>
            <a:off x="4891430" y="1830436"/>
            <a:ext cx="56938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2000" dirty="0">
                <a:solidFill>
                  <a:schemeClr val="bg1"/>
                </a:solidFill>
                <a:latin typeface="方正中等线简体" pitchFamily="2" charset="-122"/>
                <a:ea typeface="方正中等线简体" pitchFamily="2" charset="-122"/>
              </a:rPr>
              <a:t>36%</a:t>
            </a:r>
            <a:endParaRPr lang="zh-CN" altLang="en-US" sz="2000" dirty="0">
              <a:solidFill>
                <a:schemeClr val="bg1"/>
              </a:solidFill>
              <a:latin typeface="方正中等线简体" pitchFamily="2" charset="-122"/>
              <a:ea typeface="方正中等线简体" pitchFamily="2" charset="-122"/>
            </a:endParaRPr>
          </a:p>
        </p:txBody>
      </p:sp>
      <p:sp>
        <p:nvSpPr>
          <p:cNvPr id="62" name="TextBox 682"/>
          <p:cNvSpPr>
            <a:spLocks noChangeArrowheads="1"/>
          </p:cNvSpPr>
          <p:nvPr/>
        </p:nvSpPr>
        <p:spPr bwMode="auto">
          <a:xfrm>
            <a:off x="4891430" y="3098768"/>
            <a:ext cx="56938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2000">
                <a:solidFill>
                  <a:schemeClr val="bg1"/>
                </a:solidFill>
                <a:latin typeface="方正中等线简体" pitchFamily="2" charset="-122"/>
                <a:ea typeface="方正中等线简体" pitchFamily="2" charset="-122"/>
              </a:rPr>
              <a:t>54%</a:t>
            </a:r>
            <a:endParaRPr lang="zh-CN" altLang="en-US" sz="2000">
              <a:solidFill>
                <a:schemeClr val="bg1"/>
              </a:solidFill>
              <a:latin typeface="方正中等线简体" pitchFamily="2" charset="-122"/>
              <a:ea typeface="方正中等线简体" pitchFamily="2" charset="-122"/>
            </a:endParaRPr>
          </a:p>
        </p:txBody>
      </p:sp>
      <p:sp>
        <p:nvSpPr>
          <p:cNvPr id="4" name="文本框 3"/>
          <p:cNvSpPr txBox="1"/>
          <p:nvPr/>
        </p:nvSpPr>
        <p:spPr>
          <a:xfrm>
            <a:off x="862330" y="1830705"/>
            <a:ext cx="5527040" cy="2306955"/>
          </a:xfrm>
          <a:prstGeom prst="rect">
            <a:avLst/>
          </a:prstGeom>
          <a:noFill/>
        </p:spPr>
        <p:txBody>
          <a:bodyPr wrap="square" rtlCol="0" anchor="t">
            <a:spAutoFit/>
          </a:bodyPr>
          <a:p>
            <a:pPr marL="285750" indent="-285750">
              <a:lnSpc>
                <a:spcPct val="150000"/>
              </a:lnSpc>
              <a:spcBef>
                <a:spcPct val="0"/>
              </a:spcBef>
              <a:buClr>
                <a:srgbClr val="6EBEE1"/>
              </a:buClr>
              <a:buFont typeface="Wingdings" panose="05000000000000000000" charset="0"/>
              <a:buChar char=""/>
            </a:pPr>
            <a:r>
              <a:rPr lang="zh-CN" altLang="en-US" sz="1600" smtClean="0">
                <a:latin typeface="微软雅黑" panose="020B0503020204020204" pitchFamily="34" charset="-122"/>
                <a:ea typeface="微软雅黑" panose="020B0503020204020204" pitchFamily="34" charset="-122"/>
                <a:cs typeface="微软雅黑" panose="020B0503020204020204" pitchFamily="34" charset="-122"/>
                <a:sym typeface="+mn-ea"/>
              </a:rPr>
              <a:t>个人平台</a:t>
            </a:r>
            <a:endParaRPr lang="zh-CN" altLang="en-US" sz="1600" smtClean="0">
              <a:latin typeface="微软雅黑" panose="020B0503020204020204" pitchFamily="34" charset="-122"/>
              <a:ea typeface="微软雅黑" panose="020B0503020204020204" pitchFamily="34" charset="-122"/>
              <a:cs typeface="微软雅黑" panose="020B0503020204020204" pitchFamily="34" charset="-122"/>
            </a:endParaRPr>
          </a:p>
          <a:p>
            <a:pPr marL="285750" indent="-285750">
              <a:lnSpc>
                <a:spcPct val="150000"/>
              </a:lnSpc>
              <a:spcBef>
                <a:spcPct val="0"/>
              </a:spcBef>
              <a:buClr>
                <a:srgbClr val="6EBEE1"/>
              </a:buClr>
              <a:buFont typeface="Wingdings" panose="05000000000000000000" charset="0"/>
              <a:buChar char=""/>
            </a:pPr>
            <a:r>
              <a:rPr lang="zh-CN" altLang="en-US" sz="1600" smtClean="0">
                <a:latin typeface="微软雅黑" panose="020B0503020204020204" pitchFamily="34" charset="-122"/>
                <a:ea typeface="微软雅黑" panose="020B0503020204020204" pitchFamily="34" charset="-122"/>
                <a:cs typeface="微软雅黑" panose="020B0503020204020204" pitchFamily="34" charset="-122"/>
                <a:sym typeface="+mn-ea"/>
              </a:rPr>
              <a:t>审稿平台</a:t>
            </a:r>
            <a:endParaRPr lang="zh-CN" altLang="en-US" sz="1600" smtClean="0">
              <a:latin typeface="微软雅黑" panose="020B0503020204020204" pitchFamily="34" charset="-122"/>
              <a:ea typeface="微软雅黑" panose="020B0503020204020204" pitchFamily="34" charset="-122"/>
              <a:cs typeface="微软雅黑" panose="020B0503020204020204" pitchFamily="34" charset="-122"/>
            </a:endParaRPr>
          </a:p>
          <a:p>
            <a:pPr marL="285750" indent="-285750">
              <a:lnSpc>
                <a:spcPct val="150000"/>
              </a:lnSpc>
              <a:spcBef>
                <a:spcPct val="0"/>
              </a:spcBef>
              <a:buClr>
                <a:srgbClr val="6EBEE1"/>
              </a:buClr>
              <a:buFont typeface="Wingdings" panose="05000000000000000000" charset="0"/>
              <a:buChar char=""/>
            </a:pPr>
            <a:r>
              <a:rPr lang="zh-CN" altLang="en-US" sz="1600" smtClean="0">
                <a:latin typeface="微软雅黑" panose="020B0503020204020204" pitchFamily="34" charset="-122"/>
                <a:ea typeface="微软雅黑" panose="020B0503020204020204" pitchFamily="34" charset="-122"/>
                <a:cs typeface="微软雅黑" panose="020B0503020204020204" pitchFamily="34" charset="-122"/>
                <a:sym typeface="+mn-ea"/>
              </a:rPr>
              <a:t>线索平台</a:t>
            </a:r>
            <a:endParaRPr lang="zh-CN" altLang="en-US" sz="1600" smtClean="0">
              <a:latin typeface="微软雅黑" panose="020B0503020204020204" pitchFamily="34" charset="-122"/>
              <a:ea typeface="微软雅黑" panose="020B0503020204020204" pitchFamily="34" charset="-122"/>
              <a:cs typeface="微软雅黑" panose="020B0503020204020204" pitchFamily="34" charset="-122"/>
            </a:endParaRPr>
          </a:p>
          <a:p>
            <a:pPr marL="285750" indent="-285750">
              <a:lnSpc>
                <a:spcPct val="150000"/>
              </a:lnSpc>
              <a:spcBef>
                <a:spcPct val="0"/>
              </a:spcBef>
              <a:buClr>
                <a:srgbClr val="6EBEE1"/>
              </a:buClr>
              <a:buFont typeface="Wingdings" panose="05000000000000000000" charset="0"/>
              <a:buChar char=""/>
            </a:pPr>
            <a:r>
              <a:rPr lang="zh-CN" altLang="en-US" sz="1600" smtClean="0">
                <a:latin typeface="微软雅黑" panose="020B0503020204020204" pitchFamily="34" charset="-122"/>
                <a:ea typeface="微软雅黑" panose="020B0503020204020204" pitchFamily="34" charset="-122"/>
                <a:cs typeface="微软雅黑" panose="020B0503020204020204" pitchFamily="34" charset="-122"/>
                <a:sym typeface="+mn-ea"/>
              </a:rPr>
              <a:t>策划平台</a:t>
            </a:r>
            <a:endParaRPr lang="zh-CN" altLang="en-US" sz="1600" smtClean="0">
              <a:latin typeface="微软雅黑" panose="020B0503020204020204" pitchFamily="34" charset="-122"/>
              <a:ea typeface="微软雅黑" panose="020B0503020204020204" pitchFamily="34" charset="-122"/>
              <a:cs typeface="微软雅黑" panose="020B0503020204020204" pitchFamily="34" charset="-122"/>
            </a:endParaRPr>
          </a:p>
          <a:p>
            <a:pPr marL="285750" indent="-285750">
              <a:lnSpc>
                <a:spcPct val="150000"/>
              </a:lnSpc>
              <a:spcBef>
                <a:spcPct val="0"/>
              </a:spcBef>
              <a:buClr>
                <a:srgbClr val="6EBEE1"/>
              </a:buClr>
              <a:buFont typeface="Wingdings" panose="05000000000000000000" charset="0"/>
              <a:buChar char=""/>
            </a:pPr>
            <a:r>
              <a:rPr lang="zh-CN" altLang="en-US" sz="1600" smtClean="0">
                <a:latin typeface="微软雅黑" panose="020B0503020204020204" pitchFamily="34" charset="-122"/>
                <a:ea typeface="微软雅黑" panose="020B0503020204020204" pitchFamily="34" charset="-122"/>
                <a:cs typeface="微软雅黑" panose="020B0503020204020204" pitchFamily="34" charset="-122"/>
                <a:sym typeface="+mn-ea"/>
              </a:rPr>
              <a:t>系统管理</a:t>
            </a:r>
            <a:endParaRPr lang="zh-CN" altLang="en-US" sz="1600" smtClean="0">
              <a:latin typeface="微软雅黑" panose="020B0503020204020204" pitchFamily="34" charset="-122"/>
              <a:ea typeface="微软雅黑" panose="020B0503020204020204" pitchFamily="34" charset="-122"/>
              <a:cs typeface="微软雅黑" panose="020B0503020204020204" pitchFamily="34" charset="-122"/>
            </a:endParaRPr>
          </a:p>
          <a:p>
            <a:pPr marL="285750" indent="-285750">
              <a:lnSpc>
                <a:spcPct val="150000"/>
              </a:lnSpc>
              <a:spcBef>
                <a:spcPct val="0"/>
              </a:spcBef>
              <a:buClr>
                <a:srgbClr val="6EBEE1"/>
              </a:buClr>
              <a:buFont typeface="Wingdings" panose="05000000000000000000" charset="0"/>
              <a:buChar char=""/>
            </a:pPr>
            <a:r>
              <a:rPr lang="zh-CN" altLang="en-US" sz="1600" smtClean="0">
                <a:latin typeface="微软雅黑" panose="020B0503020204020204" pitchFamily="34" charset="-122"/>
                <a:ea typeface="微软雅黑" panose="020B0503020204020204" pitchFamily="34" charset="-122"/>
                <a:cs typeface="微软雅黑" panose="020B0503020204020204" pitchFamily="34" charset="-122"/>
                <a:sym typeface="+mn-ea"/>
              </a:rPr>
              <a:t>统一资源库（待编稿库、新闻成品库、历史资料库）</a:t>
            </a:r>
            <a:endParaRPr lang="zh-CN" altLang="en-US" sz="1600"/>
          </a:p>
        </p:txBody>
      </p:sp>
      <p:sp>
        <p:nvSpPr>
          <p:cNvPr id="5" name="文本框 4"/>
          <p:cNvSpPr txBox="1"/>
          <p:nvPr/>
        </p:nvSpPr>
        <p:spPr>
          <a:xfrm>
            <a:off x="862330" y="663575"/>
            <a:ext cx="2824480" cy="460375"/>
          </a:xfrm>
          <a:prstGeom prst="rect">
            <a:avLst/>
          </a:prstGeom>
          <a:noFill/>
        </p:spPr>
        <p:txBody>
          <a:bodyPr wrap="none" rtlCol="0" anchor="t">
            <a:spAutoFit/>
          </a:bodyPr>
          <a:p>
            <a:pPr algn="l">
              <a:lnSpc>
                <a:spcPct val="150000"/>
              </a:lnSpc>
              <a:spcBef>
                <a:spcPct val="0"/>
              </a:spcBef>
            </a:pPr>
            <a:r>
              <a:rPr lang="zh-CN" altLang="en-US" sz="1600" b="1" dirty="0" smtClean="0">
                <a:solidFill>
                  <a:schemeClr val="bg1">
                    <a:lumMod val="65000"/>
                  </a:schemeClr>
                </a:solidFill>
                <a:latin typeface="微软雅黑" panose="020B0503020204020204" pitchFamily="34" charset="-122"/>
                <a:ea typeface="微软雅黑" panose="020B0503020204020204" pitchFamily="34" charset="-122"/>
                <a:sym typeface="+mn-ea"/>
              </a:rPr>
              <a:t>全媒体采编系统模块结构说明</a:t>
            </a:r>
            <a:endParaRPr lang="zh-CN" altLang="en-US" sz="1600" b="1" dirty="0" smtClean="0">
              <a:solidFill>
                <a:schemeClr val="bg1">
                  <a:lumMod val="6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pic>
        <p:nvPicPr>
          <p:cNvPr id="38914" name="图片 8" descr="绘图2.png"/>
          <p:cNvPicPr>
            <a:picLocks noChangeAspect="1"/>
          </p:cNvPicPr>
          <p:nvPr/>
        </p:nvPicPr>
        <p:blipFill>
          <a:blip r:embed="rId1"/>
          <a:srcRect/>
          <a:stretch>
            <a:fillRect/>
          </a:stretch>
        </p:blipFill>
        <p:spPr bwMode="auto">
          <a:xfrm>
            <a:off x="5145405" y="464503"/>
            <a:ext cx="3895725" cy="3762375"/>
          </a:xfrm>
          <a:prstGeom prst="rect">
            <a:avLst/>
          </a:prstGeom>
          <a:noFill/>
          <a:ln w="9525">
            <a:noFill/>
            <a:miter lim="800000"/>
            <a:headEnd/>
            <a:tailEnd/>
          </a:ln>
        </p:spPr>
      </p:pic>
    </p:spTree>
  </p:cSld>
  <p:clrMapOvr>
    <a:masterClrMapping/>
  </p:clrMapOvr>
  <mc:AlternateContent xmlns:mc="http://schemas.openxmlformats.org/markup-compatibility/2006">
    <mc:Choice xmlns:p14="http://schemas.microsoft.com/office/powerpoint/2010/main" Requires="p14">
      <p:transition spd="slow" p14:dur="1200" advClick="0" advTm="0">
        <p14:prism/>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54"/>
                                        </p:tgtEl>
                                        <p:attrNameLst>
                                          <p:attrName>style.visibility</p:attrName>
                                        </p:attrNameLst>
                                      </p:cBhvr>
                                      <p:to>
                                        <p:strVal val="visible"/>
                                      </p:to>
                                    </p:set>
                                  </p:childTnLst>
                                </p:cTn>
                              </p:par>
                            </p:childTnLst>
                          </p:cTn>
                        </p:par>
                        <p:par>
                          <p:cTn id="7" fill="hold">
                            <p:stCondLst>
                              <p:cond delay="0"/>
                            </p:stCondLst>
                            <p:childTnLst>
                              <p:par>
                                <p:cTn id="8" presetID="53" presetClass="entr" presetSubtype="16" fill="hold" grpId="0" nodeType="afterEffect">
                                  <p:stCondLst>
                                    <p:cond delay="0"/>
                                  </p:stCondLst>
                                  <p:childTnLst>
                                    <p:set>
                                      <p:cBhvr>
                                        <p:cTn id="9" dur="1" fill="hold">
                                          <p:stCondLst>
                                            <p:cond delay="0"/>
                                          </p:stCondLst>
                                        </p:cTn>
                                        <p:tgtEl>
                                          <p:spTgt spid="53"/>
                                        </p:tgtEl>
                                        <p:attrNameLst>
                                          <p:attrName>style.visibility</p:attrName>
                                        </p:attrNameLst>
                                      </p:cBhvr>
                                      <p:to>
                                        <p:strVal val="visible"/>
                                      </p:to>
                                    </p:set>
                                    <p:anim calcmode="lin" valueType="num">
                                      <p:cBhvr>
                                        <p:cTn id="10" dur="500" fill="hold"/>
                                        <p:tgtEl>
                                          <p:spTgt spid="53"/>
                                        </p:tgtEl>
                                        <p:attrNameLst>
                                          <p:attrName>ppt_w</p:attrName>
                                        </p:attrNameLst>
                                      </p:cBhvr>
                                      <p:tavLst>
                                        <p:tav tm="0">
                                          <p:val>
                                            <p:fltVal val="0"/>
                                          </p:val>
                                        </p:tav>
                                        <p:tav tm="100000">
                                          <p:val>
                                            <p:strVal val="#ppt_w"/>
                                          </p:val>
                                        </p:tav>
                                      </p:tavLst>
                                    </p:anim>
                                    <p:anim calcmode="lin" valueType="num">
                                      <p:cBhvr>
                                        <p:cTn id="11" dur="500" fill="hold"/>
                                        <p:tgtEl>
                                          <p:spTgt spid="53"/>
                                        </p:tgtEl>
                                        <p:attrNameLst>
                                          <p:attrName>ppt_h</p:attrName>
                                        </p:attrNameLst>
                                      </p:cBhvr>
                                      <p:tavLst>
                                        <p:tav tm="0">
                                          <p:val>
                                            <p:fltVal val="0"/>
                                          </p:val>
                                        </p:tav>
                                        <p:tav tm="100000">
                                          <p:val>
                                            <p:strVal val="#ppt_h"/>
                                          </p:val>
                                        </p:tav>
                                      </p:tavLst>
                                    </p:anim>
                                    <p:animEffect transition="in" filter="fade">
                                      <p:cBhvr>
                                        <p:cTn id="12" dur="500"/>
                                        <p:tgtEl>
                                          <p:spTgt spid="53"/>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61"/>
                                        </p:tgtEl>
                                        <p:attrNameLst>
                                          <p:attrName>style.visibility</p:attrName>
                                        </p:attrNameLst>
                                      </p:cBhvr>
                                      <p:to>
                                        <p:strVal val="visible"/>
                                      </p:to>
                                    </p:set>
                                    <p:animEffect transition="in" filter="fade">
                                      <p:cBhvr>
                                        <p:cTn id="16" dur="500"/>
                                        <p:tgtEl>
                                          <p:spTgt spid="61"/>
                                        </p:tgtEl>
                                      </p:cBhvr>
                                    </p:animEffect>
                                  </p:childTnLst>
                                </p:cTn>
                              </p:par>
                            </p:childTnLst>
                          </p:cTn>
                        </p:par>
                        <p:par>
                          <p:cTn id="17" fill="hold">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59"/>
                                        </p:tgtEl>
                                        <p:attrNameLst>
                                          <p:attrName>style.visibility</p:attrName>
                                        </p:attrNameLst>
                                      </p:cBhvr>
                                      <p:to>
                                        <p:strVal val="visible"/>
                                      </p:to>
                                    </p:set>
                                    <p:animEffect transition="in" filter="wipe(left)">
                                      <p:cBhvr>
                                        <p:cTn id="20" dur="500"/>
                                        <p:tgtEl>
                                          <p:spTgt spid="59"/>
                                        </p:tgtEl>
                                      </p:cBhvr>
                                    </p:animEffect>
                                  </p:childTnLst>
                                </p:cTn>
                              </p:par>
                            </p:childTnLst>
                          </p:cTn>
                        </p:par>
                        <p:par>
                          <p:cTn id="21" fill="hold">
                            <p:stCondLst>
                              <p:cond delay="1500"/>
                            </p:stCondLst>
                            <p:childTnLst>
                              <p:par>
                                <p:cTn id="22" presetID="1" presetClass="entr" presetSubtype="0" fill="hold" grpId="0" nodeType="afterEffect">
                                  <p:stCondLst>
                                    <p:cond delay="0"/>
                                  </p:stCondLst>
                                  <p:childTnLst>
                                    <p:set>
                                      <p:cBhvr>
                                        <p:cTn id="23" dur="1" fill="hold">
                                          <p:stCondLst>
                                            <p:cond delay="0"/>
                                          </p:stCondLst>
                                        </p:cTn>
                                        <p:tgtEl>
                                          <p:spTgt spid="56"/>
                                        </p:tgtEl>
                                        <p:attrNameLst>
                                          <p:attrName>style.visibility</p:attrName>
                                        </p:attrNameLst>
                                      </p:cBhvr>
                                      <p:to>
                                        <p:strVal val="visible"/>
                                      </p:to>
                                    </p:set>
                                  </p:childTnLst>
                                </p:cTn>
                              </p:par>
                            </p:childTnLst>
                          </p:cTn>
                        </p:par>
                        <p:par>
                          <p:cTn id="24" fill="hold">
                            <p:stCondLst>
                              <p:cond delay="1500"/>
                            </p:stCondLst>
                            <p:childTnLst>
                              <p:par>
                                <p:cTn id="25" presetID="53" presetClass="entr" presetSubtype="16" fill="hold" grpId="0" nodeType="afterEffect">
                                  <p:stCondLst>
                                    <p:cond delay="0"/>
                                  </p:stCondLst>
                                  <p:childTnLst>
                                    <p:set>
                                      <p:cBhvr>
                                        <p:cTn id="26" dur="1" fill="hold">
                                          <p:stCondLst>
                                            <p:cond delay="0"/>
                                          </p:stCondLst>
                                        </p:cTn>
                                        <p:tgtEl>
                                          <p:spTgt spid="55"/>
                                        </p:tgtEl>
                                        <p:attrNameLst>
                                          <p:attrName>style.visibility</p:attrName>
                                        </p:attrNameLst>
                                      </p:cBhvr>
                                      <p:to>
                                        <p:strVal val="visible"/>
                                      </p:to>
                                    </p:set>
                                    <p:anim calcmode="lin" valueType="num">
                                      <p:cBhvr>
                                        <p:cTn id="27" dur="500" fill="hold"/>
                                        <p:tgtEl>
                                          <p:spTgt spid="55"/>
                                        </p:tgtEl>
                                        <p:attrNameLst>
                                          <p:attrName>ppt_w</p:attrName>
                                        </p:attrNameLst>
                                      </p:cBhvr>
                                      <p:tavLst>
                                        <p:tav tm="0">
                                          <p:val>
                                            <p:fltVal val="0"/>
                                          </p:val>
                                        </p:tav>
                                        <p:tav tm="100000">
                                          <p:val>
                                            <p:strVal val="#ppt_w"/>
                                          </p:val>
                                        </p:tav>
                                      </p:tavLst>
                                    </p:anim>
                                    <p:anim calcmode="lin" valueType="num">
                                      <p:cBhvr>
                                        <p:cTn id="28" dur="500" fill="hold"/>
                                        <p:tgtEl>
                                          <p:spTgt spid="55"/>
                                        </p:tgtEl>
                                        <p:attrNameLst>
                                          <p:attrName>ppt_h</p:attrName>
                                        </p:attrNameLst>
                                      </p:cBhvr>
                                      <p:tavLst>
                                        <p:tav tm="0">
                                          <p:val>
                                            <p:fltVal val="0"/>
                                          </p:val>
                                        </p:tav>
                                        <p:tav tm="100000">
                                          <p:val>
                                            <p:strVal val="#ppt_h"/>
                                          </p:val>
                                        </p:tav>
                                      </p:tavLst>
                                    </p:anim>
                                    <p:animEffect transition="in" filter="fade">
                                      <p:cBhvr>
                                        <p:cTn id="29" dur="500"/>
                                        <p:tgtEl>
                                          <p:spTgt spid="55"/>
                                        </p:tgtEl>
                                      </p:cBhvr>
                                    </p:animEffect>
                                  </p:childTnLst>
                                </p:cTn>
                              </p:par>
                            </p:childTnLst>
                          </p:cTn>
                        </p:par>
                        <p:par>
                          <p:cTn id="30" fill="hold">
                            <p:stCondLst>
                              <p:cond delay="2000"/>
                            </p:stCondLst>
                            <p:childTnLst>
                              <p:par>
                                <p:cTn id="31" presetID="10" presetClass="entr" presetSubtype="0" fill="hold" grpId="0" nodeType="afterEffect">
                                  <p:stCondLst>
                                    <p:cond delay="0"/>
                                  </p:stCondLst>
                                  <p:childTnLst>
                                    <p:set>
                                      <p:cBhvr>
                                        <p:cTn id="32" dur="1" fill="hold">
                                          <p:stCondLst>
                                            <p:cond delay="0"/>
                                          </p:stCondLst>
                                        </p:cTn>
                                        <p:tgtEl>
                                          <p:spTgt spid="62"/>
                                        </p:tgtEl>
                                        <p:attrNameLst>
                                          <p:attrName>style.visibility</p:attrName>
                                        </p:attrNameLst>
                                      </p:cBhvr>
                                      <p:to>
                                        <p:strVal val="visible"/>
                                      </p:to>
                                    </p:set>
                                    <p:animEffect transition="in" filter="fade">
                                      <p:cBhvr>
                                        <p:cTn id="33" dur="500"/>
                                        <p:tgtEl>
                                          <p:spTgt spid="62"/>
                                        </p:tgtEl>
                                      </p:cBhvr>
                                    </p:animEffect>
                                  </p:childTnLst>
                                </p:cTn>
                              </p:par>
                            </p:childTnLst>
                          </p:cTn>
                        </p:par>
                        <p:par>
                          <p:cTn id="34" fill="hold">
                            <p:stCondLst>
                              <p:cond delay="2500"/>
                            </p:stCondLst>
                            <p:childTnLst>
                              <p:par>
                                <p:cTn id="35" presetID="22" presetClass="entr" presetSubtype="8" fill="hold" grpId="0" nodeType="afterEffect">
                                  <p:stCondLst>
                                    <p:cond delay="0"/>
                                  </p:stCondLst>
                                  <p:childTnLst>
                                    <p:set>
                                      <p:cBhvr>
                                        <p:cTn id="36" dur="1" fill="hold">
                                          <p:stCondLst>
                                            <p:cond delay="0"/>
                                          </p:stCondLst>
                                        </p:cTn>
                                        <p:tgtEl>
                                          <p:spTgt spid="58"/>
                                        </p:tgtEl>
                                        <p:attrNameLst>
                                          <p:attrName>style.visibility</p:attrName>
                                        </p:attrNameLst>
                                      </p:cBhvr>
                                      <p:to>
                                        <p:strVal val="visible"/>
                                      </p:to>
                                    </p:set>
                                    <p:animEffect transition="in" filter="wipe(left)">
                                      <p:cBhvr>
                                        <p:cTn id="37" dur="500"/>
                                        <p:tgtEl>
                                          <p:spTgt spid="58"/>
                                        </p:tgtEl>
                                      </p:cBhvr>
                                    </p:animEffect>
                                  </p:childTnLst>
                                </p:cTn>
                              </p:par>
                            </p:childTnLst>
                          </p:cTn>
                        </p:par>
                        <p:par>
                          <p:cTn id="38" fill="hold">
                            <p:stCondLst>
                              <p:cond delay="3000"/>
                            </p:stCondLst>
                            <p:childTnLst>
                              <p:par>
                                <p:cTn id="39" presetID="22" presetClass="entr" presetSubtype="8" fill="hold" grpId="0" nodeType="afterEffect">
                                  <p:stCondLst>
                                    <p:cond delay="0"/>
                                  </p:stCondLst>
                                  <p:childTnLst>
                                    <p:set>
                                      <p:cBhvr>
                                        <p:cTn id="40" dur="1" fill="hold">
                                          <p:stCondLst>
                                            <p:cond delay="0"/>
                                          </p:stCondLst>
                                        </p:cTn>
                                        <p:tgtEl>
                                          <p:spTgt spid="60"/>
                                        </p:tgtEl>
                                        <p:attrNameLst>
                                          <p:attrName>style.visibility</p:attrName>
                                        </p:attrNameLst>
                                      </p:cBhvr>
                                      <p:to>
                                        <p:strVal val="visible"/>
                                      </p:to>
                                    </p:set>
                                    <p:animEffect transition="in" filter="wipe(left)">
                                      <p:cBhvr>
                                        <p:cTn id="41"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bldLvl="0" animBg="1"/>
      <p:bldP spid="54" grpId="0" bldLvl="0" animBg="1"/>
      <p:bldP spid="55" grpId="0" bldLvl="0" animBg="1"/>
      <p:bldP spid="56" grpId="0" bldLvl="0" animBg="1"/>
      <p:bldP spid="58" grpId="0"/>
      <p:bldP spid="59" grpId="0"/>
      <p:bldP spid="60" grpId="0"/>
      <p:bldP spid="61" grpId="0"/>
      <p:bldP spid="6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Freeform 15"/>
          <p:cNvSpPr>
            <a:spLocks noEditPoints="1" noChangeArrowheads="1"/>
          </p:cNvSpPr>
          <p:nvPr/>
        </p:nvSpPr>
        <p:spPr bwMode="auto">
          <a:xfrm>
            <a:off x="4370466" y="1637342"/>
            <a:ext cx="313566" cy="674285"/>
          </a:xfrm>
          <a:custGeom>
            <a:avLst/>
            <a:gdLst>
              <a:gd name="T0" fmla="*/ 72 w 77"/>
              <a:gd name="T1" fmla="*/ 96 h 165"/>
              <a:gd name="T2" fmla="*/ 77 w 77"/>
              <a:gd name="T3" fmla="*/ 94 h 165"/>
              <a:gd name="T4" fmla="*/ 53 w 77"/>
              <a:gd name="T5" fmla="*/ 38 h 165"/>
              <a:gd name="T6" fmla="*/ 23 w 77"/>
              <a:gd name="T7" fmla="*/ 38 h 165"/>
              <a:gd name="T8" fmla="*/ 0 w 77"/>
              <a:gd name="T9" fmla="*/ 94 h 165"/>
              <a:gd name="T10" fmla="*/ 5 w 77"/>
              <a:gd name="T11" fmla="*/ 96 h 165"/>
              <a:gd name="T12" fmla="*/ 26 w 77"/>
              <a:gd name="T13" fmla="*/ 56 h 165"/>
              <a:gd name="T14" fmla="*/ 29 w 77"/>
              <a:gd name="T15" fmla="*/ 74 h 165"/>
              <a:gd name="T16" fmla="*/ 7 w 77"/>
              <a:gd name="T17" fmla="*/ 112 h 165"/>
              <a:gd name="T18" fmla="*/ 29 w 77"/>
              <a:gd name="T19" fmla="*/ 112 h 165"/>
              <a:gd name="T20" fmla="*/ 36 w 77"/>
              <a:gd name="T21" fmla="*/ 165 h 165"/>
              <a:gd name="T22" fmla="*/ 42 w 77"/>
              <a:gd name="T23" fmla="*/ 165 h 165"/>
              <a:gd name="T24" fmla="*/ 48 w 77"/>
              <a:gd name="T25" fmla="*/ 112 h 165"/>
              <a:gd name="T26" fmla="*/ 69 w 77"/>
              <a:gd name="T27" fmla="*/ 112 h 165"/>
              <a:gd name="T28" fmla="*/ 48 w 77"/>
              <a:gd name="T29" fmla="*/ 74 h 165"/>
              <a:gd name="T30" fmla="*/ 51 w 77"/>
              <a:gd name="T31" fmla="*/ 56 h 165"/>
              <a:gd name="T32" fmla="*/ 72 w 77"/>
              <a:gd name="T33" fmla="*/ 96 h 165"/>
              <a:gd name="T34" fmla="*/ 37 w 77"/>
              <a:gd name="T35" fmla="*/ 25 h 165"/>
              <a:gd name="T36" fmla="*/ 46 w 77"/>
              <a:gd name="T37" fmla="*/ 22 h 165"/>
              <a:gd name="T38" fmla="*/ 50 w 77"/>
              <a:gd name="T39" fmla="*/ 13 h 165"/>
              <a:gd name="T40" fmla="*/ 47 w 77"/>
              <a:gd name="T41" fmla="*/ 4 h 165"/>
              <a:gd name="T42" fmla="*/ 37 w 77"/>
              <a:gd name="T43" fmla="*/ 0 h 165"/>
              <a:gd name="T44" fmla="*/ 28 w 77"/>
              <a:gd name="T45" fmla="*/ 4 h 165"/>
              <a:gd name="T46" fmla="*/ 25 w 77"/>
              <a:gd name="T47" fmla="*/ 13 h 165"/>
              <a:gd name="T48" fmla="*/ 28 w 77"/>
              <a:gd name="T49" fmla="*/ 22 h 165"/>
              <a:gd name="T50" fmla="*/ 37 w 77"/>
              <a:gd name="T51" fmla="*/ 25 h 165"/>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77"/>
              <a:gd name="T79" fmla="*/ 0 h 165"/>
              <a:gd name="T80" fmla="*/ 77 w 77"/>
              <a:gd name="T81" fmla="*/ 165 h 165"/>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77" h="165">
                <a:moveTo>
                  <a:pt x="72" y="96"/>
                </a:moveTo>
                <a:cubicBezTo>
                  <a:pt x="74" y="96"/>
                  <a:pt x="76" y="95"/>
                  <a:pt x="77" y="94"/>
                </a:cubicBezTo>
                <a:cubicBezTo>
                  <a:pt x="53" y="38"/>
                  <a:pt x="53" y="38"/>
                  <a:pt x="53" y="38"/>
                </a:cubicBezTo>
                <a:cubicBezTo>
                  <a:pt x="23" y="38"/>
                  <a:pt x="23" y="38"/>
                  <a:pt x="23" y="38"/>
                </a:cubicBezTo>
                <a:cubicBezTo>
                  <a:pt x="0" y="94"/>
                  <a:pt x="0" y="94"/>
                  <a:pt x="0" y="94"/>
                </a:cubicBezTo>
                <a:cubicBezTo>
                  <a:pt x="5" y="96"/>
                  <a:pt x="5" y="96"/>
                  <a:pt x="5" y="96"/>
                </a:cubicBezTo>
                <a:cubicBezTo>
                  <a:pt x="26" y="56"/>
                  <a:pt x="26" y="56"/>
                  <a:pt x="26" y="56"/>
                </a:cubicBezTo>
                <a:cubicBezTo>
                  <a:pt x="29" y="74"/>
                  <a:pt x="29" y="74"/>
                  <a:pt x="29" y="74"/>
                </a:cubicBezTo>
                <a:cubicBezTo>
                  <a:pt x="7" y="112"/>
                  <a:pt x="7" y="112"/>
                  <a:pt x="7" y="112"/>
                </a:cubicBezTo>
                <a:cubicBezTo>
                  <a:pt x="29" y="112"/>
                  <a:pt x="29" y="112"/>
                  <a:pt x="29" y="112"/>
                </a:cubicBezTo>
                <a:cubicBezTo>
                  <a:pt x="36" y="165"/>
                  <a:pt x="36" y="165"/>
                  <a:pt x="36" y="165"/>
                </a:cubicBezTo>
                <a:cubicBezTo>
                  <a:pt x="42" y="165"/>
                  <a:pt x="42" y="165"/>
                  <a:pt x="42" y="165"/>
                </a:cubicBezTo>
                <a:cubicBezTo>
                  <a:pt x="48" y="112"/>
                  <a:pt x="48" y="112"/>
                  <a:pt x="48" y="112"/>
                </a:cubicBezTo>
                <a:cubicBezTo>
                  <a:pt x="69" y="112"/>
                  <a:pt x="69" y="112"/>
                  <a:pt x="69" y="112"/>
                </a:cubicBezTo>
                <a:cubicBezTo>
                  <a:pt x="48" y="74"/>
                  <a:pt x="48" y="74"/>
                  <a:pt x="48" y="74"/>
                </a:cubicBezTo>
                <a:cubicBezTo>
                  <a:pt x="51" y="56"/>
                  <a:pt x="51" y="56"/>
                  <a:pt x="51" y="56"/>
                </a:cubicBezTo>
                <a:lnTo>
                  <a:pt x="72" y="96"/>
                </a:lnTo>
                <a:close/>
                <a:moveTo>
                  <a:pt x="37" y="25"/>
                </a:moveTo>
                <a:cubicBezTo>
                  <a:pt x="41" y="25"/>
                  <a:pt x="44" y="24"/>
                  <a:pt x="46" y="22"/>
                </a:cubicBezTo>
                <a:cubicBezTo>
                  <a:pt x="49" y="19"/>
                  <a:pt x="50" y="16"/>
                  <a:pt x="50" y="13"/>
                </a:cubicBezTo>
                <a:cubicBezTo>
                  <a:pt x="50" y="9"/>
                  <a:pt x="49" y="6"/>
                  <a:pt x="47" y="4"/>
                </a:cubicBezTo>
                <a:cubicBezTo>
                  <a:pt x="44" y="1"/>
                  <a:pt x="41" y="0"/>
                  <a:pt x="37" y="0"/>
                </a:cubicBezTo>
                <a:cubicBezTo>
                  <a:pt x="34" y="0"/>
                  <a:pt x="31" y="1"/>
                  <a:pt x="28" y="4"/>
                </a:cubicBezTo>
                <a:cubicBezTo>
                  <a:pt x="26" y="6"/>
                  <a:pt x="25" y="9"/>
                  <a:pt x="25" y="13"/>
                </a:cubicBezTo>
                <a:cubicBezTo>
                  <a:pt x="25" y="16"/>
                  <a:pt x="26" y="19"/>
                  <a:pt x="28" y="22"/>
                </a:cubicBezTo>
                <a:cubicBezTo>
                  <a:pt x="31" y="24"/>
                  <a:pt x="34" y="25"/>
                  <a:pt x="37" y="25"/>
                </a:cubicBezTo>
                <a:close/>
              </a:path>
            </a:pathLst>
          </a:custGeom>
          <a:solidFill>
            <a:srgbClr val="FFFFFF"/>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zh-CN">
              <a:solidFill>
                <a:srgbClr val="000000"/>
              </a:solidFill>
              <a:sym typeface="宋体" panose="02010600030101010101" pitchFamily="2" charset="-122"/>
            </a:endParaRPr>
          </a:p>
        </p:txBody>
      </p:sp>
      <p:sp>
        <p:nvSpPr>
          <p:cNvPr id="54" name="Freeform 16"/>
          <p:cNvSpPr>
            <a:spLocks noChangeArrowheads="1"/>
          </p:cNvSpPr>
          <p:nvPr/>
        </p:nvSpPr>
        <p:spPr bwMode="auto">
          <a:xfrm>
            <a:off x="3926492" y="1961290"/>
            <a:ext cx="93777" cy="23453"/>
          </a:xfrm>
          <a:custGeom>
            <a:avLst/>
            <a:gdLst>
              <a:gd name="T0" fmla="*/ 32 w 32"/>
              <a:gd name="T1" fmla="*/ 0 h 8"/>
              <a:gd name="T2" fmla="*/ 31 w 32"/>
              <a:gd name="T3" fmla="*/ 8 h 8"/>
              <a:gd name="T4" fmla="*/ 0 w 32"/>
              <a:gd name="T5" fmla="*/ 8 h 8"/>
              <a:gd name="T6" fmla="*/ 1 w 32"/>
              <a:gd name="T7" fmla="*/ 0 h 8"/>
              <a:gd name="T8" fmla="*/ 32 w 32"/>
              <a:gd name="T9" fmla="*/ 0 h 8"/>
              <a:gd name="T10" fmla="*/ 0 60000 65536"/>
              <a:gd name="T11" fmla="*/ 0 60000 65536"/>
              <a:gd name="T12" fmla="*/ 0 60000 65536"/>
              <a:gd name="T13" fmla="*/ 0 60000 65536"/>
              <a:gd name="T14" fmla="*/ 0 60000 65536"/>
              <a:gd name="T15" fmla="*/ 0 w 32"/>
              <a:gd name="T16" fmla="*/ 0 h 8"/>
              <a:gd name="T17" fmla="*/ 32 w 32"/>
              <a:gd name="T18" fmla="*/ 8 h 8"/>
            </a:gdLst>
            <a:ahLst/>
            <a:cxnLst>
              <a:cxn ang="T10">
                <a:pos x="T0" y="T1"/>
              </a:cxn>
              <a:cxn ang="T11">
                <a:pos x="T2" y="T3"/>
              </a:cxn>
              <a:cxn ang="T12">
                <a:pos x="T4" y="T5"/>
              </a:cxn>
              <a:cxn ang="T13">
                <a:pos x="T6" y="T7"/>
              </a:cxn>
              <a:cxn ang="T14">
                <a:pos x="T8" y="T9"/>
              </a:cxn>
            </a:cxnLst>
            <a:rect l="T15" t="T16" r="T17" b="T18"/>
            <a:pathLst>
              <a:path w="32" h="8">
                <a:moveTo>
                  <a:pt x="32" y="0"/>
                </a:moveTo>
                <a:lnTo>
                  <a:pt x="31" y="8"/>
                </a:lnTo>
                <a:lnTo>
                  <a:pt x="0" y="8"/>
                </a:lnTo>
                <a:lnTo>
                  <a:pt x="1" y="0"/>
                </a:lnTo>
                <a:lnTo>
                  <a:pt x="32" y="0"/>
                </a:lnTo>
                <a:close/>
              </a:path>
            </a:pathLst>
          </a:custGeom>
          <a:solidFill>
            <a:srgbClr val="FFFFFF"/>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zh-CN">
              <a:solidFill>
                <a:srgbClr val="000000"/>
              </a:solidFill>
              <a:sym typeface="宋体" panose="02010600030101010101" pitchFamily="2" charset="-122"/>
            </a:endParaRPr>
          </a:p>
        </p:txBody>
      </p:sp>
      <p:sp>
        <p:nvSpPr>
          <p:cNvPr id="55" name="Freeform 20"/>
          <p:cNvSpPr>
            <a:spLocks noEditPoints="1" noChangeArrowheads="1"/>
          </p:cNvSpPr>
          <p:nvPr/>
        </p:nvSpPr>
        <p:spPr bwMode="auto">
          <a:xfrm>
            <a:off x="4458381" y="2960474"/>
            <a:ext cx="202206" cy="598062"/>
          </a:xfrm>
          <a:custGeom>
            <a:avLst/>
            <a:gdLst>
              <a:gd name="T0" fmla="*/ 50 w 50"/>
              <a:gd name="T1" fmla="*/ 96 h 147"/>
              <a:gd name="T2" fmla="*/ 41 w 50"/>
              <a:gd name="T3" fmla="*/ 96 h 147"/>
              <a:gd name="T4" fmla="*/ 41 w 50"/>
              <a:gd name="T5" fmla="*/ 147 h 147"/>
              <a:gd name="T6" fmla="*/ 28 w 50"/>
              <a:gd name="T7" fmla="*/ 147 h 147"/>
              <a:gd name="T8" fmla="*/ 28 w 50"/>
              <a:gd name="T9" fmla="*/ 96 h 147"/>
              <a:gd name="T10" fmla="*/ 21 w 50"/>
              <a:gd name="T11" fmla="*/ 96 h 147"/>
              <a:gd name="T12" fmla="*/ 21 w 50"/>
              <a:gd name="T13" fmla="*/ 147 h 147"/>
              <a:gd name="T14" fmla="*/ 9 w 50"/>
              <a:gd name="T15" fmla="*/ 147 h 147"/>
              <a:gd name="T16" fmla="*/ 9 w 50"/>
              <a:gd name="T17" fmla="*/ 96 h 147"/>
              <a:gd name="T18" fmla="*/ 0 w 50"/>
              <a:gd name="T19" fmla="*/ 96 h 147"/>
              <a:gd name="T20" fmla="*/ 0 w 50"/>
              <a:gd name="T21" fmla="*/ 46 h 147"/>
              <a:gd name="T22" fmla="*/ 4 w 50"/>
              <a:gd name="T23" fmla="*/ 35 h 147"/>
              <a:gd name="T24" fmla="*/ 15 w 50"/>
              <a:gd name="T25" fmla="*/ 28 h 147"/>
              <a:gd name="T26" fmla="*/ 25 w 50"/>
              <a:gd name="T27" fmla="*/ 26 h 147"/>
              <a:gd name="T28" fmla="*/ 38 w 50"/>
              <a:gd name="T29" fmla="*/ 29 h 147"/>
              <a:gd name="T30" fmla="*/ 49 w 50"/>
              <a:gd name="T31" fmla="*/ 41 h 147"/>
              <a:gd name="T32" fmla="*/ 50 w 50"/>
              <a:gd name="T33" fmla="*/ 45 h 147"/>
              <a:gd name="T34" fmla="*/ 50 w 50"/>
              <a:gd name="T35" fmla="*/ 96 h 147"/>
              <a:gd name="T36" fmla="*/ 36 w 50"/>
              <a:gd name="T37" fmla="*/ 11 h 147"/>
              <a:gd name="T38" fmla="*/ 33 w 50"/>
              <a:gd name="T39" fmla="*/ 18 h 147"/>
              <a:gd name="T40" fmla="*/ 25 w 50"/>
              <a:gd name="T41" fmla="*/ 22 h 147"/>
              <a:gd name="T42" fmla="*/ 17 w 50"/>
              <a:gd name="T43" fmla="*/ 18 h 147"/>
              <a:gd name="T44" fmla="*/ 14 w 50"/>
              <a:gd name="T45" fmla="*/ 11 h 147"/>
              <a:gd name="T46" fmla="*/ 17 w 50"/>
              <a:gd name="T47" fmla="*/ 3 h 147"/>
              <a:gd name="T48" fmla="*/ 25 w 50"/>
              <a:gd name="T49" fmla="*/ 0 h 147"/>
              <a:gd name="T50" fmla="*/ 33 w 50"/>
              <a:gd name="T51" fmla="*/ 3 h 147"/>
              <a:gd name="T52" fmla="*/ 36 w 50"/>
              <a:gd name="T53" fmla="*/ 11 h 147"/>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50"/>
              <a:gd name="T82" fmla="*/ 0 h 147"/>
              <a:gd name="T83" fmla="*/ 50 w 50"/>
              <a:gd name="T84" fmla="*/ 147 h 147"/>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50" h="147">
                <a:moveTo>
                  <a:pt x="50" y="96"/>
                </a:moveTo>
                <a:cubicBezTo>
                  <a:pt x="41" y="96"/>
                  <a:pt x="41" y="96"/>
                  <a:pt x="41" y="96"/>
                </a:cubicBezTo>
                <a:cubicBezTo>
                  <a:pt x="41" y="147"/>
                  <a:pt x="41" y="147"/>
                  <a:pt x="41" y="147"/>
                </a:cubicBezTo>
                <a:cubicBezTo>
                  <a:pt x="28" y="147"/>
                  <a:pt x="28" y="147"/>
                  <a:pt x="28" y="147"/>
                </a:cubicBezTo>
                <a:cubicBezTo>
                  <a:pt x="28" y="96"/>
                  <a:pt x="28" y="96"/>
                  <a:pt x="28" y="96"/>
                </a:cubicBezTo>
                <a:cubicBezTo>
                  <a:pt x="21" y="96"/>
                  <a:pt x="21" y="96"/>
                  <a:pt x="21" y="96"/>
                </a:cubicBezTo>
                <a:cubicBezTo>
                  <a:pt x="21" y="147"/>
                  <a:pt x="21" y="147"/>
                  <a:pt x="21" y="147"/>
                </a:cubicBezTo>
                <a:cubicBezTo>
                  <a:pt x="9" y="147"/>
                  <a:pt x="9" y="147"/>
                  <a:pt x="9" y="147"/>
                </a:cubicBezTo>
                <a:cubicBezTo>
                  <a:pt x="9" y="96"/>
                  <a:pt x="9" y="96"/>
                  <a:pt x="9" y="96"/>
                </a:cubicBezTo>
                <a:cubicBezTo>
                  <a:pt x="0" y="96"/>
                  <a:pt x="0" y="96"/>
                  <a:pt x="0" y="96"/>
                </a:cubicBezTo>
                <a:cubicBezTo>
                  <a:pt x="0" y="46"/>
                  <a:pt x="0" y="46"/>
                  <a:pt x="0" y="46"/>
                </a:cubicBezTo>
                <a:cubicBezTo>
                  <a:pt x="0" y="42"/>
                  <a:pt x="1" y="39"/>
                  <a:pt x="4" y="35"/>
                </a:cubicBezTo>
                <a:cubicBezTo>
                  <a:pt x="8" y="31"/>
                  <a:pt x="11" y="29"/>
                  <a:pt x="15" y="28"/>
                </a:cubicBezTo>
                <a:cubicBezTo>
                  <a:pt x="20" y="27"/>
                  <a:pt x="23" y="26"/>
                  <a:pt x="25" y="26"/>
                </a:cubicBezTo>
                <a:cubicBezTo>
                  <a:pt x="30" y="26"/>
                  <a:pt x="34" y="27"/>
                  <a:pt x="38" y="29"/>
                </a:cubicBezTo>
                <a:cubicBezTo>
                  <a:pt x="44" y="32"/>
                  <a:pt x="47" y="36"/>
                  <a:pt x="49" y="41"/>
                </a:cubicBezTo>
                <a:cubicBezTo>
                  <a:pt x="50" y="43"/>
                  <a:pt x="50" y="44"/>
                  <a:pt x="50" y="45"/>
                </a:cubicBezTo>
                <a:lnTo>
                  <a:pt x="50" y="96"/>
                </a:lnTo>
                <a:close/>
                <a:moveTo>
                  <a:pt x="36" y="11"/>
                </a:moveTo>
                <a:cubicBezTo>
                  <a:pt x="36" y="14"/>
                  <a:pt x="35" y="16"/>
                  <a:pt x="33" y="18"/>
                </a:cubicBezTo>
                <a:cubicBezTo>
                  <a:pt x="31" y="20"/>
                  <a:pt x="28" y="22"/>
                  <a:pt x="25" y="22"/>
                </a:cubicBezTo>
                <a:cubicBezTo>
                  <a:pt x="22" y="22"/>
                  <a:pt x="19" y="20"/>
                  <a:pt x="17" y="18"/>
                </a:cubicBezTo>
                <a:cubicBezTo>
                  <a:pt x="15" y="16"/>
                  <a:pt x="14" y="14"/>
                  <a:pt x="14" y="11"/>
                </a:cubicBezTo>
                <a:cubicBezTo>
                  <a:pt x="14" y="8"/>
                  <a:pt x="15" y="5"/>
                  <a:pt x="17" y="3"/>
                </a:cubicBezTo>
                <a:cubicBezTo>
                  <a:pt x="20" y="1"/>
                  <a:pt x="22" y="0"/>
                  <a:pt x="25" y="0"/>
                </a:cubicBezTo>
                <a:cubicBezTo>
                  <a:pt x="28" y="0"/>
                  <a:pt x="31" y="1"/>
                  <a:pt x="33" y="3"/>
                </a:cubicBezTo>
                <a:cubicBezTo>
                  <a:pt x="35" y="5"/>
                  <a:pt x="36" y="8"/>
                  <a:pt x="36" y="11"/>
                </a:cubicBezTo>
                <a:close/>
              </a:path>
            </a:pathLst>
          </a:custGeom>
          <a:solidFill>
            <a:srgbClr val="FFFFFF"/>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zh-CN">
              <a:solidFill>
                <a:srgbClr val="000000"/>
              </a:solidFill>
              <a:sym typeface="宋体" panose="02010600030101010101" pitchFamily="2" charset="-122"/>
            </a:endParaRPr>
          </a:p>
        </p:txBody>
      </p:sp>
      <p:sp>
        <p:nvSpPr>
          <p:cNvPr id="56" name="Freeform 21"/>
          <p:cNvSpPr>
            <a:spLocks noChangeArrowheads="1"/>
          </p:cNvSpPr>
          <p:nvPr/>
        </p:nvSpPr>
        <p:spPr bwMode="auto">
          <a:xfrm>
            <a:off x="3947006" y="3173021"/>
            <a:ext cx="172900" cy="172968"/>
          </a:xfrm>
          <a:custGeom>
            <a:avLst/>
            <a:gdLst>
              <a:gd name="T0" fmla="*/ 32 w 59"/>
              <a:gd name="T1" fmla="*/ 0 h 59"/>
              <a:gd name="T2" fmla="*/ 32 w 59"/>
              <a:gd name="T3" fmla="*/ 26 h 59"/>
              <a:gd name="T4" fmla="*/ 59 w 59"/>
              <a:gd name="T5" fmla="*/ 26 h 59"/>
              <a:gd name="T6" fmla="*/ 59 w 59"/>
              <a:gd name="T7" fmla="*/ 33 h 59"/>
              <a:gd name="T8" fmla="*/ 32 w 59"/>
              <a:gd name="T9" fmla="*/ 33 h 59"/>
              <a:gd name="T10" fmla="*/ 32 w 59"/>
              <a:gd name="T11" fmla="*/ 59 h 59"/>
              <a:gd name="T12" fmla="*/ 27 w 59"/>
              <a:gd name="T13" fmla="*/ 59 h 59"/>
              <a:gd name="T14" fmla="*/ 27 w 59"/>
              <a:gd name="T15" fmla="*/ 33 h 59"/>
              <a:gd name="T16" fmla="*/ 0 w 59"/>
              <a:gd name="T17" fmla="*/ 33 h 59"/>
              <a:gd name="T18" fmla="*/ 0 w 59"/>
              <a:gd name="T19" fmla="*/ 26 h 59"/>
              <a:gd name="T20" fmla="*/ 27 w 59"/>
              <a:gd name="T21" fmla="*/ 26 h 59"/>
              <a:gd name="T22" fmla="*/ 27 w 59"/>
              <a:gd name="T23" fmla="*/ 0 h 59"/>
              <a:gd name="T24" fmla="*/ 32 w 59"/>
              <a:gd name="T25" fmla="*/ 0 h 5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9"/>
              <a:gd name="T40" fmla="*/ 0 h 59"/>
              <a:gd name="T41" fmla="*/ 59 w 59"/>
              <a:gd name="T42" fmla="*/ 59 h 5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9" h="59">
                <a:moveTo>
                  <a:pt x="32" y="0"/>
                </a:moveTo>
                <a:lnTo>
                  <a:pt x="32" y="26"/>
                </a:lnTo>
                <a:lnTo>
                  <a:pt x="59" y="26"/>
                </a:lnTo>
                <a:lnTo>
                  <a:pt x="59" y="33"/>
                </a:lnTo>
                <a:lnTo>
                  <a:pt x="32" y="33"/>
                </a:lnTo>
                <a:lnTo>
                  <a:pt x="32" y="59"/>
                </a:lnTo>
                <a:lnTo>
                  <a:pt x="27" y="59"/>
                </a:lnTo>
                <a:lnTo>
                  <a:pt x="27" y="33"/>
                </a:lnTo>
                <a:lnTo>
                  <a:pt x="0" y="33"/>
                </a:lnTo>
                <a:lnTo>
                  <a:pt x="0" y="26"/>
                </a:lnTo>
                <a:lnTo>
                  <a:pt x="27" y="26"/>
                </a:lnTo>
                <a:lnTo>
                  <a:pt x="27" y="0"/>
                </a:lnTo>
                <a:lnTo>
                  <a:pt x="32" y="0"/>
                </a:lnTo>
                <a:close/>
              </a:path>
            </a:pathLst>
          </a:custGeom>
          <a:solidFill>
            <a:srgbClr val="FFFFFF"/>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zh-CN">
              <a:solidFill>
                <a:srgbClr val="000000"/>
              </a:solidFill>
              <a:sym typeface="宋体" panose="02010600030101010101" pitchFamily="2" charset="-122"/>
            </a:endParaRPr>
          </a:p>
        </p:txBody>
      </p:sp>
      <p:sp>
        <p:nvSpPr>
          <p:cNvPr id="58" name="矩形 1"/>
          <p:cNvSpPr>
            <a:spLocks noChangeArrowheads="1"/>
          </p:cNvSpPr>
          <p:nvPr/>
        </p:nvSpPr>
        <p:spPr bwMode="auto">
          <a:xfrm>
            <a:off x="953208" y="2873716"/>
            <a:ext cx="1832750"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spAutoFit/>
          </a:bodyPr>
          <a:lstStyle/>
          <a:p>
            <a:r>
              <a:rPr lang="zh-CN" altLang="en-US" sz="900" kern="0" dirty="0">
                <a:solidFill>
                  <a:schemeClr val="bg1"/>
                </a:solidFill>
                <a:latin typeface="微软雅黑" panose="020B0503020204020204" pitchFamily="34" charset="-122"/>
                <a:ea typeface="微软雅黑" panose="020B0503020204020204" pitchFamily="34" charset="-122"/>
                <a:cs typeface="Raleway Light"/>
              </a:rPr>
              <a:t>这里输入简单的文字概述里输入简单文字概述输入简单的文字概述</a:t>
            </a:r>
            <a:endParaRPr lang="zh-CN" altLang="en-US" sz="9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9" name="矩形 1"/>
          <p:cNvSpPr>
            <a:spLocks noChangeArrowheads="1"/>
          </p:cNvSpPr>
          <p:nvPr/>
        </p:nvSpPr>
        <p:spPr bwMode="auto">
          <a:xfrm>
            <a:off x="6337136" y="1846861"/>
            <a:ext cx="1832750" cy="506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spAutoFit/>
          </a:bodyPr>
          <a:lstStyle/>
          <a:p>
            <a:r>
              <a:rPr lang="zh-CN" altLang="en-US" sz="900" kern="0" dirty="0">
                <a:solidFill>
                  <a:schemeClr val="bg1"/>
                </a:solidFill>
                <a:latin typeface="微软雅黑" panose="020B0503020204020204" pitchFamily="34" charset="-122"/>
                <a:ea typeface="微软雅黑" panose="020B0503020204020204" pitchFamily="34" charset="-122"/>
                <a:cs typeface="Raleway Light"/>
              </a:rPr>
              <a:t>这里输入简单的文字概述里输入简单文字概述输入简单的文字概述</a:t>
            </a:r>
            <a:endParaRPr lang="zh-CN" altLang="en-US" sz="9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0" name="矩形 1"/>
          <p:cNvSpPr>
            <a:spLocks noChangeArrowheads="1"/>
          </p:cNvSpPr>
          <p:nvPr/>
        </p:nvSpPr>
        <p:spPr bwMode="auto">
          <a:xfrm>
            <a:off x="6337136" y="2873716"/>
            <a:ext cx="1832750"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spAutoFit/>
          </a:bodyPr>
          <a:lstStyle/>
          <a:p>
            <a:r>
              <a:rPr lang="zh-CN" altLang="en-US" sz="900" kern="0" dirty="0">
                <a:solidFill>
                  <a:schemeClr val="bg1"/>
                </a:solidFill>
                <a:latin typeface="微软雅黑" panose="020B0503020204020204" pitchFamily="34" charset="-122"/>
                <a:ea typeface="微软雅黑" panose="020B0503020204020204" pitchFamily="34" charset="-122"/>
                <a:cs typeface="Raleway Light"/>
              </a:rPr>
              <a:t>这里输入简单的文字概述里输入简单文字概述输入简单的文字概述</a:t>
            </a:r>
            <a:endParaRPr lang="zh-CN" altLang="en-US" sz="9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1" name="TextBox 682"/>
          <p:cNvSpPr>
            <a:spLocks noChangeArrowheads="1"/>
          </p:cNvSpPr>
          <p:nvPr/>
        </p:nvSpPr>
        <p:spPr bwMode="auto">
          <a:xfrm>
            <a:off x="4891430" y="1830436"/>
            <a:ext cx="56938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2000" dirty="0">
                <a:solidFill>
                  <a:schemeClr val="bg1"/>
                </a:solidFill>
                <a:latin typeface="方正中等线简体" pitchFamily="2" charset="-122"/>
                <a:ea typeface="方正中等线简体" pitchFamily="2" charset="-122"/>
              </a:rPr>
              <a:t>36%</a:t>
            </a:r>
            <a:endParaRPr lang="zh-CN" altLang="en-US" sz="2000" dirty="0">
              <a:solidFill>
                <a:schemeClr val="bg1"/>
              </a:solidFill>
              <a:latin typeface="方正中等线简体" pitchFamily="2" charset="-122"/>
              <a:ea typeface="方正中等线简体" pitchFamily="2" charset="-122"/>
            </a:endParaRPr>
          </a:p>
        </p:txBody>
      </p:sp>
      <p:sp>
        <p:nvSpPr>
          <p:cNvPr id="62" name="TextBox 682"/>
          <p:cNvSpPr>
            <a:spLocks noChangeArrowheads="1"/>
          </p:cNvSpPr>
          <p:nvPr/>
        </p:nvSpPr>
        <p:spPr bwMode="auto">
          <a:xfrm>
            <a:off x="4891430" y="3098768"/>
            <a:ext cx="56938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2000">
                <a:solidFill>
                  <a:schemeClr val="bg1"/>
                </a:solidFill>
                <a:latin typeface="方正中等线简体" pitchFamily="2" charset="-122"/>
                <a:ea typeface="方正中等线简体" pitchFamily="2" charset="-122"/>
              </a:rPr>
              <a:t>54%</a:t>
            </a:r>
            <a:endParaRPr lang="zh-CN" altLang="en-US" sz="2000">
              <a:solidFill>
                <a:schemeClr val="bg1"/>
              </a:solidFill>
              <a:latin typeface="方正中等线简体" pitchFamily="2" charset="-122"/>
              <a:ea typeface="方正中等线简体" pitchFamily="2" charset="-122"/>
            </a:endParaRPr>
          </a:p>
        </p:txBody>
      </p:sp>
      <p:sp>
        <p:nvSpPr>
          <p:cNvPr id="4" name="文本框 3"/>
          <p:cNvSpPr txBox="1"/>
          <p:nvPr/>
        </p:nvSpPr>
        <p:spPr>
          <a:xfrm>
            <a:off x="1040130" y="1323340"/>
            <a:ext cx="6578600" cy="3257550"/>
          </a:xfrm>
          <a:prstGeom prst="rect">
            <a:avLst/>
          </a:prstGeom>
          <a:noFill/>
        </p:spPr>
        <p:txBody>
          <a:bodyPr wrap="square" rtlCol="0" anchor="t">
            <a:spAutoFit/>
          </a:bodyPr>
          <a:p>
            <a:pPr marL="285750" indent="-285750">
              <a:lnSpc>
                <a:spcPct val="150000"/>
              </a:lnSpc>
              <a:spcBef>
                <a:spcPct val="0"/>
              </a:spcBef>
              <a:buClr>
                <a:srgbClr val="6EBEE1"/>
              </a:buClr>
              <a:buFont typeface="Wingdings" panose="05000000000000000000" charset="0"/>
              <a:buChar char=""/>
            </a:pPr>
            <a:r>
              <a:rPr lang="zh-CN" altLang="en-US" sz="1400" smtClean="0">
                <a:latin typeface="微软雅黑" panose="020B0503020204020204" pitchFamily="34" charset="-122"/>
                <a:ea typeface="微软雅黑" panose="020B0503020204020204" pitchFamily="34" charset="-122"/>
                <a:cs typeface="微软雅黑" panose="020B0503020204020204" pitchFamily="34" charset="-122"/>
                <a:sym typeface="+mn-ea"/>
              </a:rPr>
              <a:t>个</a:t>
            </a:r>
            <a:r>
              <a:rPr lang="zh-CN" altLang="en-US" sz="1400" smtClean="0">
                <a:latin typeface="微软雅黑" panose="020B0503020204020204" pitchFamily="34" charset="-122"/>
                <a:ea typeface="微软雅黑" panose="020B0503020204020204" pitchFamily="34" charset="-122"/>
                <a:cs typeface="微软雅黑" panose="020B0503020204020204" pitchFamily="34" charset="-122"/>
                <a:sym typeface="+mn-ea"/>
              </a:rPr>
              <a:t>待编稿库是实现各部门、各平台的新闻信息（含文字、图片、音频、视频）的待编稿资源整合，各个部门最大限度地共享全社资源、从而提高新闻信息利用率、降低新闻信息产品加工成本、进而提高报社的核心竞争力。</a:t>
            </a:r>
            <a:endParaRPr lang="zh-CN" altLang="en-US" sz="1400" smtClean="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285750" indent="-285750">
              <a:lnSpc>
                <a:spcPct val="170000"/>
              </a:lnSpc>
              <a:spcBef>
                <a:spcPct val="0"/>
              </a:spcBef>
              <a:buClr>
                <a:srgbClr val="6EBEE1"/>
              </a:buClr>
              <a:buFont typeface="Wingdings" panose="05000000000000000000" charset="0"/>
              <a:buChar char=""/>
            </a:pPr>
            <a:r>
              <a:rPr lang="zh-CN" altLang="en-US" sz="1400" smtClean="0">
                <a:latin typeface="微软雅黑" panose="020B0503020204020204" pitchFamily="34" charset="-122"/>
                <a:ea typeface="微软雅黑" panose="020B0503020204020204" pitchFamily="34" charset="-122"/>
                <a:cs typeface="微软雅黑" panose="020B0503020204020204" pitchFamily="34" charset="-122"/>
                <a:sym typeface="+mn-ea"/>
              </a:rPr>
              <a:t>它能及时准确地采集到全社的待编稿件，是实现全社稿件共享稿件库。</a:t>
            </a:r>
            <a:endParaRPr lang="en-US" altLang="zh-CN" sz="1400" smtClean="0">
              <a:latin typeface="微软雅黑" panose="020B0503020204020204" pitchFamily="34" charset="-122"/>
              <a:ea typeface="微软雅黑" panose="020B0503020204020204" pitchFamily="34" charset="-122"/>
              <a:cs typeface="微软雅黑" panose="020B0503020204020204" pitchFamily="34" charset="-122"/>
            </a:endParaRPr>
          </a:p>
          <a:p>
            <a:pPr marL="285750" indent="-285750">
              <a:lnSpc>
                <a:spcPct val="170000"/>
              </a:lnSpc>
              <a:spcBef>
                <a:spcPct val="0"/>
              </a:spcBef>
              <a:buClr>
                <a:srgbClr val="6EBEE1"/>
              </a:buClr>
              <a:buFont typeface="Wingdings" panose="05000000000000000000" charset="0"/>
              <a:buChar char=""/>
            </a:pPr>
            <a:r>
              <a:rPr lang="zh-CN" altLang="en-US" sz="1400" smtClean="0">
                <a:latin typeface="微软雅黑" panose="020B0503020204020204" pitchFamily="34" charset="-122"/>
                <a:ea typeface="微软雅黑" panose="020B0503020204020204" pitchFamily="34" charset="-122"/>
                <a:cs typeface="微软雅黑" panose="020B0503020204020204" pitchFamily="34" charset="-122"/>
                <a:sym typeface="+mn-ea"/>
              </a:rPr>
              <a:t>它是多来源、多类型、多格式稿件中心。</a:t>
            </a:r>
            <a:endParaRPr lang="en-US" altLang="zh-CN" sz="1400" smtClean="0">
              <a:latin typeface="微软雅黑" panose="020B0503020204020204" pitchFamily="34" charset="-122"/>
              <a:ea typeface="微软雅黑" panose="020B0503020204020204" pitchFamily="34" charset="-122"/>
              <a:cs typeface="微软雅黑" panose="020B0503020204020204" pitchFamily="34" charset="-122"/>
            </a:endParaRPr>
          </a:p>
          <a:p>
            <a:pPr marL="285750" indent="-285750">
              <a:lnSpc>
                <a:spcPct val="170000"/>
              </a:lnSpc>
              <a:spcBef>
                <a:spcPct val="0"/>
              </a:spcBef>
              <a:buClr>
                <a:srgbClr val="6EBEE1"/>
              </a:buClr>
              <a:buFont typeface="Wingdings" panose="05000000000000000000" charset="0"/>
              <a:buChar char=""/>
            </a:pPr>
            <a:r>
              <a:rPr lang="zh-CN" altLang="en-US" sz="1400" smtClean="0">
                <a:latin typeface="微软雅黑" panose="020B0503020204020204" pitchFamily="34" charset="-122"/>
                <a:ea typeface="微软雅黑" panose="020B0503020204020204" pitchFamily="34" charset="-122"/>
                <a:cs typeface="微软雅黑" panose="020B0503020204020204" pitchFamily="34" charset="-122"/>
                <a:sym typeface="+mn-ea"/>
              </a:rPr>
              <a:t>它实现稿件标准化（</a:t>
            </a:r>
            <a:r>
              <a:rPr lang="en-US" altLang="zh-CN" sz="1400" smtClean="0">
                <a:latin typeface="微软雅黑" panose="020B0503020204020204" pitchFamily="34" charset="-122"/>
                <a:ea typeface="微软雅黑" panose="020B0503020204020204" pitchFamily="34" charset="-122"/>
                <a:cs typeface="微软雅黑" panose="020B0503020204020204" pitchFamily="34" charset="-122"/>
                <a:sym typeface="+mn-ea"/>
              </a:rPr>
              <a:t>XML</a:t>
            </a:r>
            <a:r>
              <a:rPr lang="zh-CN" altLang="en-US" sz="1400" smtClean="0">
                <a:latin typeface="微软雅黑" panose="020B0503020204020204" pitchFamily="34" charset="-122"/>
                <a:ea typeface="微软雅黑" panose="020B0503020204020204" pitchFamily="34" charset="-122"/>
                <a:cs typeface="微软雅黑" panose="020B0503020204020204" pitchFamily="34" charset="-122"/>
                <a:sym typeface="+mn-ea"/>
              </a:rPr>
              <a:t>）传输并无缝集成外部系统，并进行打印输出。例如：方正排版采编、报社门户网站等。</a:t>
            </a:r>
            <a:endParaRPr lang="en-US" altLang="zh-CN" sz="1400" smtClean="0">
              <a:latin typeface="微软雅黑" panose="020B0503020204020204" pitchFamily="34" charset="-122"/>
              <a:ea typeface="微软雅黑" panose="020B0503020204020204" pitchFamily="34" charset="-122"/>
              <a:cs typeface="微软雅黑" panose="020B0503020204020204" pitchFamily="34" charset="-122"/>
            </a:endParaRPr>
          </a:p>
          <a:p>
            <a:pPr marL="285750" indent="-285750">
              <a:lnSpc>
                <a:spcPct val="170000"/>
              </a:lnSpc>
              <a:spcBef>
                <a:spcPct val="0"/>
              </a:spcBef>
              <a:buClr>
                <a:srgbClr val="6EBEE1"/>
              </a:buClr>
              <a:buFont typeface="Wingdings" panose="05000000000000000000" charset="0"/>
              <a:buChar char=""/>
            </a:pPr>
            <a:r>
              <a:rPr lang="zh-CN" altLang="en-US" sz="1400" smtClean="0">
                <a:latin typeface="微软雅黑" panose="020B0503020204020204" pitchFamily="34" charset="-122"/>
                <a:ea typeface="微软雅黑" panose="020B0503020204020204" pitchFamily="34" charset="-122"/>
                <a:cs typeface="微软雅黑" panose="020B0503020204020204" pitchFamily="34" charset="-122"/>
                <a:sym typeface="+mn-ea"/>
              </a:rPr>
              <a:t>它更具有强大的检索功能，能快速、全面、准确地检索到相应要查找的待编稿件，提高信息获取效率。</a:t>
            </a:r>
            <a:endParaRPr lang="zh-CN" altLang="en-US" sz="1600"/>
          </a:p>
        </p:txBody>
      </p:sp>
      <p:sp>
        <p:nvSpPr>
          <p:cNvPr id="5" name="文本框 4"/>
          <p:cNvSpPr txBox="1"/>
          <p:nvPr/>
        </p:nvSpPr>
        <p:spPr>
          <a:xfrm>
            <a:off x="862330" y="663575"/>
            <a:ext cx="995680" cy="460375"/>
          </a:xfrm>
          <a:prstGeom prst="rect">
            <a:avLst/>
          </a:prstGeom>
          <a:noFill/>
        </p:spPr>
        <p:txBody>
          <a:bodyPr wrap="none" rtlCol="0" anchor="t">
            <a:spAutoFit/>
          </a:bodyPr>
          <a:p>
            <a:pPr algn="l">
              <a:lnSpc>
                <a:spcPct val="150000"/>
              </a:lnSpc>
              <a:spcBef>
                <a:spcPct val="0"/>
              </a:spcBef>
            </a:pPr>
            <a:r>
              <a:rPr lang="zh-CN" altLang="en-US" sz="1600" b="1" dirty="0" smtClean="0">
                <a:solidFill>
                  <a:schemeClr val="bg1">
                    <a:lumMod val="65000"/>
                  </a:schemeClr>
                </a:solidFill>
                <a:latin typeface="微软雅黑" panose="020B0503020204020204" pitchFamily="34" charset="-122"/>
                <a:ea typeface="微软雅黑" panose="020B0503020204020204" pitchFamily="34" charset="-122"/>
                <a:sym typeface="+mn-ea"/>
              </a:rPr>
              <a:t>待编稿库</a:t>
            </a:r>
            <a:endParaRPr lang="zh-CN" altLang="en-US" sz="1600" b="1" dirty="0" smtClean="0">
              <a:solidFill>
                <a:schemeClr val="bg1">
                  <a:lumMod val="6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200" advClick="0" advTm="0">
        <p14:prism/>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54"/>
                                        </p:tgtEl>
                                        <p:attrNameLst>
                                          <p:attrName>style.visibility</p:attrName>
                                        </p:attrNameLst>
                                      </p:cBhvr>
                                      <p:to>
                                        <p:strVal val="visible"/>
                                      </p:to>
                                    </p:set>
                                  </p:childTnLst>
                                </p:cTn>
                              </p:par>
                            </p:childTnLst>
                          </p:cTn>
                        </p:par>
                        <p:par>
                          <p:cTn id="7" fill="hold">
                            <p:stCondLst>
                              <p:cond delay="0"/>
                            </p:stCondLst>
                            <p:childTnLst>
                              <p:par>
                                <p:cTn id="8" presetID="53" presetClass="entr" presetSubtype="16" fill="hold" grpId="0" nodeType="afterEffect">
                                  <p:stCondLst>
                                    <p:cond delay="0"/>
                                  </p:stCondLst>
                                  <p:childTnLst>
                                    <p:set>
                                      <p:cBhvr>
                                        <p:cTn id="9" dur="1" fill="hold">
                                          <p:stCondLst>
                                            <p:cond delay="0"/>
                                          </p:stCondLst>
                                        </p:cTn>
                                        <p:tgtEl>
                                          <p:spTgt spid="53"/>
                                        </p:tgtEl>
                                        <p:attrNameLst>
                                          <p:attrName>style.visibility</p:attrName>
                                        </p:attrNameLst>
                                      </p:cBhvr>
                                      <p:to>
                                        <p:strVal val="visible"/>
                                      </p:to>
                                    </p:set>
                                    <p:anim calcmode="lin" valueType="num">
                                      <p:cBhvr>
                                        <p:cTn id="10" dur="500" fill="hold"/>
                                        <p:tgtEl>
                                          <p:spTgt spid="53"/>
                                        </p:tgtEl>
                                        <p:attrNameLst>
                                          <p:attrName>ppt_w</p:attrName>
                                        </p:attrNameLst>
                                      </p:cBhvr>
                                      <p:tavLst>
                                        <p:tav tm="0">
                                          <p:val>
                                            <p:fltVal val="0"/>
                                          </p:val>
                                        </p:tav>
                                        <p:tav tm="100000">
                                          <p:val>
                                            <p:strVal val="#ppt_w"/>
                                          </p:val>
                                        </p:tav>
                                      </p:tavLst>
                                    </p:anim>
                                    <p:anim calcmode="lin" valueType="num">
                                      <p:cBhvr>
                                        <p:cTn id="11" dur="500" fill="hold"/>
                                        <p:tgtEl>
                                          <p:spTgt spid="53"/>
                                        </p:tgtEl>
                                        <p:attrNameLst>
                                          <p:attrName>ppt_h</p:attrName>
                                        </p:attrNameLst>
                                      </p:cBhvr>
                                      <p:tavLst>
                                        <p:tav tm="0">
                                          <p:val>
                                            <p:fltVal val="0"/>
                                          </p:val>
                                        </p:tav>
                                        <p:tav tm="100000">
                                          <p:val>
                                            <p:strVal val="#ppt_h"/>
                                          </p:val>
                                        </p:tav>
                                      </p:tavLst>
                                    </p:anim>
                                    <p:animEffect transition="in" filter="fade">
                                      <p:cBhvr>
                                        <p:cTn id="12" dur="500"/>
                                        <p:tgtEl>
                                          <p:spTgt spid="53"/>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61"/>
                                        </p:tgtEl>
                                        <p:attrNameLst>
                                          <p:attrName>style.visibility</p:attrName>
                                        </p:attrNameLst>
                                      </p:cBhvr>
                                      <p:to>
                                        <p:strVal val="visible"/>
                                      </p:to>
                                    </p:set>
                                    <p:animEffect transition="in" filter="fade">
                                      <p:cBhvr>
                                        <p:cTn id="16" dur="500"/>
                                        <p:tgtEl>
                                          <p:spTgt spid="61"/>
                                        </p:tgtEl>
                                      </p:cBhvr>
                                    </p:animEffect>
                                  </p:childTnLst>
                                </p:cTn>
                              </p:par>
                            </p:childTnLst>
                          </p:cTn>
                        </p:par>
                        <p:par>
                          <p:cTn id="17" fill="hold">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59"/>
                                        </p:tgtEl>
                                        <p:attrNameLst>
                                          <p:attrName>style.visibility</p:attrName>
                                        </p:attrNameLst>
                                      </p:cBhvr>
                                      <p:to>
                                        <p:strVal val="visible"/>
                                      </p:to>
                                    </p:set>
                                    <p:animEffect transition="in" filter="wipe(left)">
                                      <p:cBhvr>
                                        <p:cTn id="20" dur="500"/>
                                        <p:tgtEl>
                                          <p:spTgt spid="59"/>
                                        </p:tgtEl>
                                      </p:cBhvr>
                                    </p:animEffect>
                                  </p:childTnLst>
                                </p:cTn>
                              </p:par>
                            </p:childTnLst>
                          </p:cTn>
                        </p:par>
                        <p:par>
                          <p:cTn id="21" fill="hold">
                            <p:stCondLst>
                              <p:cond delay="1500"/>
                            </p:stCondLst>
                            <p:childTnLst>
                              <p:par>
                                <p:cTn id="22" presetID="1" presetClass="entr" presetSubtype="0" fill="hold" grpId="0" nodeType="afterEffect">
                                  <p:stCondLst>
                                    <p:cond delay="0"/>
                                  </p:stCondLst>
                                  <p:childTnLst>
                                    <p:set>
                                      <p:cBhvr>
                                        <p:cTn id="23" dur="1" fill="hold">
                                          <p:stCondLst>
                                            <p:cond delay="0"/>
                                          </p:stCondLst>
                                        </p:cTn>
                                        <p:tgtEl>
                                          <p:spTgt spid="56"/>
                                        </p:tgtEl>
                                        <p:attrNameLst>
                                          <p:attrName>style.visibility</p:attrName>
                                        </p:attrNameLst>
                                      </p:cBhvr>
                                      <p:to>
                                        <p:strVal val="visible"/>
                                      </p:to>
                                    </p:set>
                                  </p:childTnLst>
                                </p:cTn>
                              </p:par>
                            </p:childTnLst>
                          </p:cTn>
                        </p:par>
                        <p:par>
                          <p:cTn id="24" fill="hold">
                            <p:stCondLst>
                              <p:cond delay="1500"/>
                            </p:stCondLst>
                            <p:childTnLst>
                              <p:par>
                                <p:cTn id="25" presetID="53" presetClass="entr" presetSubtype="16" fill="hold" grpId="0" nodeType="afterEffect">
                                  <p:stCondLst>
                                    <p:cond delay="0"/>
                                  </p:stCondLst>
                                  <p:childTnLst>
                                    <p:set>
                                      <p:cBhvr>
                                        <p:cTn id="26" dur="1" fill="hold">
                                          <p:stCondLst>
                                            <p:cond delay="0"/>
                                          </p:stCondLst>
                                        </p:cTn>
                                        <p:tgtEl>
                                          <p:spTgt spid="55"/>
                                        </p:tgtEl>
                                        <p:attrNameLst>
                                          <p:attrName>style.visibility</p:attrName>
                                        </p:attrNameLst>
                                      </p:cBhvr>
                                      <p:to>
                                        <p:strVal val="visible"/>
                                      </p:to>
                                    </p:set>
                                    <p:anim calcmode="lin" valueType="num">
                                      <p:cBhvr>
                                        <p:cTn id="27" dur="500" fill="hold"/>
                                        <p:tgtEl>
                                          <p:spTgt spid="55"/>
                                        </p:tgtEl>
                                        <p:attrNameLst>
                                          <p:attrName>ppt_w</p:attrName>
                                        </p:attrNameLst>
                                      </p:cBhvr>
                                      <p:tavLst>
                                        <p:tav tm="0">
                                          <p:val>
                                            <p:fltVal val="0"/>
                                          </p:val>
                                        </p:tav>
                                        <p:tav tm="100000">
                                          <p:val>
                                            <p:strVal val="#ppt_w"/>
                                          </p:val>
                                        </p:tav>
                                      </p:tavLst>
                                    </p:anim>
                                    <p:anim calcmode="lin" valueType="num">
                                      <p:cBhvr>
                                        <p:cTn id="28" dur="500" fill="hold"/>
                                        <p:tgtEl>
                                          <p:spTgt spid="55"/>
                                        </p:tgtEl>
                                        <p:attrNameLst>
                                          <p:attrName>ppt_h</p:attrName>
                                        </p:attrNameLst>
                                      </p:cBhvr>
                                      <p:tavLst>
                                        <p:tav tm="0">
                                          <p:val>
                                            <p:fltVal val="0"/>
                                          </p:val>
                                        </p:tav>
                                        <p:tav tm="100000">
                                          <p:val>
                                            <p:strVal val="#ppt_h"/>
                                          </p:val>
                                        </p:tav>
                                      </p:tavLst>
                                    </p:anim>
                                    <p:animEffect transition="in" filter="fade">
                                      <p:cBhvr>
                                        <p:cTn id="29" dur="500"/>
                                        <p:tgtEl>
                                          <p:spTgt spid="55"/>
                                        </p:tgtEl>
                                      </p:cBhvr>
                                    </p:animEffect>
                                  </p:childTnLst>
                                </p:cTn>
                              </p:par>
                            </p:childTnLst>
                          </p:cTn>
                        </p:par>
                        <p:par>
                          <p:cTn id="30" fill="hold">
                            <p:stCondLst>
                              <p:cond delay="2000"/>
                            </p:stCondLst>
                            <p:childTnLst>
                              <p:par>
                                <p:cTn id="31" presetID="10" presetClass="entr" presetSubtype="0" fill="hold" grpId="0" nodeType="afterEffect">
                                  <p:stCondLst>
                                    <p:cond delay="0"/>
                                  </p:stCondLst>
                                  <p:childTnLst>
                                    <p:set>
                                      <p:cBhvr>
                                        <p:cTn id="32" dur="1" fill="hold">
                                          <p:stCondLst>
                                            <p:cond delay="0"/>
                                          </p:stCondLst>
                                        </p:cTn>
                                        <p:tgtEl>
                                          <p:spTgt spid="62"/>
                                        </p:tgtEl>
                                        <p:attrNameLst>
                                          <p:attrName>style.visibility</p:attrName>
                                        </p:attrNameLst>
                                      </p:cBhvr>
                                      <p:to>
                                        <p:strVal val="visible"/>
                                      </p:to>
                                    </p:set>
                                    <p:animEffect transition="in" filter="fade">
                                      <p:cBhvr>
                                        <p:cTn id="33" dur="500"/>
                                        <p:tgtEl>
                                          <p:spTgt spid="62"/>
                                        </p:tgtEl>
                                      </p:cBhvr>
                                    </p:animEffect>
                                  </p:childTnLst>
                                </p:cTn>
                              </p:par>
                            </p:childTnLst>
                          </p:cTn>
                        </p:par>
                        <p:par>
                          <p:cTn id="34" fill="hold">
                            <p:stCondLst>
                              <p:cond delay="2500"/>
                            </p:stCondLst>
                            <p:childTnLst>
                              <p:par>
                                <p:cTn id="35" presetID="22" presetClass="entr" presetSubtype="8" fill="hold" grpId="0" nodeType="afterEffect">
                                  <p:stCondLst>
                                    <p:cond delay="0"/>
                                  </p:stCondLst>
                                  <p:childTnLst>
                                    <p:set>
                                      <p:cBhvr>
                                        <p:cTn id="36" dur="1" fill="hold">
                                          <p:stCondLst>
                                            <p:cond delay="0"/>
                                          </p:stCondLst>
                                        </p:cTn>
                                        <p:tgtEl>
                                          <p:spTgt spid="58"/>
                                        </p:tgtEl>
                                        <p:attrNameLst>
                                          <p:attrName>style.visibility</p:attrName>
                                        </p:attrNameLst>
                                      </p:cBhvr>
                                      <p:to>
                                        <p:strVal val="visible"/>
                                      </p:to>
                                    </p:set>
                                    <p:animEffect transition="in" filter="wipe(left)">
                                      <p:cBhvr>
                                        <p:cTn id="37" dur="500"/>
                                        <p:tgtEl>
                                          <p:spTgt spid="58"/>
                                        </p:tgtEl>
                                      </p:cBhvr>
                                    </p:animEffect>
                                  </p:childTnLst>
                                </p:cTn>
                              </p:par>
                            </p:childTnLst>
                          </p:cTn>
                        </p:par>
                        <p:par>
                          <p:cTn id="38" fill="hold">
                            <p:stCondLst>
                              <p:cond delay="3000"/>
                            </p:stCondLst>
                            <p:childTnLst>
                              <p:par>
                                <p:cTn id="39" presetID="22" presetClass="entr" presetSubtype="8" fill="hold" grpId="0" nodeType="afterEffect">
                                  <p:stCondLst>
                                    <p:cond delay="0"/>
                                  </p:stCondLst>
                                  <p:childTnLst>
                                    <p:set>
                                      <p:cBhvr>
                                        <p:cTn id="40" dur="1" fill="hold">
                                          <p:stCondLst>
                                            <p:cond delay="0"/>
                                          </p:stCondLst>
                                        </p:cTn>
                                        <p:tgtEl>
                                          <p:spTgt spid="60"/>
                                        </p:tgtEl>
                                        <p:attrNameLst>
                                          <p:attrName>style.visibility</p:attrName>
                                        </p:attrNameLst>
                                      </p:cBhvr>
                                      <p:to>
                                        <p:strVal val="visible"/>
                                      </p:to>
                                    </p:set>
                                    <p:animEffect transition="in" filter="wipe(left)">
                                      <p:cBhvr>
                                        <p:cTn id="41"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bldLvl="0" animBg="1"/>
      <p:bldP spid="54" grpId="0" bldLvl="0" animBg="1"/>
      <p:bldP spid="55" grpId="0" bldLvl="0" animBg="1"/>
      <p:bldP spid="56" grpId="0" bldLvl="0" animBg="1"/>
      <p:bldP spid="58" grpId="0"/>
      <p:bldP spid="59" grpId="0"/>
      <p:bldP spid="60" grpId="0"/>
      <p:bldP spid="61" grpId="0"/>
      <p:bldP spid="6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Freeform 15"/>
          <p:cNvSpPr>
            <a:spLocks noEditPoints="1" noChangeArrowheads="1"/>
          </p:cNvSpPr>
          <p:nvPr/>
        </p:nvSpPr>
        <p:spPr bwMode="auto">
          <a:xfrm>
            <a:off x="4370466" y="1637342"/>
            <a:ext cx="313566" cy="674285"/>
          </a:xfrm>
          <a:custGeom>
            <a:avLst/>
            <a:gdLst>
              <a:gd name="T0" fmla="*/ 72 w 77"/>
              <a:gd name="T1" fmla="*/ 96 h 165"/>
              <a:gd name="T2" fmla="*/ 77 w 77"/>
              <a:gd name="T3" fmla="*/ 94 h 165"/>
              <a:gd name="T4" fmla="*/ 53 w 77"/>
              <a:gd name="T5" fmla="*/ 38 h 165"/>
              <a:gd name="T6" fmla="*/ 23 w 77"/>
              <a:gd name="T7" fmla="*/ 38 h 165"/>
              <a:gd name="T8" fmla="*/ 0 w 77"/>
              <a:gd name="T9" fmla="*/ 94 h 165"/>
              <a:gd name="T10" fmla="*/ 5 w 77"/>
              <a:gd name="T11" fmla="*/ 96 h 165"/>
              <a:gd name="T12" fmla="*/ 26 w 77"/>
              <a:gd name="T13" fmla="*/ 56 h 165"/>
              <a:gd name="T14" fmla="*/ 29 w 77"/>
              <a:gd name="T15" fmla="*/ 74 h 165"/>
              <a:gd name="T16" fmla="*/ 7 w 77"/>
              <a:gd name="T17" fmla="*/ 112 h 165"/>
              <a:gd name="T18" fmla="*/ 29 w 77"/>
              <a:gd name="T19" fmla="*/ 112 h 165"/>
              <a:gd name="T20" fmla="*/ 36 w 77"/>
              <a:gd name="T21" fmla="*/ 165 h 165"/>
              <a:gd name="T22" fmla="*/ 42 w 77"/>
              <a:gd name="T23" fmla="*/ 165 h 165"/>
              <a:gd name="T24" fmla="*/ 48 w 77"/>
              <a:gd name="T25" fmla="*/ 112 h 165"/>
              <a:gd name="T26" fmla="*/ 69 w 77"/>
              <a:gd name="T27" fmla="*/ 112 h 165"/>
              <a:gd name="T28" fmla="*/ 48 w 77"/>
              <a:gd name="T29" fmla="*/ 74 h 165"/>
              <a:gd name="T30" fmla="*/ 51 w 77"/>
              <a:gd name="T31" fmla="*/ 56 h 165"/>
              <a:gd name="T32" fmla="*/ 72 w 77"/>
              <a:gd name="T33" fmla="*/ 96 h 165"/>
              <a:gd name="T34" fmla="*/ 37 w 77"/>
              <a:gd name="T35" fmla="*/ 25 h 165"/>
              <a:gd name="T36" fmla="*/ 46 w 77"/>
              <a:gd name="T37" fmla="*/ 22 h 165"/>
              <a:gd name="T38" fmla="*/ 50 w 77"/>
              <a:gd name="T39" fmla="*/ 13 h 165"/>
              <a:gd name="T40" fmla="*/ 47 w 77"/>
              <a:gd name="T41" fmla="*/ 4 h 165"/>
              <a:gd name="T42" fmla="*/ 37 w 77"/>
              <a:gd name="T43" fmla="*/ 0 h 165"/>
              <a:gd name="T44" fmla="*/ 28 w 77"/>
              <a:gd name="T45" fmla="*/ 4 h 165"/>
              <a:gd name="T46" fmla="*/ 25 w 77"/>
              <a:gd name="T47" fmla="*/ 13 h 165"/>
              <a:gd name="T48" fmla="*/ 28 w 77"/>
              <a:gd name="T49" fmla="*/ 22 h 165"/>
              <a:gd name="T50" fmla="*/ 37 w 77"/>
              <a:gd name="T51" fmla="*/ 25 h 165"/>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77"/>
              <a:gd name="T79" fmla="*/ 0 h 165"/>
              <a:gd name="T80" fmla="*/ 77 w 77"/>
              <a:gd name="T81" fmla="*/ 165 h 165"/>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77" h="165">
                <a:moveTo>
                  <a:pt x="72" y="96"/>
                </a:moveTo>
                <a:cubicBezTo>
                  <a:pt x="74" y="96"/>
                  <a:pt x="76" y="95"/>
                  <a:pt x="77" y="94"/>
                </a:cubicBezTo>
                <a:cubicBezTo>
                  <a:pt x="53" y="38"/>
                  <a:pt x="53" y="38"/>
                  <a:pt x="53" y="38"/>
                </a:cubicBezTo>
                <a:cubicBezTo>
                  <a:pt x="23" y="38"/>
                  <a:pt x="23" y="38"/>
                  <a:pt x="23" y="38"/>
                </a:cubicBezTo>
                <a:cubicBezTo>
                  <a:pt x="0" y="94"/>
                  <a:pt x="0" y="94"/>
                  <a:pt x="0" y="94"/>
                </a:cubicBezTo>
                <a:cubicBezTo>
                  <a:pt x="5" y="96"/>
                  <a:pt x="5" y="96"/>
                  <a:pt x="5" y="96"/>
                </a:cubicBezTo>
                <a:cubicBezTo>
                  <a:pt x="26" y="56"/>
                  <a:pt x="26" y="56"/>
                  <a:pt x="26" y="56"/>
                </a:cubicBezTo>
                <a:cubicBezTo>
                  <a:pt x="29" y="74"/>
                  <a:pt x="29" y="74"/>
                  <a:pt x="29" y="74"/>
                </a:cubicBezTo>
                <a:cubicBezTo>
                  <a:pt x="7" y="112"/>
                  <a:pt x="7" y="112"/>
                  <a:pt x="7" y="112"/>
                </a:cubicBezTo>
                <a:cubicBezTo>
                  <a:pt x="29" y="112"/>
                  <a:pt x="29" y="112"/>
                  <a:pt x="29" y="112"/>
                </a:cubicBezTo>
                <a:cubicBezTo>
                  <a:pt x="36" y="165"/>
                  <a:pt x="36" y="165"/>
                  <a:pt x="36" y="165"/>
                </a:cubicBezTo>
                <a:cubicBezTo>
                  <a:pt x="42" y="165"/>
                  <a:pt x="42" y="165"/>
                  <a:pt x="42" y="165"/>
                </a:cubicBezTo>
                <a:cubicBezTo>
                  <a:pt x="48" y="112"/>
                  <a:pt x="48" y="112"/>
                  <a:pt x="48" y="112"/>
                </a:cubicBezTo>
                <a:cubicBezTo>
                  <a:pt x="69" y="112"/>
                  <a:pt x="69" y="112"/>
                  <a:pt x="69" y="112"/>
                </a:cubicBezTo>
                <a:cubicBezTo>
                  <a:pt x="48" y="74"/>
                  <a:pt x="48" y="74"/>
                  <a:pt x="48" y="74"/>
                </a:cubicBezTo>
                <a:cubicBezTo>
                  <a:pt x="51" y="56"/>
                  <a:pt x="51" y="56"/>
                  <a:pt x="51" y="56"/>
                </a:cubicBezTo>
                <a:lnTo>
                  <a:pt x="72" y="96"/>
                </a:lnTo>
                <a:close/>
                <a:moveTo>
                  <a:pt x="37" y="25"/>
                </a:moveTo>
                <a:cubicBezTo>
                  <a:pt x="41" y="25"/>
                  <a:pt x="44" y="24"/>
                  <a:pt x="46" y="22"/>
                </a:cubicBezTo>
                <a:cubicBezTo>
                  <a:pt x="49" y="19"/>
                  <a:pt x="50" y="16"/>
                  <a:pt x="50" y="13"/>
                </a:cubicBezTo>
                <a:cubicBezTo>
                  <a:pt x="50" y="9"/>
                  <a:pt x="49" y="6"/>
                  <a:pt x="47" y="4"/>
                </a:cubicBezTo>
                <a:cubicBezTo>
                  <a:pt x="44" y="1"/>
                  <a:pt x="41" y="0"/>
                  <a:pt x="37" y="0"/>
                </a:cubicBezTo>
                <a:cubicBezTo>
                  <a:pt x="34" y="0"/>
                  <a:pt x="31" y="1"/>
                  <a:pt x="28" y="4"/>
                </a:cubicBezTo>
                <a:cubicBezTo>
                  <a:pt x="26" y="6"/>
                  <a:pt x="25" y="9"/>
                  <a:pt x="25" y="13"/>
                </a:cubicBezTo>
                <a:cubicBezTo>
                  <a:pt x="25" y="16"/>
                  <a:pt x="26" y="19"/>
                  <a:pt x="28" y="22"/>
                </a:cubicBezTo>
                <a:cubicBezTo>
                  <a:pt x="31" y="24"/>
                  <a:pt x="34" y="25"/>
                  <a:pt x="37" y="25"/>
                </a:cubicBezTo>
                <a:close/>
              </a:path>
            </a:pathLst>
          </a:custGeom>
          <a:solidFill>
            <a:srgbClr val="FFFFFF"/>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zh-CN">
              <a:solidFill>
                <a:srgbClr val="000000"/>
              </a:solidFill>
              <a:sym typeface="宋体" panose="02010600030101010101" pitchFamily="2" charset="-122"/>
            </a:endParaRPr>
          </a:p>
        </p:txBody>
      </p:sp>
      <p:sp>
        <p:nvSpPr>
          <p:cNvPr id="54" name="Freeform 16"/>
          <p:cNvSpPr>
            <a:spLocks noChangeArrowheads="1"/>
          </p:cNvSpPr>
          <p:nvPr/>
        </p:nvSpPr>
        <p:spPr bwMode="auto">
          <a:xfrm>
            <a:off x="3926492" y="1961290"/>
            <a:ext cx="93777" cy="23453"/>
          </a:xfrm>
          <a:custGeom>
            <a:avLst/>
            <a:gdLst>
              <a:gd name="T0" fmla="*/ 32 w 32"/>
              <a:gd name="T1" fmla="*/ 0 h 8"/>
              <a:gd name="T2" fmla="*/ 31 w 32"/>
              <a:gd name="T3" fmla="*/ 8 h 8"/>
              <a:gd name="T4" fmla="*/ 0 w 32"/>
              <a:gd name="T5" fmla="*/ 8 h 8"/>
              <a:gd name="T6" fmla="*/ 1 w 32"/>
              <a:gd name="T7" fmla="*/ 0 h 8"/>
              <a:gd name="T8" fmla="*/ 32 w 32"/>
              <a:gd name="T9" fmla="*/ 0 h 8"/>
              <a:gd name="T10" fmla="*/ 0 60000 65536"/>
              <a:gd name="T11" fmla="*/ 0 60000 65536"/>
              <a:gd name="T12" fmla="*/ 0 60000 65536"/>
              <a:gd name="T13" fmla="*/ 0 60000 65536"/>
              <a:gd name="T14" fmla="*/ 0 60000 65536"/>
              <a:gd name="T15" fmla="*/ 0 w 32"/>
              <a:gd name="T16" fmla="*/ 0 h 8"/>
              <a:gd name="T17" fmla="*/ 32 w 32"/>
              <a:gd name="T18" fmla="*/ 8 h 8"/>
            </a:gdLst>
            <a:ahLst/>
            <a:cxnLst>
              <a:cxn ang="T10">
                <a:pos x="T0" y="T1"/>
              </a:cxn>
              <a:cxn ang="T11">
                <a:pos x="T2" y="T3"/>
              </a:cxn>
              <a:cxn ang="T12">
                <a:pos x="T4" y="T5"/>
              </a:cxn>
              <a:cxn ang="T13">
                <a:pos x="T6" y="T7"/>
              </a:cxn>
              <a:cxn ang="T14">
                <a:pos x="T8" y="T9"/>
              </a:cxn>
            </a:cxnLst>
            <a:rect l="T15" t="T16" r="T17" b="T18"/>
            <a:pathLst>
              <a:path w="32" h="8">
                <a:moveTo>
                  <a:pt x="32" y="0"/>
                </a:moveTo>
                <a:lnTo>
                  <a:pt x="31" y="8"/>
                </a:lnTo>
                <a:lnTo>
                  <a:pt x="0" y="8"/>
                </a:lnTo>
                <a:lnTo>
                  <a:pt x="1" y="0"/>
                </a:lnTo>
                <a:lnTo>
                  <a:pt x="32" y="0"/>
                </a:lnTo>
                <a:close/>
              </a:path>
            </a:pathLst>
          </a:custGeom>
          <a:solidFill>
            <a:srgbClr val="FFFFFF"/>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zh-CN">
              <a:solidFill>
                <a:srgbClr val="000000"/>
              </a:solidFill>
              <a:sym typeface="宋体" panose="02010600030101010101" pitchFamily="2" charset="-122"/>
            </a:endParaRPr>
          </a:p>
        </p:txBody>
      </p:sp>
      <p:sp>
        <p:nvSpPr>
          <p:cNvPr id="55" name="Freeform 20"/>
          <p:cNvSpPr>
            <a:spLocks noEditPoints="1" noChangeArrowheads="1"/>
          </p:cNvSpPr>
          <p:nvPr/>
        </p:nvSpPr>
        <p:spPr bwMode="auto">
          <a:xfrm>
            <a:off x="4458381" y="2960474"/>
            <a:ext cx="202206" cy="598062"/>
          </a:xfrm>
          <a:custGeom>
            <a:avLst/>
            <a:gdLst>
              <a:gd name="T0" fmla="*/ 50 w 50"/>
              <a:gd name="T1" fmla="*/ 96 h 147"/>
              <a:gd name="T2" fmla="*/ 41 w 50"/>
              <a:gd name="T3" fmla="*/ 96 h 147"/>
              <a:gd name="T4" fmla="*/ 41 w 50"/>
              <a:gd name="T5" fmla="*/ 147 h 147"/>
              <a:gd name="T6" fmla="*/ 28 w 50"/>
              <a:gd name="T7" fmla="*/ 147 h 147"/>
              <a:gd name="T8" fmla="*/ 28 w 50"/>
              <a:gd name="T9" fmla="*/ 96 h 147"/>
              <a:gd name="T10" fmla="*/ 21 w 50"/>
              <a:gd name="T11" fmla="*/ 96 h 147"/>
              <a:gd name="T12" fmla="*/ 21 w 50"/>
              <a:gd name="T13" fmla="*/ 147 h 147"/>
              <a:gd name="T14" fmla="*/ 9 w 50"/>
              <a:gd name="T15" fmla="*/ 147 h 147"/>
              <a:gd name="T16" fmla="*/ 9 w 50"/>
              <a:gd name="T17" fmla="*/ 96 h 147"/>
              <a:gd name="T18" fmla="*/ 0 w 50"/>
              <a:gd name="T19" fmla="*/ 96 h 147"/>
              <a:gd name="T20" fmla="*/ 0 w 50"/>
              <a:gd name="T21" fmla="*/ 46 h 147"/>
              <a:gd name="T22" fmla="*/ 4 w 50"/>
              <a:gd name="T23" fmla="*/ 35 h 147"/>
              <a:gd name="T24" fmla="*/ 15 w 50"/>
              <a:gd name="T25" fmla="*/ 28 h 147"/>
              <a:gd name="T26" fmla="*/ 25 w 50"/>
              <a:gd name="T27" fmla="*/ 26 h 147"/>
              <a:gd name="T28" fmla="*/ 38 w 50"/>
              <a:gd name="T29" fmla="*/ 29 h 147"/>
              <a:gd name="T30" fmla="*/ 49 w 50"/>
              <a:gd name="T31" fmla="*/ 41 h 147"/>
              <a:gd name="T32" fmla="*/ 50 w 50"/>
              <a:gd name="T33" fmla="*/ 45 h 147"/>
              <a:gd name="T34" fmla="*/ 50 w 50"/>
              <a:gd name="T35" fmla="*/ 96 h 147"/>
              <a:gd name="T36" fmla="*/ 36 w 50"/>
              <a:gd name="T37" fmla="*/ 11 h 147"/>
              <a:gd name="T38" fmla="*/ 33 w 50"/>
              <a:gd name="T39" fmla="*/ 18 h 147"/>
              <a:gd name="T40" fmla="*/ 25 w 50"/>
              <a:gd name="T41" fmla="*/ 22 h 147"/>
              <a:gd name="T42" fmla="*/ 17 w 50"/>
              <a:gd name="T43" fmla="*/ 18 h 147"/>
              <a:gd name="T44" fmla="*/ 14 w 50"/>
              <a:gd name="T45" fmla="*/ 11 h 147"/>
              <a:gd name="T46" fmla="*/ 17 w 50"/>
              <a:gd name="T47" fmla="*/ 3 h 147"/>
              <a:gd name="T48" fmla="*/ 25 w 50"/>
              <a:gd name="T49" fmla="*/ 0 h 147"/>
              <a:gd name="T50" fmla="*/ 33 w 50"/>
              <a:gd name="T51" fmla="*/ 3 h 147"/>
              <a:gd name="T52" fmla="*/ 36 w 50"/>
              <a:gd name="T53" fmla="*/ 11 h 147"/>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50"/>
              <a:gd name="T82" fmla="*/ 0 h 147"/>
              <a:gd name="T83" fmla="*/ 50 w 50"/>
              <a:gd name="T84" fmla="*/ 147 h 147"/>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50" h="147">
                <a:moveTo>
                  <a:pt x="50" y="96"/>
                </a:moveTo>
                <a:cubicBezTo>
                  <a:pt x="41" y="96"/>
                  <a:pt x="41" y="96"/>
                  <a:pt x="41" y="96"/>
                </a:cubicBezTo>
                <a:cubicBezTo>
                  <a:pt x="41" y="147"/>
                  <a:pt x="41" y="147"/>
                  <a:pt x="41" y="147"/>
                </a:cubicBezTo>
                <a:cubicBezTo>
                  <a:pt x="28" y="147"/>
                  <a:pt x="28" y="147"/>
                  <a:pt x="28" y="147"/>
                </a:cubicBezTo>
                <a:cubicBezTo>
                  <a:pt x="28" y="96"/>
                  <a:pt x="28" y="96"/>
                  <a:pt x="28" y="96"/>
                </a:cubicBezTo>
                <a:cubicBezTo>
                  <a:pt x="21" y="96"/>
                  <a:pt x="21" y="96"/>
                  <a:pt x="21" y="96"/>
                </a:cubicBezTo>
                <a:cubicBezTo>
                  <a:pt x="21" y="147"/>
                  <a:pt x="21" y="147"/>
                  <a:pt x="21" y="147"/>
                </a:cubicBezTo>
                <a:cubicBezTo>
                  <a:pt x="9" y="147"/>
                  <a:pt x="9" y="147"/>
                  <a:pt x="9" y="147"/>
                </a:cubicBezTo>
                <a:cubicBezTo>
                  <a:pt x="9" y="96"/>
                  <a:pt x="9" y="96"/>
                  <a:pt x="9" y="96"/>
                </a:cubicBezTo>
                <a:cubicBezTo>
                  <a:pt x="0" y="96"/>
                  <a:pt x="0" y="96"/>
                  <a:pt x="0" y="96"/>
                </a:cubicBezTo>
                <a:cubicBezTo>
                  <a:pt x="0" y="46"/>
                  <a:pt x="0" y="46"/>
                  <a:pt x="0" y="46"/>
                </a:cubicBezTo>
                <a:cubicBezTo>
                  <a:pt x="0" y="42"/>
                  <a:pt x="1" y="39"/>
                  <a:pt x="4" y="35"/>
                </a:cubicBezTo>
                <a:cubicBezTo>
                  <a:pt x="8" y="31"/>
                  <a:pt x="11" y="29"/>
                  <a:pt x="15" y="28"/>
                </a:cubicBezTo>
                <a:cubicBezTo>
                  <a:pt x="20" y="27"/>
                  <a:pt x="23" y="26"/>
                  <a:pt x="25" y="26"/>
                </a:cubicBezTo>
                <a:cubicBezTo>
                  <a:pt x="30" y="26"/>
                  <a:pt x="34" y="27"/>
                  <a:pt x="38" y="29"/>
                </a:cubicBezTo>
                <a:cubicBezTo>
                  <a:pt x="44" y="32"/>
                  <a:pt x="47" y="36"/>
                  <a:pt x="49" y="41"/>
                </a:cubicBezTo>
                <a:cubicBezTo>
                  <a:pt x="50" y="43"/>
                  <a:pt x="50" y="44"/>
                  <a:pt x="50" y="45"/>
                </a:cubicBezTo>
                <a:lnTo>
                  <a:pt x="50" y="96"/>
                </a:lnTo>
                <a:close/>
                <a:moveTo>
                  <a:pt x="36" y="11"/>
                </a:moveTo>
                <a:cubicBezTo>
                  <a:pt x="36" y="14"/>
                  <a:pt x="35" y="16"/>
                  <a:pt x="33" y="18"/>
                </a:cubicBezTo>
                <a:cubicBezTo>
                  <a:pt x="31" y="20"/>
                  <a:pt x="28" y="22"/>
                  <a:pt x="25" y="22"/>
                </a:cubicBezTo>
                <a:cubicBezTo>
                  <a:pt x="22" y="22"/>
                  <a:pt x="19" y="20"/>
                  <a:pt x="17" y="18"/>
                </a:cubicBezTo>
                <a:cubicBezTo>
                  <a:pt x="15" y="16"/>
                  <a:pt x="14" y="14"/>
                  <a:pt x="14" y="11"/>
                </a:cubicBezTo>
                <a:cubicBezTo>
                  <a:pt x="14" y="8"/>
                  <a:pt x="15" y="5"/>
                  <a:pt x="17" y="3"/>
                </a:cubicBezTo>
                <a:cubicBezTo>
                  <a:pt x="20" y="1"/>
                  <a:pt x="22" y="0"/>
                  <a:pt x="25" y="0"/>
                </a:cubicBezTo>
                <a:cubicBezTo>
                  <a:pt x="28" y="0"/>
                  <a:pt x="31" y="1"/>
                  <a:pt x="33" y="3"/>
                </a:cubicBezTo>
                <a:cubicBezTo>
                  <a:pt x="35" y="5"/>
                  <a:pt x="36" y="8"/>
                  <a:pt x="36" y="11"/>
                </a:cubicBezTo>
                <a:close/>
              </a:path>
            </a:pathLst>
          </a:custGeom>
          <a:solidFill>
            <a:srgbClr val="FFFFFF"/>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zh-CN">
              <a:solidFill>
                <a:srgbClr val="000000"/>
              </a:solidFill>
              <a:sym typeface="宋体" panose="02010600030101010101" pitchFamily="2" charset="-122"/>
            </a:endParaRPr>
          </a:p>
        </p:txBody>
      </p:sp>
      <p:sp>
        <p:nvSpPr>
          <p:cNvPr id="56" name="Freeform 21"/>
          <p:cNvSpPr>
            <a:spLocks noChangeArrowheads="1"/>
          </p:cNvSpPr>
          <p:nvPr/>
        </p:nvSpPr>
        <p:spPr bwMode="auto">
          <a:xfrm>
            <a:off x="3947006" y="3173021"/>
            <a:ext cx="172900" cy="172968"/>
          </a:xfrm>
          <a:custGeom>
            <a:avLst/>
            <a:gdLst>
              <a:gd name="T0" fmla="*/ 32 w 59"/>
              <a:gd name="T1" fmla="*/ 0 h 59"/>
              <a:gd name="T2" fmla="*/ 32 w 59"/>
              <a:gd name="T3" fmla="*/ 26 h 59"/>
              <a:gd name="T4" fmla="*/ 59 w 59"/>
              <a:gd name="T5" fmla="*/ 26 h 59"/>
              <a:gd name="T6" fmla="*/ 59 w 59"/>
              <a:gd name="T7" fmla="*/ 33 h 59"/>
              <a:gd name="T8" fmla="*/ 32 w 59"/>
              <a:gd name="T9" fmla="*/ 33 h 59"/>
              <a:gd name="T10" fmla="*/ 32 w 59"/>
              <a:gd name="T11" fmla="*/ 59 h 59"/>
              <a:gd name="T12" fmla="*/ 27 w 59"/>
              <a:gd name="T13" fmla="*/ 59 h 59"/>
              <a:gd name="T14" fmla="*/ 27 w 59"/>
              <a:gd name="T15" fmla="*/ 33 h 59"/>
              <a:gd name="T16" fmla="*/ 0 w 59"/>
              <a:gd name="T17" fmla="*/ 33 h 59"/>
              <a:gd name="T18" fmla="*/ 0 w 59"/>
              <a:gd name="T19" fmla="*/ 26 h 59"/>
              <a:gd name="T20" fmla="*/ 27 w 59"/>
              <a:gd name="T21" fmla="*/ 26 h 59"/>
              <a:gd name="T22" fmla="*/ 27 w 59"/>
              <a:gd name="T23" fmla="*/ 0 h 59"/>
              <a:gd name="T24" fmla="*/ 32 w 59"/>
              <a:gd name="T25" fmla="*/ 0 h 5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9"/>
              <a:gd name="T40" fmla="*/ 0 h 59"/>
              <a:gd name="T41" fmla="*/ 59 w 59"/>
              <a:gd name="T42" fmla="*/ 59 h 5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9" h="59">
                <a:moveTo>
                  <a:pt x="32" y="0"/>
                </a:moveTo>
                <a:lnTo>
                  <a:pt x="32" y="26"/>
                </a:lnTo>
                <a:lnTo>
                  <a:pt x="59" y="26"/>
                </a:lnTo>
                <a:lnTo>
                  <a:pt x="59" y="33"/>
                </a:lnTo>
                <a:lnTo>
                  <a:pt x="32" y="33"/>
                </a:lnTo>
                <a:lnTo>
                  <a:pt x="32" y="59"/>
                </a:lnTo>
                <a:lnTo>
                  <a:pt x="27" y="59"/>
                </a:lnTo>
                <a:lnTo>
                  <a:pt x="27" y="33"/>
                </a:lnTo>
                <a:lnTo>
                  <a:pt x="0" y="33"/>
                </a:lnTo>
                <a:lnTo>
                  <a:pt x="0" y="26"/>
                </a:lnTo>
                <a:lnTo>
                  <a:pt x="27" y="26"/>
                </a:lnTo>
                <a:lnTo>
                  <a:pt x="27" y="0"/>
                </a:lnTo>
                <a:lnTo>
                  <a:pt x="32" y="0"/>
                </a:lnTo>
                <a:close/>
              </a:path>
            </a:pathLst>
          </a:custGeom>
          <a:solidFill>
            <a:srgbClr val="FFFFFF"/>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zh-CN">
              <a:solidFill>
                <a:srgbClr val="000000"/>
              </a:solidFill>
              <a:sym typeface="宋体" panose="02010600030101010101" pitchFamily="2" charset="-122"/>
            </a:endParaRPr>
          </a:p>
        </p:txBody>
      </p:sp>
      <p:sp>
        <p:nvSpPr>
          <p:cNvPr id="58" name="矩形 1"/>
          <p:cNvSpPr>
            <a:spLocks noChangeArrowheads="1"/>
          </p:cNvSpPr>
          <p:nvPr/>
        </p:nvSpPr>
        <p:spPr bwMode="auto">
          <a:xfrm>
            <a:off x="953208" y="2873716"/>
            <a:ext cx="1832750"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spAutoFit/>
          </a:bodyPr>
          <a:lstStyle/>
          <a:p>
            <a:r>
              <a:rPr lang="zh-CN" altLang="en-US" sz="900" kern="0" dirty="0">
                <a:solidFill>
                  <a:schemeClr val="bg1"/>
                </a:solidFill>
                <a:latin typeface="微软雅黑" panose="020B0503020204020204" pitchFamily="34" charset="-122"/>
                <a:ea typeface="微软雅黑" panose="020B0503020204020204" pitchFamily="34" charset="-122"/>
                <a:cs typeface="Raleway Light"/>
              </a:rPr>
              <a:t>这里输入简单的文字概述里输入简单文字概述输入简单的文字概述</a:t>
            </a:r>
            <a:endParaRPr lang="zh-CN" altLang="en-US" sz="9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9" name="矩形 1"/>
          <p:cNvSpPr>
            <a:spLocks noChangeArrowheads="1"/>
          </p:cNvSpPr>
          <p:nvPr/>
        </p:nvSpPr>
        <p:spPr bwMode="auto">
          <a:xfrm>
            <a:off x="6337136" y="1846861"/>
            <a:ext cx="1832750" cy="506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spAutoFit/>
          </a:bodyPr>
          <a:lstStyle/>
          <a:p>
            <a:r>
              <a:rPr lang="zh-CN" altLang="en-US" sz="900" kern="0" dirty="0">
                <a:solidFill>
                  <a:schemeClr val="bg1"/>
                </a:solidFill>
                <a:latin typeface="微软雅黑" panose="020B0503020204020204" pitchFamily="34" charset="-122"/>
                <a:ea typeface="微软雅黑" panose="020B0503020204020204" pitchFamily="34" charset="-122"/>
                <a:cs typeface="Raleway Light"/>
              </a:rPr>
              <a:t>这里输入简单的文字概述里输入简单文字概述输入简单的文字概述</a:t>
            </a:r>
            <a:endParaRPr lang="zh-CN" altLang="en-US" sz="9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0" name="矩形 1"/>
          <p:cNvSpPr>
            <a:spLocks noChangeArrowheads="1"/>
          </p:cNvSpPr>
          <p:nvPr/>
        </p:nvSpPr>
        <p:spPr bwMode="auto">
          <a:xfrm>
            <a:off x="6337136" y="2873716"/>
            <a:ext cx="1832750"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spAutoFit/>
          </a:bodyPr>
          <a:lstStyle/>
          <a:p>
            <a:r>
              <a:rPr lang="zh-CN" altLang="en-US" sz="900" kern="0" dirty="0">
                <a:solidFill>
                  <a:schemeClr val="bg1"/>
                </a:solidFill>
                <a:latin typeface="微软雅黑" panose="020B0503020204020204" pitchFamily="34" charset="-122"/>
                <a:ea typeface="微软雅黑" panose="020B0503020204020204" pitchFamily="34" charset="-122"/>
                <a:cs typeface="Raleway Light"/>
              </a:rPr>
              <a:t>这里输入简单的文字概述里输入简单文字概述输入简单的文字概述</a:t>
            </a:r>
            <a:endParaRPr lang="zh-CN" altLang="en-US" sz="9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1" name="TextBox 682"/>
          <p:cNvSpPr>
            <a:spLocks noChangeArrowheads="1"/>
          </p:cNvSpPr>
          <p:nvPr/>
        </p:nvSpPr>
        <p:spPr bwMode="auto">
          <a:xfrm>
            <a:off x="4891430" y="1830436"/>
            <a:ext cx="56938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2000" dirty="0">
                <a:solidFill>
                  <a:schemeClr val="bg1"/>
                </a:solidFill>
                <a:latin typeface="方正中等线简体" pitchFamily="2" charset="-122"/>
                <a:ea typeface="方正中等线简体" pitchFamily="2" charset="-122"/>
              </a:rPr>
              <a:t>36%</a:t>
            </a:r>
            <a:endParaRPr lang="zh-CN" altLang="en-US" sz="2000" dirty="0">
              <a:solidFill>
                <a:schemeClr val="bg1"/>
              </a:solidFill>
              <a:latin typeface="方正中等线简体" pitchFamily="2" charset="-122"/>
              <a:ea typeface="方正中等线简体" pitchFamily="2" charset="-122"/>
            </a:endParaRPr>
          </a:p>
        </p:txBody>
      </p:sp>
      <p:sp>
        <p:nvSpPr>
          <p:cNvPr id="62" name="TextBox 682"/>
          <p:cNvSpPr>
            <a:spLocks noChangeArrowheads="1"/>
          </p:cNvSpPr>
          <p:nvPr/>
        </p:nvSpPr>
        <p:spPr bwMode="auto">
          <a:xfrm>
            <a:off x="4891430" y="3098768"/>
            <a:ext cx="56938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2000">
                <a:solidFill>
                  <a:schemeClr val="bg1"/>
                </a:solidFill>
                <a:latin typeface="方正中等线简体" pitchFamily="2" charset="-122"/>
                <a:ea typeface="方正中等线简体" pitchFamily="2" charset="-122"/>
              </a:rPr>
              <a:t>54%</a:t>
            </a:r>
            <a:endParaRPr lang="zh-CN" altLang="en-US" sz="2000">
              <a:solidFill>
                <a:schemeClr val="bg1"/>
              </a:solidFill>
              <a:latin typeface="方正中等线简体" pitchFamily="2" charset="-122"/>
              <a:ea typeface="方正中等线简体" pitchFamily="2" charset="-122"/>
            </a:endParaRPr>
          </a:p>
        </p:txBody>
      </p:sp>
      <p:sp>
        <p:nvSpPr>
          <p:cNvPr id="5" name="文本框 4"/>
          <p:cNvSpPr txBox="1"/>
          <p:nvPr/>
        </p:nvSpPr>
        <p:spPr>
          <a:xfrm>
            <a:off x="862330" y="663575"/>
            <a:ext cx="1605280" cy="460375"/>
          </a:xfrm>
          <a:prstGeom prst="rect">
            <a:avLst/>
          </a:prstGeom>
          <a:noFill/>
        </p:spPr>
        <p:txBody>
          <a:bodyPr wrap="none" rtlCol="0" anchor="t">
            <a:spAutoFit/>
          </a:bodyPr>
          <a:p>
            <a:pPr algn="l">
              <a:lnSpc>
                <a:spcPct val="150000"/>
              </a:lnSpc>
              <a:spcBef>
                <a:spcPct val="0"/>
              </a:spcBef>
            </a:pPr>
            <a:r>
              <a:rPr lang="zh-CN" altLang="en-US" sz="1600" b="1" dirty="0" smtClean="0">
                <a:solidFill>
                  <a:schemeClr val="bg1">
                    <a:lumMod val="65000"/>
                  </a:schemeClr>
                </a:solidFill>
                <a:latin typeface="微软雅黑" panose="020B0503020204020204" pitchFamily="34" charset="-122"/>
                <a:ea typeface="微软雅黑" panose="020B0503020204020204" pitchFamily="34" charset="-122"/>
                <a:sym typeface="+mn-ea"/>
              </a:rPr>
              <a:t>待编稿库流程图</a:t>
            </a:r>
            <a:endParaRPr lang="en-US" altLang="zh-CN" sz="1600" b="1" dirty="0" smtClean="0">
              <a:solidFill>
                <a:schemeClr val="bg1">
                  <a:lumMod val="6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pic>
        <p:nvPicPr>
          <p:cNvPr id="2" name="内容占位符 4" descr="02.png"/>
          <p:cNvPicPr>
            <a:picLocks noChangeAspect="1"/>
          </p:cNvPicPr>
          <p:nvPr/>
        </p:nvPicPr>
        <p:blipFill>
          <a:blip r:embed="rId1"/>
          <a:stretch>
            <a:fillRect/>
          </a:stretch>
        </p:blipFill>
        <p:spPr>
          <a:xfrm>
            <a:off x="2216468" y="547053"/>
            <a:ext cx="5711825" cy="4714875"/>
          </a:xfrm>
          <a:prstGeom prst="rect">
            <a:avLst/>
          </a:prstGeom>
          <a:effectLst>
            <a:outerShdw blurRad="50800" dist="38100" dir="2700000" algn="tl" rotWithShape="0">
              <a:prstClr val="black">
                <a:alpha val="40000"/>
              </a:prstClr>
            </a:outerShdw>
          </a:effectLst>
        </p:spPr>
      </p:pic>
    </p:spTree>
  </p:cSld>
  <p:clrMapOvr>
    <a:masterClrMapping/>
  </p:clrMapOvr>
  <mc:AlternateContent xmlns:mc="http://schemas.openxmlformats.org/markup-compatibility/2006">
    <mc:Choice xmlns:p14="http://schemas.microsoft.com/office/powerpoint/2010/main" Requires="p14">
      <p:transition spd="slow" p14:dur="1200" advClick="0" advTm="0">
        <p14:prism/>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54"/>
                                        </p:tgtEl>
                                        <p:attrNameLst>
                                          <p:attrName>style.visibility</p:attrName>
                                        </p:attrNameLst>
                                      </p:cBhvr>
                                      <p:to>
                                        <p:strVal val="visible"/>
                                      </p:to>
                                    </p:set>
                                  </p:childTnLst>
                                </p:cTn>
                              </p:par>
                            </p:childTnLst>
                          </p:cTn>
                        </p:par>
                        <p:par>
                          <p:cTn id="7" fill="hold">
                            <p:stCondLst>
                              <p:cond delay="0"/>
                            </p:stCondLst>
                            <p:childTnLst>
                              <p:par>
                                <p:cTn id="8" presetID="53" presetClass="entr" presetSubtype="16" fill="hold" grpId="0" nodeType="afterEffect">
                                  <p:stCondLst>
                                    <p:cond delay="0"/>
                                  </p:stCondLst>
                                  <p:childTnLst>
                                    <p:set>
                                      <p:cBhvr>
                                        <p:cTn id="9" dur="1" fill="hold">
                                          <p:stCondLst>
                                            <p:cond delay="0"/>
                                          </p:stCondLst>
                                        </p:cTn>
                                        <p:tgtEl>
                                          <p:spTgt spid="53"/>
                                        </p:tgtEl>
                                        <p:attrNameLst>
                                          <p:attrName>style.visibility</p:attrName>
                                        </p:attrNameLst>
                                      </p:cBhvr>
                                      <p:to>
                                        <p:strVal val="visible"/>
                                      </p:to>
                                    </p:set>
                                    <p:anim calcmode="lin" valueType="num">
                                      <p:cBhvr>
                                        <p:cTn id="10" dur="500" fill="hold"/>
                                        <p:tgtEl>
                                          <p:spTgt spid="53"/>
                                        </p:tgtEl>
                                        <p:attrNameLst>
                                          <p:attrName>ppt_w</p:attrName>
                                        </p:attrNameLst>
                                      </p:cBhvr>
                                      <p:tavLst>
                                        <p:tav tm="0">
                                          <p:val>
                                            <p:fltVal val="0"/>
                                          </p:val>
                                        </p:tav>
                                        <p:tav tm="100000">
                                          <p:val>
                                            <p:strVal val="#ppt_w"/>
                                          </p:val>
                                        </p:tav>
                                      </p:tavLst>
                                    </p:anim>
                                    <p:anim calcmode="lin" valueType="num">
                                      <p:cBhvr>
                                        <p:cTn id="11" dur="500" fill="hold"/>
                                        <p:tgtEl>
                                          <p:spTgt spid="53"/>
                                        </p:tgtEl>
                                        <p:attrNameLst>
                                          <p:attrName>ppt_h</p:attrName>
                                        </p:attrNameLst>
                                      </p:cBhvr>
                                      <p:tavLst>
                                        <p:tav tm="0">
                                          <p:val>
                                            <p:fltVal val="0"/>
                                          </p:val>
                                        </p:tav>
                                        <p:tav tm="100000">
                                          <p:val>
                                            <p:strVal val="#ppt_h"/>
                                          </p:val>
                                        </p:tav>
                                      </p:tavLst>
                                    </p:anim>
                                    <p:animEffect transition="in" filter="fade">
                                      <p:cBhvr>
                                        <p:cTn id="12" dur="500"/>
                                        <p:tgtEl>
                                          <p:spTgt spid="53"/>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61"/>
                                        </p:tgtEl>
                                        <p:attrNameLst>
                                          <p:attrName>style.visibility</p:attrName>
                                        </p:attrNameLst>
                                      </p:cBhvr>
                                      <p:to>
                                        <p:strVal val="visible"/>
                                      </p:to>
                                    </p:set>
                                    <p:animEffect transition="in" filter="fade">
                                      <p:cBhvr>
                                        <p:cTn id="16" dur="500"/>
                                        <p:tgtEl>
                                          <p:spTgt spid="61"/>
                                        </p:tgtEl>
                                      </p:cBhvr>
                                    </p:animEffect>
                                  </p:childTnLst>
                                </p:cTn>
                              </p:par>
                            </p:childTnLst>
                          </p:cTn>
                        </p:par>
                        <p:par>
                          <p:cTn id="17" fill="hold">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59"/>
                                        </p:tgtEl>
                                        <p:attrNameLst>
                                          <p:attrName>style.visibility</p:attrName>
                                        </p:attrNameLst>
                                      </p:cBhvr>
                                      <p:to>
                                        <p:strVal val="visible"/>
                                      </p:to>
                                    </p:set>
                                    <p:animEffect transition="in" filter="wipe(left)">
                                      <p:cBhvr>
                                        <p:cTn id="20" dur="500"/>
                                        <p:tgtEl>
                                          <p:spTgt spid="59"/>
                                        </p:tgtEl>
                                      </p:cBhvr>
                                    </p:animEffect>
                                  </p:childTnLst>
                                </p:cTn>
                              </p:par>
                            </p:childTnLst>
                          </p:cTn>
                        </p:par>
                        <p:par>
                          <p:cTn id="21" fill="hold">
                            <p:stCondLst>
                              <p:cond delay="1500"/>
                            </p:stCondLst>
                            <p:childTnLst>
                              <p:par>
                                <p:cTn id="22" presetID="1" presetClass="entr" presetSubtype="0" fill="hold" grpId="0" nodeType="afterEffect">
                                  <p:stCondLst>
                                    <p:cond delay="0"/>
                                  </p:stCondLst>
                                  <p:childTnLst>
                                    <p:set>
                                      <p:cBhvr>
                                        <p:cTn id="23" dur="1" fill="hold">
                                          <p:stCondLst>
                                            <p:cond delay="0"/>
                                          </p:stCondLst>
                                        </p:cTn>
                                        <p:tgtEl>
                                          <p:spTgt spid="56"/>
                                        </p:tgtEl>
                                        <p:attrNameLst>
                                          <p:attrName>style.visibility</p:attrName>
                                        </p:attrNameLst>
                                      </p:cBhvr>
                                      <p:to>
                                        <p:strVal val="visible"/>
                                      </p:to>
                                    </p:set>
                                  </p:childTnLst>
                                </p:cTn>
                              </p:par>
                            </p:childTnLst>
                          </p:cTn>
                        </p:par>
                        <p:par>
                          <p:cTn id="24" fill="hold">
                            <p:stCondLst>
                              <p:cond delay="1500"/>
                            </p:stCondLst>
                            <p:childTnLst>
                              <p:par>
                                <p:cTn id="25" presetID="53" presetClass="entr" presetSubtype="16" fill="hold" grpId="0" nodeType="afterEffect">
                                  <p:stCondLst>
                                    <p:cond delay="0"/>
                                  </p:stCondLst>
                                  <p:childTnLst>
                                    <p:set>
                                      <p:cBhvr>
                                        <p:cTn id="26" dur="1" fill="hold">
                                          <p:stCondLst>
                                            <p:cond delay="0"/>
                                          </p:stCondLst>
                                        </p:cTn>
                                        <p:tgtEl>
                                          <p:spTgt spid="55"/>
                                        </p:tgtEl>
                                        <p:attrNameLst>
                                          <p:attrName>style.visibility</p:attrName>
                                        </p:attrNameLst>
                                      </p:cBhvr>
                                      <p:to>
                                        <p:strVal val="visible"/>
                                      </p:to>
                                    </p:set>
                                    <p:anim calcmode="lin" valueType="num">
                                      <p:cBhvr>
                                        <p:cTn id="27" dur="500" fill="hold"/>
                                        <p:tgtEl>
                                          <p:spTgt spid="55"/>
                                        </p:tgtEl>
                                        <p:attrNameLst>
                                          <p:attrName>ppt_w</p:attrName>
                                        </p:attrNameLst>
                                      </p:cBhvr>
                                      <p:tavLst>
                                        <p:tav tm="0">
                                          <p:val>
                                            <p:fltVal val="0"/>
                                          </p:val>
                                        </p:tav>
                                        <p:tav tm="100000">
                                          <p:val>
                                            <p:strVal val="#ppt_w"/>
                                          </p:val>
                                        </p:tav>
                                      </p:tavLst>
                                    </p:anim>
                                    <p:anim calcmode="lin" valueType="num">
                                      <p:cBhvr>
                                        <p:cTn id="28" dur="500" fill="hold"/>
                                        <p:tgtEl>
                                          <p:spTgt spid="55"/>
                                        </p:tgtEl>
                                        <p:attrNameLst>
                                          <p:attrName>ppt_h</p:attrName>
                                        </p:attrNameLst>
                                      </p:cBhvr>
                                      <p:tavLst>
                                        <p:tav tm="0">
                                          <p:val>
                                            <p:fltVal val="0"/>
                                          </p:val>
                                        </p:tav>
                                        <p:tav tm="100000">
                                          <p:val>
                                            <p:strVal val="#ppt_h"/>
                                          </p:val>
                                        </p:tav>
                                      </p:tavLst>
                                    </p:anim>
                                    <p:animEffect transition="in" filter="fade">
                                      <p:cBhvr>
                                        <p:cTn id="29" dur="500"/>
                                        <p:tgtEl>
                                          <p:spTgt spid="55"/>
                                        </p:tgtEl>
                                      </p:cBhvr>
                                    </p:animEffect>
                                  </p:childTnLst>
                                </p:cTn>
                              </p:par>
                            </p:childTnLst>
                          </p:cTn>
                        </p:par>
                        <p:par>
                          <p:cTn id="30" fill="hold">
                            <p:stCondLst>
                              <p:cond delay="2000"/>
                            </p:stCondLst>
                            <p:childTnLst>
                              <p:par>
                                <p:cTn id="31" presetID="10" presetClass="entr" presetSubtype="0" fill="hold" grpId="0" nodeType="afterEffect">
                                  <p:stCondLst>
                                    <p:cond delay="0"/>
                                  </p:stCondLst>
                                  <p:childTnLst>
                                    <p:set>
                                      <p:cBhvr>
                                        <p:cTn id="32" dur="1" fill="hold">
                                          <p:stCondLst>
                                            <p:cond delay="0"/>
                                          </p:stCondLst>
                                        </p:cTn>
                                        <p:tgtEl>
                                          <p:spTgt spid="62"/>
                                        </p:tgtEl>
                                        <p:attrNameLst>
                                          <p:attrName>style.visibility</p:attrName>
                                        </p:attrNameLst>
                                      </p:cBhvr>
                                      <p:to>
                                        <p:strVal val="visible"/>
                                      </p:to>
                                    </p:set>
                                    <p:animEffect transition="in" filter="fade">
                                      <p:cBhvr>
                                        <p:cTn id="33" dur="500"/>
                                        <p:tgtEl>
                                          <p:spTgt spid="62"/>
                                        </p:tgtEl>
                                      </p:cBhvr>
                                    </p:animEffect>
                                  </p:childTnLst>
                                </p:cTn>
                              </p:par>
                            </p:childTnLst>
                          </p:cTn>
                        </p:par>
                        <p:par>
                          <p:cTn id="34" fill="hold">
                            <p:stCondLst>
                              <p:cond delay="2500"/>
                            </p:stCondLst>
                            <p:childTnLst>
                              <p:par>
                                <p:cTn id="35" presetID="22" presetClass="entr" presetSubtype="8" fill="hold" grpId="0" nodeType="afterEffect">
                                  <p:stCondLst>
                                    <p:cond delay="0"/>
                                  </p:stCondLst>
                                  <p:childTnLst>
                                    <p:set>
                                      <p:cBhvr>
                                        <p:cTn id="36" dur="1" fill="hold">
                                          <p:stCondLst>
                                            <p:cond delay="0"/>
                                          </p:stCondLst>
                                        </p:cTn>
                                        <p:tgtEl>
                                          <p:spTgt spid="58"/>
                                        </p:tgtEl>
                                        <p:attrNameLst>
                                          <p:attrName>style.visibility</p:attrName>
                                        </p:attrNameLst>
                                      </p:cBhvr>
                                      <p:to>
                                        <p:strVal val="visible"/>
                                      </p:to>
                                    </p:set>
                                    <p:animEffect transition="in" filter="wipe(left)">
                                      <p:cBhvr>
                                        <p:cTn id="37" dur="500"/>
                                        <p:tgtEl>
                                          <p:spTgt spid="58"/>
                                        </p:tgtEl>
                                      </p:cBhvr>
                                    </p:animEffect>
                                  </p:childTnLst>
                                </p:cTn>
                              </p:par>
                            </p:childTnLst>
                          </p:cTn>
                        </p:par>
                        <p:par>
                          <p:cTn id="38" fill="hold">
                            <p:stCondLst>
                              <p:cond delay="3000"/>
                            </p:stCondLst>
                            <p:childTnLst>
                              <p:par>
                                <p:cTn id="39" presetID="22" presetClass="entr" presetSubtype="8" fill="hold" grpId="0" nodeType="afterEffect">
                                  <p:stCondLst>
                                    <p:cond delay="0"/>
                                  </p:stCondLst>
                                  <p:childTnLst>
                                    <p:set>
                                      <p:cBhvr>
                                        <p:cTn id="40" dur="1" fill="hold">
                                          <p:stCondLst>
                                            <p:cond delay="0"/>
                                          </p:stCondLst>
                                        </p:cTn>
                                        <p:tgtEl>
                                          <p:spTgt spid="60"/>
                                        </p:tgtEl>
                                        <p:attrNameLst>
                                          <p:attrName>style.visibility</p:attrName>
                                        </p:attrNameLst>
                                      </p:cBhvr>
                                      <p:to>
                                        <p:strVal val="visible"/>
                                      </p:to>
                                    </p:set>
                                    <p:animEffect transition="in" filter="wipe(left)">
                                      <p:cBhvr>
                                        <p:cTn id="41"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bldLvl="0" animBg="1"/>
      <p:bldP spid="54" grpId="0" bldLvl="0" animBg="1"/>
      <p:bldP spid="55" grpId="0" bldLvl="0" animBg="1"/>
      <p:bldP spid="56" grpId="0" bldLvl="0" animBg="1"/>
      <p:bldP spid="58" grpId="0"/>
      <p:bldP spid="59" grpId="0"/>
      <p:bldP spid="60" grpId="0"/>
      <p:bldP spid="61" grpId="0"/>
      <p:bldP spid="6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Freeform 15"/>
          <p:cNvSpPr>
            <a:spLocks noEditPoints="1" noChangeArrowheads="1"/>
          </p:cNvSpPr>
          <p:nvPr/>
        </p:nvSpPr>
        <p:spPr bwMode="auto">
          <a:xfrm>
            <a:off x="4370466" y="1637342"/>
            <a:ext cx="313566" cy="674285"/>
          </a:xfrm>
          <a:custGeom>
            <a:avLst/>
            <a:gdLst>
              <a:gd name="T0" fmla="*/ 72 w 77"/>
              <a:gd name="T1" fmla="*/ 96 h 165"/>
              <a:gd name="T2" fmla="*/ 77 w 77"/>
              <a:gd name="T3" fmla="*/ 94 h 165"/>
              <a:gd name="T4" fmla="*/ 53 w 77"/>
              <a:gd name="T5" fmla="*/ 38 h 165"/>
              <a:gd name="T6" fmla="*/ 23 w 77"/>
              <a:gd name="T7" fmla="*/ 38 h 165"/>
              <a:gd name="T8" fmla="*/ 0 w 77"/>
              <a:gd name="T9" fmla="*/ 94 h 165"/>
              <a:gd name="T10" fmla="*/ 5 w 77"/>
              <a:gd name="T11" fmla="*/ 96 h 165"/>
              <a:gd name="T12" fmla="*/ 26 w 77"/>
              <a:gd name="T13" fmla="*/ 56 h 165"/>
              <a:gd name="T14" fmla="*/ 29 w 77"/>
              <a:gd name="T15" fmla="*/ 74 h 165"/>
              <a:gd name="T16" fmla="*/ 7 w 77"/>
              <a:gd name="T17" fmla="*/ 112 h 165"/>
              <a:gd name="T18" fmla="*/ 29 w 77"/>
              <a:gd name="T19" fmla="*/ 112 h 165"/>
              <a:gd name="T20" fmla="*/ 36 w 77"/>
              <a:gd name="T21" fmla="*/ 165 h 165"/>
              <a:gd name="T22" fmla="*/ 42 w 77"/>
              <a:gd name="T23" fmla="*/ 165 h 165"/>
              <a:gd name="T24" fmla="*/ 48 w 77"/>
              <a:gd name="T25" fmla="*/ 112 h 165"/>
              <a:gd name="T26" fmla="*/ 69 w 77"/>
              <a:gd name="T27" fmla="*/ 112 h 165"/>
              <a:gd name="T28" fmla="*/ 48 w 77"/>
              <a:gd name="T29" fmla="*/ 74 h 165"/>
              <a:gd name="T30" fmla="*/ 51 w 77"/>
              <a:gd name="T31" fmla="*/ 56 h 165"/>
              <a:gd name="T32" fmla="*/ 72 w 77"/>
              <a:gd name="T33" fmla="*/ 96 h 165"/>
              <a:gd name="T34" fmla="*/ 37 w 77"/>
              <a:gd name="T35" fmla="*/ 25 h 165"/>
              <a:gd name="T36" fmla="*/ 46 w 77"/>
              <a:gd name="T37" fmla="*/ 22 h 165"/>
              <a:gd name="T38" fmla="*/ 50 w 77"/>
              <a:gd name="T39" fmla="*/ 13 h 165"/>
              <a:gd name="T40" fmla="*/ 47 w 77"/>
              <a:gd name="T41" fmla="*/ 4 h 165"/>
              <a:gd name="T42" fmla="*/ 37 w 77"/>
              <a:gd name="T43" fmla="*/ 0 h 165"/>
              <a:gd name="T44" fmla="*/ 28 w 77"/>
              <a:gd name="T45" fmla="*/ 4 h 165"/>
              <a:gd name="T46" fmla="*/ 25 w 77"/>
              <a:gd name="T47" fmla="*/ 13 h 165"/>
              <a:gd name="T48" fmla="*/ 28 w 77"/>
              <a:gd name="T49" fmla="*/ 22 h 165"/>
              <a:gd name="T50" fmla="*/ 37 w 77"/>
              <a:gd name="T51" fmla="*/ 25 h 165"/>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77"/>
              <a:gd name="T79" fmla="*/ 0 h 165"/>
              <a:gd name="T80" fmla="*/ 77 w 77"/>
              <a:gd name="T81" fmla="*/ 165 h 165"/>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77" h="165">
                <a:moveTo>
                  <a:pt x="72" y="96"/>
                </a:moveTo>
                <a:cubicBezTo>
                  <a:pt x="74" y="96"/>
                  <a:pt x="76" y="95"/>
                  <a:pt x="77" y="94"/>
                </a:cubicBezTo>
                <a:cubicBezTo>
                  <a:pt x="53" y="38"/>
                  <a:pt x="53" y="38"/>
                  <a:pt x="53" y="38"/>
                </a:cubicBezTo>
                <a:cubicBezTo>
                  <a:pt x="23" y="38"/>
                  <a:pt x="23" y="38"/>
                  <a:pt x="23" y="38"/>
                </a:cubicBezTo>
                <a:cubicBezTo>
                  <a:pt x="0" y="94"/>
                  <a:pt x="0" y="94"/>
                  <a:pt x="0" y="94"/>
                </a:cubicBezTo>
                <a:cubicBezTo>
                  <a:pt x="5" y="96"/>
                  <a:pt x="5" y="96"/>
                  <a:pt x="5" y="96"/>
                </a:cubicBezTo>
                <a:cubicBezTo>
                  <a:pt x="26" y="56"/>
                  <a:pt x="26" y="56"/>
                  <a:pt x="26" y="56"/>
                </a:cubicBezTo>
                <a:cubicBezTo>
                  <a:pt x="29" y="74"/>
                  <a:pt x="29" y="74"/>
                  <a:pt x="29" y="74"/>
                </a:cubicBezTo>
                <a:cubicBezTo>
                  <a:pt x="7" y="112"/>
                  <a:pt x="7" y="112"/>
                  <a:pt x="7" y="112"/>
                </a:cubicBezTo>
                <a:cubicBezTo>
                  <a:pt x="29" y="112"/>
                  <a:pt x="29" y="112"/>
                  <a:pt x="29" y="112"/>
                </a:cubicBezTo>
                <a:cubicBezTo>
                  <a:pt x="36" y="165"/>
                  <a:pt x="36" y="165"/>
                  <a:pt x="36" y="165"/>
                </a:cubicBezTo>
                <a:cubicBezTo>
                  <a:pt x="42" y="165"/>
                  <a:pt x="42" y="165"/>
                  <a:pt x="42" y="165"/>
                </a:cubicBezTo>
                <a:cubicBezTo>
                  <a:pt x="48" y="112"/>
                  <a:pt x="48" y="112"/>
                  <a:pt x="48" y="112"/>
                </a:cubicBezTo>
                <a:cubicBezTo>
                  <a:pt x="69" y="112"/>
                  <a:pt x="69" y="112"/>
                  <a:pt x="69" y="112"/>
                </a:cubicBezTo>
                <a:cubicBezTo>
                  <a:pt x="48" y="74"/>
                  <a:pt x="48" y="74"/>
                  <a:pt x="48" y="74"/>
                </a:cubicBezTo>
                <a:cubicBezTo>
                  <a:pt x="51" y="56"/>
                  <a:pt x="51" y="56"/>
                  <a:pt x="51" y="56"/>
                </a:cubicBezTo>
                <a:lnTo>
                  <a:pt x="72" y="96"/>
                </a:lnTo>
                <a:close/>
                <a:moveTo>
                  <a:pt x="37" y="25"/>
                </a:moveTo>
                <a:cubicBezTo>
                  <a:pt x="41" y="25"/>
                  <a:pt x="44" y="24"/>
                  <a:pt x="46" y="22"/>
                </a:cubicBezTo>
                <a:cubicBezTo>
                  <a:pt x="49" y="19"/>
                  <a:pt x="50" y="16"/>
                  <a:pt x="50" y="13"/>
                </a:cubicBezTo>
                <a:cubicBezTo>
                  <a:pt x="50" y="9"/>
                  <a:pt x="49" y="6"/>
                  <a:pt x="47" y="4"/>
                </a:cubicBezTo>
                <a:cubicBezTo>
                  <a:pt x="44" y="1"/>
                  <a:pt x="41" y="0"/>
                  <a:pt x="37" y="0"/>
                </a:cubicBezTo>
                <a:cubicBezTo>
                  <a:pt x="34" y="0"/>
                  <a:pt x="31" y="1"/>
                  <a:pt x="28" y="4"/>
                </a:cubicBezTo>
                <a:cubicBezTo>
                  <a:pt x="26" y="6"/>
                  <a:pt x="25" y="9"/>
                  <a:pt x="25" y="13"/>
                </a:cubicBezTo>
                <a:cubicBezTo>
                  <a:pt x="25" y="16"/>
                  <a:pt x="26" y="19"/>
                  <a:pt x="28" y="22"/>
                </a:cubicBezTo>
                <a:cubicBezTo>
                  <a:pt x="31" y="24"/>
                  <a:pt x="34" y="25"/>
                  <a:pt x="37" y="25"/>
                </a:cubicBezTo>
                <a:close/>
              </a:path>
            </a:pathLst>
          </a:custGeom>
          <a:solidFill>
            <a:srgbClr val="FFFFFF"/>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zh-CN">
              <a:solidFill>
                <a:srgbClr val="000000"/>
              </a:solidFill>
              <a:sym typeface="宋体" panose="02010600030101010101" pitchFamily="2" charset="-122"/>
            </a:endParaRPr>
          </a:p>
        </p:txBody>
      </p:sp>
      <p:sp>
        <p:nvSpPr>
          <p:cNvPr id="54" name="Freeform 16"/>
          <p:cNvSpPr>
            <a:spLocks noChangeArrowheads="1"/>
          </p:cNvSpPr>
          <p:nvPr/>
        </p:nvSpPr>
        <p:spPr bwMode="auto">
          <a:xfrm>
            <a:off x="3926492" y="1961290"/>
            <a:ext cx="93777" cy="23453"/>
          </a:xfrm>
          <a:custGeom>
            <a:avLst/>
            <a:gdLst>
              <a:gd name="T0" fmla="*/ 32 w 32"/>
              <a:gd name="T1" fmla="*/ 0 h 8"/>
              <a:gd name="T2" fmla="*/ 31 w 32"/>
              <a:gd name="T3" fmla="*/ 8 h 8"/>
              <a:gd name="T4" fmla="*/ 0 w 32"/>
              <a:gd name="T5" fmla="*/ 8 h 8"/>
              <a:gd name="T6" fmla="*/ 1 w 32"/>
              <a:gd name="T7" fmla="*/ 0 h 8"/>
              <a:gd name="T8" fmla="*/ 32 w 32"/>
              <a:gd name="T9" fmla="*/ 0 h 8"/>
              <a:gd name="T10" fmla="*/ 0 60000 65536"/>
              <a:gd name="T11" fmla="*/ 0 60000 65536"/>
              <a:gd name="T12" fmla="*/ 0 60000 65536"/>
              <a:gd name="T13" fmla="*/ 0 60000 65536"/>
              <a:gd name="T14" fmla="*/ 0 60000 65536"/>
              <a:gd name="T15" fmla="*/ 0 w 32"/>
              <a:gd name="T16" fmla="*/ 0 h 8"/>
              <a:gd name="T17" fmla="*/ 32 w 32"/>
              <a:gd name="T18" fmla="*/ 8 h 8"/>
            </a:gdLst>
            <a:ahLst/>
            <a:cxnLst>
              <a:cxn ang="T10">
                <a:pos x="T0" y="T1"/>
              </a:cxn>
              <a:cxn ang="T11">
                <a:pos x="T2" y="T3"/>
              </a:cxn>
              <a:cxn ang="T12">
                <a:pos x="T4" y="T5"/>
              </a:cxn>
              <a:cxn ang="T13">
                <a:pos x="T6" y="T7"/>
              </a:cxn>
              <a:cxn ang="T14">
                <a:pos x="T8" y="T9"/>
              </a:cxn>
            </a:cxnLst>
            <a:rect l="T15" t="T16" r="T17" b="T18"/>
            <a:pathLst>
              <a:path w="32" h="8">
                <a:moveTo>
                  <a:pt x="32" y="0"/>
                </a:moveTo>
                <a:lnTo>
                  <a:pt x="31" y="8"/>
                </a:lnTo>
                <a:lnTo>
                  <a:pt x="0" y="8"/>
                </a:lnTo>
                <a:lnTo>
                  <a:pt x="1" y="0"/>
                </a:lnTo>
                <a:lnTo>
                  <a:pt x="32" y="0"/>
                </a:lnTo>
                <a:close/>
              </a:path>
            </a:pathLst>
          </a:custGeom>
          <a:solidFill>
            <a:srgbClr val="FFFFFF"/>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zh-CN">
              <a:solidFill>
                <a:srgbClr val="000000"/>
              </a:solidFill>
              <a:sym typeface="宋体" panose="02010600030101010101" pitchFamily="2" charset="-122"/>
            </a:endParaRPr>
          </a:p>
        </p:txBody>
      </p:sp>
      <p:sp>
        <p:nvSpPr>
          <p:cNvPr id="55" name="Freeform 20"/>
          <p:cNvSpPr>
            <a:spLocks noEditPoints="1" noChangeArrowheads="1"/>
          </p:cNvSpPr>
          <p:nvPr/>
        </p:nvSpPr>
        <p:spPr bwMode="auto">
          <a:xfrm>
            <a:off x="4458381" y="2960474"/>
            <a:ext cx="202206" cy="598062"/>
          </a:xfrm>
          <a:custGeom>
            <a:avLst/>
            <a:gdLst>
              <a:gd name="T0" fmla="*/ 50 w 50"/>
              <a:gd name="T1" fmla="*/ 96 h 147"/>
              <a:gd name="T2" fmla="*/ 41 w 50"/>
              <a:gd name="T3" fmla="*/ 96 h 147"/>
              <a:gd name="T4" fmla="*/ 41 w 50"/>
              <a:gd name="T5" fmla="*/ 147 h 147"/>
              <a:gd name="T6" fmla="*/ 28 w 50"/>
              <a:gd name="T7" fmla="*/ 147 h 147"/>
              <a:gd name="T8" fmla="*/ 28 w 50"/>
              <a:gd name="T9" fmla="*/ 96 h 147"/>
              <a:gd name="T10" fmla="*/ 21 w 50"/>
              <a:gd name="T11" fmla="*/ 96 h 147"/>
              <a:gd name="T12" fmla="*/ 21 w 50"/>
              <a:gd name="T13" fmla="*/ 147 h 147"/>
              <a:gd name="T14" fmla="*/ 9 w 50"/>
              <a:gd name="T15" fmla="*/ 147 h 147"/>
              <a:gd name="T16" fmla="*/ 9 w 50"/>
              <a:gd name="T17" fmla="*/ 96 h 147"/>
              <a:gd name="T18" fmla="*/ 0 w 50"/>
              <a:gd name="T19" fmla="*/ 96 h 147"/>
              <a:gd name="T20" fmla="*/ 0 w 50"/>
              <a:gd name="T21" fmla="*/ 46 h 147"/>
              <a:gd name="T22" fmla="*/ 4 w 50"/>
              <a:gd name="T23" fmla="*/ 35 h 147"/>
              <a:gd name="T24" fmla="*/ 15 w 50"/>
              <a:gd name="T25" fmla="*/ 28 h 147"/>
              <a:gd name="T26" fmla="*/ 25 w 50"/>
              <a:gd name="T27" fmla="*/ 26 h 147"/>
              <a:gd name="T28" fmla="*/ 38 w 50"/>
              <a:gd name="T29" fmla="*/ 29 h 147"/>
              <a:gd name="T30" fmla="*/ 49 w 50"/>
              <a:gd name="T31" fmla="*/ 41 h 147"/>
              <a:gd name="T32" fmla="*/ 50 w 50"/>
              <a:gd name="T33" fmla="*/ 45 h 147"/>
              <a:gd name="T34" fmla="*/ 50 w 50"/>
              <a:gd name="T35" fmla="*/ 96 h 147"/>
              <a:gd name="T36" fmla="*/ 36 w 50"/>
              <a:gd name="T37" fmla="*/ 11 h 147"/>
              <a:gd name="T38" fmla="*/ 33 w 50"/>
              <a:gd name="T39" fmla="*/ 18 h 147"/>
              <a:gd name="T40" fmla="*/ 25 w 50"/>
              <a:gd name="T41" fmla="*/ 22 h 147"/>
              <a:gd name="T42" fmla="*/ 17 w 50"/>
              <a:gd name="T43" fmla="*/ 18 h 147"/>
              <a:gd name="T44" fmla="*/ 14 w 50"/>
              <a:gd name="T45" fmla="*/ 11 h 147"/>
              <a:gd name="T46" fmla="*/ 17 w 50"/>
              <a:gd name="T47" fmla="*/ 3 h 147"/>
              <a:gd name="T48" fmla="*/ 25 w 50"/>
              <a:gd name="T49" fmla="*/ 0 h 147"/>
              <a:gd name="T50" fmla="*/ 33 w 50"/>
              <a:gd name="T51" fmla="*/ 3 h 147"/>
              <a:gd name="T52" fmla="*/ 36 w 50"/>
              <a:gd name="T53" fmla="*/ 11 h 147"/>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50"/>
              <a:gd name="T82" fmla="*/ 0 h 147"/>
              <a:gd name="T83" fmla="*/ 50 w 50"/>
              <a:gd name="T84" fmla="*/ 147 h 147"/>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50" h="147">
                <a:moveTo>
                  <a:pt x="50" y="96"/>
                </a:moveTo>
                <a:cubicBezTo>
                  <a:pt x="41" y="96"/>
                  <a:pt x="41" y="96"/>
                  <a:pt x="41" y="96"/>
                </a:cubicBezTo>
                <a:cubicBezTo>
                  <a:pt x="41" y="147"/>
                  <a:pt x="41" y="147"/>
                  <a:pt x="41" y="147"/>
                </a:cubicBezTo>
                <a:cubicBezTo>
                  <a:pt x="28" y="147"/>
                  <a:pt x="28" y="147"/>
                  <a:pt x="28" y="147"/>
                </a:cubicBezTo>
                <a:cubicBezTo>
                  <a:pt x="28" y="96"/>
                  <a:pt x="28" y="96"/>
                  <a:pt x="28" y="96"/>
                </a:cubicBezTo>
                <a:cubicBezTo>
                  <a:pt x="21" y="96"/>
                  <a:pt x="21" y="96"/>
                  <a:pt x="21" y="96"/>
                </a:cubicBezTo>
                <a:cubicBezTo>
                  <a:pt x="21" y="147"/>
                  <a:pt x="21" y="147"/>
                  <a:pt x="21" y="147"/>
                </a:cubicBezTo>
                <a:cubicBezTo>
                  <a:pt x="9" y="147"/>
                  <a:pt x="9" y="147"/>
                  <a:pt x="9" y="147"/>
                </a:cubicBezTo>
                <a:cubicBezTo>
                  <a:pt x="9" y="96"/>
                  <a:pt x="9" y="96"/>
                  <a:pt x="9" y="96"/>
                </a:cubicBezTo>
                <a:cubicBezTo>
                  <a:pt x="0" y="96"/>
                  <a:pt x="0" y="96"/>
                  <a:pt x="0" y="96"/>
                </a:cubicBezTo>
                <a:cubicBezTo>
                  <a:pt x="0" y="46"/>
                  <a:pt x="0" y="46"/>
                  <a:pt x="0" y="46"/>
                </a:cubicBezTo>
                <a:cubicBezTo>
                  <a:pt x="0" y="42"/>
                  <a:pt x="1" y="39"/>
                  <a:pt x="4" y="35"/>
                </a:cubicBezTo>
                <a:cubicBezTo>
                  <a:pt x="8" y="31"/>
                  <a:pt x="11" y="29"/>
                  <a:pt x="15" y="28"/>
                </a:cubicBezTo>
                <a:cubicBezTo>
                  <a:pt x="20" y="27"/>
                  <a:pt x="23" y="26"/>
                  <a:pt x="25" y="26"/>
                </a:cubicBezTo>
                <a:cubicBezTo>
                  <a:pt x="30" y="26"/>
                  <a:pt x="34" y="27"/>
                  <a:pt x="38" y="29"/>
                </a:cubicBezTo>
                <a:cubicBezTo>
                  <a:pt x="44" y="32"/>
                  <a:pt x="47" y="36"/>
                  <a:pt x="49" y="41"/>
                </a:cubicBezTo>
                <a:cubicBezTo>
                  <a:pt x="50" y="43"/>
                  <a:pt x="50" y="44"/>
                  <a:pt x="50" y="45"/>
                </a:cubicBezTo>
                <a:lnTo>
                  <a:pt x="50" y="96"/>
                </a:lnTo>
                <a:close/>
                <a:moveTo>
                  <a:pt x="36" y="11"/>
                </a:moveTo>
                <a:cubicBezTo>
                  <a:pt x="36" y="14"/>
                  <a:pt x="35" y="16"/>
                  <a:pt x="33" y="18"/>
                </a:cubicBezTo>
                <a:cubicBezTo>
                  <a:pt x="31" y="20"/>
                  <a:pt x="28" y="22"/>
                  <a:pt x="25" y="22"/>
                </a:cubicBezTo>
                <a:cubicBezTo>
                  <a:pt x="22" y="22"/>
                  <a:pt x="19" y="20"/>
                  <a:pt x="17" y="18"/>
                </a:cubicBezTo>
                <a:cubicBezTo>
                  <a:pt x="15" y="16"/>
                  <a:pt x="14" y="14"/>
                  <a:pt x="14" y="11"/>
                </a:cubicBezTo>
                <a:cubicBezTo>
                  <a:pt x="14" y="8"/>
                  <a:pt x="15" y="5"/>
                  <a:pt x="17" y="3"/>
                </a:cubicBezTo>
                <a:cubicBezTo>
                  <a:pt x="20" y="1"/>
                  <a:pt x="22" y="0"/>
                  <a:pt x="25" y="0"/>
                </a:cubicBezTo>
                <a:cubicBezTo>
                  <a:pt x="28" y="0"/>
                  <a:pt x="31" y="1"/>
                  <a:pt x="33" y="3"/>
                </a:cubicBezTo>
                <a:cubicBezTo>
                  <a:pt x="35" y="5"/>
                  <a:pt x="36" y="8"/>
                  <a:pt x="36" y="11"/>
                </a:cubicBezTo>
                <a:close/>
              </a:path>
            </a:pathLst>
          </a:custGeom>
          <a:solidFill>
            <a:srgbClr val="FFFFFF"/>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zh-CN">
              <a:solidFill>
                <a:srgbClr val="000000"/>
              </a:solidFill>
              <a:sym typeface="宋体" panose="02010600030101010101" pitchFamily="2" charset="-122"/>
            </a:endParaRPr>
          </a:p>
        </p:txBody>
      </p:sp>
      <p:sp>
        <p:nvSpPr>
          <p:cNvPr id="56" name="Freeform 21"/>
          <p:cNvSpPr>
            <a:spLocks noChangeArrowheads="1"/>
          </p:cNvSpPr>
          <p:nvPr/>
        </p:nvSpPr>
        <p:spPr bwMode="auto">
          <a:xfrm>
            <a:off x="3947006" y="3173021"/>
            <a:ext cx="172900" cy="172968"/>
          </a:xfrm>
          <a:custGeom>
            <a:avLst/>
            <a:gdLst>
              <a:gd name="T0" fmla="*/ 32 w 59"/>
              <a:gd name="T1" fmla="*/ 0 h 59"/>
              <a:gd name="T2" fmla="*/ 32 w 59"/>
              <a:gd name="T3" fmla="*/ 26 h 59"/>
              <a:gd name="T4" fmla="*/ 59 w 59"/>
              <a:gd name="T5" fmla="*/ 26 h 59"/>
              <a:gd name="T6" fmla="*/ 59 w 59"/>
              <a:gd name="T7" fmla="*/ 33 h 59"/>
              <a:gd name="T8" fmla="*/ 32 w 59"/>
              <a:gd name="T9" fmla="*/ 33 h 59"/>
              <a:gd name="T10" fmla="*/ 32 w 59"/>
              <a:gd name="T11" fmla="*/ 59 h 59"/>
              <a:gd name="T12" fmla="*/ 27 w 59"/>
              <a:gd name="T13" fmla="*/ 59 h 59"/>
              <a:gd name="T14" fmla="*/ 27 w 59"/>
              <a:gd name="T15" fmla="*/ 33 h 59"/>
              <a:gd name="T16" fmla="*/ 0 w 59"/>
              <a:gd name="T17" fmla="*/ 33 h 59"/>
              <a:gd name="T18" fmla="*/ 0 w 59"/>
              <a:gd name="T19" fmla="*/ 26 h 59"/>
              <a:gd name="T20" fmla="*/ 27 w 59"/>
              <a:gd name="T21" fmla="*/ 26 h 59"/>
              <a:gd name="T22" fmla="*/ 27 w 59"/>
              <a:gd name="T23" fmla="*/ 0 h 59"/>
              <a:gd name="T24" fmla="*/ 32 w 59"/>
              <a:gd name="T25" fmla="*/ 0 h 5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9"/>
              <a:gd name="T40" fmla="*/ 0 h 59"/>
              <a:gd name="T41" fmla="*/ 59 w 59"/>
              <a:gd name="T42" fmla="*/ 59 h 5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9" h="59">
                <a:moveTo>
                  <a:pt x="32" y="0"/>
                </a:moveTo>
                <a:lnTo>
                  <a:pt x="32" y="26"/>
                </a:lnTo>
                <a:lnTo>
                  <a:pt x="59" y="26"/>
                </a:lnTo>
                <a:lnTo>
                  <a:pt x="59" y="33"/>
                </a:lnTo>
                <a:lnTo>
                  <a:pt x="32" y="33"/>
                </a:lnTo>
                <a:lnTo>
                  <a:pt x="32" y="59"/>
                </a:lnTo>
                <a:lnTo>
                  <a:pt x="27" y="59"/>
                </a:lnTo>
                <a:lnTo>
                  <a:pt x="27" y="33"/>
                </a:lnTo>
                <a:lnTo>
                  <a:pt x="0" y="33"/>
                </a:lnTo>
                <a:lnTo>
                  <a:pt x="0" y="26"/>
                </a:lnTo>
                <a:lnTo>
                  <a:pt x="27" y="26"/>
                </a:lnTo>
                <a:lnTo>
                  <a:pt x="27" y="0"/>
                </a:lnTo>
                <a:lnTo>
                  <a:pt x="32" y="0"/>
                </a:lnTo>
                <a:close/>
              </a:path>
            </a:pathLst>
          </a:custGeom>
          <a:solidFill>
            <a:srgbClr val="FFFFFF"/>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zh-CN">
              <a:solidFill>
                <a:srgbClr val="000000"/>
              </a:solidFill>
              <a:sym typeface="宋体" panose="02010600030101010101" pitchFamily="2" charset="-122"/>
            </a:endParaRPr>
          </a:p>
        </p:txBody>
      </p:sp>
      <p:sp>
        <p:nvSpPr>
          <p:cNvPr id="58" name="矩形 1"/>
          <p:cNvSpPr>
            <a:spLocks noChangeArrowheads="1"/>
          </p:cNvSpPr>
          <p:nvPr/>
        </p:nvSpPr>
        <p:spPr bwMode="auto">
          <a:xfrm>
            <a:off x="953208" y="2873716"/>
            <a:ext cx="1832750"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spAutoFit/>
          </a:bodyPr>
          <a:lstStyle/>
          <a:p>
            <a:r>
              <a:rPr lang="zh-CN" altLang="en-US" sz="900" kern="0" dirty="0">
                <a:solidFill>
                  <a:schemeClr val="bg1"/>
                </a:solidFill>
                <a:latin typeface="微软雅黑" panose="020B0503020204020204" pitchFamily="34" charset="-122"/>
                <a:ea typeface="微软雅黑" panose="020B0503020204020204" pitchFamily="34" charset="-122"/>
                <a:cs typeface="Raleway Light"/>
              </a:rPr>
              <a:t>这里输入简单的文字概述里输入简单文字概述输入简单的文字概述</a:t>
            </a:r>
            <a:endParaRPr lang="zh-CN" altLang="en-US" sz="9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9" name="矩形 1"/>
          <p:cNvSpPr>
            <a:spLocks noChangeArrowheads="1"/>
          </p:cNvSpPr>
          <p:nvPr/>
        </p:nvSpPr>
        <p:spPr bwMode="auto">
          <a:xfrm>
            <a:off x="6337136" y="1846861"/>
            <a:ext cx="1832750" cy="506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spAutoFit/>
          </a:bodyPr>
          <a:lstStyle/>
          <a:p>
            <a:r>
              <a:rPr lang="zh-CN" altLang="en-US" sz="900" kern="0" dirty="0">
                <a:solidFill>
                  <a:schemeClr val="bg1"/>
                </a:solidFill>
                <a:latin typeface="微软雅黑" panose="020B0503020204020204" pitchFamily="34" charset="-122"/>
                <a:ea typeface="微软雅黑" panose="020B0503020204020204" pitchFamily="34" charset="-122"/>
                <a:cs typeface="Raleway Light"/>
              </a:rPr>
              <a:t>这里输入简单的文字概述里输入简单文字概述输入简单的文字概述</a:t>
            </a:r>
            <a:endParaRPr lang="zh-CN" altLang="en-US" sz="9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0" name="矩形 1"/>
          <p:cNvSpPr>
            <a:spLocks noChangeArrowheads="1"/>
          </p:cNvSpPr>
          <p:nvPr/>
        </p:nvSpPr>
        <p:spPr bwMode="auto">
          <a:xfrm>
            <a:off x="6337136" y="2873716"/>
            <a:ext cx="1832750"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spAutoFit/>
          </a:bodyPr>
          <a:lstStyle/>
          <a:p>
            <a:r>
              <a:rPr lang="zh-CN" altLang="en-US" sz="900" kern="0" dirty="0">
                <a:solidFill>
                  <a:schemeClr val="bg1"/>
                </a:solidFill>
                <a:latin typeface="微软雅黑" panose="020B0503020204020204" pitchFamily="34" charset="-122"/>
                <a:ea typeface="微软雅黑" panose="020B0503020204020204" pitchFamily="34" charset="-122"/>
                <a:cs typeface="Raleway Light"/>
              </a:rPr>
              <a:t>这里输入简单的文字概述里输入简单文字概述输入简单的文字概述</a:t>
            </a:r>
            <a:endParaRPr lang="zh-CN" altLang="en-US" sz="9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1" name="TextBox 682"/>
          <p:cNvSpPr>
            <a:spLocks noChangeArrowheads="1"/>
          </p:cNvSpPr>
          <p:nvPr/>
        </p:nvSpPr>
        <p:spPr bwMode="auto">
          <a:xfrm>
            <a:off x="4891430" y="1830436"/>
            <a:ext cx="56938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2000" dirty="0">
                <a:solidFill>
                  <a:schemeClr val="bg1"/>
                </a:solidFill>
                <a:latin typeface="方正中等线简体" pitchFamily="2" charset="-122"/>
                <a:ea typeface="方正中等线简体" pitchFamily="2" charset="-122"/>
              </a:rPr>
              <a:t>36%</a:t>
            </a:r>
            <a:endParaRPr lang="zh-CN" altLang="en-US" sz="2000" dirty="0">
              <a:solidFill>
                <a:schemeClr val="bg1"/>
              </a:solidFill>
              <a:latin typeface="方正中等线简体" pitchFamily="2" charset="-122"/>
              <a:ea typeface="方正中等线简体" pitchFamily="2" charset="-122"/>
            </a:endParaRPr>
          </a:p>
        </p:txBody>
      </p:sp>
      <p:sp>
        <p:nvSpPr>
          <p:cNvPr id="62" name="TextBox 682"/>
          <p:cNvSpPr>
            <a:spLocks noChangeArrowheads="1"/>
          </p:cNvSpPr>
          <p:nvPr/>
        </p:nvSpPr>
        <p:spPr bwMode="auto">
          <a:xfrm>
            <a:off x="4891430" y="3098768"/>
            <a:ext cx="56938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2000">
                <a:solidFill>
                  <a:schemeClr val="bg1"/>
                </a:solidFill>
                <a:latin typeface="方正中等线简体" pitchFamily="2" charset="-122"/>
                <a:ea typeface="方正中等线简体" pitchFamily="2" charset="-122"/>
              </a:rPr>
              <a:t>54%</a:t>
            </a:r>
            <a:endParaRPr lang="zh-CN" altLang="en-US" sz="2000">
              <a:solidFill>
                <a:schemeClr val="bg1"/>
              </a:solidFill>
              <a:latin typeface="方正中等线简体" pitchFamily="2" charset="-122"/>
              <a:ea typeface="方正中等线简体" pitchFamily="2" charset="-122"/>
            </a:endParaRPr>
          </a:p>
        </p:txBody>
      </p:sp>
      <p:sp>
        <p:nvSpPr>
          <p:cNvPr id="4" name="文本框 3"/>
          <p:cNvSpPr txBox="1"/>
          <p:nvPr/>
        </p:nvSpPr>
        <p:spPr>
          <a:xfrm>
            <a:off x="1040130" y="1323340"/>
            <a:ext cx="5947410" cy="3020060"/>
          </a:xfrm>
          <a:prstGeom prst="rect">
            <a:avLst/>
          </a:prstGeom>
          <a:noFill/>
        </p:spPr>
        <p:txBody>
          <a:bodyPr wrap="square" rtlCol="0" anchor="t">
            <a:spAutoFit/>
          </a:bodyPr>
          <a:p>
            <a:pPr marL="285750" indent="-285750">
              <a:lnSpc>
                <a:spcPct val="170000"/>
              </a:lnSpc>
              <a:buClr>
                <a:srgbClr val="6EBEE1"/>
              </a:buClr>
              <a:buFont typeface="Wingdings" panose="05000000000000000000" charset="0"/>
              <a:buChar char=""/>
            </a:pPr>
            <a:r>
              <a:rPr lang="zh-CN" altLang="en-US" sz="1400" smtClean="0">
                <a:latin typeface="微软雅黑" panose="020B0503020204020204" pitchFamily="34" charset="-122"/>
                <a:ea typeface="微软雅黑" panose="020B0503020204020204" pitchFamily="34" charset="-122"/>
                <a:cs typeface="微软雅黑" panose="020B0503020204020204" pitchFamily="34" charset="-122"/>
                <a:sym typeface="+mn-ea"/>
              </a:rPr>
              <a:t>为传统报业应对新媒体挑战、寻求传统报业媒体与新媒体融合发展，开辟了一条新的途径，为两者同步生产提供了一个全新的统一平台。</a:t>
            </a:r>
            <a:endParaRPr lang="en-US" altLang="zh-CN" sz="1400" smtClean="0">
              <a:latin typeface="微软雅黑" panose="020B0503020204020204" pitchFamily="34" charset="-122"/>
              <a:ea typeface="微软雅黑" panose="020B0503020204020204" pitchFamily="34" charset="-122"/>
              <a:cs typeface="微软雅黑" panose="020B0503020204020204" pitchFamily="34" charset="-122"/>
            </a:endParaRPr>
          </a:p>
          <a:p>
            <a:pPr marL="285750" indent="-285750">
              <a:lnSpc>
                <a:spcPct val="170000"/>
              </a:lnSpc>
              <a:buClr>
                <a:srgbClr val="6EBEE1"/>
              </a:buClr>
              <a:buFont typeface="Wingdings" panose="05000000000000000000" charset="0"/>
              <a:buChar char=""/>
            </a:pPr>
            <a:r>
              <a:rPr lang="zh-CN" altLang="en-US" sz="1400" smtClean="0">
                <a:latin typeface="微软雅黑" panose="020B0503020204020204" pitchFamily="34" charset="-122"/>
                <a:ea typeface="微软雅黑" panose="020B0503020204020204" pitchFamily="34" charset="-122"/>
                <a:cs typeface="微软雅黑" panose="020B0503020204020204" pitchFamily="34" charset="-122"/>
                <a:sym typeface="+mn-ea"/>
              </a:rPr>
              <a:t>简化了传统报业内容与新媒体内容的转换流程，实现了“柔性制造”，即：对来自多渠道的资讯原料，在统一 “流水线”上，进行一次加工，同时生产多种产品，真正满足了新媒体各种业务的开发和生产需求。</a:t>
            </a:r>
            <a:endParaRPr lang="en-US" altLang="zh-CN" sz="1400" smtClean="0">
              <a:latin typeface="微软雅黑" panose="020B0503020204020204" pitchFamily="34" charset="-122"/>
              <a:ea typeface="微软雅黑" panose="020B0503020204020204" pitchFamily="34" charset="-122"/>
              <a:cs typeface="微软雅黑" panose="020B0503020204020204" pitchFamily="34" charset="-122"/>
            </a:endParaRPr>
          </a:p>
          <a:p>
            <a:pPr marL="285750" indent="-285750">
              <a:lnSpc>
                <a:spcPct val="170000"/>
              </a:lnSpc>
              <a:buClr>
                <a:srgbClr val="6EBEE1"/>
              </a:buClr>
              <a:buFont typeface="Wingdings" panose="05000000000000000000" charset="0"/>
              <a:buChar char=""/>
            </a:pPr>
            <a:r>
              <a:rPr lang="zh-CN" altLang="en-US" sz="1400" smtClean="0">
                <a:latin typeface="微软雅黑" panose="020B0503020204020204" pitchFamily="34" charset="-122"/>
                <a:ea typeface="微软雅黑" panose="020B0503020204020204" pitchFamily="34" charset="-122"/>
                <a:cs typeface="微软雅黑" panose="020B0503020204020204" pitchFamily="34" charset="-122"/>
                <a:sym typeface="+mn-ea"/>
              </a:rPr>
              <a:t>支持几乎所有主流的输入格式，包括反解版面文件、</a:t>
            </a:r>
            <a:r>
              <a:rPr lang="en-US" altLang="zh-CN" sz="1400" smtClean="0">
                <a:latin typeface="微软雅黑" panose="020B0503020204020204" pitchFamily="34" charset="-122"/>
                <a:ea typeface="微软雅黑" panose="020B0503020204020204" pitchFamily="34" charset="-122"/>
                <a:cs typeface="微软雅黑" panose="020B0503020204020204" pitchFamily="34" charset="-122"/>
                <a:sym typeface="+mn-ea"/>
              </a:rPr>
              <a:t>PDF</a:t>
            </a:r>
            <a:r>
              <a:rPr lang="zh-CN" altLang="en-US" sz="1400" smtClean="0">
                <a:latin typeface="微软雅黑" panose="020B0503020204020204" pitchFamily="34" charset="-122"/>
                <a:ea typeface="微软雅黑" panose="020B0503020204020204" pitchFamily="34" charset="-122"/>
                <a:cs typeface="微软雅黑" panose="020B0503020204020204" pitchFamily="34" charset="-122"/>
                <a:sym typeface="+mn-ea"/>
              </a:rPr>
              <a:t>文件、社外数据信息、网站资料等，所有内容统一管理统一利用，只要一次点击就可以输出到多个目标系统中，同时可以对内容进行深度加工处理。</a:t>
            </a:r>
            <a:endParaRPr lang="zh-CN" altLang="en-US" sz="1400"/>
          </a:p>
        </p:txBody>
      </p:sp>
      <p:sp>
        <p:nvSpPr>
          <p:cNvPr id="5" name="文本框 4"/>
          <p:cNvSpPr txBox="1"/>
          <p:nvPr/>
        </p:nvSpPr>
        <p:spPr>
          <a:xfrm>
            <a:off x="862330" y="663575"/>
            <a:ext cx="1198880" cy="460375"/>
          </a:xfrm>
          <a:prstGeom prst="rect">
            <a:avLst/>
          </a:prstGeom>
          <a:noFill/>
        </p:spPr>
        <p:txBody>
          <a:bodyPr wrap="none" rtlCol="0" anchor="t">
            <a:spAutoFit/>
          </a:bodyPr>
          <a:p>
            <a:pPr algn="l">
              <a:lnSpc>
                <a:spcPct val="150000"/>
              </a:lnSpc>
              <a:spcBef>
                <a:spcPct val="0"/>
              </a:spcBef>
            </a:pPr>
            <a:r>
              <a:rPr lang="zh-CN" altLang="en-US" sz="1600" b="1" dirty="0" smtClean="0">
                <a:solidFill>
                  <a:schemeClr val="bg1">
                    <a:lumMod val="65000"/>
                  </a:schemeClr>
                </a:solidFill>
                <a:latin typeface="微软雅黑" panose="020B0503020204020204" pitchFamily="34" charset="-122"/>
                <a:ea typeface="微软雅黑" panose="020B0503020204020204" pitchFamily="34" charset="-122"/>
                <a:sym typeface="+mn-ea"/>
              </a:rPr>
              <a:t>新闻成品库</a:t>
            </a:r>
            <a:endParaRPr lang="zh-CN" altLang="en-US" sz="1600" b="1" dirty="0" smtClean="0">
              <a:solidFill>
                <a:schemeClr val="bg1">
                  <a:lumMod val="6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200" advClick="0" advTm="0">
        <p14:prism/>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54"/>
                                        </p:tgtEl>
                                        <p:attrNameLst>
                                          <p:attrName>style.visibility</p:attrName>
                                        </p:attrNameLst>
                                      </p:cBhvr>
                                      <p:to>
                                        <p:strVal val="visible"/>
                                      </p:to>
                                    </p:set>
                                  </p:childTnLst>
                                </p:cTn>
                              </p:par>
                            </p:childTnLst>
                          </p:cTn>
                        </p:par>
                        <p:par>
                          <p:cTn id="7" fill="hold">
                            <p:stCondLst>
                              <p:cond delay="0"/>
                            </p:stCondLst>
                            <p:childTnLst>
                              <p:par>
                                <p:cTn id="8" presetID="53" presetClass="entr" presetSubtype="16" fill="hold" grpId="0" nodeType="afterEffect">
                                  <p:stCondLst>
                                    <p:cond delay="0"/>
                                  </p:stCondLst>
                                  <p:childTnLst>
                                    <p:set>
                                      <p:cBhvr>
                                        <p:cTn id="9" dur="1" fill="hold">
                                          <p:stCondLst>
                                            <p:cond delay="0"/>
                                          </p:stCondLst>
                                        </p:cTn>
                                        <p:tgtEl>
                                          <p:spTgt spid="53"/>
                                        </p:tgtEl>
                                        <p:attrNameLst>
                                          <p:attrName>style.visibility</p:attrName>
                                        </p:attrNameLst>
                                      </p:cBhvr>
                                      <p:to>
                                        <p:strVal val="visible"/>
                                      </p:to>
                                    </p:set>
                                    <p:anim calcmode="lin" valueType="num">
                                      <p:cBhvr>
                                        <p:cTn id="10" dur="500" fill="hold"/>
                                        <p:tgtEl>
                                          <p:spTgt spid="53"/>
                                        </p:tgtEl>
                                        <p:attrNameLst>
                                          <p:attrName>ppt_w</p:attrName>
                                        </p:attrNameLst>
                                      </p:cBhvr>
                                      <p:tavLst>
                                        <p:tav tm="0">
                                          <p:val>
                                            <p:fltVal val="0"/>
                                          </p:val>
                                        </p:tav>
                                        <p:tav tm="100000">
                                          <p:val>
                                            <p:strVal val="#ppt_w"/>
                                          </p:val>
                                        </p:tav>
                                      </p:tavLst>
                                    </p:anim>
                                    <p:anim calcmode="lin" valueType="num">
                                      <p:cBhvr>
                                        <p:cTn id="11" dur="500" fill="hold"/>
                                        <p:tgtEl>
                                          <p:spTgt spid="53"/>
                                        </p:tgtEl>
                                        <p:attrNameLst>
                                          <p:attrName>ppt_h</p:attrName>
                                        </p:attrNameLst>
                                      </p:cBhvr>
                                      <p:tavLst>
                                        <p:tav tm="0">
                                          <p:val>
                                            <p:fltVal val="0"/>
                                          </p:val>
                                        </p:tav>
                                        <p:tav tm="100000">
                                          <p:val>
                                            <p:strVal val="#ppt_h"/>
                                          </p:val>
                                        </p:tav>
                                      </p:tavLst>
                                    </p:anim>
                                    <p:animEffect transition="in" filter="fade">
                                      <p:cBhvr>
                                        <p:cTn id="12" dur="500"/>
                                        <p:tgtEl>
                                          <p:spTgt spid="53"/>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61"/>
                                        </p:tgtEl>
                                        <p:attrNameLst>
                                          <p:attrName>style.visibility</p:attrName>
                                        </p:attrNameLst>
                                      </p:cBhvr>
                                      <p:to>
                                        <p:strVal val="visible"/>
                                      </p:to>
                                    </p:set>
                                    <p:animEffect transition="in" filter="fade">
                                      <p:cBhvr>
                                        <p:cTn id="16" dur="500"/>
                                        <p:tgtEl>
                                          <p:spTgt spid="61"/>
                                        </p:tgtEl>
                                      </p:cBhvr>
                                    </p:animEffect>
                                  </p:childTnLst>
                                </p:cTn>
                              </p:par>
                            </p:childTnLst>
                          </p:cTn>
                        </p:par>
                        <p:par>
                          <p:cTn id="17" fill="hold">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59"/>
                                        </p:tgtEl>
                                        <p:attrNameLst>
                                          <p:attrName>style.visibility</p:attrName>
                                        </p:attrNameLst>
                                      </p:cBhvr>
                                      <p:to>
                                        <p:strVal val="visible"/>
                                      </p:to>
                                    </p:set>
                                    <p:animEffect transition="in" filter="wipe(left)">
                                      <p:cBhvr>
                                        <p:cTn id="20" dur="500"/>
                                        <p:tgtEl>
                                          <p:spTgt spid="59"/>
                                        </p:tgtEl>
                                      </p:cBhvr>
                                    </p:animEffect>
                                  </p:childTnLst>
                                </p:cTn>
                              </p:par>
                            </p:childTnLst>
                          </p:cTn>
                        </p:par>
                        <p:par>
                          <p:cTn id="21" fill="hold">
                            <p:stCondLst>
                              <p:cond delay="1500"/>
                            </p:stCondLst>
                            <p:childTnLst>
                              <p:par>
                                <p:cTn id="22" presetID="1" presetClass="entr" presetSubtype="0" fill="hold" grpId="0" nodeType="afterEffect">
                                  <p:stCondLst>
                                    <p:cond delay="0"/>
                                  </p:stCondLst>
                                  <p:childTnLst>
                                    <p:set>
                                      <p:cBhvr>
                                        <p:cTn id="23" dur="1" fill="hold">
                                          <p:stCondLst>
                                            <p:cond delay="0"/>
                                          </p:stCondLst>
                                        </p:cTn>
                                        <p:tgtEl>
                                          <p:spTgt spid="56"/>
                                        </p:tgtEl>
                                        <p:attrNameLst>
                                          <p:attrName>style.visibility</p:attrName>
                                        </p:attrNameLst>
                                      </p:cBhvr>
                                      <p:to>
                                        <p:strVal val="visible"/>
                                      </p:to>
                                    </p:set>
                                  </p:childTnLst>
                                </p:cTn>
                              </p:par>
                            </p:childTnLst>
                          </p:cTn>
                        </p:par>
                        <p:par>
                          <p:cTn id="24" fill="hold">
                            <p:stCondLst>
                              <p:cond delay="1500"/>
                            </p:stCondLst>
                            <p:childTnLst>
                              <p:par>
                                <p:cTn id="25" presetID="53" presetClass="entr" presetSubtype="16" fill="hold" grpId="0" nodeType="afterEffect">
                                  <p:stCondLst>
                                    <p:cond delay="0"/>
                                  </p:stCondLst>
                                  <p:childTnLst>
                                    <p:set>
                                      <p:cBhvr>
                                        <p:cTn id="26" dur="1" fill="hold">
                                          <p:stCondLst>
                                            <p:cond delay="0"/>
                                          </p:stCondLst>
                                        </p:cTn>
                                        <p:tgtEl>
                                          <p:spTgt spid="55"/>
                                        </p:tgtEl>
                                        <p:attrNameLst>
                                          <p:attrName>style.visibility</p:attrName>
                                        </p:attrNameLst>
                                      </p:cBhvr>
                                      <p:to>
                                        <p:strVal val="visible"/>
                                      </p:to>
                                    </p:set>
                                    <p:anim calcmode="lin" valueType="num">
                                      <p:cBhvr>
                                        <p:cTn id="27" dur="500" fill="hold"/>
                                        <p:tgtEl>
                                          <p:spTgt spid="55"/>
                                        </p:tgtEl>
                                        <p:attrNameLst>
                                          <p:attrName>ppt_w</p:attrName>
                                        </p:attrNameLst>
                                      </p:cBhvr>
                                      <p:tavLst>
                                        <p:tav tm="0">
                                          <p:val>
                                            <p:fltVal val="0"/>
                                          </p:val>
                                        </p:tav>
                                        <p:tav tm="100000">
                                          <p:val>
                                            <p:strVal val="#ppt_w"/>
                                          </p:val>
                                        </p:tav>
                                      </p:tavLst>
                                    </p:anim>
                                    <p:anim calcmode="lin" valueType="num">
                                      <p:cBhvr>
                                        <p:cTn id="28" dur="500" fill="hold"/>
                                        <p:tgtEl>
                                          <p:spTgt spid="55"/>
                                        </p:tgtEl>
                                        <p:attrNameLst>
                                          <p:attrName>ppt_h</p:attrName>
                                        </p:attrNameLst>
                                      </p:cBhvr>
                                      <p:tavLst>
                                        <p:tav tm="0">
                                          <p:val>
                                            <p:fltVal val="0"/>
                                          </p:val>
                                        </p:tav>
                                        <p:tav tm="100000">
                                          <p:val>
                                            <p:strVal val="#ppt_h"/>
                                          </p:val>
                                        </p:tav>
                                      </p:tavLst>
                                    </p:anim>
                                    <p:animEffect transition="in" filter="fade">
                                      <p:cBhvr>
                                        <p:cTn id="29" dur="500"/>
                                        <p:tgtEl>
                                          <p:spTgt spid="55"/>
                                        </p:tgtEl>
                                      </p:cBhvr>
                                    </p:animEffect>
                                  </p:childTnLst>
                                </p:cTn>
                              </p:par>
                            </p:childTnLst>
                          </p:cTn>
                        </p:par>
                        <p:par>
                          <p:cTn id="30" fill="hold">
                            <p:stCondLst>
                              <p:cond delay="2000"/>
                            </p:stCondLst>
                            <p:childTnLst>
                              <p:par>
                                <p:cTn id="31" presetID="10" presetClass="entr" presetSubtype="0" fill="hold" grpId="0" nodeType="afterEffect">
                                  <p:stCondLst>
                                    <p:cond delay="0"/>
                                  </p:stCondLst>
                                  <p:childTnLst>
                                    <p:set>
                                      <p:cBhvr>
                                        <p:cTn id="32" dur="1" fill="hold">
                                          <p:stCondLst>
                                            <p:cond delay="0"/>
                                          </p:stCondLst>
                                        </p:cTn>
                                        <p:tgtEl>
                                          <p:spTgt spid="62"/>
                                        </p:tgtEl>
                                        <p:attrNameLst>
                                          <p:attrName>style.visibility</p:attrName>
                                        </p:attrNameLst>
                                      </p:cBhvr>
                                      <p:to>
                                        <p:strVal val="visible"/>
                                      </p:to>
                                    </p:set>
                                    <p:animEffect transition="in" filter="fade">
                                      <p:cBhvr>
                                        <p:cTn id="33" dur="500"/>
                                        <p:tgtEl>
                                          <p:spTgt spid="62"/>
                                        </p:tgtEl>
                                      </p:cBhvr>
                                    </p:animEffect>
                                  </p:childTnLst>
                                </p:cTn>
                              </p:par>
                            </p:childTnLst>
                          </p:cTn>
                        </p:par>
                        <p:par>
                          <p:cTn id="34" fill="hold">
                            <p:stCondLst>
                              <p:cond delay="2500"/>
                            </p:stCondLst>
                            <p:childTnLst>
                              <p:par>
                                <p:cTn id="35" presetID="22" presetClass="entr" presetSubtype="8" fill="hold" grpId="0" nodeType="afterEffect">
                                  <p:stCondLst>
                                    <p:cond delay="0"/>
                                  </p:stCondLst>
                                  <p:childTnLst>
                                    <p:set>
                                      <p:cBhvr>
                                        <p:cTn id="36" dur="1" fill="hold">
                                          <p:stCondLst>
                                            <p:cond delay="0"/>
                                          </p:stCondLst>
                                        </p:cTn>
                                        <p:tgtEl>
                                          <p:spTgt spid="58"/>
                                        </p:tgtEl>
                                        <p:attrNameLst>
                                          <p:attrName>style.visibility</p:attrName>
                                        </p:attrNameLst>
                                      </p:cBhvr>
                                      <p:to>
                                        <p:strVal val="visible"/>
                                      </p:to>
                                    </p:set>
                                    <p:animEffect transition="in" filter="wipe(left)">
                                      <p:cBhvr>
                                        <p:cTn id="37" dur="500"/>
                                        <p:tgtEl>
                                          <p:spTgt spid="58"/>
                                        </p:tgtEl>
                                      </p:cBhvr>
                                    </p:animEffect>
                                  </p:childTnLst>
                                </p:cTn>
                              </p:par>
                            </p:childTnLst>
                          </p:cTn>
                        </p:par>
                        <p:par>
                          <p:cTn id="38" fill="hold">
                            <p:stCondLst>
                              <p:cond delay="3000"/>
                            </p:stCondLst>
                            <p:childTnLst>
                              <p:par>
                                <p:cTn id="39" presetID="22" presetClass="entr" presetSubtype="8" fill="hold" grpId="0" nodeType="afterEffect">
                                  <p:stCondLst>
                                    <p:cond delay="0"/>
                                  </p:stCondLst>
                                  <p:childTnLst>
                                    <p:set>
                                      <p:cBhvr>
                                        <p:cTn id="40" dur="1" fill="hold">
                                          <p:stCondLst>
                                            <p:cond delay="0"/>
                                          </p:stCondLst>
                                        </p:cTn>
                                        <p:tgtEl>
                                          <p:spTgt spid="60"/>
                                        </p:tgtEl>
                                        <p:attrNameLst>
                                          <p:attrName>style.visibility</p:attrName>
                                        </p:attrNameLst>
                                      </p:cBhvr>
                                      <p:to>
                                        <p:strVal val="visible"/>
                                      </p:to>
                                    </p:set>
                                    <p:animEffect transition="in" filter="wipe(left)">
                                      <p:cBhvr>
                                        <p:cTn id="41"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bldLvl="0" animBg="1"/>
      <p:bldP spid="54" grpId="0" bldLvl="0" animBg="1"/>
      <p:bldP spid="55" grpId="0" bldLvl="0" animBg="1"/>
      <p:bldP spid="56" grpId="0" bldLvl="0" animBg="1"/>
      <p:bldP spid="58" grpId="0"/>
      <p:bldP spid="59" grpId="0"/>
      <p:bldP spid="60" grpId="0"/>
      <p:bldP spid="61" grpId="0"/>
      <p:bldP spid="6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TextBox 39"/>
          <p:cNvSpPr txBox="1"/>
          <p:nvPr/>
        </p:nvSpPr>
        <p:spPr>
          <a:xfrm>
            <a:off x="1654180" y="5919748"/>
            <a:ext cx="815909" cy="338706"/>
          </a:xfrm>
          <a:prstGeom prst="rect">
            <a:avLst/>
          </a:prstGeom>
          <a:noFill/>
        </p:spPr>
        <p:txBody>
          <a:bodyPr wrap="none" lIns="61109" tIns="30555" rIns="61109" bIns="30555" rtlCol="0">
            <a:spAutoFit/>
          </a:bodyPr>
          <a:lstStyle/>
          <a:p>
            <a:r>
              <a:rPr lang="zh-CN" altLang="en-US" dirty="0"/>
              <a:t>延迟符</a:t>
            </a:r>
            <a:endParaRPr lang="zh-CN" altLang="en-US" dirty="0"/>
          </a:p>
        </p:txBody>
      </p:sp>
      <p:sp>
        <p:nvSpPr>
          <p:cNvPr id="53" name="Freeform 15"/>
          <p:cNvSpPr>
            <a:spLocks noEditPoints="1" noChangeArrowheads="1"/>
          </p:cNvSpPr>
          <p:nvPr/>
        </p:nvSpPr>
        <p:spPr bwMode="auto">
          <a:xfrm>
            <a:off x="4370466" y="1637342"/>
            <a:ext cx="313566" cy="674285"/>
          </a:xfrm>
          <a:custGeom>
            <a:avLst/>
            <a:gdLst>
              <a:gd name="T0" fmla="*/ 72 w 77"/>
              <a:gd name="T1" fmla="*/ 96 h 165"/>
              <a:gd name="T2" fmla="*/ 77 w 77"/>
              <a:gd name="T3" fmla="*/ 94 h 165"/>
              <a:gd name="T4" fmla="*/ 53 w 77"/>
              <a:gd name="T5" fmla="*/ 38 h 165"/>
              <a:gd name="T6" fmla="*/ 23 w 77"/>
              <a:gd name="T7" fmla="*/ 38 h 165"/>
              <a:gd name="T8" fmla="*/ 0 w 77"/>
              <a:gd name="T9" fmla="*/ 94 h 165"/>
              <a:gd name="T10" fmla="*/ 5 w 77"/>
              <a:gd name="T11" fmla="*/ 96 h 165"/>
              <a:gd name="T12" fmla="*/ 26 w 77"/>
              <a:gd name="T13" fmla="*/ 56 h 165"/>
              <a:gd name="T14" fmla="*/ 29 w 77"/>
              <a:gd name="T15" fmla="*/ 74 h 165"/>
              <a:gd name="T16" fmla="*/ 7 w 77"/>
              <a:gd name="T17" fmla="*/ 112 h 165"/>
              <a:gd name="T18" fmla="*/ 29 w 77"/>
              <a:gd name="T19" fmla="*/ 112 h 165"/>
              <a:gd name="T20" fmla="*/ 36 w 77"/>
              <a:gd name="T21" fmla="*/ 165 h 165"/>
              <a:gd name="T22" fmla="*/ 42 w 77"/>
              <a:gd name="T23" fmla="*/ 165 h 165"/>
              <a:gd name="T24" fmla="*/ 48 w 77"/>
              <a:gd name="T25" fmla="*/ 112 h 165"/>
              <a:gd name="T26" fmla="*/ 69 w 77"/>
              <a:gd name="T27" fmla="*/ 112 h 165"/>
              <a:gd name="T28" fmla="*/ 48 w 77"/>
              <a:gd name="T29" fmla="*/ 74 h 165"/>
              <a:gd name="T30" fmla="*/ 51 w 77"/>
              <a:gd name="T31" fmla="*/ 56 h 165"/>
              <a:gd name="T32" fmla="*/ 72 w 77"/>
              <a:gd name="T33" fmla="*/ 96 h 165"/>
              <a:gd name="T34" fmla="*/ 37 w 77"/>
              <a:gd name="T35" fmla="*/ 25 h 165"/>
              <a:gd name="T36" fmla="*/ 46 w 77"/>
              <a:gd name="T37" fmla="*/ 22 h 165"/>
              <a:gd name="T38" fmla="*/ 50 w 77"/>
              <a:gd name="T39" fmla="*/ 13 h 165"/>
              <a:gd name="T40" fmla="*/ 47 w 77"/>
              <a:gd name="T41" fmla="*/ 4 h 165"/>
              <a:gd name="T42" fmla="*/ 37 w 77"/>
              <a:gd name="T43" fmla="*/ 0 h 165"/>
              <a:gd name="T44" fmla="*/ 28 w 77"/>
              <a:gd name="T45" fmla="*/ 4 h 165"/>
              <a:gd name="T46" fmla="*/ 25 w 77"/>
              <a:gd name="T47" fmla="*/ 13 h 165"/>
              <a:gd name="T48" fmla="*/ 28 w 77"/>
              <a:gd name="T49" fmla="*/ 22 h 165"/>
              <a:gd name="T50" fmla="*/ 37 w 77"/>
              <a:gd name="T51" fmla="*/ 25 h 165"/>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77"/>
              <a:gd name="T79" fmla="*/ 0 h 165"/>
              <a:gd name="T80" fmla="*/ 77 w 77"/>
              <a:gd name="T81" fmla="*/ 165 h 165"/>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77" h="165">
                <a:moveTo>
                  <a:pt x="72" y="96"/>
                </a:moveTo>
                <a:cubicBezTo>
                  <a:pt x="74" y="96"/>
                  <a:pt x="76" y="95"/>
                  <a:pt x="77" y="94"/>
                </a:cubicBezTo>
                <a:cubicBezTo>
                  <a:pt x="53" y="38"/>
                  <a:pt x="53" y="38"/>
                  <a:pt x="53" y="38"/>
                </a:cubicBezTo>
                <a:cubicBezTo>
                  <a:pt x="23" y="38"/>
                  <a:pt x="23" y="38"/>
                  <a:pt x="23" y="38"/>
                </a:cubicBezTo>
                <a:cubicBezTo>
                  <a:pt x="0" y="94"/>
                  <a:pt x="0" y="94"/>
                  <a:pt x="0" y="94"/>
                </a:cubicBezTo>
                <a:cubicBezTo>
                  <a:pt x="5" y="96"/>
                  <a:pt x="5" y="96"/>
                  <a:pt x="5" y="96"/>
                </a:cubicBezTo>
                <a:cubicBezTo>
                  <a:pt x="26" y="56"/>
                  <a:pt x="26" y="56"/>
                  <a:pt x="26" y="56"/>
                </a:cubicBezTo>
                <a:cubicBezTo>
                  <a:pt x="29" y="74"/>
                  <a:pt x="29" y="74"/>
                  <a:pt x="29" y="74"/>
                </a:cubicBezTo>
                <a:cubicBezTo>
                  <a:pt x="7" y="112"/>
                  <a:pt x="7" y="112"/>
                  <a:pt x="7" y="112"/>
                </a:cubicBezTo>
                <a:cubicBezTo>
                  <a:pt x="29" y="112"/>
                  <a:pt x="29" y="112"/>
                  <a:pt x="29" y="112"/>
                </a:cubicBezTo>
                <a:cubicBezTo>
                  <a:pt x="36" y="165"/>
                  <a:pt x="36" y="165"/>
                  <a:pt x="36" y="165"/>
                </a:cubicBezTo>
                <a:cubicBezTo>
                  <a:pt x="42" y="165"/>
                  <a:pt x="42" y="165"/>
                  <a:pt x="42" y="165"/>
                </a:cubicBezTo>
                <a:cubicBezTo>
                  <a:pt x="48" y="112"/>
                  <a:pt x="48" y="112"/>
                  <a:pt x="48" y="112"/>
                </a:cubicBezTo>
                <a:cubicBezTo>
                  <a:pt x="69" y="112"/>
                  <a:pt x="69" y="112"/>
                  <a:pt x="69" y="112"/>
                </a:cubicBezTo>
                <a:cubicBezTo>
                  <a:pt x="48" y="74"/>
                  <a:pt x="48" y="74"/>
                  <a:pt x="48" y="74"/>
                </a:cubicBezTo>
                <a:cubicBezTo>
                  <a:pt x="51" y="56"/>
                  <a:pt x="51" y="56"/>
                  <a:pt x="51" y="56"/>
                </a:cubicBezTo>
                <a:lnTo>
                  <a:pt x="72" y="96"/>
                </a:lnTo>
                <a:close/>
                <a:moveTo>
                  <a:pt x="37" y="25"/>
                </a:moveTo>
                <a:cubicBezTo>
                  <a:pt x="41" y="25"/>
                  <a:pt x="44" y="24"/>
                  <a:pt x="46" y="22"/>
                </a:cubicBezTo>
                <a:cubicBezTo>
                  <a:pt x="49" y="19"/>
                  <a:pt x="50" y="16"/>
                  <a:pt x="50" y="13"/>
                </a:cubicBezTo>
                <a:cubicBezTo>
                  <a:pt x="50" y="9"/>
                  <a:pt x="49" y="6"/>
                  <a:pt x="47" y="4"/>
                </a:cubicBezTo>
                <a:cubicBezTo>
                  <a:pt x="44" y="1"/>
                  <a:pt x="41" y="0"/>
                  <a:pt x="37" y="0"/>
                </a:cubicBezTo>
                <a:cubicBezTo>
                  <a:pt x="34" y="0"/>
                  <a:pt x="31" y="1"/>
                  <a:pt x="28" y="4"/>
                </a:cubicBezTo>
                <a:cubicBezTo>
                  <a:pt x="26" y="6"/>
                  <a:pt x="25" y="9"/>
                  <a:pt x="25" y="13"/>
                </a:cubicBezTo>
                <a:cubicBezTo>
                  <a:pt x="25" y="16"/>
                  <a:pt x="26" y="19"/>
                  <a:pt x="28" y="22"/>
                </a:cubicBezTo>
                <a:cubicBezTo>
                  <a:pt x="31" y="24"/>
                  <a:pt x="34" y="25"/>
                  <a:pt x="37" y="25"/>
                </a:cubicBezTo>
                <a:close/>
              </a:path>
            </a:pathLst>
          </a:custGeom>
          <a:solidFill>
            <a:srgbClr val="FFFFFF"/>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zh-CN">
              <a:solidFill>
                <a:srgbClr val="000000"/>
              </a:solidFill>
              <a:sym typeface="宋体" panose="02010600030101010101" pitchFamily="2" charset="-122"/>
            </a:endParaRPr>
          </a:p>
        </p:txBody>
      </p:sp>
      <p:sp>
        <p:nvSpPr>
          <p:cNvPr id="54" name="Freeform 16"/>
          <p:cNvSpPr>
            <a:spLocks noChangeArrowheads="1"/>
          </p:cNvSpPr>
          <p:nvPr/>
        </p:nvSpPr>
        <p:spPr bwMode="auto">
          <a:xfrm>
            <a:off x="3926492" y="1961290"/>
            <a:ext cx="93777" cy="23453"/>
          </a:xfrm>
          <a:custGeom>
            <a:avLst/>
            <a:gdLst>
              <a:gd name="T0" fmla="*/ 32 w 32"/>
              <a:gd name="T1" fmla="*/ 0 h 8"/>
              <a:gd name="T2" fmla="*/ 31 w 32"/>
              <a:gd name="T3" fmla="*/ 8 h 8"/>
              <a:gd name="T4" fmla="*/ 0 w 32"/>
              <a:gd name="T5" fmla="*/ 8 h 8"/>
              <a:gd name="T6" fmla="*/ 1 w 32"/>
              <a:gd name="T7" fmla="*/ 0 h 8"/>
              <a:gd name="T8" fmla="*/ 32 w 32"/>
              <a:gd name="T9" fmla="*/ 0 h 8"/>
              <a:gd name="T10" fmla="*/ 0 60000 65536"/>
              <a:gd name="T11" fmla="*/ 0 60000 65536"/>
              <a:gd name="T12" fmla="*/ 0 60000 65536"/>
              <a:gd name="T13" fmla="*/ 0 60000 65536"/>
              <a:gd name="T14" fmla="*/ 0 60000 65536"/>
              <a:gd name="T15" fmla="*/ 0 w 32"/>
              <a:gd name="T16" fmla="*/ 0 h 8"/>
              <a:gd name="T17" fmla="*/ 32 w 32"/>
              <a:gd name="T18" fmla="*/ 8 h 8"/>
            </a:gdLst>
            <a:ahLst/>
            <a:cxnLst>
              <a:cxn ang="T10">
                <a:pos x="T0" y="T1"/>
              </a:cxn>
              <a:cxn ang="T11">
                <a:pos x="T2" y="T3"/>
              </a:cxn>
              <a:cxn ang="T12">
                <a:pos x="T4" y="T5"/>
              </a:cxn>
              <a:cxn ang="T13">
                <a:pos x="T6" y="T7"/>
              </a:cxn>
              <a:cxn ang="T14">
                <a:pos x="T8" y="T9"/>
              </a:cxn>
            </a:cxnLst>
            <a:rect l="T15" t="T16" r="T17" b="T18"/>
            <a:pathLst>
              <a:path w="32" h="8">
                <a:moveTo>
                  <a:pt x="32" y="0"/>
                </a:moveTo>
                <a:lnTo>
                  <a:pt x="31" y="8"/>
                </a:lnTo>
                <a:lnTo>
                  <a:pt x="0" y="8"/>
                </a:lnTo>
                <a:lnTo>
                  <a:pt x="1" y="0"/>
                </a:lnTo>
                <a:lnTo>
                  <a:pt x="32" y="0"/>
                </a:lnTo>
                <a:close/>
              </a:path>
            </a:pathLst>
          </a:custGeom>
          <a:solidFill>
            <a:srgbClr val="FFFFFF"/>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zh-CN">
              <a:solidFill>
                <a:srgbClr val="000000"/>
              </a:solidFill>
              <a:sym typeface="宋体" panose="02010600030101010101" pitchFamily="2" charset="-122"/>
            </a:endParaRPr>
          </a:p>
        </p:txBody>
      </p:sp>
      <p:sp>
        <p:nvSpPr>
          <p:cNvPr id="55" name="Freeform 20"/>
          <p:cNvSpPr>
            <a:spLocks noEditPoints="1" noChangeArrowheads="1"/>
          </p:cNvSpPr>
          <p:nvPr/>
        </p:nvSpPr>
        <p:spPr bwMode="auto">
          <a:xfrm>
            <a:off x="4458381" y="2960474"/>
            <a:ext cx="202206" cy="598062"/>
          </a:xfrm>
          <a:custGeom>
            <a:avLst/>
            <a:gdLst>
              <a:gd name="T0" fmla="*/ 50 w 50"/>
              <a:gd name="T1" fmla="*/ 96 h 147"/>
              <a:gd name="T2" fmla="*/ 41 w 50"/>
              <a:gd name="T3" fmla="*/ 96 h 147"/>
              <a:gd name="T4" fmla="*/ 41 w 50"/>
              <a:gd name="T5" fmla="*/ 147 h 147"/>
              <a:gd name="T6" fmla="*/ 28 w 50"/>
              <a:gd name="T7" fmla="*/ 147 h 147"/>
              <a:gd name="T8" fmla="*/ 28 w 50"/>
              <a:gd name="T9" fmla="*/ 96 h 147"/>
              <a:gd name="T10" fmla="*/ 21 w 50"/>
              <a:gd name="T11" fmla="*/ 96 h 147"/>
              <a:gd name="T12" fmla="*/ 21 w 50"/>
              <a:gd name="T13" fmla="*/ 147 h 147"/>
              <a:gd name="T14" fmla="*/ 9 w 50"/>
              <a:gd name="T15" fmla="*/ 147 h 147"/>
              <a:gd name="T16" fmla="*/ 9 w 50"/>
              <a:gd name="T17" fmla="*/ 96 h 147"/>
              <a:gd name="T18" fmla="*/ 0 w 50"/>
              <a:gd name="T19" fmla="*/ 96 h 147"/>
              <a:gd name="T20" fmla="*/ 0 w 50"/>
              <a:gd name="T21" fmla="*/ 46 h 147"/>
              <a:gd name="T22" fmla="*/ 4 w 50"/>
              <a:gd name="T23" fmla="*/ 35 h 147"/>
              <a:gd name="T24" fmla="*/ 15 w 50"/>
              <a:gd name="T25" fmla="*/ 28 h 147"/>
              <a:gd name="T26" fmla="*/ 25 w 50"/>
              <a:gd name="T27" fmla="*/ 26 h 147"/>
              <a:gd name="T28" fmla="*/ 38 w 50"/>
              <a:gd name="T29" fmla="*/ 29 h 147"/>
              <a:gd name="T30" fmla="*/ 49 w 50"/>
              <a:gd name="T31" fmla="*/ 41 h 147"/>
              <a:gd name="T32" fmla="*/ 50 w 50"/>
              <a:gd name="T33" fmla="*/ 45 h 147"/>
              <a:gd name="T34" fmla="*/ 50 w 50"/>
              <a:gd name="T35" fmla="*/ 96 h 147"/>
              <a:gd name="T36" fmla="*/ 36 w 50"/>
              <a:gd name="T37" fmla="*/ 11 h 147"/>
              <a:gd name="T38" fmla="*/ 33 w 50"/>
              <a:gd name="T39" fmla="*/ 18 h 147"/>
              <a:gd name="T40" fmla="*/ 25 w 50"/>
              <a:gd name="T41" fmla="*/ 22 h 147"/>
              <a:gd name="T42" fmla="*/ 17 w 50"/>
              <a:gd name="T43" fmla="*/ 18 h 147"/>
              <a:gd name="T44" fmla="*/ 14 w 50"/>
              <a:gd name="T45" fmla="*/ 11 h 147"/>
              <a:gd name="T46" fmla="*/ 17 w 50"/>
              <a:gd name="T47" fmla="*/ 3 h 147"/>
              <a:gd name="T48" fmla="*/ 25 w 50"/>
              <a:gd name="T49" fmla="*/ 0 h 147"/>
              <a:gd name="T50" fmla="*/ 33 w 50"/>
              <a:gd name="T51" fmla="*/ 3 h 147"/>
              <a:gd name="T52" fmla="*/ 36 w 50"/>
              <a:gd name="T53" fmla="*/ 11 h 147"/>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50"/>
              <a:gd name="T82" fmla="*/ 0 h 147"/>
              <a:gd name="T83" fmla="*/ 50 w 50"/>
              <a:gd name="T84" fmla="*/ 147 h 147"/>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50" h="147">
                <a:moveTo>
                  <a:pt x="50" y="96"/>
                </a:moveTo>
                <a:cubicBezTo>
                  <a:pt x="41" y="96"/>
                  <a:pt x="41" y="96"/>
                  <a:pt x="41" y="96"/>
                </a:cubicBezTo>
                <a:cubicBezTo>
                  <a:pt x="41" y="147"/>
                  <a:pt x="41" y="147"/>
                  <a:pt x="41" y="147"/>
                </a:cubicBezTo>
                <a:cubicBezTo>
                  <a:pt x="28" y="147"/>
                  <a:pt x="28" y="147"/>
                  <a:pt x="28" y="147"/>
                </a:cubicBezTo>
                <a:cubicBezTo>
                  <a:pt x="28" y="96"/>
                  <a:pt x="28" y="96"/>
                  <a:pt x="28" y="96"/>
                </a:cubicBezTo>
                <a:cubicBezTo>
                  <a:pt x="21" y="96"/>
                  <a:pt x="21" y="96"/>
                  <a:pt x="21" y="96"/>
                </a:cubicBezTo>
                <a:cubicBezTo>
                  <a:pt x="21" y="147"/>
                  <a:pt x="21" y="147"/>
                  <a:pt x="21" y="147"/>
                </a:cubicBezTo>
                <a:cubicBezTo>
                  <a:pt x="9" y="147"/>
                  <a:pt x="9" y="147"/>
                  <a:pt x="9" y="147"/>
                </a:cubicBezTo>
                <a:cubicBezTo>
                  <a:pt x="9" y="96"/>
                  <a:pt x="9" y="96"/>
                  <a:pt x="9" y="96"/>
                </a:cubicBezTo>
                <a:cubicBezTo>
                  <a:pt x="0" y="96"/>
                  <a:pt x="0" y="96"/>
                  <a:pt x="0" y="96"/>
                </a:cubicBezTo>
                <a:cubicBezTo>
                  <a:pt x="0" y="46"/>
                  <a:pt x="0" y="46"/>
                  <a:pt x="0" y="46"/>
                </a:cubicBezTo>
                <a:cubicBezTo>
                  <a:pt x="0" y="42"/>
                  <a:pt x="1" y="39"/>
                  <a:pt x="4" y="35"/>
                </a:cubicBezTo>
                <a:cubicBezTo>
                  <a:pt x="8" y="31"/>
                  <a:pt x="11" y="29"/>
                  <a:pt x="15" y="28"/>
                </a:cubicBezTo>
                <a:cubicBezTo>
                  <a:pt x="20" y="27"/>
                  <a:pt x="23" y="26"/>
                  <a:pt x="25" y="26"/>
                </a:cubicBezTo>
                <a:cubicBezTo>
                  <a:pt x="30" y="26"/>
                  <a:pt x="34" y="27"/>
                  <a:pt x="38" y="29"/>
                </a:cubicBezTo>
                <a:cubicBezTo>
                  <a:pt x="44" y="32"/>
                  <a:pt x="47" y="36"/>
                  <a:pt x="49" y="41"/>
                </a:cubicBezTo>
                <a:cubicBezTo>
                  <a:pt x="50" y="43"/>
                  <a:pt x="50" y="44"/>
                  <a:pt x="50" y="45"/>
                </a:cubicBezTo>
                <a:lnTo>
                  <a:pt x="50" y="96"/>
                </a:lnTo>
                <a:close/>
                <a:moveTo>
                  <a:pt x="36" y="11"/>
                </a:moveTo>
                <a:cubicBezTo>
                  <a:pt x="36" y="14"/>
                  <a:pt x="35" y="16"/>
                  <a:pt x="33" y="18"/>
                </a:cubicBezTo>
                <a:cubicBezTo>
                  <a:pt x="31" y="20"/>
                  <a:pt x="28" y="22"/>
                  <a:pt x="25" y="22"/>
                </a:cubicBezTo>
                <a:cubicBezTo>
                  <a:pt x="22" y="22"/>
                  <a:pt x="19" y="20"/>
                  <a:pt x="17" y="18"/>
                </a:cubicBezTo>
                <a:cubicBezTo>
                  <a:pt x="15" y="16"/>
                  <a:pt x="14" y="14"/>
                  <a:pt x="14" y="11"/>
                </a:cubicBezTo>
                <a:cubicBezTo>
                  <a:pt x="14" y="8"/>
                  <a:pt x="15" y="5"/>
                  <a:pt x="17" y="3"/>
                </a:cubicBezTo>
                <a:cubicBezTo>
                  <a:pt x="20" y="1"/>
                  <a:pt x="22" y="0"/>
                  <a:pt x="25" y="0"/>
                </a:cubicBezTo>
                <a:cubicBezTo>
                  <a:pt x="28" y="0"/>
                  <a:pt x="31" y="1"/>
                  <a:pt x="33" y="3"/>
                </a:cubicBezTo>
                <a:cubicBezTo>
                  <a:pt x="35" y="5"/>
                  <a:pt x="36" y="8"/>
                  <a:pt x="36" y="11"/>
                </a:cubicBezTo>
                <a:close/>
              </a:path>
            </a:pathLst>
          </a:custGeom>
          <a:solidFill>
            <a:srgbClr val="FFFFFF"/>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zh-CN">
              <a:solidFill>
                <a:srgbClr val="000000"/>
              </a:solidFill>
              <a:sym typeface="宋体" panose="02010600030101010101" pitchFamily="2" charset="-122"/>
            </a:endParaRPr>
          </a:p>
        </p:txBody>
      </p:sp>
      <p:sp>
        <p:nvSpPr>
          <p:cNvPr id="56" name="Freeform 21"/>
          <p:cNvSpPr>
            <a:spLocks noChangeArrowheads="1"/>
          </p:cNvSpPr>
          <p:nvPr/>
        </p:nvSpPr>
        <p:spPr bwMode="auto">
          <a:xfrm>
            <a:off x="3947006" y="3173021"/>
            <a:ext cx="172900" cy="172968"/>
          </a:xfrm>
          <a:custGeom>
            <a:avLst/>
            <a:gdLst>
              <a:gd name="T0" fmla="*/ 32 w 59"/>
              <a:gd name="T1" fmla="*/ 0 h 59"/>
              <a:gd name="T2" fmla="*/ 32 w 59"/>
              <a:gd name="T3" fmla="*/ 26 h 59"/>
              <a:gd name="T4" fmla="*/ 59 w 59"/>
              <a:gd name="T5" fmla="*/ 26 h 59"/>
              <a:gd name="T6" fmla="*/ 59 w 59"/>
              <a:gd name="T7" fmla="*/ 33 h 59"/>
              <a:gd name="T8" fmla="*/ 32 w 59"/>
              <a:gd name="T9" fmla="*/ 33 h 59"/>
              <a:gd name="T10" fmla="*/ 32 w 59"/>
              <a:gd name="T11" fmla="*/ 59 h 59"/>
              <a:gd name="T12" fmla="*/ 27 w 59"/>
              <a:gd name="T13" fmla="*/ 59 h 59"/>
              <a:gd name="T14" fmla="*/ 27 w 59"/>
              <a:gd name="T15" fmla="*/ 33 h 59"/>
              <a:gd name="T16" fmla="*/ 0 w 59"/>
              <a:gd name="T17" fmla="*/ 33 h 59"/>
              <a:gd name="T18" fmla="*/ 0 w 59"/>
              <a:gd name="T19" fmla="*/ 26 h 59"/>
              <a:gd name="T20" fmla="*/ 27 w 59"/>
              <a:gd name="T21" fmla="*/ 26 h 59"/>
              <a:gd name="T22" fmla="*/ 27 w 59"/>
              <a:gd name="T23" fmla="*/ 0 h 59"/>
              <a:gd name="T24" fmla="*/ 32 w 59"/>
              <a:gd name="T25" fmla="*/ 0 h 5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9"/>
              <a:gd name="T40" fmla="*/ 0 h 59"/>
              <a:gd name="T41" fmla="*/ 59 w 59"/>
              <a:gd name="T42" fmla="*/ 59 h 5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9" h="59">
                <a:moveTo>
                  <a:pt x="32" y="0"/>
                </a:moveTo>
                <a:lnTo>
                  <a:pt x="32" y="26"/>
                </a:lnTo>
                <a:lnTo>
                  <a:pt x="59" y="26"/>
                </a:lnTo>
                <a:lnTo>
                  <a:pt x="59" y="33"/>
                </a:lnTo>
                <a:lnTo>
                  <a:pt x="32" y="33"/>
                </a:lnTo>
                <a:lnTo>
                  <a:pt x="32" y="59"/>
                </a:lnTo>
                <a:lnTo>
                  <a:pt x="27" y="59"/>
                </a:lnTo>
                <a:lnTo>
                  <a:pt x="27" y="33"/>
                </a:lnTo>
                <a:lnTo>
                  <a:pt x="0" y="33"/>
                </a:lnTo>
                <a:lnTo>
                  <a:pt x="0" y="26"/>
                </a:lnTo>
                <a:lnTo>
                  <a:pt x="27" y="26"/>
                </a:lnTo>
                <a:lnTo>
                  <a:pt x="27" y="0"/>
                </a:lnTo>
                <a:lnTo>
                  <a:pt x="32" y="0"/>
                </a:lnTo>
                <a:close/>
              </a:path>
            </a:pathLst>
          </a:custGeom>
          <a:solidFill>
            <a:srgbClr val="FFFFFF"/>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zh-CN">
              <a:solidFill>
                <a:srgbClr val="000000"/>
              </a:solidFill>
              <a:sym typeface="宋体" panose="02010600030101010101" pitchFamily="2" charset="-122"/>
            </a:endParaRPr>
          </a:p>
        </p:txBody>
      </p:sp>
      <p:sp>
        <p:nvSpPr>
          <p:cNvPr id="58" name="矩形 1"/>
          <p:cNvSpPr>
            <a:spLocks noChangeArrowheads="1"/>
          </p:cNvSpPr>
          <p:nvPr/>
        </p:nvSpPr>
        <p:spPr bwMode="auto">
          <a:xfrm>
            <a:off x="953208" y="2873716"/>
            <a:ext cx="1832750"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spAutoFit/>
          </a:bodyPr>
          <a:lstStyle/>
          <a:p>
            <a:r>
              <a:rPr lang="zh-CN" altLang="en-US" sz="900" kern="0" dirty="0">
                <a:solidFill>
                  <a:schemeClr val="bg1"/>
                </a:solidFill>
                <a:latin typeface="微软雅黑" panose="020B0503020204020204" pitchFamily="34" charset="-122"/>
                <a:ea typeface="微软雅黑" panose="020B0503020204020204" pitchFamily="34" charset="-122"/>
                <a:cs typeface="Raleway Light"/>
              </a:rPr>
              <a:t>这里输入简单的文字概述里输入简单文字概述输入简单的文字概述</a:t>
            </a:r>
            <a:endParaRPr lang="zh-CN" altLang="en-US" sz="9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9" name="矩形 1"/>
          <p:cNvSpPr>
            <a:spLocks noChangeArrowheads="1"/>
          </p:cNvSpPr>
          <p:nvPr/>
        </p:nvSpPr>
        <p:spPr bwMode="auto">
          <a:xfrm>
            <a:off x="6337136" y="1846861"/>
            <a:ext cx="1832750" cy="506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spAutoFit/>
          </a:bodyPr>
          <a:lstStyle/>
          <a:p>
            <a:r>
              <a:rPr lang="zh-CN" altLang="en-US" sz="900" kern="0" dirty="0">
                <a:solidFill>
                  <a:schemeClr val="bg1"/>
                </a:solidFill>
                <a:latin typeface="微软雅黑" panose="020B0503020204020204" pitchFamily="34" charset="-122"/>
                <a:ea typeface="微软雅黑" panose="020B0503020204020204" pitchFamily="34" charset="-122"/>
                <a:cs typeface="Raleway Light"/>
              </a:rPr>
              <a:t>这里输入简单的文字概述里输入简单文字概述输入简单的文字概述</a:t>
            </a:r>
            <a:endParaRPr lang="zh-CN" altLang="en-US" sz="9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0" name="矩形 1"/>
          <p:cNvSpPr>
            <a:spLocks noChangeArrowheads="1"/>
          </p:cNvSpPr>
          <p:nvPr/>
        </p:nvSpPr>
        <p:spPr bwMode="auto">
          <a:xfrm>
            <a:off x="6337136" y="2873716"/>
            <a:ext cx="1832750"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spAutoFit/>
          </a:bodyPr>
          <a:lstStyle/>
          <a:p>
            <a:r>
              <a:rPr lang="zh-CN" altLang="en-US" sz="900" kern="0" dirty="0">
                <a:solidFill>
                  <a:schemeClr val="bg1"/>
                </a:solidFill>
                <a:latin typeface="微软雅黑" panose="020B0503020204020204" pitchFamily="34" charset="-122"/>
                <a:ea typeface="微软雅黑" panose="020B0503020204020204" pitchFamily="34" charset="-122"/>
                <a:cs typeface="Raleway Light"/>
              </a:rPr>
              <a:t>这里输入简单的文字概述里输入简单文字概述输入简单的文字概述</a:t>
            </a:r>
            <a:endParaRPr lang="zh-CN" altLang="en-US" sz="9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1" name="TextBox 682"/>
          <p:cNvSpPr>
            <a:spLocks noChangeArrowheads="1"/>
          </p:cNvSpPr>
          <p:nvPr/>
        </p:nvSpPr>
        <p:spPr bwMode="auto">
          <a:xfrm>
            <a:off x="4891430" y="1830436"/>
            <a:ext cx="56938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2000" dirty="0">
                <a:solidFill>
                  <a:schemeClr val="bg1"/>
                </a:solidFill>
                <a:latin typeface="方正中等线简体" pitchFamily="2" charset="-122"/>
                <a:ea typeface="方正中等线简体" pitchFamily="2" charset="-122"/>
              </a:rPr>
              <a:t>36%</a:t>
            </a:r>
            <a:endParaRPr lang="zh-CN" altLang="en-US" sz="2000" dirty="0">
              <a:solidFill>
                <a:schemeClr val="bg1"/>
              </a:solidFill>
              <a:latin typeface="方正中等线简体" pitchFamily="2" charset="-122"/>
              <a:ea typeface="方正中等线简体" pitchFamily="2" charset="-122"/>
            </a:endParaRPr>
          </a:p>
        </p:txBody>
      </p:sp>
      <p:sp>
        <p:nvSpPr>
          <p:cNvPr id="62" name="TextBox 682"/>
          <p:cNvSpPr>
            <a:spLocks noChangeArrowheads="1"/>
          </p:cNvSpPr>
          <p:nvPr/>
        </p:nvSpPr>
        <p:spPr bwMode="auto">
          <a:xfrm>
            <a:off x="4891430" y="3098768"/>
            <a:ext cx="56938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2000">
                <a:solidFill>
                  <a:schemeClr val="bg1"/>
                </a:solidFill>
                <a:latin typeface="方正中等线简体" pitchFamily="2" charset="-122"/>
                <a:ea typeface="方正中等线简体" pitchFamily="2" charset="-122"/>
              </a:rPr>
              <a:t>54%</a:t>
            </a:r>
            <a:endParaRPr lang="zh-CN" altLang="en-US" sz="2000">
              <a:solidFill>
                <a:schemeClr val="bg1"/>
              </a:solidFill>
              <a:latin typeface="方正中等线简体" pitchFamily="2" charset="-122"/>
              <a:ea typeface="方正中等线简体" pitchFamily="2" charset="-122"/>
            </a:endParaRPr>
          </a:p>
        </p:txBody>
      </p:sp>
      <p:sp>
        <p:nvSpPr>
          <p:cNvPr id="5" name="文本框 4"/>
          <p:cNvSpPr txBox="1"/>
          <p:nvPr/>
        </p:nvSpPr>
        <p:spPr>
          <a:xfrm>
            <a:off x="862330" y="663575"/>
            <a:ext cx="2011680" cy="460375"/>
          </a:xfrm>
          <a:prstGeom prst="rect">
            <a:avLst/>
          </a:prstGeom>
          <a:noFill/>
        </p:spPr>
        <p:txBody>
          <a:bodyPr wrap="none" rtlCol="0" anchor="t">
            <a:spAutoFit/>
          </a:bodyPr>
          <a:p>
            <a:pPr algn="l">
              <a:lnSpc>
                <a:spcPct val="150000"/>
              </a:lnSpc>
              <a:spcBef>
                <a:spcPct val="0"/>
              </a:spcBef>
            </a:pPr>
            <a:r>
              <a:rPr lang="zh-CN" altLang="en-US" sz="1600" b="1" dirty="0" smtClean="0">
                <a:solidFill>
                  <a:schemeClr val="bg1">
                    <a:lumMod val="65000"/>
                  </a:schemeClr>
                </a:solidFill>
                <a:latin typeface="微软雅黑" panose="020B0503020204020204" pitchFamily="34" charset="-122"/>
                <a:ea typeface="微软雅黑" panose="020B0503020204020204" pitchFamily="34" charset="-122"/>
                <a:sym typeface="+mn-ea"/>
              </a:rPr>
              <a:t>新闻成品库模块架构</a:t>
            </a:r>
            <a:endParaRPr lang="zh-CN" altLang="en-US" sz="1600" b="1" dirty="0" smtClean="0">
              <a:solidFill>
                <a:schemeClr val="bg1">
                  <a:lumMod val="6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pic>
        <p:nvPicPr>
          <p:cNvPr id="9" name="图片 8" descr="未标题-1.jpg"/>
          <p:cNvPicPr>
            <a:picLocks noChangeAspect="1"/>
          </p:cNvPicPr>
          <p:nvPr/>
        </p:nvPicPr>
        <p:blipFill>
          <a:blip r:embed="rId1"/>
          <a:stretch>
            <a:fillRect/>
          </a:stretch>
        </p:blipFill>
        <p:spPr>
          <a:xfrm>
            <a:off x="2382520" y="1172210"/>
            <a:ext cx="5587365" cy="3910965"/>
          </a:xfrm>
          <a:prstGeom prst="rect">
            <a:avLst/>
          </a:prstGeom>
          <a:effectLst>
            <a:outerShdw blurRad="50800" dist="38100" dir="2700000" algn="tl" rotWithShape="0">
              <a:prstClr val="black">
                <a:alpha val="40000"/>
              </a:prstClr>
            </a:outerShdw>
          </a:effectLst>
        </p:spPr>
      </p:pic>
    </p:spTree>
  </p:cSld>
  <p:clrMapOvr>
    <a:masterClrMapping/>
  </p:clrMapOvr>
  <mc:AlternateContent xmlns:mc="http://schemas.openxmlformats.org/markup-compatibility/2006">
    <mc:Choice xmlns:p14="http://schemas.microsoft.com/office/powerpoint/2010/main" Requires="p14">
      <p:transition spd="slow" p14:dur="1200" advClick="0" advTm="0">
        <p14:prism/>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fade">
                                      <p:cBhvr>
                                        <p:cTn id="7" dur="500"/>
                                        <p:tgtEl>
                                          <p:spTgt spid="40"/>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54"/>
                                        </p:tgtEl>
                                        <p:attrNameLst>
                                          <p:attrName>style.visibility</p:attrName>
                                        </p:attrNameLst>
                                      </p:cBhvr>
                                      <p:to>
                                        <p:strVal val="visible"/>
                                      </p:to>
                                    </p:set>
                                  </p:childTnLst>
                                </p:cTn>
                              </p:par>
                            </p:childTnLst>
                          </p:cTn>
                        </p:par>
                        <p:par>
                          <p:cTn id="11" fill="hold">
                            <p:stCondLst>
                              <p:cond delay="500"/>
                            </p:stCondLst>
                            <p:childTnLst>
                              <p:par>
                                <p:cTn id="12" presetID="53" presetClass="entr" presetSubtype="16" fill="hold" grpId="0" nodeType="afterEffect">
                                  <p:stCondLst>
                                    <p:cond delay="0"/>
                                  </p:stCondLst>
                                  <p:childTnLst>
                                    <p:set>
                                      <p:cBhvr>
                                        <p:cTn id="13" dur="1" fill="hold">
                                          <p:stCondLst>
                                            <p:cond delay="0"/>
                                          </p:stCondLst>
                                        </p:cTn>
                                        <p:tgtEl>
                                          <p:spTgt spid="53"/>
                                        </p:tgtEl>
                                        <p:attrNameLst>
                                          <p:attrName>style.visibility</p:attrName>
                                        </p:attrNameLst>
                                      </p:cBhvr>
                                      <p:to>
                                        <p:strVal val="visible"/>
                                      </p:to>
                                    </p:set>
                                    <p:anim calcmode="lin" valueType="num">
                                      <p:cBhvr>
                                        <p:cTn id="14" dur="500" fill="hold"/>
                                        <p:tgtEl>
                                          <p:spTgt spid="53"/>
                                        </p:tgtEl>
                                        <p:attrNameLst>
                                          <p:attrName>ppt_w</p:attrName>
                                        </p:attrNameLst>
                                      </p:cBhvr>
                                      <p:tavLst>
                                        <p:tav tm="0">
                                          <p:val>
                                            <p:fltVal val="0"/>
                                          </p:val>
                                        </p:tav>
                                        <p:tav tm="100000">
                                          <p:val>
                                            <p:strVal val="#ppt_w"/>
                                          </p:val>
                                        </p:tav>
                                      </p:tavLst>
                                    </p:anim>
                                    <p:anim calcmode="lin" valueType="num">
                                      <p:cBhvr>
                                        <p:cTn id="15" dur="500" fill="hold"/>
                                        <p:tgtEl>
                                          <p:spTgt spid="53"/>
                                        </p:tgtEl>
                                        <p:attrNameLst>
                                          <p:attrName>ppt_h</p:attrName>
                                        </p:attrNameLst>
                                      </p:cBhvr>
                                      <p:tavLst>
                                        <p:tav tm="0">
                                          <p:val>
                                            <p:fltVal val="0"/>
                                          </p:val>
                                        </p:tav>
                                        <p:tav tm="100000">
                                          <p:val>
                                            <p:strVal val="#ppt_h"/>
                                          </p:val>
                                        </p:tav>
                                      </p:tavLst>
                                    </p:anim>
                                    <p:animEffect transition="in" filter="fade">
                                      <p:cBhvr>
                                        <p:cTn id="16" dur="500"/>
                                        <p:tgtEl>
                                          <p:spTgt spid="53"/>
                                        </p:tgtEl>
                                      </p:cBhvr>
                                    </p:animEffect>
                                  </p:childTnLst>
                                </p:cTn>
                              </p:par>
                            </p:childTnLst>
                          </p:cTn>
                        </p:par>
                        <p:par>
                          <p:cTn id="17" fill="hold">
                            <p:stCondLst>
                              <p:cond delay="1000"/>
                            </p:stCondLst>
                            <p:childTnLst>
                              <p:par>
                                <p:cTn id="18" presetID="10" presetClass="entr" presetSubtype="0" fill="hold" grpId="0" nodeType="afterEffect">
                                  <p:stCondLst>
                                    <p:cond delay="0"/>
                                  </p:stCondLst>
                                  <p:childTnLst>
                                    <p:set>
                                      <p:cBhvr>
                                        <p:cTn id="19" dur="1" fill="hold">
                                          <p:stCondLst>
                                            <p:cond delay="0"/>
                                          </p:stCondLst>
                                        </p:cTn>
                                        <p:tgtEl>
                                          <p:spTgt spid="61"/>
                                        </p:tgtEl>
                                        <p:attrNameLst>
                                          <p:attrName>style.visibility</p:attrName>
                                        </p:attrNameLst>
                                      </p:cBhvr>
                                      <p:to>
                                        <p:strVal val="visible"/>
                                      </p:to>
                                    </p:set>
                                    <p:animEffect transition="in" filter="fade">
                                      <p:cBhvr>
                                        <p:cTn id="20" dur="500"/>
                                        <p:tgtEl>
                                          <p:spTgt spid="61"/>
                                        </p:tgtEl>
                                      </p:cBhvr>
                                    </p:animEffect>
                                  </p:childTnLst>
                                </p:cTn>
                              </p:par>
                            </p:childTnLst>
                          </p:cTn>
                        </p:par>
                        <p:par>
                          <p:cTn id="21" fill="hold">
                            <p:stCondLst>
                              <p:cond delay="1500"/>
                            </p:stCondLst>
                            <p:childTnLst>
                              <p:par>
                                <p:cTn id="22" presetID="22" presetClass="entr" presetSubtype="8" fill="hold" grpId="0" nodeType="afterEffect">
                                  <p:stCondLst>
                                    <p:cond delay="0"/>
                                  </p:stCondLst>
                                  <p:childTnLst>
                                    <p:set>
                                      <p:cBhvr>
                                        <p:cTn id="23" dur="1" fill="hold">
                                          <p:stCondLst>
                                            <p:cond delay="0"/>
                                          </p:stCondLst>
                                        </p:cTn>
                                        <p:tgtEl>
                                          <p:spTgt spid="59"/>
                                        </p:tgtEl>
                                        <p:attrNameLst>
                                          <p:attrName>style.visibility</p:attrName>
                                        </p:attrNameLst>
                                      </p:cBhvr>
                                      <p:to>
                                        <p:strVal val="visible"/>
                                      </p:to>
                                    </p:set>
                                    <p:animEffect transition="in" filter="wipe(left)">
                                      <p:cBhvr>
                                        <p:cTn id="24" dur="500"/>
                                        <p:tgtEl>
                                          <p:spTgt spid="59"/>
                                        </p:tgtEl>
                                      </p:cBhvr>
                                    </p:animEffect>
                                  </p:childTnLst>
                                </p:cTn>
                              </p:par>
                            </p:childTnLst>
                          </p:cTn>
                        </p:par>
                        <p:par>
                          <p:cTn id="25" fill="hold">
                            <p:stCondLst>
                              <p:cond delay="2000"/>
                            </p:stCondLst>
                            <p:childTnLst>
                              <p:par>
                                <p:cTn id="26" presetID="1" presetClass="entr" presetSubtype="0" fill="hold" grpId="0" nodeType="afterEffect">
                                  <p:stCondLst>
                                    <p:cond delay="0"/>
                                  </p:stCondLst>
                                  <p:childTnLst>
                                    <p:set>
                                      <p:cBhvr>
                                        <p:cTn id="27" dur="1" fill="hold">
                                          <p:stCondLst>
                                            <p:cond delay="0"/>
                                          </p:stCondLst>
                                        </p:cTn>
                                        <p:tgtEl>
                                          <p:spTgt spid="56"/>
                                        </p:tgtEl>
                                        <p:attrNameLst>
                                          <p:attrName>style.visibility</p:attrName>
                                        </p:attrNameLst>
                                      </p:cBhvr>
                                      <p:to>
                                        <p:strVal val="visible"/>
                                      </p:to>
                                    </p:set>
                                  </p:childTnLst>
                                </p:cTn>
                              </p:par>
                            </p:childTnLst>
                          </p:cTn>
                        </p:par>
                        <p:par>
                          <p:cTn id="28" fill="hold">
                            <p:stCondLst>
                              <p:cond delay="2000"/>
                            </p:stCondLst>
                            <p:childTnLst>
                              <p:par>
                                <p:cTn id="29" presetID="53" presetClass="entr" presetSubtype="16" fill="hold" grpId="0" nodeType="afterEffect">
                                  <p:stCondLst>
                                    <p:cond delay="0"/>
                                  </p:stCondLst>
                                  <p:childTnLst>
                                    <p:set>
                                      <p:cBhvr>
                                        <p:cTn id="30" dur="1" fill="hold">
                                          <p:stCondLst>
                                            <p:cond delay="0"/>
                                          </p:stCondLst>
                                        </p:cTn>
                                        <p:tgtEl>
                                          <p:spTgt spid="55"/>
                                        </p:tgtEl>
                                        <p:attrNameLst>
                                          <p:attrName>style.visibility</p:attrName>
                                        </p:attrNameLst>
                                      </p:cBhvr>
                                      <p:to>
                                        <p:strVal val="visible"/>
                                      </p:to>
                                    </p:set>
                                    <p:anim calcmode="lin" valueType="num">
                                      <p:cBhvr>
                                        <p:cTn id="31" dur="500" fill="hold"/>
                                        <p:tgtEl>
                                          <p:spTgt spid="55"/>
                                        </p:tgtEl>
                                        <p:attrNameLst>
                                          <p:attrName>ppt_w</p:attrName>
                                        </p:attrNameLst>
                                      </p:cBhvr>
                                      <p:tavLst>
                                        <p:tav tm="0">
                                          <p:val>
                                            <p:fltVal val="0"/>
                                          </p:val>
                                        </p:tav>
                                        <p:tav tm="100000">
                                          <p:val>
                                            <p:strVal val="#ppt_w"/>
                                          </p:val>
                                        </p:tav>
                                      </p:tavLst>
                                    </p:anim>
                                    <p:anim calcmode="lin" valueType="num">
                                      <p:cBhvr>
                                        <p:cTn id="32" dur="500" fill="hold"/>
                                        <p:tgtEl>
                                          <p:spTgt spid="55"/>
                                        </p:tgtEl>
                                        <p:attrNameLst>
                                          <p:attrName>ppt_h</p:attrName>
                                        </p:attrNameLst>
                                      </p:cBhvr>
                                      <p:tavLst>
                                        <p:tav tm="0">
                                          <p:val>
                                            <p:fltVal val="0"/>
                                          </p:val>
                                        </p:tav>
                                        <p:tav tm="100000">
                                          <p:val>
                                            <p:strVal val="#ppt_h"/>
                                          </p:val>
                                        </p:tav>
                                      </p:tavLst>
                                    </p:anim>
                                    <p:animEffect transition="in" filter="fade">
                                      <p:cBhvr>
                                        <p:cTn id="33" dur="500"/>
                                        <p:tgtEl>
                                          <p:spTgt spid="55"/>
                                        </p:tgtEl>
                                      </p:cBhvr>
                                    </p:animEffect>
                                  </p:childTnLst>
                                </p:cTn>
                              </p:par>
                            </p:childTnLst>
                          </p:cTn>
                        </p:par>
                        <p:par>
                          <p:cTn id="34" fill="hold">
                            <p:stCondLst>
                              <p:cond delay="2500"/>
                            </p:stCondLst>
                            <p:childTnLst>
                              <p:par>
                                <p:cTn id="35" presetID="10" presetClass="entr" presetSubtype="0" fill="hold" grpId="0" nodeType="afterEffect">
                                  <p:stCondLst>
                                    <p:cond delay="0"/>
                                  </p:stCondLst>
                                  <p:childTnLst>
                                    <p:set>
                                      <p:cBhvr>
                                        <p:cTn id="36" dur="1" fill="hold">
                                          <p:stCondLst>
                                            <p:cond delay="0"/>
                                          </p:stCondLst>
                                        </p:cTn>
                                        <p:tgtEl>
                                          <p:spTgt spid="62"/>
                                        </p:tgtEl>
                                        <p:attrNameLst>
                                          <p:attrName>style.visibility</p:attrName>
                                        </p:attrNameLst>
                                      </p:cBhvr>
                                      <p:to>
                                        <p:strVal val="visible"/>
                                      </p:to>
                                    </p:set>
                                    <p:animEffect transition="in" filter="fade">
                                      <p:cBhvr>
                                        <p:cTn id="37" dur="500"/>
                                        <p:tgtEl>
                                          <p:spTgt spid="62"/>
                                        </p:tgtEl>
                                      </p:cBhvr>
                                    </p:animEffect>
                                  </p:childTnLst>
                                </p:cTn>
                              </p:par>
                            </p:childTnLst>
                          </p:cTn>
                        </p:par>
                        <p:par>
                          <p:cTn id="38" fill="hold">
                            <p:stCondLst>
                              <p:cond delay="3000"/>
                            </p:stCondLst>
                            <p:childTnLst>
                              <p:par>
                                <p:cTn id="39" presetID="22" presetClass="entr" presetSubtype="8" fill="hold" grpId="0" nodeType="afterEffect">
                                  <p:stCondLst>
                                    <p:cond delay="0"/>
                                  </p:stCondLst>
                                  <p:childTnLst>
                                    <p:set>
                                      <p:cBhvr>
                                        <p:cTn id="40" dur="1" fill="hold">
                                          <p:stCondLst>
                                            <p:cond delay="0"/>
                                          </p:stCondLst>
                                        </p:cTn>
                                        <p:tgtEl>
                                          <p:spTgt spid="58"/>
                                        </p:tgtEl>
                                        <p:attrNameLst>
                                          <p:attrName>style.visibility</p:attrName>
                                        </p:attrNameLst>
                                      </p:cBhvr>
                                      <p:to>
                                        <p:strVal val="visible"/>
                                      </p:to>
                                    </p:set>
                                    <p:animEffect transition="in" filter="wipe(left)">
                                      <p:cBhvr>
                                        <p:cTn id="41" dur="500"/>
                                        <p:tgtEl>
                                          <p:spTgt spid="58"/>
                                        </p:tgtEl>
                                      </p:cBhvr>
                                    </p:animEffect>
                                  </p:childTnLst>
                                </p:cTn>
                              </p:par>
                            </p:childTnLst>
                          </p:cTn>
                        </p:par>
                        <p:par>
                          <p:cTn id="42" fill="hold">
                            <p:stCondLst>
                              <p:cond delay="3500"/>
                            </p:stCondLst>
                            <p:childTnLst>
                              <p:par>
                                <p:cTn id="43" presetID="22" presetClass="entr" presetSubtype="8" fill="hold" grpId="0" nodeType="afterEffect">
                                  <p:stCondLst>
                                    <p:cond delay="0"/>
                                  </p:stCondLst>
                                  <p:childTnLst>
                                    <p:set>
                                      <p:cBhvr>
                                        <p:cTn id="44" dur="1" fill="hold">
                                          <p:stCondLst>
                                            <p:cond delay="0"/>
                                          </p:stCondLst>
                                        </p:cTn>
                                        <p:tgtEl>
                                          <p:spTgt spid="60"/>
                                        </p:tgtEl>
                                        <p:attrNameLst>
                                          <p:attrName>style.visibility</p:attrName>
                                        </p:attrNameLst>
                                      </p:cBhvr>
                                      <p:to>
                                        <p:strVal val="visible"/>
                                      </p:to>
                                    </p:set>
                                    <p:animEffect transition="in" filter="wipe(left)">
                                      <p:cBhvr>
                                        <p:cTn id="45"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53" grpId="0" bldLvl="0" animBg="1"/>
      <p:bldP spid="54" grpId="0" bldLvl="0" animBg="1"/>
      <p:bldP spid="55" grpId="0" bldLvl="0" animBg="1"/>
      <p:bldP spid="56" grpId="0" bldLvl="0" animBg="1"/>
      <p:bldP spid="58" grpId="0"/>
      <p:bldP spid="59" grpId="0"/>
      <p:bldP spid="60" grpId="0"/>
      <p:bldP spid="61" grpId="0"/>
      <p:bldP spid="6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Freeform 15"/>
          <p:cNvSpPr>
            <a:spLocks noEditPoints="1" noChangeArrowheads="1"/>
          </p:cNvSpPr>
          <p:nvPr/>
        </p:nvSpPr>
        <p:spPr bwMode="auto">
          <a:xfrm>
            <a:off x="4370466" y="1637342"/>
            <a:ext cx="313566" cy="674285"/>
          </a:xfrm>
          <a:custGeom>
            <a:avLst/>
            <a:gdLst>
              <a:gd name="T0" fmla="*/ 72 w 77"/>
              <a:gd name="T1" fmla="*/ 96 h 165"/>
              <a:gd name="T2" fmla="*/ 77 w 77"/>
              <a:gd name="T3" fmla="*/ 94 h 165"/>
              <a:gd name="T4" fmla="*/ 53 w 77"/>
              <a:gd name="T5" fmla="*/ 38 h 165"/>
              <a:gd name="T6" fmla="*/ 23 w 77"/>
              <a:gd name="T7" fmla="*/ 38 h 165"/>
              <a:gd name="T8" fmla="*/ 0 w 77"/>
              <a:gd name="T9" fmla="*/ 94 h 165"/>
              <a:gd name="T10" fmla="*/ 5 w 77"/>
              <a:gd name="T11" fmla="*/ 96 h 165"/>
              <a:gd name="T12" fmla="*/ 26 w 77"/>
              <a:gd name="T13" fmla="*/ 56 h 165"/>
              <a:gd name="T14" fmla="*/ 29 w 77"/>
              <a:gd name="T15" fmla="*/ 74 h 165"/>
              <a:gd name="T16" fmla="*/ 7 w 77"/>
              <a:gd name="T17" fmla="*/ 112 h 165"/>
              <a:gd name="T18" fmla="*/ 29 w 77"/>
              <a:gd name="T19" fmla="*/ 112 h 165"/>
              <a:gd name="T20" fmla="*/ 36 w 77"/>
              <a:gd name="T21" fmla="*/ 165 h 165"/>
              <a:gd name="T22" fmla="*/ 42 w 77"/>
              <a:gd name="T23" fmla="*/ 165 h 165"/>
              <a:gd name="T24" fmla="*/ 48 w 77"/>
              <a:gd name="T25" fmla="*/ 112 h 165"/>
              <a:gd name="T26" fmla="*/ 69 w 77"/>
              <a:gd name="T27" fmla="*/ 112 h 165"/>
              <a:gd name="T28" fmla="*/ 48 w 77"/>
              <a:gd name="T29" fmla="*/ 74 h 165"/>
              <a:gd name="T30" fmla="*/ 51 w 77"/>
              <a:gd name="T31" fmla="*/ 56 h 165"/>
              <a:gd name="T32" fmla="*/ 72 w 77"/>
              <a:gd name="T33" fmla="*/ 96 h 165"/>
              <a:gd name="T34" fmla="*/ 37 w 77"/>
              <a:gd name="T35" fmla="*/ 25 h 165"/>
              <a:gd name="T36" fmla="*/ 46 w 77"/>
              <a:gd name="T37" fmla="*/ 22 h 165"/>
              <a:gd name="T38" fmla="*/ 50 w 77"/>
              <a:gd name="T39" fmla="*/ 13 h 165"/>
              <a:gd name="T40" fmla="*/ 47 w 77"/>
              <a:gd name="T41" fmla="*/ 4 h 165"/>
              <a:gd name="T42" fmla="*/ 37 w 77"/>
              <a:gd name="T43" fmla="*/ 0 h 165"/>
              <a:gd name="T44" fmla="*/ 28 w 77"/>
              <a:gd name="T45" fmla="*/ 4 h 165"/>
              <a:gd name="T46" fmla="*/ 25 w 77"/>
              <a:gd name="T47" fmla="*/ 13 h 165"/>
              <a:gd name="T48" fmla="*/ 28 w 77"/>
              <a:gd name="T49" fmla="*/ 22 h 165"/>
              <a:gd name="T50" fmla="*/ 37 w 77"/>
              <a:gd name="T51" fmla="*/ 25 h 165"/>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77"/>
              <a:gd name="T79" fmla="*/ 0 h 165"/>
              <a:gd name="T80" fmla="*/ 77 w 77"/>
              <a:gd name="T81" fmla="*/ 165 h 165"/>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77" h="165">
                <a:moveTo>
                  <a:pt x="72" y="96"/>
                </a:moveTo>
                <a:cubicBezTo>
                  <a:pt x="74" y="96"/>
                  <a:pt x="76" y="95"/>
                  <a:pt x="77" y="94"/>
                </a:cubicBezTo>
                <a:cubicBezTo>
                  <a:pt x="53" y="38"/>
                  <a:pt x="53" y="38"/>
                  <a:pt x="53" y="38"/>
                </a:cubicBezTo>
                <a:cubicBezTo>
                  <a:pt x="23" y="38"/>
                  <a:pt x="23" y="38"/>
                  <a:pt x="23" y="38"/>
                </a:cubicBezTo>
                <a:cubicBezTo>
                  <a:pt x="0" y="94"/>
                  <a:pt x="0" y="94"/>
                  <a:pt x="0" y="94"/>
                </a:cubicBezTo>
                <a:cubicBezTo>
                  <a:pt x="5" y="96"/>
                  <a:pt x="5" y="96"/>
                  <a:pt x="5" y="96"/>
                </a:cubicBezTo>
                <a:cubicBezTo>
                  <a:pt x="26" y="56"/>
                  <a:pt x="26" y="56"/>
                  <a:pt x="26" y="56"/>
                </a:cubicBezTo>
                <a:cubicBezTo>
                  <a:pt x="29" y="74"/>
                  <a:pt x="29" y="74"/>
                  <a:pt x="29" y="74"/>
                </a:cubicBezTo>
                <a:cubicBezTo>
                  <a:pt x="7" y="112"/>
                  <a:pt x="7" y="112"/>
                  <a:pt x="7" y="112"/>
                </a:cubicBezTo>
                <a:cubicBezTo>
                  <a:pt x="29" y="112"/>
                  <a:pt x="29" y="112"/>
                  <a:pt x="29" y="112"/>
                </a:cubicBezTo>
                <a:cubicBezTo>
                  <a:pt x="36" y="165"/>
                  <a:pt x="36" y="165"/>
                  <a:pt x="36" y="165"/>
                </a:cubicBezTo>
                <a:cubicBezTo>
                  <a:pt x="42" y="165"/>
                  <a:pt x="42" y="165"/>
                  <a:pt x="42" y="165"/>
                </a:cubicBezTo>
                <a:cubicBezTo>
                  <a:pt x="48" y="112"/>
                  <a:pt x="48" y="112"/>
                  <a:pt x="48" y="112"/>
                </a:cubicBezTo>
                <a:cubicBezTo>
                  <a:pt x="69" y="112"/>
                  <a:pt x="69" y="112"/>
                  <a:pt x="69" y="112"/>
                </a:cubicBezTo>
                <a:cubicBezTo>
                  <a:pt x="48" y="74"/>
                  <a:pt x="48" y="74"/>
                  <a:pt x="48" y="74"/>
                </a:cubicBezTo>
                <a:cubicBezTo>
                  <a:pt x="51" y="56"/>
                  <a:pt x="51" y="56"/>
                  <a:pt x="51" y="56"/>
                </a:cubicBezTo>
                <a:lnTo>
                  <a:pt x="72" y="96"/>
                </a:lnTo>
                <a:close/>
                <a:moveTo>
                  <a:pt x="37" y="25"/>
                </a:moveTo>
                <a:cubicBezTo>
                  <a:pt x="41" y="25"/>
                  <a:pt x="44" y="24"/>
                  <a:pt x="46" y="22"/>
                </a:cubicBezTo>
                <a:cubicBezTo>
                  <a:pt x="49" y="19"/>
                  <a:pt x="50" y="16"/>
                  <a:pt x="50" y="13"/>
                </a:cubicBezTo>
                <a:cubicBezTo>
                  <a:pt x="50" y="9"/>
                  <a:pt x="49" y="6"/>
                  <a:pt x="47" y="4"/>
                </a:cubicBezTo>
                <a:cubicBezTo>
                  <a:pt x="44" y="1"/>
                  <a:pt x="41" y="0"/>
                  <a:pt x="37" y="0"/>
                </a:cubicBezTo>
                <a:cubicBezTo>
                  <a:pt x="34" y="0"/>
                  <a:pt x="31" y="1"/>
                  <a:pt x="28" y="4"/>
                </a:cubicBezTo>
                <a:cubicBezTo>
                  <a:pt x="26" y="6"/>
                  <a:pt x="25" y="9"/>
                  <a:pt x="25" y="13"/>
                </a:cubicBezTo>
                <a:cubicBezTo>
                  <a:pt x="25" y="16"/>
                  <a:pt x="26" y="19"/>
                  <a:pt x="28" y="22"/>
                </a:cubicBezTo>
                <a:cubicBezTo>
                  <a:pt x="31" y="24"/>
                  <a:pt x="34" y="25"/>
                  <a:pt x="37" y="25"/>
                </a:cubicBezTo>
                <a:close/>
              </a:path>
            </a:pathLst>
          </a:custGeom>
          <a:solidFill>
            <a:srgbClr val="FFFFFF"/>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zh-CN">
              <a:solidFill>
                <a:srgbClr val="000000"/>
              </a:solidFill>
              <a:sym typeface="宋体" panose="02010600030101010101" pitchFamily="2" charset="-122"/>
            </a:endParaRPr>
          </a:p>
        </p:txBody>
      </p:sp>
      <p:sp>
        <p:nvSpPr>
          <p:cNvPr id="54" name="Freeform 16"/>
          <p:cNvSpPr>
            <a:spLocks noChangeArrowheads="1"/>
          </p:cNvSpPr>
          <p:nvPr/>
        </p:nvSpPr>
        <p:spPr bwMode="auto">
          <a:xfrm>
            <a:off x="3926492" y="1961290"/>
            <a:ext cx="93777" cy="23453"/>
          </a:xfrm>
          <a:custGeom>
            <a:avLst/>
            <a:gdLst>
              <a:gd name="T0" fmla="*/ 32 w 32"/>
              <a:gd name="T1" fmla="*/ 0 h 8"/>
              <a:gd name="T2" fmla="*/ 31 w 32"/>
              <a:gd name="T3" fmla="*/ 8 h 8"/>
              <a:gd name="T4" fmla="*/ 0 w 32"/>
              <a:gd name="T5" fmla="*/ 8 h 8"/>
              <a:gd name="T6" fmla="*/ 1 w 32"/>
              <a:gd name="T7" fmla="*/ 0 h 8"/>
              <a:gd name="T8" fmla="*/ 32 w 32"/>
              <a:gd name="T9" fmla="*/ 0 h 8"/>
              <a:gd name="T10" fmla="*/ 0 60000 65536"/>
              <a:gd name="T11" fmla="*/ 0 60000 65536"/>
              <a:gd name="T12" fmla="*/ 0 60000 65536"/>
              <a:gd name="T13" fmla="*/ 0 60000 65536"/>
              <a:gd name="T14" fmla="*/ 0 60000 65536"/>
              <a:gd name="T15" fmla="*/ 0 w 32"/>
              <a:gd name="T16" fmla="*/ 0 h 8"/>
              <a:gd name="T17" fmla="*/ 32 w 32"/>
              <a:gd name="T18" fmla="*/ 8 h 8"/>
            </a:gdLst>
            <a:ahLst/>
            <a:cxnLst>
              <a:cxn ang="T10">
                <a:pos x="T0" y="T1"/>
              </a:cxn>
              <a:cxn ang="T11">
                <a:pos x="T2" y="T3"/>
              </a:cxn>
              <a:cxn ang="T12">
                <a:pos x="T4" y="T5"/>
              </a:cxn>
              <a:cxn ang="T13">
                <a:pos x="T6" y="T7"/>
              </a:cxn>
              <a:cxn ang="T14">
                <a:pos x="T8" y="T9"/>
              </a:cxn>
            </a:cxnLst>
            <a:rect l="T15" t="T16" r="T17" b="T18"/>
            <a:pathLst>
              <a:path w="32" h="8">
                <a:moveTo>
                  <a:pt x="32" y="0"/>
                </a:moveTo>
                <a:lnTo>
                  <a:pt x="31" y="8"/>
                </a:lnTo>
                <a:lnTo>
                  <a:pt x="0" y="8"/>
                </a:lnTo>
                <a:lnTo>
                  <a:pt x="1" y="0"/>
                </a:lnTo>
                <a:lnTo>
                  <a:pt x="32" y="0"/>
                </a:lnTo>
                <a:close/>
              </a:path>
            </a:pathLst>
          </a:custGeom>
          <a:solidFill>
            <a:srgbClr val="FFFFFF"/>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zh-CN">
              <a:solidFill>
                <a:srgbClr val="000000"/>
              </a:solidFill>
              <a:sym typeface="宋体" panose="02010600030101010101" pitchFamily="2" charset="-122"/>
            </a:endParaRPr>
          </a:p>
        </p:txBody>
      </p:sp>
      <p:sp>
        <p:nvSpPr>
          <p:cNvPr id="55" name="Freeform 20"/>
          <p:cNvSpPr>
            <a:spLocks noEditPoints="1" noChangeArrowheads="1"/>
          </p:cNvSpPr>
          <p:nvPr/>
        </p:nvSpPr>
        <p:spPr bwMode="auto">
          <a:xfrm>
            <a:off x="4458381" y="2960474"/>
            <a:ext cx="202206" cy="598062"/>
          </a:xfrm>
          <a:custGeom>
            <a:avLst/>
            <a:gdLst>
              <a:gd name="T0" fmla="*/ 50 w 50"/>
              <a:gd name="T1" fmla="*/ 96 h 147"/>
              <a:gd name="T2" fmla="*/ 41 w 50"/>
              <a:gd name="T3" fmla="*/ 96 h 147"/>
              <a:gd name="T4" fmla="*/ 41 w 50"/>
              <a:gd name="T5" fmla="*/ 147 h 147"/>
              <a:gd name="T6" fmla="*/ 28 w 50"/>
              <a:gd name="T7" fmla="*/ 147 h 147"/>
              <a:gd name="T8" fmla="*/ 28 w 50"/>
              <a:gd name="T9" fmla="*/ 96 h 147"/>
              <a:gd name="T10" fmla="*/ 21 w 50"/>
              <a:gd name="T11" fmla="*/ 96 h 147"/>
              <a:gd name="T12" fmla="*/ 21 w 50"/>
              <a:gd name="T13" fmla="*/ 147 h 147"/>
              <a:gd name="T14" fmla="*/ 9 w 50"/>
              <a:gd name="T15" fmla="*/ 147 h 147"/>
              <a:gd name="T16" fmla="*/ 9 w 50"/>
              <a:gd name="T17" fmla="*/ 96 h 147"/>
              <a:gd name="T18" fmla="*/ 0 w 50"/>
              <a:gd name="T19" fmla="*/ 96 h 147"/>
              <a:gd name="T20" fmla="*/ 0 w 50"/>
              <a:gd name="T21" fmla="*/ 46 h 147"/>
              <a:gd name="T22" fmla="*/ 4 w 50"/>
              <a:gd name="T23" fmla="*/ 35 h 147"/>
              <a:gd name="T24" fmla="*/ 15 w 50"/>
              <a:gd name="T25" fmla="*/ 28 h 147"/>
              <a:gd name="T26" fmla="*/ 25 w 50"/>
              <a:gd name="T27" fmla="*/ 26 h 147"/>
              <a:gd name="T28" fmla="*/ 38 w 50"/>
              <a:gd name="T29" fmla="*/ 29 h 147"/>
              <a:gd name="T30" fmla="*/ 49 w 50"/>
              <a:gd name="T31" fmla="*/ 41 h 147"/>
              <a:gd name="T32" fmla="*/ 50 w 50"/>
              <a:gd name="T33" fmla="*/ 45 h 147"/>
              <a:gd name="T34" fmla="*/ 50 w 50"/>
              <a:gd name="T35" fmla="*/ 96 h 147"/>
              <a:gd name="T36" fmla="*/ 36 w 50"/>
              <a:gd name="T37" fmla="*/ 11 h 147"/>
              <a:gd name="T38" fmla="*/ 33 w 50"/>
              <a:gd name="T39" fmla="*/ 18 h 147"/>
              <a:gd name="T40" fmla="*/ 25 w 50"/>
              <a:gd name="T41" fmla="*/ 22 h 147"/>
              <a:gd name="T42" fmla="*/ 17 w 50"/>
              <a:gd name="T43" fmla="*/ 18 h 147"/>
              <a:gd name="T44" fmla="*/ 14 w 50"/>
              <a:gd name="T45" fmla="*/ 11 h 147"/>
              <a:gd name="T46" fmla="*/ 17 w 50"/>
              <a:gd name="T47" fmla="*/ 3 h 147"/>
              <a:gd name="T48" fmla="*/ 25 w 50"/>
              <a:gd name="T49" fmla="*/ 0 h 147"/>
              <a:gd name="T50" fmla="*/ 33 w 50"/>
              <a:gd name="T51" fmla="*/ 3 h 147"/>
              <a:gd name="T52" fmla="*/ 36 w 50"/>
              <a:gd name="T53" fmla="*/ 11 h 147"/>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50"/>
              <a:gd name="T82" fmla="*/ 0 h 147"/>
              <a:gd name="T83" fmla="*/ 50 w 50"/>
              <a:gd name="T84" fmla="*/ 147 h 147"/>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50" h="147">
                <a:moveTo>
                  <a:pt x="50" y="96"/>
                </a:moveTo>
                <a:cubicBezTo>
                  <a:pt x="41" y="96"/>
                  <a:pt x="41" y="96"/>
                  <a:pt x="41" y="96"/>
                </a:cubicBezTo>
                <a:cubicBezTo>
                  <a:pt x="41" y="147"/>
                  <a:pt x="41" y="147"/>
                  <a:pt x="41" y="147"/>
                </a:cubicBezTo>
                <a:cubicBezTo>
                  <a:pt x="28" y="147"/>
                  <a:pt x="28" y="147"/>
                  <a:pt x="28" y="147"/>
                </a:cubicBezTo>
                <a:cubicBezTo>
                  <a:pt x="28" y="96"/>
                  <a:pt x="28" y="96"/>
                  <a:pt x="28" y="96"/>
                </a:cubicBezTo>
                <a:cubicBezTo>
                  <a:pt x="21" y="96"/>
                  <a:pt x="21" y="96"/>
                  <a:pt x="21" y="96"/>
                </a:cubicBezTo>
                <a:cubicBezTo>
                  <a:pt x="21" y="147"/>
                  <a:pt x="21" y="147"/>
                  <a:pt x="21" y="147"/>
                </a:cubicBezTo>
                <a:cubicBezTo>
                  <a:pt x="9" y="147"/>
                  <a:pt x="9" y="147"/>
                  <a:pt x="9" y="147"/>
                </a:cubicBezTo>
                <a:cubicBezTo>
                  <a:pt x="9" y="96"/>
                  <a:pt x="9" y="96"/>
                  <a:pt x="9" y="96"/>
                </a:cubicBezTo>
                <a:cubicBezTo>
                  <a:pt x="0" y="96"/>
                  <a:pt x="0" y="96"/>
                  <a:pt x="0" y="96"/>
                </a:cubicBezTo>
                <a:cubicBezTo>
                  <a:pt x="0" y="46"/>
                  <a:pt x="0" y="46"/>
                  <a:pt x="0" y="46"/>
                </a:cubicBezTo>
                <a:cubicBezTo>
                  <a:pt x="0" y="42"/>
                  <a:pt x="1" y="39"/>
                  <a:pt x="4" y="35"/>
                </a:cubicBezTo>
                <a:cubicBezTo>
                  <a:pt x="8" y="31"/>
                  <a:pt x="11" y="29"/>
                  <a:pt x="15" y="28"/>
                </a:cubicBezTo>
                <a:cubicBezTo>
                  <a:pt x="20" y="27"/>
                  <a:pt x="23" y="26"/>
                  <a:pt x="25" y="26"/>
                </a:cubicBezTo>
                <a:cubicBezTo>
                  <a:pt x="30" y="26"/>
                  <a:pt x="34" y="27"/>
                  <a:pt x="38" y="29"/>
                </a:cubicBezTo>
                <a:cubicBezTo>
                  <a:pt x="44" y="32"/>
                  <a:pt x="47" y="36"/>
                  <a:pt x="49" y="41"/>
                </a:cubicBezTo>
                <a:cubicBezTo>
                  <a:pt x="50" y="43"/>
                  <a:pt x="50" y="44"/>
                  <a:pt x="50" y="45"/>
                </a:cubicBezTo>
                <a:lnTo>
                  <a:pt x="50" y="96"/>
                </a:lnTo>
                <a:close/>
                <a:moveTo>
                  <a:pt x="36" y="11"/>
                </a:moveTo>
                <a:cubicBezTo>
                  <a:pt x="36" y="14"/>
                  <a:pt x="35" y="16"/>
                  <a:pt x="33" y="18"/>
                </a:cubicBezTo>
                <a:cubicBezTo>
                  <a:pt x="31" y="20"/>
                  <a:pt x="28" y="22"/>
                  <a:pt x="25" y="22"/>
                </a:cubicBezTo>
                <a:cubicBezTo>
                  <a:pt x="22" y="22"/>
                  <a:pt x="19" y="20"/>
                  <a:pt x="17" y="18"/>
                </a:cubicBezTo>
                <a:cubicBezTo>
                  <a:pt x="15" y="16"/>
                  <a:pt x="14" y="14"/>
                  <a:pt x="14" y="11"/>
                </a:cubicBezTo>
                <a:cubicBezTo>
                  <a:pt x="14" y="8"/>
                  <a:pt x="15" y="5"/>
                  <a:pt x="17" y="3"/>
                </a:cubicBezTo>
                <a:cubicBezTo>
                  <a:pt x="20" y="1"/>
                  <a:pt x="22" y="0"/>
                  <a:pt x="25" y="0"/>
                </a:cubicBezTo>
                <a:cubicBezTo>
                  <a:pt x="28" y="0"/>
                  <a:pt x="31" y="1"/>
                  <a:pt x="33" y="3"/>
                </a:cubicBezTo>
                <a:cubicBezTo>
                  <a:pt x="35" y="5"/>
                  <a:pt x="36" y="8"/>
                  <a:pt x="36" y="11"/>
                </a:cubicBezTo>
                <a:close/>
              </a:path>
            </a:pathLst>
          </a:custGeom>
          <a:solidFill>
            <a:srgbClr val="FFFFFF"/>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zh-CN">
              <a:solidFill>
                <a:srgbClr val="000000"/>
              </a:solidFill>
              <a:sym typeface="宋体" panose="02010600030101010101" pitchFamily="2" charset="-122"/>
            </a:endParaRPr>
          </a:p>
        </p:txBody>
      </p:sp>
      <p:sp>
        <p:nvSpPr>
          <p:cNvPr id="56" name="Freeform 21"/>
          <p:cNvSpPr>
            <a:spLocks noChangeArrowheads="1"/>
          </p:cNvSpPr>
          <p:nvPr/>
        </p:nvSpPr>
        <p:spPr bwMode="auto">
          <a:xfrm>
            <a:off x="3947006" y="3173021"/>
            <a:ext cx="172900" cy="172968"/>
          </a:xfrm>
          <a:custGeom>
            <a:avLst/>
            <a:gdLst>
              <a:gd name="T0" fmla="*/ 32 w 59"/>
              <a:gd name="T1" fmla="*/ 0 h 59"/>
              <a:gd name="T2" fmla="*/ 32 w 59"/>
              <a:gd name="T3" fmla="*/ 26 h 59"/>
              <a:gd name="T4" fmla="*/ 59 w 59"/>
              <a:gd name="T5" fmla="*/ 26 h 59"/>
              <a:gd name="T6" fmla="*/ 59 w 59"/>
              <a:gd name="T7" fmla="*/ 33 h 59"/>
              <a:gd name="T8" fmla="*/ 32 w 59"/>
              <a:gd name="T9" fmla="*/ 33 h 59"/>
              <a:gd name="T10" fmla="*/ 32 w 59"/>
              <a:gd name="T11" fmla="*/ 59 h 59"/>
              <a:gd name="T12" fmla="*/ 27 w 59"/>
              <a:gd name="T13" fmla="*/ 59 h 59"/>
              <a:gd name="T14" fmla="*/ 27 w 59"/>
              <a:gd name="T15" fmla="*/ 33 h 59"/>
              <a:gd name="T16" fmla="*/ 0 w 59"/>
              <a:gd name="T17" fmla="*/ 33 h 59"/>
              <a:gd name="T18" fmla="*/ 0 w 59"/>
              <a:gd name="T19" fmla="*/ 26 h 59"/>
              <a:gd name="T20" fmla="*/ 27 w 59"/>
              <a:gd name="T21" fmla="*/ 26 h 59"/>
              <a:gd name="T22" fmla="*/ 27 w 59"/>
              <a:gd name="T23" fmla="*/ 0 h 59"/>
              <a:gd name="T24" fmla="*/ 32 w 59"/>
              <a:gd name="T25" fmla="*/ 0 h 5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9"/>
              <a:gd name="T40" fmla="*/ 0 h 59"/>
              <a:gd name="T41" fmla="*/ 59 w 59"/>
              <a:gd name="T42" fmla="*/ 59 h 5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9" h="59">
                <a:moveTo>
                  <a:pt x="32" y="0"/>
                </a:moveTo>
                <a:lnTo>
                  <a:pt x="32" y="26"/>
                </a:lnTo>
                <a:lnTo>
                  <a:pt x="59" y="26"/>
                </a:lnTo>
                <a:lnTo>
                  <a:pt x="59" y="33"/>
                </a:lnTo>
                <a:lnTo>
                  <a:pt x="32" y="33"/>
                </a:lnTo>
                <a:lnTo>
                  <a:pt x="32" y="59"/>
                </a:lnTo>
                <a:lnTo>
                  <a:pt x="27" y="59"/>
                </a:lnTo>
                <a:lnTo>
                  <a:pt x="27" y="33"/>
                </a:lnTo>
                <a:lnTo>
                  <a:pt x="0" y="33"/>
                </a:lnTo>
                <a:lnTo>
                  <a:pt x="0" y="26"/>
                </a:lnTo>
                <a:lnTo>
                  <a:pt x="27" y="26"/>
                </a:lnTo>
                <a:lnTo>
                  <a:pt x="27" y="0"/>
                </a:lnTo>
                <a:lnTo>
                  <a:pt x="32" y="0"/>
                </a:lnTo>
                <a:close/>
              </a:path>
            </a:pathLst>
          </a:custGeom>
          <a:solidFill>
            <a:srgbClr val="FFFFFF"/>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zh-CN">
              <a:solidFill>
                <a:srgbClr val="000000"/>
              </a:solidFill>
              <a:sym typeface="宋体" panose="02010600030101010101" pitchFamily="2" charset="-122"/>
            </a:endParaRPr>
          </a:p>
        </p:txBody>
      </p:sp>
      <p:sp>
        <p:nvSpPr>
          <p:cNvPr id="58" name="矩形 1"/>
          <p:cNvSpPr>
            <a:spLocks noChangeArrowheads="1"/>
          </p:cNvSpPr>
          <p:nvPr/>
        </p:nvSpPr>
        <p:spPr bwMode="auto">
          <a:xfrm>
            <a:off x="953208" y="2873716"/>
            <a:ext cx="1832750"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spAutoFit/>
          </a:bodyPr>
          <a:lstStyle/>
          <a:p>
            <a:r>
              <a:rPr lang="zh-CN" altLang="en-US" sz="900" kern="0" dirty="0">
                <a:solidFill>
                  <a:schemeClr val="bg1"/>
                </a:solidFill>
                <a:latin typeface="微软雅黑" panose="020B0503020204020204" pitchFamily="34" charset="-122"/>
                <a:ea typeface="微软雅黑" panose="020B0503020204020204" pitchFamily="34" charset="-122"/>
                <a:cs typeface="Raleway Light"/>
              </a:rPr>
              <a:t>这里输入简单的文字概述里输入简单文字概述输入简单的文字概述</a:t>
            </a:r>
            <a:endParaRPr lang="zh-CN" altLang="en-US" sz="9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9" name="矩形 1"/>
          <p:cNvSpPr>
            <a:spLocks noChangeArrowheads="1"/>
          </p:cNvSpPr>
          <p:nvPr/>
        </p:nvSpPr>
        <p:spPr bwMode="auto">
          <a:xfrm>
            <a:off x="6337136" y="1846861"/>
            <a:ext cx="1832750" cy="506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spAutoFit/>
          </a:bodyPr>
          <a:lstStyle/>
          <a:p>
            <a:r>
              <a:rPr lang="zh-CN" altLang="en-US" sz="900" kern="0" dirty="0">
                <a:solidFill>
                  <a:schemeClr val="bg1"/>
                </a:solidFill>
                <a:latin typeface="微软雅黑" panose="020B0503020204020204" pitchFamily="34" charset="-122"/>
                <a:ea typeface="微软雅黑" panose="020B0503020204020204" pitchFamily="34" charset="-122"/>
                <a:cs typeface="Raleway Light"/>
              </a:rPr>
              <a:t>这里输入简单的文字概述里输入简单文字概述输入简单的文字概述</a:t>
            </a:r>
            <a:endParaRPr lang="zh-CN" altLang="en-US" sz="9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0" name="矩形 1"/>
          <p:cNvSpPr>
            <a:spLocks noChangeArrowheads="1"/>
          </p:cNvSpPr>
          <p:nvPr/>
        </p:nvSpPr>
        <p:spPr bwMode="auto">
          <a:xfrm>
            <a:off x="6337136" y="2873716"/>
            <a:ext cx="1832750"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spAutoFit/>
          </a:bodyPr>
          <a:lstStyle/>
          <a:p>
            <a:r>
              <a:rPr lang="zh-CN" altLang="en-US" sz="900" kern="0" dirty="0">
                <a:solidFill>
                  <a:schemeClr val="bg1"/>
                </a:solidFill>
                <a:latin typeface="微软雅黑" panose="020B0503020204020204" pitchFamily="34" charset="-122"/>
                <a:ea typeface="微软雅黑" panose="020B0503020204020204" pitchFamily="34" charset="-122"/>
                <a:cs typeface="Raleway Light"/>
              </a:rPr>
              <a:t>这里输入简单的文字概述里输入简单文字概述输入简单的文字概述</a:t>
            </a:r>
            <a:endParaRPr lang="zh-CN" altLang="en-US" sz="9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1" name="TextBox 682"/>
          <p:cNvSpPr>
            <a:spLocks noChangeArrowheads="1"/>
          </p:cNvSpPr>
          <p:nvPr/>
        </p:nvSpPr>
        <p:spPr bwMode="auto">
          <a:xfrm>
            <a:off x="4891430" y="1830436"/>
            <a:ext cx="56938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2000" dirty="0">
                <a:solidFill>
                  <a:schemeClr val="bg1"/>
                </a:solidFill>
                <a:latin typeface="方正中等线简体" pitchFamily="2" charset="-122"/>
                <a:ea typeface="方正中等线简体" pitchFamily="2" charset="-122"/>
              </a:rPr>
              <a:t>36%</a:t>
            </a:r>
            <a:endParaRPr lang="zh-CN" altLang="en-US" sz="2000" dirty="0">
              <a:solidFill>
                <a:schemeClr val="bg1"/>
              </a:solidFill>
              <a:latin typeface="方正中等线简体" pitchFamily="2" charset="-122"/>
              <a:ea typeface="方正中等线简体" pitchFamily="2" charset="-122"/>
            </a:endParaRPr>
          </a:p>
        </p:txBody>
      </p:sp>
      <p:sp>
        <p:nvSpPr>
          <p:cNvPr id="62" name="TextBox 682"/>
          <p:cNvSpPr>
            <a:spLocks noChangeArrowheads="1"/>
          </p:cNvSpPr>
          <p:nvPr/>
        </p:nvSpPr>
        <p:spPr bwMode="auto">
          <a:xfrm>
            <a:off x="4891430" y="3098768"/>
            <a:ext cx="56938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2000">
                <a:solidFill>
                  <a:schemeClr val="bg1"/>
                </a:solidFill>
                <a:latin typeface="方正中等线简体" pitchFamily="2" charset="-122"/>
                <a:ea typeface="方正中等线简体" pitchFamily="2" charset="-122"/>
              </a:rPr>
              <a:t>54%</a:t>
            </a:r>
            <a:endParaRPr lang="zh-CN" altLang="en-US" sz="2000">
              <a:solidFill>
                <a:schemeClr val="bg1"/>
              </a:solidFill>
              <a:latin typeface="方正中等线简体" pitchFamily="2" charset="-122"/>
              <a:ea typeface="方正中等线简体" pitchFamily="2" charset="-122"/>
            </a:endParaRPr>
          </a:p>
        </p:txBody>
      </p:sp>
      <p:sp>
        <p:nvSpPr>
          <p:cNvPr id="5" name="文本框 4"/>
          <p:cNvSpPr txBox="1"/>
          <p:nvPr/>
        </p:nvSpPr>
        <p:spPr>
          <a:xfrm>
            <a:off x="862330" y="663575"/>
            <a:ext cx="1808480" cy="460375"/>
          </a:xfrm>
          <a:prstGeom prst="rect">
            <a:avLst/>
          </a:prstGeom>
          <a:noFill/>
        </p:spPr>
        <p:txBody>
          <a:bodyPr wrap="none" rtlCol="0" anchor="t">
            <a:spAutoFit/>
          </a:bodyPr>
          <a:p>
            <a:pPr algn="l">
              <a:lnSpc>
                <a:spcPct val="150000"/>
              </a:lnSpc>
              <a:spcBef>
                <a:spcPct val="0"/>
              </a:spcBef>
            </a:pPr>
            <a:r>
              <a:rPr lang="zh-CN" altLang="en-US" sz="1600" b="1" dirty="0" smtClean="0">
                <a:solidFill>
                  <a:schemeClr val="bg1">
                    <a:lumMod val="65000"/>
                  </a:schemeClr>
                </a:solidFill>
                <a:latin typeface="微软雅黑" panose="020B0503020204020204" pitchFamily="34" charset="-122"/>
                <a:ea typeface="微软雅黑" panose="020B0503020204020204" pitchFamily="34" charset="-122"/>
                <a:sym typeface="+mn-ea"/>
              </a:rPr>
              <a:t>新闻成品库流程图</a:t>
            </a:r>
            <a:endParaRPr lang="zh-CN" altLang="en-US" sz="1600" b="1" dirty="0" smtClean="0">
              <a:solidFill>
                <a:schemeClr val="bg1">
                  <a:lumMod val="6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pic>
        <p:nvPicPr>
          <p:cNvPr id="2" name="内容占位符 4" descr="03.png"/>
          <p:cNvPicPr>
            <a:picLocks noGrp="1" noChangeAspect="1"/>
          </p:cNvPicPr>
          <p:nvPr>
            <p:ph idx="1"/>
          </p:nvPr>
        </p:nvPicPr>
        <p:blipFill>
          <a:blip r:embed="rId1"/>
          <a:srcRect l="21031" t="8012" b="20191"/>
          <a:stretch>
            <a:fillRect/>
          </a:stretch>
        </p:blipFill>
        <p:spPr>
          <a:xfrm>
            <a:off x="2225040" y="1359535"/>
            <a:ext cx="4766310" cy="3249295"/>
          </a:xfrm>
        </p:spPr>
      </p:pic>
    </p:spTree>
  </p:cSld>
  <p:clrMapOvr>
    <a:masterClrMapping/>
  </p:clrMapOvr>
  <mc:AlternateContent xmlns:mc="http://schemas.openxmlformats.org/markup-compatibility/2006">
    <mc:Choice xmlns:p14="http://schemas.microsoft.com/office/powerpoint/2010/main" Requires="p14">
      <p:transition spd="slow" p14:dur="1200" advClick="0" advTm="0">
        <p14:prism/>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54"/>
                                        </p:tgtEl>
                                        <p:attrNameLst>
                                          <p:attrName>style.visibility</p:attrName>
                                        </p:attrNameLst>
                                      </p:cBhvr>
                                      <p:to>
                                        <p:strVal val="visible"/>
                                      </p:to>
                                    </p:set>
                                  </p:childTnLst>
                                </p:cTn>
                              </p:par>
                            </p:childTnLst>
                          </p:cTn>
                        </p:par>
                        <p:par>
                          <p:cTn id="7" fill="hold">
                            <p:stCondLst>
                              <p:cond delay="0"/>
                            </p:stCondLst>
                            <p:childTnLst>
                              <p:par>
                                <p:cTn id="8" presetID="53" presetClass="entr" presetSubtype="16" fill="hold" grpId="0" nodeType="afterEffect">
                                  <p:stCondLst>
                                    <p:cond delay="0"/>
                                  </p:stCondLst>
                                  <p:childTnLst>
                                    <p:set>
                                      <p:cBhvr>
                                        <p:cTn id="9" dur="1" fill="hold">
                                          <p:stCondLst>
                                            <p:cond delay="0"/>
                                          </p:stCondLst>
                                        </p:cTn>
                                        <p:tgtEl>
                                          <p:spTgt spid="53"/>
                                        </p:tgtEl>
                                        <p:attrNameLst>
                                          <p:attrName>style.visibility</p:attrName>
                                        </p:attrNameLst>
                                      </p:cBhvr>
                                      <p:to>
                                        <p:strVal val="visible"/>
                                      </p:to>
                                    </p:set>
                                    <p:anim calcmode="lin" valueType="num">
                                      <p:cBhvr>
                                        <p:cTn id="10" dur="500" fill="hold"/>
                                        <p:tgtEl>
                                          <p:spTgt spid="53"/>
                                        </p:tgtEl>
                                        <p:attrNameLst>
                                          <p:attrName>ppt_w</p:attrName>
                                        </p:attrNameLst>
                                      </p:cBhvr>
                                      <p:tavLst>
                                        <p:tav tm="0">
                                          <p:val>
                                            <p:fltVal val="0"/>
                                          </p:val>
                                        </p:tav>
                                        <p:tav tm="100000">
                                          <p:val>
                                            <p:strVal val="#ppt_w"/>
                                          </p:val>
                                        </p:tav>
                                      </p:tavLst>
                                    </p:anim>
                                    <p:anim calcmode="lin" valueType="num">
                                      <p:cBhvr>
                                        <p:cTn id="11" dur="500" fill="hold"/>
                                        <p:tgtEl>
                                          <p:spTgt spid="53"/>
                                        </p:tgtEl>
                                        <p:attrNameLst>
                                          <p:attrName>ppt_h</p:attrName>
                                        </p:attrNameLst>
                                      </p:cBhvr>
                                      <p:tavLst>
                                        <p:tav tm="0">
                                          <p:val>
                                            <p:fltVal val="0"/>
                                          </p:val>
                                        </p:tav>
                                        <p:tav tm="100000">
                                          <p:val>
                                            <p:strVal val="#ppt_h"/>
                                          </p:val>
                                        </p:tav>
                                      </p:tavLst>
                                    </p:anim>
                                    <p:animEffect transition="in" filter="fade">
                                      <p:cBhvr>
                                        <p:cTn id="12" dur="500"/>
                                        <p:tgtEl>
                                          <p:spTgt spid="53"/>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61"/>
                                        </p:tgtEl>
                                        <p:attrNameLst>
                                          <p:attrName>style.visibility</p:attrName>
                                        </p:attrNameLst>
                                      </p:cBhvr>
                                      <p:to>
                                        <p:strVal val="visible"/>
                                      </p:to>
                                    </p:set>
                                    <p:animEffect transition="in" filter="fade">
                                      <p:cBhvr>
                                        <p:cTn id="16" dur="500"/>
                                        <p:tgtEl>
                                          <p:spTgt spid="61"/>
                                        </p:tgtEl>
                                      </p:cBhvr>
                                    </p:animEffect>
                                  </p:childTnLst>
                                </p:cTn>
                              </p:par>
                            </p:childTnLst>
                          </p:cTn>
                        </p:par>
                        <p:par>
                          <p:cTn id="17" fill="hold">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59"/>
                                        </p:tgtEl>
                                        <p:attrNameLst>
                                          <p:attrName>style.visibility</p:attrName>
                                        </p:attrNameLst>
                                      </p:cBhvr>
                                      <p:to>
                                        <p:strVal val="visible"/>
                                      </p:to>
                                    </p:set>
                                    <p:animEffect transition="in" filter="wipe(left)">
                                      <p:cBhvr>
                                        <p:cTn id="20" dur="500"/>
                                        <p:tgtEl>
                                          <p:spTgt spid="59"/>
                                        </p:tgtEl>
                                      </p:cBhvr>
                                    </p:animEffect>
                                  </p:childTnLst>
                                </p:cTn>
                              </p:par>
                            </p:childTnLst>
                          </p:cTn>
                        </p:par>
                        <p:par>
                          <p:cTn id="21" fill="hold">
                            <p:stCondLst>
                              <p:cond delay="1500"/>
                            </p:stCondLst>
                            <p:childTnLst>
                              <p:par>
                                <p:cTn id="22" presetID="1" presetClass="entr" presetSubtype="0" fill="hold" grpId="0" nodeType="afterEffect">
                                  <p:stCondLst>
                                    <p:cond delay="0"/>
                                  </p:stCondLst>
                                  <p:childTnLst>
                                    <p:set>
                                      <p:cBhvr>
                                        <p:cTn id="23" dur="1" fill="hold">
                                          <p:stCondLst>
                                            <p:cond delay="0"/>
                                          </p:stCondLst>
                                        </p:cTn>
                                        <p:tgtEl>
                                          <p:spTgt spid="56"/>
                                        </p:tgtEl>
                                        <p:attrNameLst>
                                          <p:attrName>style.visibility</p:attrName>
                                        </p:attrNameLst>
                                      </p:cBhvr>
                                      <p:to>
                                        <p:strVal val="visible"/>
                                      </p:to>
                                    </p:set>
                                  </p:childTnLst>
                                </p:cTn>
                              </p:par>
                            </p:childTnLst>
                          </p:cTn>
                        </p:par>
                        <p:par>
                          <p:cTn id="24" fill="hold">
                            <p:stCondLst>
                              <p:cond delay="1500"/>
                            </p:stCondLst>
                            <p:childTnLst>
                              <p:par>
                                <p:cTn id="25" presetID="53" presetClass="entr" presetSubtype="16" fill="hold" grpId="0" nodeType="afterEffect">
                                  <p:stCondLst>
                                    <p:cond delay="0"/>
                                  </p:stCondLst>
                                  <p:childTnLst>
                                    <p:set>
                                      <p:cBhvr>
                                        <p:cTn id="26" dur="1" fill="hold">
                                          <p:stCondLst>
                                            <p:cond delay="0"/>
                                          </p:stCondLst>
                                        </p:cTn>
                                        <p:tgtEl>
                                          <p:spTgt spid="55"/>
                                        </p:tgtEl>
                                        <p:attrNameLst>
                                          <p:attrName>style.visibility</p:attrName>
                                        </p:attrNameLst>
                                      </p:cBhvr>
                                      <p:to>
                                        <p:strVal val="visible"/>
                                      </p:to>
                                    </p:set>
                                    <p:anim calcmode="lin" valueType="num">
                                      <p:cBhvr>
                                        <p:cTn id="27" dur="500" fill="hold"/>
                                        <p:tgtEl>
                                          <p:spTgt spid="55"/>
                                        </p:tgtEl>
                                        <p:attrNameLst>
                                          <p:attrName>ppt_w</p:attrName>
                                        </p:attrNameLst>
                                      </p:cBhvr>
                                      <p:tavLst>
                                        <p:tav tm="0">
                                          <p:val>
                                            <p:fltVal val="0"/>
                                          </p:val>
                                        </p:tav>
                                        <p:tav tm="100000">
                                          <p:val>
                                            <p:strVal val="#ppt_w"/>
                                          </p:val>
                                        </p:tav>
                                      </p:tavLst>
                                    </p:anim>
                                    <p:anim calcmode="lin" valueType="num">
                                      <p:cBhvr>
                                        <p:cTn id="28" dur="500" fill="hold"/>
                                        <p:tgtEl>
                                          <p:spTgt spid="55"/>
                                        </p:tgtEl>
                                        <p:attrNameLst>
                                          <p:attrName>ppt_h</p:attrName>
                                        </p:attrNameLst>
                                      </p:cBhvr>
                                      <p:tavLst>
                                        <p:tav tm="0">
                                          <p:val>
                                            <p:fltVal val="0"/>
                                          </p:val>
                                        </p:tav>
                                        <p:tav tm="100000">
                                          <p:val>
                                            <p:strVal val="#ppt_h"/>
                                          </p:val>
                                        </p:tav>
                                      </p:tavLst>
                                    </p:anim>
                                    <p:animEffect transition="in" filter="fade">
                                      <p:cBhvr>
                                        <p:cTn id="29" dur="500"/>
                                        <p:tgtEl>
                                          <p:spTgt spid="55"/>
                                        </p:tgtEl>
                                      </p:cBhvr>
                                    </p:animEffect>
                                  </p:childTnLst>
                                </p:cTn>
                              </p:par>
                            </p:childTnLst>
                          </p:cTn>
                        </p:par>
                        <p:par>
                          <p:cTn id="30" fill="hold">
                            <p:stCondLst>
                              <p:cond delay="2000"/>
                            </p:stCondLst>
                            <p:childTnLst>
                              <p:par>
                                <p:cTn id="31" presetID="10" presetClass="entr" presetSubtype="0" fill="hold" grpId="0" nodeType="afterEffect">
                                  <p:stCondLst>
                                    <p:cond delay="0"/>
                                  </p:stCondLst>
                                  <p:childTnLst>
                                    <p:set>
                                      <p:cBhvr>
                                        <p:cTn id="32" dur="1" fill="hold">
                                          <p:stCondLst>
                                            <p:cond delay="0"/>
                                          </p:stCondLst>
                                        </p:cTn>
                                        <p:tgtEl>
                                          <p:spTgt spid="62"/>
                                        </p:tgtEl>
                                        <p:attrNameLst>
                                          <p:attrName>style.visibility</p:attrName>
                                        </p:attrNameLst>
                                      </p:cBhvr>
                                      <p:to>
                                        <p:strVal val="visible"/>
                                      </p:to>
                                    </p:set>
                                    <p:animEffect transition="in" filter="fade">
                                      <p:cBhvr>
                                        <p:cTn id="33" dur="500"/>
                                        <p:tgtEl>
                                          <p:spTgt spid="62"/>
                                        </p:tgtEl>
                                      </p:cBhvr>
                                    </p:animEffect>
                                  </p:childTnLst>
                                </p:cTn>
                              </p:par>
                            </p:childTnLst>
                          </p:cTn>
                        </p:par>
                        <p:par>
                          <p:cTn id="34" fill="hold">
                            <p:stCondLst>
                              <p:cond delay="2500"/>
                            </p:stCondLst>
                            <p:childTnLst>
                              <p:par>
                                <p:cTn id="35" presetID="22" presetClass="entr" presetSubtype="8" fill="hold" grpId="0" nodeType="afterEffect">
                                  <p:stCondLst>
                                    <p:cond delay="0"/>
                                  </p:stCondLst>
                                  <p:childTnLst>
                                    <p:set>
                                      <p:cBhvr>
                                        <p:cTn id="36" dur="1" fill="hold">
                                          <p:stCondLst>
                                            <p:cond delay="0"/>
                                          </p:stCondLst>
                                        </p:cTn>
                                        <p:tgtEl>
                                          <p:spTgt spid="58"/>
                                        </p:tgtEl>
                                        <p:attrNameLst>
                                          <p:attrName>style.visibility</p:attrName>
                                        </p:attrNameLst>
                                      </p:cBhvr>
                                      <p:to>
                                        <p:strVal val="visible"/>
                                      </p:to>
                                    </p:set>
                                    <p:animEffect transition="in" filter="wipe(left)">
                                      <p:cBhvr>
                                        <p:cTn id="37" dur="500"/>
                                        <p:tgtEl>
                                          <p:spTgt spid="58"/>
                                        </p:tgtEl>
                                      </p:cBhvr>
                                    </p:animEffect>
                                  </p:childTnLst>
                                </p:cTn>
                              </p:par>
                            </p:childTnLst>
                          </p:cTn>
                        </p:par>
                        <p:par>
                          <p:cTn id="38" fill="hold">
                            <p:stCondLst>
                              <p:cond delay="3000"/>
                            </p:stCondLst>
                            <p:childTnLst>
                              <p:par>
                                <p:cTn id="39" presetID="22" presetClass="entr" presetSubtype="8" fill="hold" grpId="0" nodeType="afterEffect">
                                  <p:stCondLst>
                                    <p:cond delay="0"/>
                                  </p:stCondLst>
                                  <p:childTnLst>
                                    <p:set>
                                      <p:cBhvr>
                                        <p:cTn id="40" dur="1" fill="hold">
                                          <p:stCondLst>
                                            <p:cond delay="0"/>
                                          </p:stCondLst>
                                        </p:cTn>
                                        <p:tgtEl>
                                          <p:spTgt spid="60"/>
                                        </p:tgtEl>
                                        <p:attrNameLst>
                                          <p:attrName>style.visibility</p:attrName>
                                        </p:attrNameLst>
                                      </p:cBhvr>
                                      <p:to>
                                        <p:strVal val="visible"/>
                                      </p:to>
                                    </p:set>
                                    <p:animEffect transition="in" filter="wipe(left)">
                                      <p:cBhvr>
                                        <p:cTn id="41"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bldLvl="0" animBg="1"/>
      <p:bldP spid="54" grpId="0" bldLvl="0" animBg="1"/>
      <p:bldP spid="55" grpId="0" bldLvl="0" animBg="1"/>
      <p:bldP spid="56" grpId="0" bldLvl="0" animBg="1"/>
      <p:bldP spid="58" grpId="0"/>
      <p:bldP spid="59" grpId="0"/>
      <p:bldP spid="60" grpId="0"/>
      <p:bldP spid="61" grpId="0"/>
      <p:bldP spid="6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图片 14"/>
          <p:cNvPicPr>
            <a:picLocks noChangeAspect="1"/>
          </p:cNvPicPr>
          <p:nvPr/>
        </p:nvPicPr>
        <p:blipFill>
          <a:blip r:embed="rId1"/>
          <a:stretch>
            <a:fillRect/>
          </a:stretch>
        </p:blipFill>
        <p:spPr>
          <a:xfrm>
            <a:off x="-18" y="-2994"/>
            <a:ext cx="9144018" cy="5148082"/>
          </a:xfrm>
          <a:prstGeom prst="rect">
            <a:avLst/>
          </a:prstGeom>
        </p:spPr>
      </p:pic>
      <p:sp>
        <p:nvSpPr>
          <p:cNvPr id="4098" name="文本框 28"/>
          <p:cNvSpPr txBox="1">
            <a:spLocks noChangeArrowheads="1"/>
          </p:cNvSpPr>
          <p:nvPr>
            <p:custDataLst>
              <p:tags r:id="rId2"/>
            </p:custDataLst>
          </p:nvPr>
        </p:nvSpPr>
        <p:spPr bwMode="auto">
          <a:xfrm>
            <a:off x="3068297" y="2219635"/>
            <a:ext cx="658380" cy="69171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defPPr>
              <a:defRPr lang="zh-CN"/>
            </a:defPPr>
            <a:lvl1pPr>
              <a:defRPr sz="4400" kern="0">
                <a:solidFill>
                  <a:schemeClr val="accent2"/>
                </a:solidFill>
                <a:latin typeface="华文新魏" panose="02010800040101010101" pitchFamily="2" charset="-122"/>
                <a:ea typeface="华文新魏" panose="02010800040101010101" pitchFamily="2" charset="-122"/>
              </a:defRPr>
            </a:lvl1pPr>
            <a:lvl2pPr marL="742950" indent="-285750">
              <a:lnSpc>
                <a:spcPct val="130000"/>
              </a:lnSpc>
              <a:buFont typeface="Calibri" panose="020F0502020204030204" pitchFamily="34" charset="0"/>
              <a:buChar char=" "/>
              <a:defRPr sz="1600">
                <a:solidFill>
                  <a:schemeClr val="tx1"/>
                </a:solidFill>
                <a:latin typeface="Calibri" panose="020F0502020204030204" pitchFamily="34" charset="0"/>
                <a:ea typeface="幼圆" panose="02010509060101010101" pitchFamily="49" charset="-122"/>
              </a:defRPr>
            </a:lvl2pPr>
            <a:lvl3pPr marL="1143000" indent="-228600">
              <a:lnSpc>
                <a:spcPct val="90000"/>
              </a:lnSpc>
              <a:spcBef>
                <a:spcPts val="500"/>
              </a:spcBef>
              <a:buFont typeface="Arial" panose="020B0604020202020204" pitchFamily="34" charset="0"/>
              <a:buChar char="•"/>
              <a:defRPr sz="2000">
                <a:solidFill>
                  <a:srgbClr val="7F7F7F"/>
                </a:solidFill>
                <a:latin typeface="Calibri" panose="020F0502020204030204" pitchFamily="34" charset="0"/>
                <a:ea typeface="幼圆" panose="02010509060101010101" pitchFamily="49" charset="-122"/>
              </a:defRPr>
            </a:lvl3pPr>
            <a:lvl4pPr marL="1600200" indent="-228600">
              <a:lnSpc>
                <a:spcPct val="90000"/>
              </a:lnSpc>
              <a:spcBef>
                <a:spcPts val="500"/>
              </a:spcBef>
              <a:buFont typeface="Arial" panose="020B0604020202020204" pitchFamily="34" charset="0"/>
              <a:buChar char="•"/>
              <a:defRPr>
                <a:solidFill>
                  <a:srgbClr val="7F7F7F"/>
                </a:solidFill>
                <a:latin typeface="Calibri" panose="020F0502020204030204" pitchFamily="34" charset="0"/>
                <a:ea typeface="幼圆" panose="02010509060101010101" pitchFamily="49" charset="-122"/>
              </a:defRPr>
            </a:lvl4pPr>
            <a:lvl5pPr marL="2057400" indent="-228600">
              <a:lnSpc>
                <a:spcPct val="90000"/>
              </a:lnSpc>
              <a:spcBef>
                <a:spcPts val="500"/>
              </a:spcBef>
              <a:buFont typeface="Arial" panose="020B0604020202020204" pitchFamily="34" charset="0"/>
              <a:buChar char="•"/>
              <a:defRPr>
                <a:solidFill>
                  <a:srgbClr val="7F7F7F"/>
                </a:solidFill>
                <a:latin typeface="Calibri" panose="020F0502020204030204" pitchFamily="34" charset="0"/>
                <a:ea typeface="幼圆" panose="02010509060101010101" pitchFamily="49" charset="-122"/>
              </a:defRPr>
            </a:lvl5pPr>
            <a:lvl6pPr marL="2514600" indent="-228600" fontAlgn="base">
              <a:lnSpc>
                <a:spcPct val="90000"/>
              </a:lnSpc>
              <a:spcBef>
                <a:spcPts val="500"/>
              </a:spcBef>
              <a:spcAft>
                <a:spcPct val="0"/>
              </a:spcAft>
              <a:buFont typeface="Arial" panose="020B0604020202020204" pitchFamily="34" charset="0"/>
              <a:buChar char="•"/>
              <a:defRPr>
                <a:solidFill>
                  <a:srgbClr val="7F7F7F"/>
                </a:solidFill>
                <a:latin typeface="Calibri" panose="020F0502020204030204" pitchFamily="34" charset="0"/>
                <a:ea typeface="幼圆" panose="02010509060101010101" pitchFamily="49" charset="-122"/>
              </a:defRPr>
            </a:lvl6pPr>
            <a:lvl7pPr marL="2971800" indent="-228600" fontAlgn="base">
              <a:lnSpc>
                <a:spcPct val="90000"/>
              </a:lnSpc>
              <a:spcBef>
                <a:spcPts val="500"/>
              </a:spcBef>
              <a:spcAft>
                <a:spcPct val="0"/>
              </a:spcAft>
              <a:buFont typeface="Arial" panose="020B0604020202020204" pitchFamily="34" charset="0"/>
              <a:buChar char="•"/>
              <a:defRPr>
                <a:solidFill>
                  <a:srgbClr val="7F7F7F"/>
                </a:solidFill>
                <a:latin typeface="Calibri" panose="020F0502020204030204" pitchFamily="34" charset="0"/>
                <a:ea typeface="幼圆" panose="02010509060101010101" pitchFamily="49" charset="-122"/>
              </a:defRPr>
            </a:lvl7pPr>
            <a:lvl8pPr marL="3429000" indent="-228600" fontAlgn="base">
              <a:lnSpc>
                <a:spcPct val="90000"/>
              </a:lnSpc>
              <a:spcBef>
                <a:spcPts val="500"/>
              </a:spcBef>
              <a:spcAft>
                <a:spcPct val="0"/>
              </a:spcAft>
              <a:buFont typeface="Arial" panose="020B0604020202020204" pitchFamily="34" charset="0"/>
              <a:buChar char="•"/>
              <a:defRPr>
                <a:solidFill>
                  <a:srgbClr val="7F7F7F"/>
                </a:solidFill>
                <a:latin typeface="Calibri" panose="020F0502020204030204" pitchFamily="34" charset="0"/>
                <a:ea typeface="幼圆" panose="02010509060101010101" pitchFamily="49" charset="-122"/>
              </a:defRPr>
            </a:lvl8pPr>
            <a:lvl9pPr marL="3886200" indent="-228600" fontAlgn="base">
              <a:lnSpc>
                <a:spcPct val="90000"/>
              </a:lnSpc>
              <a:spcBef>
                <a:spcPts val="500"/>
              </a:spcBef>
              <a:spcAft>
                <a:spcPct val="0"/>
              </a:spcAft>
              <a:buFont typeface="Arial" panose="020B0604020202020204" pitchFamily="34" charset="0"/>
              <a:buChar char="•"/>
              <a:defRPr>
                <a:solidFill>
                  <a:srgbClr val="7F7F7F"/>
                </a:solidFill>
                <a:latin typeface="Calibri" panose="020F0502020204030204" pitchFamily="34" charset="0"/>
                <a:ea typeface="幼圆" panose="02010509060101010101" pitchFamily="49" charset="-122"/>
              </a:defRPr>
            </a:lvl9pPr>
          </a:lstStyle>
          <a:p>
            <a:r>
              <a:rPr lang="zh-CN" altLang="en-US" sz="2400" dirty="0">
                <a:latin typeface="微软雅黑" panose="020B0503020204020204" pitchFamily="34" charset="-122"/>
                <a:ea typeface="微软雅黑" panose="020B0503020204020204" pitchFamily="34" charset="-122"/>
              </a:rPr>
              <a:t>章</a:t>
            </a:r>
            <a:endParaRPr lang="zh-CN" altLang="en-US" sz="2400" dirty="0">
              <a:latin typeface="微软雅黑" panose="020B0503020204020204" pitchFamily="34" charset="-122"/>
              <a:ea typeface="微软雅黑" panose="020B0503020204020204" pitchFamily="34" charset="-122"/>
            </a:endParaRPr>
          </a:p>
        </p:txBody>
      </p:sp>
      <p:sp>
        <p:nvSpPr>
          <p:cNvPr id="30" name="文本框 29"/>
          <p:cNvSpPr txBox="1"/>
          <p:nvPr>
            <p:custDataLst>
              <p:tags r:id="rId3"/>
            </p:custDataLst>
          </p:nvPr>
        </p:nvSpPr>
        <p:spPr>
          <a:xfrm>
            <a:off x="4095749" y="2386310"/>
            <a:ext cx="2952098" cy="670285"/>
          </a:xfrm>
          <a:prstGeom prst="rect">
            <a:avLst/>
          </a:prstGeom>
          <a:noFill/>
        </p:spPr>
        <p:txBody>
          <a:bodyPr/>
          <a:lstStyle/>
          <a:p>
            <a:pPr>
              <a:lnSpc>
                <a:spcPct val="130000"/>
              </a:lnSpc>
              <a:defRPr/>
            </a:pPr>
            <a:r>
              <a:rPr lang="zh-CN" altLang="en-US" sz="1400" dirty="0">
                <a:solidFill>
                  <a:schemeClr val="bg1">
                    <a:lumMod val="65000"/>
                  </a:schemeClr>
                </a:solidFill>
                <a:latin typeface="幼圆" panose="02010509060101010101" pitchFamily="49" charset="-122"/>
                <a:ea typeface="幼圆" panose="02010509060101010101" pitchFamily="49" charset="-122"/>
              </a:rPr>
              <a:t>项目的作用，系统流程和工作流程</a:t>
            </a:r>
            <a:endParaRPr lang="zh-CN" altLang="en-US" sz="1400" dirty="0">
              <a:solidFill>
                <a:schemeClr val="bg1">
                  <a:lumMod val="65000"/>
                </a:schemeClr>
              </a:solidFill>
              <a:latin typeface="幼圆" panose="02010509060101010101" pitchFamily="49" charset="-122"/>
              <a:ea typeface="幼圆" panose="02010509060101010101" pitchFamily="49" charset="-122"/>
            </a:endParaRPr>
          </a:p>
        </p:txBody>
      </p:sp>
      <p:grpSp>
        <p:nvGrpSpPr>
          <p:cNvPr id="4100" name="组合 30"/>
          <p:cNvGrpSpPr/>
          <p:nvPr>
            <p:custDataLst>
              <p:tags r:id="rId4"/>
            </p:custDataLst>
          </p:nvPr>
        </p:nvGrpSpPr>
        <p:grpSpPr bwMode="auto">
          <a:xfrm>
            <a:off x="3929070" y="2172010"/>
            <a:ext cx="159535" cy="159535"/>
            <a:chOff x="4202214" y="2995511"/>
            <a:chExt cx="261337" cy="261337"/>
          </a:xfrm>
        </p:grpSpPr>
        <p:sp>
          <p:nvSpPr>
            <p:cNvPr id="32" name="椭圆 31"/>
            <p:cNvSpPr/>
            <p:nvPr/>
          </p:nvSpPr>
          <p:spPr>
            <a:xfrm>
              <a:off x="4202214" y="2995511"/>
              <a:ext cx="261337" cy="261337"/>
            </a:xfrm>
            <a:prstGeom prst="ellipse">
              <a:avLst/>
            </a:prstGeom>
            <a:solidFill>
              <a:schemeClr val="accent1"/>
            </a:solidFill>
            <a:ln w="12700" cap="flat" cmpd="sng" algn="ctr">
              <a:noFill/>
              <a:prstDash val="solid"/>
              <a:miter lim="800000"/>
            </a:ln>
            <a:effectLst/>
          </p:spPr>
          <p:txBody>
            <a:bodyPr anchor="ctr"/>
            <a:lstStyle/>
            <a:p>
              <a:pPr algn="ctr">
                <a:defRPr/>
              </a:pPr>
              <a:endParaRPr lang="zh-CN" altLang="en-US" sz="3000" kern="0" dirty="0">
                <a:solidFill>
                  <a:prstClr val="white"/>
                </a:solidFill>
                <a:latin typeface="Engravers MT" panose="02090707080505020304" pitchFamily="18" charset="0"/>
              </a:endParaRPr>
            </a:p>
          </p:txBody>
        </p:sp>
        <p:sp>
          <p:nvSpPr>
            <p:cNvPr id="33" name="等腰三角形 32"/>
            <p:cNvSpPr/>
            <p:nvPr/>
          </p:nvSpPr>
          <p:spPr>
            <a:xfrm rot="5400000">
              <a:off x="4278274" y="3063771"/>
              <a:ext cx="144320" cy="124818"/>
            </a:xfrm>
            <a:prstGeom prst="triangle">
              <a:avLst/>
            </a:prstGeom>
            <a:solidFill>
              <a:sysClr val="window" lastClr="FFFFFF"/>
            </a:solidFill>
            <a:ln w="12700" cap="flat" cmpd="sng" algn="ctr">
              <a:noFill/>
              <a:prstDash val="solid"/>
              <a:miter lim="800000"/>
            </a:ln>
            <a:effectLst/>
          </p:spPr>
          <p:txBody>
            <a:bodyPr anchor="ctr"/>
            <a:lstStyle/>
            <a:p>
              <a:pPr algn="ctr">
                <a:defRPr/>
              </a:pPr>
              <a:endParaRPr lang="zh-CN" altLang="en-US" sz="1280" kern="0">
                <a:solidFill>
                  <a:prstClr val="white"/>
                </a:solidFill>
              </a:endParaRPr>
            </a:p>
          </p:txBody>
        </p:sp>
      </p:grpSp>
      <p:sp>
        <p:nvSpPr>
          <p:cNvPr id="35" name="文本框 34"/>
          <p:cNvSpPr txBox="1"/>
          <p:nvPr>
            <p:custDataLst>
              <p:tags r:id="rId5"/>
            </p:custDataLst>
          </p:nvPr>
        </p:nvSpPr>
        <p:spPr>
          <a:xfrm>
            <a:off x="2152757" y="1957712"/>
            <a:ext cx="561944" cy="577421"/>
          </a:xfrm>
          <a:prstGeom prst="rect">
            <a:avLst/>
          </a:prstGeom>
          <a:noFill/>
        </p:spPr>
        <p:txBody>
          <a:bodyPr wrap="none"/>
          <a:lstStyle>
            <a:defPPr>
              <a:defRPr lang="zh-CN"/>
            </a:defPPr>
            <a:lvl1pPr>
              <a:defRPr sz="4000">
                <a:solidFill>
                  <a:schemeClr val="bg1">
                    <a:lumMod val="65000"/>
                  </a:schemeClr>
                </a:solidFill>
                <a:latin typeface="华文新魏" panose="02010800040101010101" pitchFamily="2" charset="-122"/>
                <a:ea typeface="华文新魏" panose="02010800040101010101" pitchFamily="2" charset="-122"/>
              </a:defRPr>
            </a:lvl1pPr>
          </a:lstStyle>
          <a:p>
            <a:pPr>
              <a:defRPr/>
            </a:pPr>
            <a:r>
              <a:rPr lang="zh-CN" altLang="en-US" sz="2400" kern="0" dirty="0">
                <a:solidFill>
                  <a:schemeClr val="accent2"/>
                </a:solidFill>
                <a:latin typeface="微软雅黑" panose="020B0503020204020204" pitchFamily="34" charset="-122"/>
                <a:ea typeface="微软雅黑" panose="020B0503020204020204" pitchFamily="34" charset="-122"/>
              </a:rPr>
              <a:t>第</a:t>
            </a:r>
            <a:endParaRPr lang="zh-CN" altLang="en-US" sz="2400" kern="0" dirty="0">
              <a:solidFill>
                <a:schemeClr val="accent2"/>
              </a:solidFill>
              <a:latin typeface="微软雅黑" panose="020B0503020204020204" pitchFamily="34" charset="-122"/>
              <a:ea typeface="微软雅黑" panose="020B0503020204020204" pitchFamily="34" charset="-122"/>
            </a:endParaRPr>
          </a:p>
        </p:txBody>
      </p:sp>
      <p:sp>
        <p:nvSpPr>
          <p:cNvPr id="36" name="椭圆 35"/>
          <p:cNvSpPr/>
          <p:nvPr>
            <p:custDataLst>
              <p:tags r:id="rId6"/>
            </p:custDataLst>
          </p:nvPr>
        </p:nvSpPr>
        <p:spPr>
          <a:xfrm>
            <a:off x="2563499" y="2080337"/>
            <a:ext cx="569087" cy="570278"/>
          </a:xfrm>
          <a:prstGeom prst="ellipse">
            <a:avLst/>
          </a:prstGeom>
          <a:solidFill>
            <a:schemeClr val="accent1"/>
          </a:solidFill>
          <a:ln w="12700" cap="flat" cmpd="sng" algn="ctr">
            <a:noFill/>
            <a:prstDash val="solid"/>
            <a:miter lim="800000"/>
          </a:ln>
          <a:effectLst/>
        </p:spPr>
        <p:txBody>
          <a:bodyPr anchor="ctr"/>
          <a:lstStyle/>
          <a:p>
            <a:pPr algn="ctr">
              <a:defRPr/>
            </a:pPr>
            <a:r>
              <a:rPr lang="en-US" altLang="zh-CN" sz="4400" kern="0" dirty="0">
                <a:solidFill>
                  <a:prstClr val="white"/>
                </a:solidFill>
                <a:latin typeface="微软雅黑" panose="020B0503020204020204" pitchFamily="34" charset="-122"/>
                <a:ea typeface="微软雅黑" panose="020B0503020204020204" pitchFamily="34" charset="-122"/>
              </a:rPr>
              <a:t>1</a:t>
            </a:r>
            <a:endParaRPr lang="zh-CN" altLang="en-US" sz="4400" kern="0" dirty="0">
              <a:solidFill>
                <a:prstClr val="white"/>
              </a:solidFill>
              <a:latin typeface="微软雅黑" panose="020B0503020204020204" pitchFamily="34" charset="-122"/>
              <a:ea typeface="微软雅黑" panose="020B0503020204020204" pitchFamily="34" charset="-122"/>
            </a:endParaRPr>
          </a:p>
        </p:txBody>
      </p:sp>
      <p:sp>
        <p:nvSpPr>
          <p:cNvPr id="37" name="椭圆 36"/>
          <p:cNvSpPr/>
          <p:nvPr>
            <p:custDataLst>
              <p:tags r:id="rId7"/>
            </p:custDataLst>
          </p:nvPr>
        </p:nvSpPr>
        <p:spPr>
          <a:xfrm>
            <a:off x="3196875" y="1966042"/>
            <a:ext cx="242874" cy="244065"/>
          </a:xfrm>
          <a:prstGeom prst="ellipse">
            <a:avLst/>
          </a:prstGeom>
          <a:solidFill>
            <a:schemeClr val="accent1">
              <a:lumMod val="40000"/>
              <a:lumOff val="60000"/>
            </a:schemeClr>
          </a:solidFill>
          <a:ln w="12700" cap="flat" cmpd="sng" algn="ctr">
            <a:noFill/>
            <a:prstDash val="solid"/>
            <a:miter lim="800000"/>
          </a:ln>
          <a:effectLst/>
        </p:spPr>
        <p:txBody>
          <a:bodyPr anchor="ctr"/>
          <a:lstStyle/>
          <a:p>
            <a:pPr algn="ctr">
              <a:defRPr/>
            </a:pPr>
            <a:endParaRPr lang="zh-CN" altLang="en-US" sz="3000" kern="0" dirty="0">
              <a:solidFill>
                <a:prstClr val="white"/>
              </a:solidFill>
              <a:latin typeface="Engravers MT" panose="02090707080505020304" pitchFamily="18" charset="0"/>
            </a:endParaRPr>
          </a:p>
        </p:txBody>
      </p:sp>
      <p:sp>
        <p:nvSpPr>
          <p:cNvPr id="38" name="椭圆 37"/>
          <p:cNvSpPr/>
          <p:nvPr>
            <p:custDataLst>
              <p:tags r:id="rId8"/>
            </p:custDataLst>
          </p:nvPr>
        </p:nvSpPr>
        <p:spPr>
          <a:xfrm flipV="1">
            <a:off x="3658812" y="2339877"/>
            <a:ext cx="114294" cy="114294"/>
          </a:xfrm>
          <a:prstGeom prst="ellipse">
            <a:avLst/>
          </a:prstGeom>
          <a:solidFill>
            <a:schemeClr val="accent1">
              <a:lumMod val="40000"/>
              <a:lumOff val="60000"/>
            </a:schemeClr>
          </a:solidFill>
          <a:ln w="12700" cap="flat" cmpd="sng" algn="ctr">
            <a:noFill/>
            <a:prstDash val="solid"/>
            <a:miter lim="800000"/>
          </a:ln>
          <a:effectLst/>
        </p:spPr>
        <p:txBody>
          <a:bodyPr anchor="ctr"/>
          <a:lstStyle/>
          <a:p>
            <a:pPr algn="ctr">
              <a:defRPr/>
            </a:pPr>
            <a:endParaRPr lang="zh-CN" altLang="en-US" sz="3000" kern="0" dirty="0">
              <a:solidFill>
                <a:prstClr val="white"/>
              </a:solidFill>
              <a:latin typeface="Engravers MT" panose="02090707080505020304" pitchFamily="18" charset="0"/>
            </a:endParaRPr>
          </a:p>
        </p:txBody>
      </p:sp>
      <p:sp>
        <p:nvSpPr>
          <p:cNvPr id="4105" name="文本框 38"/>
          <p:cNvSpPr txBox="1">
            <a:spLocks noChangeArrowheads="1"/>
          </p:cNvSpPr>
          <p:nvPr>
            <p:custDataLst>
              <p:tags r:id="rId9"/>
            </p:custDataLst>
          </p:nvPr>
        </p:nvSpPr>
        <p:spPr bwMode="auto">
          <a:xfrm>
            <a:off x="4165991" y="2063667"/>
            <a:ext cx="2112053" cy="3476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800"/>
              </a:spcBef>
              <a:buClr>
                <a:schemeClr val="accent1"/>
              </a:buClr>
              <a:buSzPct val="60000"/>
              <a:buFont typeface="Wingdings" panose="05000000000000000000" pitchFamily="2" charset="2"/>
              <a:buChar char=""/>
              <a:defRPr sz="2400">
                <a:solidFill>
                  <a:srgbClr val="0382A3"/>
                </a:solidFill>
                <a:latin typeface="Calibri" panose="020F0502020204030204" pitchFamily="34" charset="0"/>
                <a:ea typeface="幼圆" panose="02010509060101010101" pitchFamily="49" charset="-122"/>
              </a:defRPr>
            </a:lvl1pPr>
            <a:lvl2pPr marL="742950" indent="-285750">
              <a:lnSpc>
                <a:spcPct val="130000"/>
              </a:lnSpc>
              <a:buFont typeface="Calibri" panose="020F0502020204030204" pitchFamily="34" charset="0"/>
              <a:buChar char=" "/>
              <a:defRPr sz="1600">
                <a:solidFill>
                  <a:schemeClr val="tx1"/>
                </a:solidFill>
                <a:latin typeface="Calibri" panose="020F0502020204030204" pitchFamily="34" charset="0"/>
                <a:ea typeface="幼圆" panose="02010509060101010101" pitchFamily="49" charset="-122"/>
              </a:defRPr>
            </a:lvl2pPr>
            <a:lvl3pPr marL="1143000" indent="-228600">
              <a:lnSpc>
                <a:spcPct val="90000"/>
              </a:lnSpc>
              <a:spcBef>
                <a:spcPts val="500"/>
              </a:spcBef>
              <a:buFont typeface="Arial" panose="020B0604020202020204" pitchFamily="34" charset="0"/>
              <a:buChar char="•"/>
              <a:defRPr sz="2000">
                <a:solidFill>
                  <a:srgbClr val="7F7F7F"/>
                </a:solidFill>
                <a:latin typeface="Calibri" panose="020F0502020204030204" pitchFamily="34" charset="0"/>
                <a:ea typeface="幼圆" panose="02010509060101010101" pitchFamily="49" charset="-122"/>
              </a:defRPr>
            </a:lvl3pPr>
            <a:lvl4pPr marL="1600200" indent="-228600">
              <a:lnSpc>
                <a:spcPct val="90000"/>
              </a:lnSpc>
              <a:spcBef>
                <a:spcPts val="500"/>
              </a:spcBef>
              <a:buFont typeface="Arial" panose="020B0604020202020204" pitchFamily="34" charset="0"/>
              <a:buChar char="•"/>
              <a:defRPr>
                <a:solidFill>
                  <a:srgbClr val="7F7F7F"/>
                </a:solidFill>
                <a:latin typeface="Calibri" panose="020F0502020204030204" pitchFamily="34" charset="0"/>
                <a:ea typeface="幼圆" panose="02010509060101010101" pitchFamily="49" charset="-122"/>
              </a:defRPr>
            </a:lvl4pPr>
            <a:lvl5pPr marL="2057400" indent="-228600">
              <a:lnSpc>
                <a:spcPct val="90000"/>
              </a:lnSpc>
              <a:spcBef>
                <a:spcPts val="500"/>
              </a:spcBef>
              <a:buFont typeface="Arial" panose="020B0604020202020204" pitchFamily="34" charset="0"/>
              <a:buChar char="•"/>
              <a:defRPr>
                <a:solidFill>
                  <a:srgbClr val="7F7F7F"/>
                </a:solidFill>
                <a:latin typeface="Calibri" panose="020F0502020204030204" pitchFamily="34" charset="0"/>
                <a:ea typeface="幼圆" panose="02010509060101010101" pitchFamily="49" charset="-122"/>
              </a:defRPr>
            </a:lvl5pPr>
            <a:lvl6pPr marL="2514600" indent="-228600" fontAlgn="base">
              <a:lnSpc>
                <a:spcPct val="90000"/>
              </a:lnSpc>
              <a:spcBef>
                <a:spcPts val="500"/>
              </a:spcBef>
              <a:spcAft>
                <a:spcPct val="0"/>
              </a:spcAft>
              <a:buFont typeface="Arial" panose="020B0604020202020204" pitchFamily="34" charset="0"/>
              <a:buChar char="•"/>
              <a:defRPr>
                <a:solidFill>
                  <a:srgbClr val="7F7F7F"/>
                </a:solidFill>
                <a:latin typeface="Calibri" panose="020F0502020204030204" pitchFamily="34" charset="0"/>
                <a:ea typeface="幼圆" panose="02010509060101010101" pitchFamily="49" charset="-122"/>
              </a:defRPr>
            </a:lvl6pPr>
            <a:lvl7pPr marL="2971800" indent="-228600" fontAlgn="base">
              <a:lnSpc>
                <a:spcPct val="90000"/>
              </a:lnSpc>
              <a:spcBef>
                <a:spcPts val="500"/>
              </a:spcBef>
              <a:spcAft>
                <a:spcPct val="0"/>
              </a:spcAft>
              <a:buFont typeface="Arial" panose="020B0604020202020204" pitchFamily="34" charset="0"/>
              <a:buChar char="•"/>
              <a:defRPr>
                <a:solidFill>
                  <a:srgbClr val="7F7F7F"/>
                </a:solidFill>
                <a:latin typeface="Calibri" panose="020F0502020204030204" pitchFamily="34" charset="0"/>
                <a:ea typeface="幼圆" panose="02010509060101010101" pitchFamily="49" charset="-122"/>
              </a:defRPr>
            </a:lvl7pPr>
            <a:lvl8pPr marL="3429000" indent="-228600" fontAlgn="base">
              <a:lnSpc>
                <a:spcPct val="90000"/>
              </a:lnSpc>
              <a:spcBef>
                <a:spcPts val="500"/>
              </a:spcBef>
              <a:spcAft>
                <a:spcPct val="0"/>
              </a:spcAft>
              <a:buFont typeface="Arial" panose="020B0604020202020204" pitchFamily="34" charset="0"/>
              <a:buChar char="•"/>
              <a:defRPr>
                <a:solidFill>
                  <a:srgbClr val="7F7F7F"/>
                </a:solidFill>
                <a:latin typeface="Calibri" panose="020F0502020204030204" pitchFamily="34" charset="0"/>
                <a:ea typeface="幼圆" panose="02010509060101010101" pitchFamily="49" charset="-122"/>
              </a:defRPr>
            </a:lvl8pPr>
            <a:lvl9pPr marL="3886200" indent="-228600" fontAlgn="base">
              <a:lnSpc>
                <a:spcPct val="90000"/>
              </a:lnSpc>
              <a:spcBef>
                <a:spcPts val="500"/>
              </a:spcBef>
              <a:spcAft>
                <a:spcPct val="0"/>
              </a:spcAft>
              <a:buFont typeface="Arial" panose="020B0604020202020204" pitchFamily="34" charset="0"/>
              <a:buChar char="•"/>
              <a:defRPr>
                <a:solidFill>
                  <a:srgbClr val="7F7F7F"/>
                </a:solidFill>
                <a:latin typeface="Calibri" panose="020F0502020204030204" pitchFamily="34" charset="0"/>
                <a:ea typeface="幼圆" panose="02010509060101010101" pitchFamily="49" charset="-122"/>
              </a:defRPr>
            </a:lvl9pPr>
          </a:lstStyle>
          <a:p>
            <a:pPr>
              <a:buNone/>
            </a:pPr>
            <a:r>
              <a:rPr lang="zh-CN" altLang="en-US" sz="2000" b="1" dirty="0">
                <a:solidFill>
                  <a:schemeClr val="accent1"/>
                </a:solidFill>
                <a:latin typeface="微软雅黑" panose="020B0503020204020204" pitchFamily="34" charset="-122"/>
                <a:ea typeface="微软雅黑" panose="020B0503020204020204" pitchFamily="34" charset="-122"/>
              </a:rPr>
              <a:t>项目介绍</a:t>
            </a:r>
            <a:endParaRPr lang="zh-CN" altLang="en-US" sz="2000" kern="0" dirty="0">
              <a:solidFill>
                <a:schemeClr val="accent1"/>
              </a:solidFill>
              <a:latin typeface="微软雅黑" panose="020B0503020204020204" pitchFamily="34" charset="-122"/>
              <a:ea typeface="微软雅黑" panose="020B0503020204020204" pitchFamily="34" charset="-122"/>
            </a:endParaRPr>
          </a:p>
        </p:txBody>
      </p:sp>
      <p:sp>
        <p:nvSpPr>
          <p:cNvPr id="13" name="任意多边形 12"/>
          <p:cNvSpPr/>
          <p:nvPr>
            <p:custDataLst>
              <p:tags r:id="rId10"/>
            </p:custDataLst>
          </p:nvPr>
        </p:nvSpPr>
        <p:spPr>
          <a:xfrm>
            <a:off x="1977742" y="2233918"/>
            <a:ext cx="1358429" cy="666714"/>
          </a:xfrm>
          <a:custGeom>
            <a:avLst/>
            <a:gdLst>
              <a:gd name="connsiteX0" fmla="*/ 0 w 2881560"/>
              <a:gd name="connsiteY0" fmla="*/ 0 h 2025869"/>
              <a:gd name="connsiteX1" fmla="*/ 409902 w 2881560"/>
              <a:gd name="connsiteY1" fmla="*/ 0 h 2025869"/>
              <a:gd name="connsiteX2" fmla="*/ 409902 w 2881560"/>
              <a:gd name="connsiteY2" fmla="*/ 1694793 h 2025869"/>
              <a:gd name="connsiteX3" fmla="*/ 2881560 w 2881560"/>
              <a:gd name="connsiteY3" fmla="*/ 1694793 h 2025869"/>
              <a:gd name="connsiteX4" fmla="*/ 2881560 w 2881560"/>
              <a:gd name="connsiteY4" fmla="*/ 2025869 h 2025869"/>
              <a:gd name="connsiteX5" fmla="*/ 0 w 2881560"/>
              <a:gd name="connsiteY5" fmla="*/ 2025869 h 2025869"/>
              <a:gd name="connsiteX0-1" fmla="*/ 2881560 w 2973000"/>
              <a:gd name="connsiteY0-2" fmla="*/ 1694793 h 2025869"/>
              <a:gd name="connsiteX1-3" fmla="*/ 2881560 w 2973000"/>
              <a:gd name="connsiteY1-4" fmla="*/ 2025869 h 2025869"/>
              <a:gd name="connsiteX2-5" fmla="*/ 0 w 2973000"/>
              <a:gd name="connsiteY2-6" fmla="*/ 2025869 h 2025869"/>
              <a:gd name="connsiteX3-7" fmla="*/ 0 w 2973000"/>
              <a:gd name="connsiteY3-8" fmla="*/ 0 h 2025869"/>
              <a:gd name="connsiteX4-9" fmla="*/ 409902 w 2973000"/>
              <a:gd name="connsiteY4-10" fmla="*/ 0 h 2025869"/>
              <a:gd name="connsiteX5-11" fmla="*/ 409902 w 2973000"/>
              <a:gd name="connsiteY5-12" fmla="*/ 1694793 h 2025869"/>
              <a:gd name="connsiteX6" fmla="*/ 2973000 w 2973000"/>
              <a:gd name="connsiteY6" fmla="*/ 1786233 h 2025869"/>
              <a:gd name="connsiteX0-13" fmla="*/ 2881560 w 2881560"/>
              <a:gd name="connsiteY0-14" fmla="*/ 1694793 h 2025869"/>
              <a:gd name="connsiteX1-15" fmla="*/ 2881560 w 2881560"/>
              <a:gd name="connsiteY1-16" fmla="*/ 2025869 h 2025869"/>
              <a:gd name="connsiteX2-17" fmla="*/ 0 w 2881560"/>
              <a:gd name="connsiteY2-18" fmla="*/ 2025869 h 2025869"/>
              <a:gd name="connsiteX3-19" fmla="*/ 0 w 2881560"/>
              <a:gd name="connsiteY3-20" fmla="*/ 0 h 2025869"/>
              <a:gd name="connsiteX4-21" fmla="*/ 409902 w 2881560"/>
              <a:gd name="connsiteY4-22" fmla="*/ 0 h 2025869"/>
              <a:gd name="connsiteX5-23" fmla="*/ 409902 w 2881560"/>
              <a:gd name="connsiteY5-24" fmla="*/ 1694793 h 2025869"/>
              <a:gd name="connsiteX0-25" fmla="*/ 2881560 w 2881560"/>
              <a:gd name="connsiteY0-26" fmla="*/ 1694793 h 2025869"/>
              <a:gd name="connsiteX1-27" fmla="*/ 2881560 w 2881560"/>
              <a:gd name="connsiteY1-28" fmla="*/ 2025869 h 2025869"/>
              <a:gd name="connsiteX2-29" fmla="*/ 0 w 2881560"/>
              <a:gd name="connsiteY2-30" fmla="*/ 2025869 h 2025869"/>
              <a:gd name="connsiteX3-31" fmla="*/ 0 w 2881560"/>
              <a:gd name="connsiteY3-32" fmla="*/ 0 h 2025869"/>
              <a:gd name="connsiteX4-33" fmla="*/ 409902 w 2881560"/>
              <a:gd name="connsiteY4-34" fmla="*/ 0 h 2025869"/>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881560" h="2025869">
                <a:moveTo>
                  <a:pt x="2881560" y="1694793"/>
                </a:moveTo>
                <a:lnTo>
                  <a:pt x="2881560" y="2025869"/>
                </a:lnTo>
                <a:lnTo>
                  <a:pt x="0" y="2025869"/>
                </a:lnTo>
                <a:lnTo>
                  <a:pt x="0" y="0"/>
                </a:lnTo>
                <a:lnTo>
                  <a:pt x="409902" y="0"/>
                </a:lnTo>
              </a:path>
            </a:pathLst>
          </a:custGeom>
          <a:noFill/>
          <a:ln w="12700" cap="flat" cmpd="sng" algn="ctr">
            <a:solidFill>
              <a:schemeClr val="accent1"/>
            </a:solidFill>
            <a:prstDash val="solid"/>
            <a:miter lim="800000"/>
          </a:ln>
          <a:effectLst/>
        </p:spPr>
        <p:txBody>
          <a:bodyPr anchor="ctr"/>
          <a:lstStyle/>
          <a:p>
            <a:pPr algn="ctr">
              <a:defRPr/>
            </a:pPr>
            <a:endParaRPr lang="zh-CN" altLang="en-US" sz="1280" kern="0" dirty="0">
              <a:solidFill>
                <a:prstClr val="white"/>
              </a:solidFill>
            </a:endParaRPr>
          </a:p>
        </p:txBody>
      </p:sp>
    </p:spTree>
    <p:custDataLst>
      <p:tags r:id="rId11"/>
    </p:custDataLst>
  </p:cSld>
  <p:clrMapOvr>
    <a:masterClrMapping/>
  </p:clrMapOvr>
  <p:transition spd="slow" advClick="0" advTm="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heel(1)">
                                      <p:cBhvr>
                                        <p:cTn id="7" dur="2000"/>
                                        <p:tgtEl>
                                          <p:spTgt spid="1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5"/>
                                        </p:tgtEl>
                                        <p:attrNameLst>
                                          <p:attrName>style.visibility</p:attrName>
                                        </p:attrNameLst>
                                      </p:cBhvr>
                                      <p:to>
                                        <p:strVal val="visible"/>
                                      </p:to>
                                    </p:set>
                                    <p:animEffect transition="in" filter="fade">
                                      <p:cBhvr>
                                        <p:cTn id="10" dur="500"/>
                                        <p:tgtEl>
                                          <p:spTgt spid="3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098"/>
                                        </p:tgtEl>
                                        <p:attrNameLst>
                                          <p:attrName>style.visibility</p:attrName>
                                        </p:attrNameLst>
                                      </p:cBhvr>
                                      <p:to>
                                        <p:strVal val="visible"/>
                                      </p:to>
                                    </p:set>
                                    <p:animEffect transition="in" filter="fade">
                                      <p:cBhvr>
                                        <p:cTn id="13" dur="500"/>
                                        <p:tgtEl>
                                          <p:spTgt spid="4098"/>
                                        </p:tgtEl>
                                      </p:cBhvr>
                                    </p:animEffect>
                                  </p:childTnLst>
                                </p:cTn>
                              </p:par>
                            </p:childTnLst>
                          </p:cTn>
                        </p:par>
                        <p:par>
                          <p:cTn id="14" fill="hold">
                            <p:stCondLst>
                              <p:cond delay="2000"/>
                            </p:stCondLst>
                            <p:childTnLst>
                              <p:par>
                                <p:cTn id="15" presetID="47" presetClass="entr" presetSubtype="0" fill="hold" grpId="0" nodeType="afterEffect">
                                  <p:stCondLst>
                                    <p:cond delay="0"/>
                                  </p:stCondLst>
                                  <p:childTnLst>
                                    <p:set>
                                      <p:cBhvr>
                                        <p:cTn id="16" dur="1" fill="hold">
                                          <p:stCondLst>
                                            <p:cond delay="0"/>
                                          </p:stCondLst>
                                        </p:cTn>
                                        <p:tgtEl>
                                          <p:spTgt spid="36"/>
                                        </p:tgtEl>
                                        <p:attrNameLst>
                                          <p:attrName>style.visibility</p:attrName>
                                        </p:attrNameLst>
                                      </p:cBhvr>
                                      <p:to>
                                        <p:strVal val="visible"/>
                                      </p:to>
                                    </p:set>
                                    <p:animEffect transition="in" filter="fade">
                                      <p:cBhvr>
                                        <p:cTn id="17" dur="1000"/>
                                        <p:tgtEl>
                                          <p:spTgt spid="36"/>
                                        </p:tgtEl>
                                      </p:cBhvr>
                                    </p:animEffect>
                                    <p:anim calcmode="lin" valueType="num">
                                      <p:cBhvr>
                                        <p:cTn id="18" dur="1000" fill="hold"/>
                                        <p:tgtEl>
                                          <p:spTgt spid="36"/>
                                        </p:tgtEl>
                                        <p:attrNameLst>
                                          <p:attrName>ppt_x</p:attrName>
                                        </p:attrNameLst>
                                      </p:cBhvr>
                                      <p:tavLst>
                                        <p:tav tm="0">
                                          <p:val>
                                            <p:strVal val="#ppt_x"/>
                                          </p:val>
                                        </p:tav>
                                        <p:tav tm="100000">
                                          <p:val>
                                            <p:strVal val="#ppt_x"/>
                                          </p:val>
                                        </p:tav>
                                      </p:tavLst>
                                    </p:anim>
                                    <p:anim calcmode="lin" valueType="num">
                                      <p:cBhvr>
                                        <p:cTn id="19" dur="1000" fill="hold"/>
                                        <p:tgtEl>
                                          <p:spTgt spid="36"/>
                                        </p:tgtEl>
                                        <p:attrNameLst>
                                          <p:attrName>ppt_y</p:attrName>
                                        </p:attrNameLst>
                                      </p:cBhvr>
                                      <p:tavLst>
                                        <p:tav tm="0">
                                          <p:val>
                                            <p:strVal val="#ppt_y-.1"/>
                                          </p:val>
                                        </p:tav>
                                        <p:tav tm="100000">
                                          <p:val>
                                            <p:strVal val="#ppt_y"/>
                                          </p:val>
                                        </p:tav>
                                      </p:tavLst>
                                    </p:anim>
                                  </p:childTnLst>
                                </p:cTn>
                              </p:par>
                              <p:par>
                                <p:cTn id="20" presetID="10" presetClass="entr" presetSubtype="0" fill="hold" grpId="0" nodeType="withEffect">
                                  <p:stCondLst>
                                    <p:cond delay="0"/>
                                  </p:stCondLst>
                                  <p:childTnLst>
                                    <p:set>
                                      <p:cBhvr>
                                        <p:cTn id="21" dur="1" fill="hold">
                                          <p:stCondLst>
                                            <p:cond delay="0"/>
                                          </p:stCondLst>
                                        </p:cTn>
                                        <p:tgtEl>
                                          <p:spTgt spid="37"/>
                                        </p:tgtEl>
                                        <p:attrNameLst>
                                          <p:attrName>style.visibility</p:attrName>
                                        </p:attrNameLst>
                                      </p:cBhvr>
                                      <p:to>
                                        <p:strVal val="visible"/>
                                      </p:to>
                                    </p:set>
                                    <p:animEffect transition="in" filter="fade">
                                      <p:cBhvr>
                                        <p:cTn id="22" dur="500"/>
                                        <p:tgtEl>
                                          <p:spTgt spid="37"/>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8"/>
                                        </p:tgtEl>
                                        <p:attrNameLst>
                                          <p:attrName>style.visibility</p:attrName>
                                        </p:attrNameLst>
                                      </p:cBhvr>
                                      <p:to>
                                        <p:strVal val="visible"/>
                                      </p:to>
                                    </p:set>
                                    <p:animEffect transition="in" filter="fade">
                                      <p:cBhvr>
                                        <p:cTn id="25" dur="500"/>
                                        <p:tgtEl>
                                          <p:spTgt spid="38"/>
                                        </p:tgtEl>
                                      </p:cBhvr>
                                    </p:animEffect>
                                  </p:childTnLst>
                                </p:cTn>
                              </p:par>
                              <p:par>
                                <p:cTn id="26" presetID="10" presetClass="entr" presetSubtype="0" fill="hold" nodeType="withEffect">
                                  <p:stCondLst>
                                    <p:cond delay="0"/>
                                  </p:stCondLst>
                                  <p:childTnLst>
                                    <p:set>
                                      <p:cBhvr>
                                        <p:cTn id="27" dur="1" fill="hold">
                                          <p:stCondLst>
                                            <p:cond delay="0"/>
                                          </p:stCondLst>
                                        </p:cTn>
                                        <p:tgtEl>
                                          <p:spTgt spid="4100"/>
                                        </p:tgtEl>
                                        <p:attrNameLst>
                                          <p:attrName>style.visibility</p:attrName>
                                        </p:attrNameLst>
                                      </p:cBhvr>
                                      <p:to>
                                        <p:strVal val="visible"/>
                                      </p:to>
                                    </p:set>
                                    <p:animEffect transition="in" filter="fade">
                                      <p:cBhvr>
                                        <p:cTn id="28" dur="500"/>
                                        <p:tgtEl>
                                          <p:spTgt spid="4100"/>
                                        </p:tgtEl>
                                      </p:cBhvr>
                                    </p:animEffect>
                                  </p:childTnLst>
                                </p:cTn>
                              </p:par>
                              <p:par>
                                <p:cTn id="29" presetID="47" presetClass="entr" presetSubtype="0" fill="hold" grpId="0" nodeType="withEffect">
                                  <p:stCondLst>
                                    <p:cond delay="0"/>
                                  </p:stCondLst>
                                  <p:childTnLst>
                                    <p:set>
                                      <p:cBhvr>
                                        <p:cTn id="30" dur="1" fill="hold">
                                          <p:stCondLst>
                                            <p:cond delay="0"/>
                                          </p:stCondLst>
                                        </p:cTn>
                                        <p:tgtEl>
                                          <p:spTgt spid="4105"/>
                                        </p:tgtEl>
                                        <p:attrNameLst>
                                          <p:attrName>style.visibility</p:attrName>
                                        </p:attrNameLst>
                                      </p:cBhvr>
                                      <p:to>
                                        <p:strVal val="visible"/>
                                      </p:to>
                                    </p:set>
                                    <p:animEffect transition="in" filter="fade">
                                      <p:cBhvr>
                                        <p:cTn id="31" dur="1000"/>
                                        <p:tgtEl>
                                          <p:spTgt spid="4105"/>
                                        </p:tgtEl>
                                      </p:cBhvr>
                                    </p:animEffect>
                                    <p:anim calcmode="lin" valueType="num">
                                      <p:cBhvr>
                                        <p:cTn id="32" dur="1000" fill="hold"/>
                                        <p:tgtEl>
                                          <p:spTgt spid="4105"/>
                                        </p:tgtEl>
                                        <p:attrNameLst>
                                          <p:attrName>ppt_x</p:attrName>
                                        </p:attrNameLst>
                                      </p:cBhvr>
                                      <p:tavLst>
                                        <p:tav tm="0">
                                          <p:val>
                                            <p:strVal val="#ppt_x"/>
                                          </p:val>
                                        </p:tav>
                                        <p:tav tm="100000">
                                          <p:val>
                                            <p:strVal val="#ppt_x"/>
                                          </p:val>
                                        </p:tav>
                                      </p:tavLst>
                                    </p:anim>
                                    <p:anim calcmode="lin" valueType="num">
                                      <p:cBhvr>
                                        <p:cTn id="33" dur="1000" fill="hold"/>
                                        <p:tgtEl>
                                          <p:spTgt spid="4105"/>
                                        </p:tgtEl>
                                        <p:attrNameLst>
                                          <p:attrName>ppt_y</p:attrName>
                                        </p:attrNameLst>
                                      </p:cBhvr>
                                      <p:tavLst>
                                        <p:tav tm="0">
                                          <p:val>
                                            <p:strVal val="#ppt_y-.1"/>
                                          </p:val>
                                        </p:tav>
                                        <p:tav tm="100000">
                                          <p:val>
                                            <p:strVal val="#ppt_y"/>
                                          </p:val>
                                        </p:tav>
                                      </p:tavLst>
                                    </p:anim>
                                  </p:childTnLst>
                                </p:cTn>
                              </p:par>
                              <p:par>
                                <p:cTn id="34" presetID="47" presetClass="entr" presetSubtype="0" fill="hold" grpId="0" nodeType="withEffect">
                                  <p:stCondLst>
                                    <p:cond delay="0"/>
                                  </p:stCondLst>
                                  <p:childTnLst>
                                    <p:set>
                                      <p:cBhvr>
                                        <p:cTn id="35" dur="1" fill="hold">
                                          <p:stCondLst>
                                            <p:cond delay="0"/>
                                          </p:stCondLst>
                                        </p:cTn>
                                        <p:tgtEl>
                                          <p:spTgt spid="30"/>
                                        </p:tgtEl>
                                        <p:attrNameLst>
                                          <p:attrName>style.visibility</p:attrName>
                                        </p:attrNameLst>
                                      </p:cBhvr>
                                      <p:to>
                                        <p:strVal val="visible"/>
                                      </p:to>
                                    </p:set>
                                    <p:animEffect transition="in" filter="fade">
                                      <p:cBhvr>
                                        <p:cTn id="36" dur="1000"/>
                                        <p:tgtEl>
                                          <p:spTgt spid="30"/>
                                        </p:tgtEl>
                                      </p:cBhvr>
                                    </p:animEffect>
                                    <p:anim calcmode="lin" valueType="num">
                                      <p:cBhvr>
                                        <p:cTn id="37" dur="1000" fill="hold"/>
                                        <p:tgtEl>
                                          <p:spTgt spid="30"/>
                                        </p:tgtEl>
                                        <p:attrNameLst>
                                          <p:attrName>ppt_x</p:attrName>
                                        </p:attrNameLst>
                                      </p:cBhvr>
                                      <p:tavLst>
                                        <p:tav tm="0">
                                          <p:val>
                                            <p:strVal val="#ppt_x"/>
                                          </p:val>
                                        </p:tav>
                                        <p:tav tm="100000">
                                          <p:val>
                                            <p:strVal val="#ppt_x"/>
                                          </p:val>
                                        </p:tav>
                                      </p:tavLst>
                                    </p:anim>
                                    <p:anim calcmode="lin" valueType="num">
                                      <p:cBhvr>
                                        <p:cTn id="38" dur="1000" fill="hold"/>
                                        <p:tgtEl>
                                          <p:spTgt spid="3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8" grpId="0"/>
      <p:bldP spid="30" grpId="0"/>
      <p:bldP spid="35" grpId="0"/>
      <p:bldP spid="36" grpId="0" bldLvl="0" animBg="1"/>
      <p:bldP spid="37" grpId="0" bldLvl="0" animBg="1"/>
      <p:bldP spid="38" grpId="0" bldLvl="0" animBg="1"/>
      <p:bldP spid="4105" grpId="0"/>
      <p:bldP spid="13" grpId="0" bldLvl="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Freeform 15"/>
          <p:cNvSpPr>
            <a:spLocks noEditPoints="1" noChangeArrowheads="1"/>
          </p:cNvSpPr>
          <p:nvPr/>
        </p:nvSpPr>
        <p:spPr bwMode="auto">
          <a:xfrm>
            <a:off x="4370466" y="1637342"/>
            <a:ext cx="313566" cy="674285"/>
          </a:xfrm>
          <a:custGeom>
            <a:avLst/>
            <a:gdLst>
              <a:gd name="T0" fmla="*/ 72 w 77"/>
              <a:gd name="T1" fmla="*/ 96 h 165"/>
              <a:gd name="T2" fmla="*/ 77 w 77"/>
              <a:gd name="T3" fmla="*/ 94 h 165"/>
              <a:gd name="T4" fmla="*/ 53 w 77"/>
              <a:gd name="T5" fmla="*/ 38 h 165"/>
              <a:gd name="T6" fmla="*/ 23 w 77"/>
              <a:gd name="T7" fmla="*/ 38 h 165"/>
              <a:gd name="T8" fmla="*/ 0 w 77"/>
              <a:gd name="T9" fmla="*/ 94 h 165"/>
              <a:gd name="T10" fmla="*/ 5 w 77"/>
              <a:gd name="T11" fmla="*/ 96 h 165"/>
              <a:gd name="T12" fmla="*/ 26 w 77"/>
              <a:gd name="T13" fmla="*/ 56 h 165"/>
              <a:gd name="T14" fmla="*/ 29 w 77"/>
              <a:gd name="T15" fmla="*/ 74 h 165"/>
              <a:gd name="T16" fmla="*/ 7 w 77"/>
              <a:gd name="T17" fmla="*/ 112 h 165"/>
              <a:gd name="T18" fmla="*/ 29 w 77"/>
              <a:gd name="T19" fmla="*/ 112 h 165"/>
              <a:gd name="T20" fmla="*/ 36 w 77"/>
              <a:gd name="T21" fmla="*/ 165 h 165"/>
              <a:gd name="T22" fmla="*/ 42 w 77"/>
              <a:gd name="T23" fmla="*/ 165 h 165"/>
              <a:gd name="T24" fmla="*/ 48 w 77"/>
              <a:gd name="T25" fmla="*/ 112 h 165"/>
              <a:gd name="T26" fmla="*/ 69 w 77"/>
              <a:gd name="T27" fmla="*/ 112 h 165"/>
              <a:gd name="T28" fmla="*/ 48 w 77"/>
              <a:gd name="T29" fmla="*/ 74 h 165"/>
              <a:gd name="T30" fmla="*/ 51 w 77"/>
              <a:gd name="T31" fmla="*/ 56 h 165"/>
              <a:gd name="T32" fmla="*/ 72 w 77"/>
              <a:gd name="T33" fmla="*/ 96 h 165"/>
              <a:gd name="T34" fmla="*/ 37 w 77"/>
              <a:gd name="T35" fmla="*/ 25 h 165"/>
              <a:gd name="T36" fmla="*/ 46 w 77"/>
              <a:gd name="T37" fmla="*/ 22 h 165"/>
              <a:gd name="T38" fmla="*/ 50 w 77"/>
              <a:gd name="T39" fmla="*/ 13 h 165"/>
              <a:gd name="T40" fmla="*/ 47 w 77"/>
              <a:gd name="T41" fmla="*/ 4 h 165"/>
              <a:gd name="T42" fmla="*/ 37 w 77"/>
              <a:gd name="T43" fmla="*/ 0 h 165"/>
              <a:gd name="T44" fmla="*/ 28 w 77"/>
              <a:gd name="T45" fmla="*/ 4 h 165"/>
              <a:gd name="T46" fmla="*/ 25 w 77"/>
              <a:gd name="T47" fmla="*/ 13 h 165"/>
              <a:gd name="T48" fmla="*/ 28 w 77"/>
              <a:gd name="T49" fmla="*/ 22 h 165"/>
              <a:gd name="T50" fmla="*/ 37 w 77"/>
              <a:gd name="T51" fmla="*/ 25 h 165"/>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77"/>
              <a:gd name="T79" fmla="*/ 0 h 165"/>
              <a:gd name="T80" fmla="*/ 77 w 77"/>
              <a:gd name="T81" fmla="*/ 165 h 165"/>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77" h="165">
                <a:moveTo>
                  <a:pt x="72" y="96"/>
                </a:moveTo>
                <a:cubicBezTo>
                  <a:pt x="74" y="96"/>
                  <a:pt x="76" y="95"/>
                  <a:pt x="77" y="94"/>
                </a:cubicBezTo>
                <a:cubicBezTo>
                  <a:pt x="53" y="38"/>
                  <a:pt x="53" y="38"/>
                  <a:pt x="53" y="38"/>
                </a:cubicBezTo>
                <a:cubicBezTo>
                  <a:pt x="23" y="38"/>
                  <a:pt x="23" y="38"/>
                  <a:pt x="23" y="38"/>
                </a:cubicBezTo>
                <a:cubicBezTo>
                  <a:pt x="0" y="94"/>
                  <a:pt x="0" y="94"/>
                  <a:pt x="0" y="94"/>
                </a:cubicBezTo>
                <a:cubicBezTo>
                  <a:pt x="5" y="96"/>
                  <a:pt x="5" y="96"/>
                  <a:pt x="5" y="96"/>
                </a:cubicBezTo>
                <a:cubicBezTo>
                  <a:pt x="26" y="56"/>
                  <a:pt x="26" y="56"/>
                  <a:pt x="26" y="56"/>
                </a:cubicBezTo>
                <a:cubicBezTo>
                  <a:pt x="29" y="74"/>
                  <a:pt x="29" y="74"/>
                  <a:pt x="29" y="74"/>
                </a:cubicBezTo>
                <a:cubicBezTo>
                  <a:pt x="7" y="112"/>
                  <a:pt x="7" y="112"/>
                  <a:pt x="7" y="112"/>
                </a:cubicBezTo>
                <a:cubicBezTo>
                  <a:pt x="29" y="112"/>
                  <a:pt x="29" y="112"/>
                  <a:pt x="29" y="112"/>
                </a:cubicBezTo>
                <a:cubicBezTo>
                  <a:pt x="36" y="165"/>
                  <a:pt x="36" y="165"/>
                  <a:pt x="36" y="165"/>
                </a:cubicBezTo>
                <a:cubicBezTo>
                  <a:pt x="42" y="165"/>
                  <a:pt x="42" y="165"/>
                  <a:pt x="42" y="165"/>
                </a:cubicBezTo>
                <a:cubicBezTo>
                  <a:pt x="48" y="112"/>
                  <a:pt x="48" y="112"/>
                  <a:pt x="48" y="112"/>
                </a:cubicBezTo>
                <a:cubicBezTo>
                  <a:pt x="69" y="112"/>
                  <a:pt x="69" y="112"/>
                  <a:pt x="69" y="112"/>
                </a:cubicBezTo>
                <a:cubicBezTo>
                  <a:pt x="48" y="74"/>
                  <a:pt x="48" y="74"/>
                  <a:pt x="48" y="74"/>
                </a:cubicBezTo>
                <a:cubicBezTo>
                  <a:pt x="51" y="56"/>
                  <a:pt x="51" y="56"/>
                  <a:pt x="51" y="56"/>
                </a:cubicBezTo>
                <a:lnTo>
                  <a:pt x="72" y="96"/>
                </a:lnTo>
                <a:close/>
                <a:moveTo>
                  <a:pt x="37" y="25"/>
                </a:moveTo>
                <a:cubicBezTo>
                  <a:pt x="41" y="25"/>
                  <a:pt x="44" y="24"/>
                  <a:pt x="46" y="22"/>
                </a:cubicBezTo>
                <a:cubicBezTo>
                  <a:pt x="49" y="19"/>
                  <a:pt x="50" y="16"/>
                  <a:pt x="50" y="13"/>
                </a:cubicBezTo>
                <a:cubicBezTo>
                  <a:pt x="50" y="9"/>
                  <a:pt x="49" y="6"/>
                  <a:pt x="47" y="4"/>
                </a:cubicBezTo>
                <a:cubicBezTo>
                  <a:pt x="44" y="1"/>
                  <a:pt x="41" y="0"/>
                  <a:pt x="37" y="0"/>
                </a:cubicBezTo>
                <a:cubicBezTo>
                  <a:pt x="34" y="0"/>
                  <a:pt x="31" y="1"/>
                  <a:pt x="28" y="4"/>
                </a:cubicBezTo>
                <a:cubicBezTo>
                  <a:pt x="26" y="6"/>
                  <a:pt x="25" y="9"/>
                  <a:pt x="25" y="13"/>
                </a:cubicBezTo>
                <a:cubicBezTo>
                  <a:pt x="25" y="16"/>
                  <a:pt x="26" y="19"/>
                  <a:pt x="28" y="22"/>
                </a:cubicBezTo>
                <a:cubicBezTo>
                  <a:pt x="31" y="24"/>
                  <a:pt x="34" y="25"/>
                  <a:pt x="37" y="25"/>
                </a:cubicBezTo>
                <a:close/>
              </a:path>
            </a:pathLst>
          </a:custGeom>
          <a:solidFill>
            <a:srgbClr val="FFFFFF"/>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zh-CN">
              <a:solidFill>
                <a:srgbClr val="000000"/>
              </a:solidFill>
              <a:sym typeface="宋体" panose="02010600030101010101" pitchFamily="2" charset="-122"/>
            </a:endParaRPr>
          </a:p>
        </p:txBody>
      </p:sp>
      <p:sp>
        <p:nvSpPr>
          <p:cNvPr id="54" name="Freeform 16"/>
          <p:cNvSpPr>
            <a:spLocks noChangeArrowheads="1"/>
          </p:cNvSpPr>
          <p:nvPr/>
        </p:nvSpPr>
        <p:spPr bwMode="auto">
          <a:xfrm>
            <a:off x="3926492" y="1961290"/>
            <a:ext cx="93777" cy="23453"/>
          </a:xfrm>
          <a:custGeom>
            <a:avLst/>
            <a:gdLst>
              <a:gd name="T0" fmla="*/ 32 w 32"/>
              <a:gd name="T1" fmla="*/ 0 h 8"/>
              <a:gd name="T2" fmla="*/ 31 w 32"/>
              <a:gd name="T3" fmla="*/ 8 h 8"/>
              <a:gd name="T4" fmla="*/ 0 w 32"/>
              <a:gd name="T5" fmla="*/ 8 h 8"/>
              <a:gd name="T6" fmla="*/ 1 w 32"/>
              <a:gd name="T7" fmla="*/ 0 h 8"/>
              <a:gd name="T8" fmla="*/ 32 w 32"/>
              <a:gd name="T9" fmla="*/ 0 h 8"/>
              <a:gd name="T10" fmla="*/ 0 60000 65536"/>
              <a:gd name="T11" fmla="*/ 0 60000 65536"/>
              <a:gd name="T12" fmla="*/ 0 60000 65536"/>
              <a:gd name="T13" fmla="*/ 0 60000 65536"/>
              <a:gd name="T14" fmla="*/ 0 60000 65536"/>
              <a:gd name="T15" fmla="*/ 0 w 32"/>
              <a:gd name="T16" fmla="*/ 0 h 8"/>
              <a:gd name="T17" fmla="*/ 32 w 32"/>
              <a:gd name="T18" fmla="*/ 8 h 8"/>
            </a:gdLst>
            <a:ahLst/>
            <a:cxnLst>
              <a:cxn ang="T10">
                <a:pos x="T0" y="T1"/>
              </a:cxn>
              <a:cxn ang="T11">
                <a:pos x="T2" y="T3"/>
              </a:cxn>
              <a:cxn ang="T12">
                <a:pos x="T4" y="T5"/>
              </a:cxn>
              <a:cxn ang="T13">
                <a:pos x="T6" y="T7"/>
              </a:cxn>
              <a:cxn ang="T14">
                <a:pos x="T8" y="T9"/>
              </a:cxn>
            </a:cxnLst>
            <a:rect l="T15" t="T16" r="T17" b="T18"/>
            <a:pathLst>
              <a:path w="32" h="8">
                <a:moveTo>
                  <a:pt x="32" y="0"/>
                </a:moveTo>
                <a:lnTo>
                  <a:pt x="31" y="8"/>
                </a:lnTo>
                <a:lnTo>
                  <a:pt x="0" y="8"/>
                </a:lnTo>
                <a:lnTo>
                  <a:pt x="1" y="0"/>
                </a:lnTo>
                <a:lnTo>
                  <a:pt x="32" y="0"/>
                </a:lnTo>
                <a:close/>
              </a:path>
            </a:pathLst>
          </a:custGeom>
          <a:solidFill>
            <a:srgbClr val="FFFFFF"/>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zh-CN">
              <a:solidFill>
                <a:srgbClr val="000000"/>
              </a:solidFill>
              <a:sym typeface="宋体" panose="02010600030101010101" pitchFamily="2" charset="-122"/>
            </a:endParaRPr>
          </a:p>
        </p:txBody>
      </p:sp>
      <p:sp>
        <p:nvSpPr>
          <p:cNvPr id="55" name="Freeform 20"/>
          <p:cNvSpPr>
            <a:spLocks noEditPoints="1" noChangeArrowheads="1"/>
          </p:cNvSpPr>
          <p:nvPr/>
        </p:nvSpPr>
        <p:spPr bwMode="auto">
          <a:xfrm>
            <a:off x="4458381" y="2960474"/>
            <a:ext cx="202206" cy="598062"/>
          </a:xfrm>
          <a:custGeom>
            <a:avLst/>
            <a:gdLst>
              <a:gd name="T0" fmla="*/ 50 w 50"/>
              <a:gd name="T1" fmla="*/ 96 h 147"/>
              <a:gd name="T2" fmla="*/ 41 w 50"/>
              <a:gd name="T3" fmla="*/ 96 h 147"/>
              <a:gd name="T4" fmla="*/ 41 w 50"/>
              <a:gd name="T5" fmla="*/ 147 h 147"/>
              <a:gd name="T6" fmla="*/ 28 w 50"/>
              <a:gd name="T7" fmla="*/ 147 h 147"/>
              <a:gd name="T8" fmla="*/ 28 w 50"/>
              <a:gd name="T9" fmla="*/ 96 h 147"/>
              <a:gd name="T10" fmla="*/ 21 w 50"/>
              <a:gd name="T11" fmla="*/ 96 h 147"/>
              <a:gd name="T12" fmla="*/ 21 w 50"/>
              <a:gd name="T13" fmla="*/ 147 h 147"/>
              <a:gd name="T14" fmla="*/ 9 w 50"/>
              <a:gd name="T15" fmla="*/ 147 h 147"/>
              <a:gd name="T16" fmla="*/ 9 w 50"/>
              <a:gd name="T17" fmla="*/ 96 h 147"/>
              <a:gd name="T18" fmla="*/ 0 w 50"/>
              <a:gd name="T19" fmla="*/ 96 h 147"/>
              <a:gd name="T20" fmla="*/ 0 w 50"/>
              <a:gd name="T21" fmla="*/ 46 h 147"/>
              <a:gd name="T22" fmla="*/ 4 w 50"/>
              <a:gd name="T23" fmla="*/ 35 h 147"/>
              <a:gd name="T24" fmla="*/ 15 w 50"/>
              <a:gd name="T25" fmla="*/ 28 h 147"/>
              <a:gd name="T26" fmla="*/ 25 w 50"/>
              <a:gd name="T27" fmla="*/ 26 h 147"/>
              <a:gd name="T28" fmla="*/ 38 w 50"/>
              <a:gd name="T29" fmla="*/ 29 h 147"/>
              <a:gd name="T30" fmla="*/ 49 w 50"/>
              <a:gd name="T31" fmla="*/ 41 h 147"/>
              <a:gd name="T32" fmla="*/ 50 w 50"/>
              <a:gd name="T33" fmla="*/ 45 h 147"/>
              <a:gd name="T34" fmla="*/ 50 w 50"/>
              <a:gd name="T35" fmla="*/ 96 h 147"/>
              <a:gd name="T36" fmla="*/ 36 w 50"/>
              <a:gd name="T37" fmla="*/ 11 h 147"/>
              <a:gd name="T38" fmla="*/ 33 w 50"/>
              <a:gd name="T39" fmla="*/ 18 h 147"/>
              <a:gd name="T40" fmla="*/ 25 w 50"/>
              <a:gd name="T41" fmla="*/ 22 h 147"/>
              <a:gd name="T42" fmla="*/ 17 w 50"/>
              <a:gd name="T43" fmla="*/ 18 h 147"/>
              <a:gd name="T44" fmla="*/ 14 w 50"/>
              <a:gd name="T45" fmla="*/ 11 h 147"/>
              <a:gd name="T46" fmla="*/ 17 w 50"/>
              <a:gd name="T47" fmla="*/ 3 h 147"/>
              <a:gd name="T48" fmla="*/ 25 w 50"/>
              <a:gd name="T49" fmla="*/ 0 h 147"/>
              <a:gd name="T50" fmla="*/ 33 w 50"/>
              <a:gd name="T51" fmla="*/ 3 h 147"/>
              <a:gd name="T52" fmla="*/ 36 w 50"/>
              <a:gd name="T53" fmla="*/ 11 h 147"/>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50"/>
              <a:gd name="T82" fmla="*/ 0 h 147"/>
              <a:gd name="T83" fmla="*/ 50 w 50"/>
              <a:gd name="T84" fmla="*/ 147 h 147"/>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50" h="147">
                <a:moveTo>
                  <a:pt x="50" y="96"/>
                </a:moveTo>
                <a:cubicBezTo>
                  <a:pt x="41" y="96"/>
                  <a:pt x="41" y="96"/>
                  <a:pt x="41" y="96"/>
                </a:cubicBezTo>
                <a:cubicBezTo>
                  <a:pt x="41" y="147"/>
                  <a:pt x="41" y="147"/>
                  <a:pt x="41" y="147"/>
                </a:cubicBezTo>
                <a:cubicBezTo>
                  <a:pt x="28" y="147"/>
                  <a:pt x="28" y="147"/>
                  <a:pt x="28" y="147"/>
                </a:cubicBezTo>
                <a:cubicBezTo>
                  <a:pt x="28" y="96"/>
                  <a:pt x="28" y="96"/>
                  <a:pt x="28" y="96"/>
                </a:cubicBezTo>
                <a:cubicBezTo>
                  <a:pt x="21" y="96"/>
                  <a:pt x="21" y="96"/>
                  <a:pt x="21" y="96"/>
                </a:cubicBezTo>
                <a:cubicBezTo>
                  <a:pt x="21" y="147"/>
                  <a:pt x="21" y="147"/>
                  <a:pt x="21" y="147"/>
                </a:cubicBezTo>
                <a:cubicBezTo>
                  <a:pt x="9" y="147"/>
                  <a:pt x="9" y="147"/>
                  <a:pt x="9" y="147"/>
                </a:cubicBezTo>
                <a:cubicBezTo>
                  <a:pt x="9" y="96"/>
                  <a:pt x="9" y="96"/>
                  <a:pt x="9" y="96"/>
                </a:cubicBezTo>
                <a:cubicBezTo>
                  <a:pt x="0" y="96"/>
                  <a:pt x="0" y="96"/>
                  <a:pt x="0" y="96"/>
                </a:cubicBezTo>
                <a:cubicBezTo>
                  <a:pt x="0" y="46"/>
                  <a:pt x="0" y="46"/>
                  <a:pt x="0" y="46"/>
                </a:cubicBezTo>
                <a:cubicBezTo>
                  <a:pt x="0" y="42"/>
                  <a:pt x="1" y="39"/>
                  <a:pt x="4" y="35"/>
                </a:cubicBezTo>
                <a:cubicBezTo>
                  <a:pt x="8" y="31"/>
                  <a:pt x="11" y="29"/>
                  <a:pt x="15" y="28"/>
                </a:cubicBezTo>
                <a:cubicBezTo>
                  <a:pt x="20" y="27"/>
                  <a:pt x="23" y="26"/>
                  <a:pt x="25" y="26"/>
                </a:cubicBezTo>
                <a:cubicBezTo>
                  <a:pt x="30" y="26"/>
                  <a:pt x="34" y="27"/>
                  <a:pt x="38" y="29"/>
                </a:cubicBezTo>
                <a:cubicBezTo>
                  <a:pt x="44" y="32"/>
                  <a:pt x="47" y="36"/>
                  <a:pt x="49" y="41"/>
                </a:cubicBezTo>
                <a:cubicBezTo>
                  <a:pt x="50" y="43"/>
                  <a:pt x="50" y="44"/>
                  <a:pt x="50" y="45"/>
                </a:cubicBezTo>
                <a:lnTo>
                  <a:pt x="50" y="96"/>
                </a:lnTo>
                <a:close/>
                <a:moveTo>
                  <a:pt x="36" y="11"/>
                </a:moveTo>
                <a:cubicBezTo>
                  <a:pt x="36" y="14"/>
                  <a:pt x="35" y="16"/>
                  <a:pt x="33" y="18"/>
                </a:cubicBezTo>
                <a:cubicBezTo>
                  <a:pt x="31" y="20"/>
                  <a:pt x="28" y="22"/>
                  <a:pt x="25" y="22"/>
                </a:cubicBezTo>
                <a:cubicBezTo>
                  <a:pt x="22" y="22"/>
                  <a:pt x="19" y="20"/>
                  <a:pt x="17" y="18"/>
                </a:cubicBezTo>
                <a:cubicBezTo>
                  <a:pt x="15" y="16"/>
                  <a:pt x="14" y="14"/>
                  <a:pt x="14" y="11"/>
                </a:cubicBezTo>
                <a:cubicBezTo>
                  <a:pt x="14" y="8"/>
                  <a:pt x="15" y="5"/>
                  <a:pt x="17" y="3"/>
                </a:cubicBezTo>
                <a:cubicBezTo>
                  <a:pt x="20" y="1"/>
                  <a:pt x="22" y="0"/>
                  <a:pt x="25" y="0"/>
                </a:cubicBezTo>
                <a:cubicBezTo>
                  <a:pt x="28" y="0"/>
                  <a:pt x="31" y="1"/>
                  <a:pt x="33" y="3"/>
                </a:cubicBezTo>
                <a:cubicBezTo>
                  <a:pt x="35" y="5"/>
                  <a:pt x="36" y="8"/>
                  <a:pt x="36" y="11"/>
                </a:cubicBezTo>
                <a:close/>
              </a:path>
            </a:pathLst>
          </a:custGeom>
          <a:solidFill>
            <a:srgbClr val="FFFFFF"/>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zh-CN">
              <a:solidFill>
                <a:srgbClr val="000000"/>
              </a:solidFill>
              <a:sym typeface="宋体" panose="02010600030101010101" pitchFamily="2" charset="-122"/>
            </a:endParaRPr>
          </a:p>
        </p:txBody>
      </p:sp>
      <p:sp>
        <p:nvSpPr>
          <p:cNvPr id="56" name="Freeform 21"/>
          <p:cNvSpPr>
            <a:spLocks noChangeArrowheads="1"/>
          </p:cNvSpPr>
          <p:nvPr/>
        </p:nvSpPr>
        <p:spPr bwMode="auto">
          <a:xfrm>
            <a:off x="3947006" y="3173021"/>
            <a:ext cx="172900" cy="172968"/>
          </a:xfrm>
          <a:custGeom>
            <a:avLst/>
            <a:gdLst>
              <a:gd name="T0" fmla="*/ 32 w 59"/>
              <a:gd name="T1" fmla="*/ 0 h 59"/>
              <a:gd name="T2" fmla="*/ 32 w 59"/>
              <a:gd name="T3" fmla="*/ 26 h 59"/>
              <a:gd name="T4" fmla="*/ 59 w 59"/>
              <a:gd name="T5" fmla="*/ 26 h 59"/>
              <a:gd name="T6" fmla="*/ 59 w 59"/>
              <a:gd name="T7" fmla="*/ 33 h 59"/>
              <a:gd name="T8" fmla="*/ 32 w 59"/>
              <a:gd name="T9" fmla="*/ 33 h 59"/>
              <a:gd name="T10" fmla="*/ 32 w 59"/>
              <a:gd name="T11" fmla="*/ 59 h 59"/>
              <a:gd name="T12" fmla="*/ 27 w 59"/>
              <a:gd name="T13" fmla="*/ 59 h 59"/>
              <a:gd name="T14" fmla="*/ 27 w 59"/>
              <a:gd name="T15" fmla="*/ 33 h 59"/>
              <a:gd name="T16" fmla="*/ 0 w 59"/>
              <a:gd name="T17" fmla="*/ 33 h 59"/>
              <a:gd name="T18" fmla="*/ 0 w 59"/>
              <a:gd name="T19" fmla="*/ 26 h 59"/>
              <a:gd name="T20" fmla="*/ 27 w 59"/>
              <a:gd name="T21" fmla="*/ 26 h 59"/>
              <a:gd name="T22" fmla="*/ 27 w 59"/>
              <a:gd name="T23" fmla="*/ 0 h 59"/>
              <a:gd name="T24" fmla="*/ 32 w 59"/>
              <a:gd name="T25" fmla="*/ 0 h 5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9"/>
              <a:gd name="T40" fmla="*/ 0 h 59"/>
              <a:gd name="T41" fmla="*/ 59 w 59"/>
              <a:gd name="T42" fmla="*/ 59 h 5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9" h="59">
                <a:moveTo>
                  <a:pt x="32" y="0"/>
                </a:moveTo>
                <a:lnTo>
                  <a:pt x="32" y="26"/>
                </a:lnTo>
                <a:lnTo>
                  <a:pt x="59" y="26"/>
                </a:lnTo>
                <a:lnTo>
                  <a:pt x="59" y="33"/>
                </a:lnTo>
                <a:lnTo>
                  <a:pt x="32" y="33"/>
                </a:lnTo>
                <a:lnTo>
                  <a:pt x="32" y="59"/>
                </a:lnTo>
                <a:lnTo>
                  <a:pt x="27" y="59"/>
                </a:lnTo>
                <a:lnTo>
                  <a:pt x="27" y="33"/>
                </a:lnTo>
                <a:lnTo>
                  <a:pt x="0" y="33"/>
                </a:lnTo>
                <a:lnTo>
                  <a:pt x="0" y="26"/>
                </a:lnTo>
                <a:lnTo>
                  <a:pt x="27" y="26"/>
                </a:lnTo>
                <a:lnTo>
                  <a:pt x="27" y="0"/>
                </a:lnTo>
                <a:lnTo>
                  <a:pt x="32" y="0"/>
                </a:lnTo>
                <a:close/>
              </a:path>
            </a:pathLst>
          </a:custGeom>
          <a:solidFill>
            <a:srgbClr val="FFFFFF"/>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zh-CN">
              <a:solidFill>
                <a:srgbClr val="000000"/>
              </a:solidFill>
              <a:sym typeface="宋体" panose="02010600030101010101" pitchFamily="2" charset="-122"/>
            </a:endParaRPr>
          </a:p>
        </p:txBody>
      </p:sp>
      <p:sp>
        <p:nvSpPr>
          <p:cNvPr id="58" name="矩形 1"/>
          <p:cNvSpPr>
            <a:spLocks noChangeArrowheads="1"/>
          </p:cNvSpPr>
          <p:nvPr/>
        </p:nvSpPr>
        <p:spPr bwMode="auto">
          <a:xfrm>
            <a:off x="953208" y="2873716"/>
            <a:ext cx="1832750"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spAutoFit/>
          </a:bodyPr>
          <a:lstStyle/>
          <a:p>
            <a:r>
              <a:rPr lang="zh-CN" altLang="en-US" sz="900" kern="0" dirty="0">
                <a:solidFill>
                  <a:schemeClr val="bg1"/>
                </a:solidFill>
                <a:latin typeface="微软雅黑" panose="020B0503020204020204" pitchFamily="34" charset="-122"/>
                <a:ea typeface="微软雅黑" panose="020B0503020204020204" pitchFamily="34" charset="-122"/>
                <a:cs typeface="Raleway Light"/>
              </a:rPr>
              <a:t>这里输入简单的文字概述里输入简单文字概述输入简单的文字概述</a:t>
            </a:r>
            <a:endParaRPr lang="zh-CN" altLang="en-US" sz="9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9" name="矩形 1"/>
          <p:cNvSpPr>
            <a:spLocks noChangeArrowheads="1"/>
          </p:cNvSpPr>
          <p:nvPr/>
        </p:nvSpPr>
        <p:spPr bwMode="auto">
          <a:xfrm>
            <a:off x="6337136" y="1846861"/>
            <a:ext cx="1832750" cy="506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spAutoFit/>
          </a:bodyPr>
          <a:lstStyle/>
          <a:p>
            <a:r>
              <a:rPr lang="zh-CN" altLang="en-US" sz="900" kern="0" dirty="0">
                <a:solidFill>
                  <a:schemeClr val="bg1"/>
                </a:solidFill>
                <a:latin typeface="微软雅黑" panose="020B0503020204020204" pitchFamily="34" charset="-122"/>
                <a:ea typeface="微软雅黑" panose="020B0503020204020204" pitchFamily="34" charset="-122"/>
                <a:cs typeface="Raleway Light"/>
              </a:rPr>
              <a:t>这里输入简单的文字概述里输入简单文字概述输入简单的文字概述</a:t>
            </a:r>
            <a:endParaRPr lang="zh-CN" altLang="en-US" sz="9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0" name="矩形 1"/>
          <p:cNvSpPr>
            <a:spLocks noChangeArrowheads="1"/>
          </p:cNvSpPr>
          <p:nvPr/>
        </p:nvSpPr>
        <p:spPr bwMode="auto">
          <a:xfrm>
            <a:off x="6337136" y="2873716"/>
            <a:ext cx="1832750"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spAutoFit/>
          </a:bodyPr>
          <a:lstStyle/>
          <a:p>
            <a:r>
              <a:rPr lang="zh-CN" altLang="en-US" sz="900" kern="0" dirty="0">
                <a:solidFill>
                  <a:schemeClr val="bg1"/>
                </a:solidFill>
                <a:latin typeface="微软雅黑" panose="020B0503020204020204" pitchFamily="34" charset="-122"/>
                <a:ea typeface="微软雅黑" panose="020B0503020204020204" pitchFamily="34" charset="-122"/>
                <a:cs typeface="Raleway Light"/>
              </a:rPr>
              <a:t>这里输入简单的文字概述里输入简单文字概述输入简单的文字概述</a:t>
            </a:r>
            <a:endParaRPr lang="zh-CN" altLang="en-US" sz="9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1" name="TextBox 682"/>
          <p:cNvSpPr>
            <a:spLocks noChangeArrowheads="1"/>
          </p:cNvSpPr>
          <p:nvPr/>
        </p:nvSpPr>
        <p:spPr bwMode="auto">
          <a:xfrm>
            <a:off x="4891430" y="1830436"/>
            <a:ext cx="56938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2000" dirty="0">
                <a:solidFill>
                  <a:schemeClr val="bg1"/>
                </a:solidFill>
                <a:latin typeface="方正中等线简体" pitchFamily="2" charset="-122"/>
                <a:ea typeface="方正中等线简体" pitchFamily="2" charset="-122"/>
              </a:rPr>
              <a:t>36%</a:t>
            </a:r>
            <a:endParaRPr lang="zh-CN" altLang="en-US" sz="2000" dirty="0">
              <a:solidFill>
                <a:schemeClr val="bg1"/>
              </a:solidFill>
              <a:latin typeface="方正中等线简体" pitchFamily="2" charset="-122"/>
              <a:ea typeface="方正中等线简体" pitchFamily="2" charset="-122"/>
            </a:endParaRPr>
          </a:p>
        </p:txBody>
      </p:sp>
      <p:sp>
        <p:nvSpPr>
          <p:cNvPr id="62" name="TextBox 682"/>
          <p:cNvSpPr>
            <a:spLocks noChangeArrowheads="1"/>
          </p:cNvSpPr>
          <p:nvPr/>
        </p:nvSpPr>
        <p:spPr bwMode="auto">
          <a:xfrm>
            <a:off x="4891430" y="3098768"/>
            <a:ext cx="56938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2000">
                <a:solidFill>
                  <a:schemeClr val="bg1"/>
                </a:solidFill>
                <a:latin typeface="方正中等线简体" pitchFamily="2" charset="-122"/>
                <a:ea typeface="方正中等线简体" pitchFamily="2" charset="-122"/>
              </a:rPr>
              <a:t>54%</a:t>
            </a:r>
            <a:endParaRPr lang="zh-CN" altLang="en-US" sz="2000">
              <a:solidFill>
                <a:schemeClr val="bg1"/>
              </a:solidFill>
              <a:latin typeface="方正中等线简体" pitchFamily="2" charset="-122"/>
              <a:ea typeface="方正中等线简体" pitchFamily="2" charset="-122"/>
            </a:endParaRPr>
          </a:p>
        </p:txBody>
      </p:sp>
      <p:sp>
        <p:nvSpPr>
          <p:cNvPr id="4" name="文本框 3"/>
          <p:cNvSpPr txBox="1"/>
          <p:nvPr/>
        </p:nvSpPr>
        <p:spPr>
          <a:xfrm>
            <a:off x="1040130" y="1323340"/>
            <a:ext cx="6012815" cy="3020060"/>
          </a:xfrm>
          <a:prstGeom prst="rect">
            <a:avLst/>
          </a:prstGeom>
          <a:noFill/>
        </p:spPr>
        <p:txBody>
          <a:bodyPr wrap="square" rtlCol="0" anchor="t">
            <a:spAutoFit/>
          </a:bodyPr>
          <a:p>
            <a:pPr marL="285750" indent="-285750">
              <a:lnSpc>
                <a:spcPct val="170000"/>
              </a:lnSpc>
              <a:buClr>
                <a:srgbClr val="6EBEE1"/>
              </a:buClr>
              <a:buFont typeface="Wingdings" panose="05000000000000000000" charset="0"/>
              <a:buChar char=""/>
            </a:pPr>
            <a:r>
              <a:rPr lang="zh-CN" altLang="en-US" sz="1400" smtClean="0">
                <a:latin typeface="微软雅黑" panose="020B0503020204020204" pitchFamily="34" charset="-122"/>
                <a:ea typeface="微软雅黑" panose="020B0503020204020204" pitchFamily="34" charset="-122"/>
                <a:cs typeface="微软雅黑" panose="020B0503020204020204" pitchFamily="34" charset="-122"/>
                <a:sym typeface="+mn-ea"/>
              </a:rPr>
              <a:t>全媒体待编稿库的数据记录每日以上万条的速度增长，长期下来，会影响系统处理数据的效率，因此设计历史资料库、将过期数据转存就显得非常重要。</a:t>
            </a:r>
            <a:endParaRPr lang="zh-CN" altLang="en-US" sz="1400" smtClean="0">
              <a:latin typeface="微软雅黑" panose="020B0503020204020204" pitchFamily="34" charset="-122"/>
              <a:ea typeface="微软雅黑" panose="020B0503020204020204" pitchFamily="34" charset="-122"/>
              <a:cs typeface="微软雅黑" panose="020B0503020204020204" pitchFamily="34" charset="-122"/>
            </a:endParaRPr>
          </a:p>
          <a:p>
            <a:pPr marL="285750" indent="-285750">
              <a:lnSpc>
                <a:spcPct val="170000"/>
              </a:lnSpc>
              <a:buClr>
                <a:srgbClr val="6EBEE1"/>
              </a:buClr>
              <a:buFont typeface="Wingdings" panose="05000000000000000000" charset="0"/>
              <a:buChar char=""/>
            </a:pPr>
            <a:r>
              <a:rPr lang="zh-CN" altLang="en-US" sz="1400" smtClean="0">
                <a:latin typeface="微软雅黑" panose="020B0503020204020204" pitchFamily="34" charset="-122"/>
                <a:ea typeface="微软雅黑" panose="020B0503020204020204" pitchFamily="34" charset="-122"/>
                <a:cs typeface="微软雅黑" panose="020B0503020204020204" pitchFamily="34" charset="-122"/>
                <a:sym typeface="+mn-ea"/>
              </a:rPr>
              <a:t>根据系统设置的转存策略，待编稿库里过期的数据（稿件数据以及版本和流程信息）在每天的固定时间被从待编稿库转移到历史稿库当中。历史资料库转存的主要目标是新华社电稿、待编稿库自采稿件、特供稿件等。历史资料库可以减轻待编稿库的存储压力，提高待编稿库的运行效率，同时对集团的新闻内容资源进行保护及再利用。</a:t>
            </a:r>
            <a:endParaRPr lang="zh-CN" altLang="en-US" sz="1400"/>
          </a:p>
        </p:txBody>
      </p:sp>
      <p:sp>
        <p:nvSpPr>
          <p:cNvPr id="5" name="文本框 4"/>
          <p:cNvSpPr txBox="1"/>
          <p:nvPr/>
        </p:nvSpPr>
        <p:spPr>
          <a:xfrm>
            <a:off x="862330" y="663575"/>
            <a:ext cx="1198880" cy="460375"/>
          </a:xfrm>
          <a:prstGeom prst="rect">
            <a:avLst/>
          </a:prstGeom>
          <a:noFill/>
        </p:spPr>
        <p:txBody>
          <a:bodyPr wrap="none" rtlCol="0" anchor="t">
            <a:spAutoFit/>
          </a:bodyPr>
          <a:p>
            <a:pPr algn="l">
              <a:lnSpc>
                <a:spcPct val="150000"/>
              </a:lnSpc>
              <a:spcBef>
                <a:spcPct val="0"/>
              </a:spcBef>
            </a:pPr>
            <a:r>
              <a:rPr lang="zh-CN" altLang="en-US" sz="1600" b="1" dirty="0" smtClean="0">
                <a:solidFill>
                  <a:schemeClr val="bg1">
                    <a:lumMod val="65000"/>
                  </a:schemeClr>
                </a:solidFill>
                <a:latin typeface="微软雅黑" panose="020B0503020204020204" pitchFamily="34" charset="-122"/>
                <a:ea typeface="微软雅黑" panose="020B0503020204020204" pitchFamily="34" charset="-122"/>
                <a:sym typeface="+mn-ea"/>
              </a:rPr>
              <a:t>历史资料库</a:t>
            </a:r>
            <a:endParaRPr lang="zh-CN" altLang="en-US" sz="1600" b="1" dirty="0" smtClean="0">
              <a:solidFill>
                <a:schemeClr val="bg1">
                  <a:lumMod val="6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200" advClick="0" advTm="0">
        <p14:prism/>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54"/>
                                        </p:tgtEl>
                                        <p:attrNameLst>
                                          <p:attrName>style.visibility</p:attrName>
                                        </p:attrNameLst>
                                      </p:cBhvr>
                                      <p:to>
                                        <p:strVal val="visible"/>
                                      </p:to>
                                    </p:set>
                                  </p:childTnLst>
                                </p:cTn>
                              </p:par>
                            </p:childTnLst>
                          </p:cTn>
                        </p:par>
                        <p:par>
                          <p:cTn id="7" fill="hold">
                            <p:stCondLst>
                              <p:cond delay="0"/>
                            </p:stCondLst>
                            <p:childTnLst>
                              <p:par>
                                <p:cTn id="8" presetID="53" presetClass="entr" presetSubtype="16" fill="hold" grpId="0" nodeType="afterEffect">
                                  <p:stCondLst>
                                    <p:cond delay="0"/>
                                  </p:stCondLst>
                                  <p:childTnLst>
                                    <p:set>
                                      <p:cBhvr>
                                        <p:cTn id="9" dur="1" fill="hold">
                                          <p:stCondLst>
                                            <p:cond delay="0"/>
                                          </p:stCondLst>
                                        </p:cTn>
                                        <p:tgtEl>
                                          <p:spTgt spid="53"/>
                                        </p:tgtEl>
                                        <p:attrNameLst>
                                          <p:attrName>style.visibility</p:attrName>
                                        </p:attrNameLst>
                                      </p:cBhvr>
                                      <p:to>
                                        <p:strVal val="visible"/>
                                      </p:to>
                                    </p:set>
                                    <p:anim calcmode="lin" valueType="num">
                                      <p:cBhvr>
                                        <p:cTn id="10" dur="500" fill="hold"/>
                                        <p:tgtEl>
                                          <p:spTgt spid="53"/>
                                        </p:tgtEl>
                                        <p:attrNameLst>
                                          <p:attrName>ppt_w</p:attrName>
                                        </p:attrNameLst>
                                      </p:cBhvr>
                                      <p:tavLst>
                                        <p:tav tm="0">
                                          <p:val>
                                            <p:fltVal val="0"/>
                                          </p:val>
                                        </p:tav>
                                        <p:tav tm="100000">
                                          <p:val>
                                            <p:strVal val="#ppt_w"/>
                                          </p:val>
                                        </p:tav>
                                      </p:tavLst>
                                    </p:anim>
                                    <p:anim calcmode="lin" valueType="num">
                                      <p:cBhvr>
                                        <p:cTn id="11" dur="500" fill="hold"/>
                                        <p:tgtEl>
                                          <p:spTgt spid="53"/>
                                        </p:tgtEl>
                                        <p:attrNameLst>
                                          <p:attrName>ppt_h</p:attrName>
                                        </p:attrNameLst>
                                      </p:cBhvr>
                                      <p:tavLst>
                                        <p:tav tm="0">
                                          <p:val>
                                            <p:fltVal val="0"/>
                                          </p:val>
                                        </p:tav>
                                        <p:tav tm="100000">
                                          <p:val>
                                            <p:strVal val="#ppt_h"/>
                                          </p:val>
                                        </p:tav>
                                      </p:tavLst>
                                    </p:anim>
                                    <p:animEffect transition="in" filter="fade">
                                      <p:cBhvr>
                                        <p:cTn id="12" dur="500"/>
                                        <p:tgtEl>
                                          <p:spTgt spid="53"/>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61"/>
                                        </p:tgtEl>
                                        <p:attrNameLst>
                                          <p:attrName>style.visibility</p:attrName>
                                        </p:attrNameLst>
                                      </p:cBhvr>
                                      <p:to>
                                        <p:strVal val="visible"/>
                                      </p:to>
                                    </p:set>
                                    <p:animEffect transition="in" filter="fade">
                                      <p:cBhvr>
                                        <p:cTn id="16" dur="500"/>
                                        <p:tgtEl>
                                          <p:spTgt spid="61"/>
                                        </p:tgtEl>
                                      </p:cBhvr>
                                    </p:animEffect>
                                  </p:childTnLst>
                                </p:cTn>
                              </p:par>
                            </p:childTnLst>
                          </p:cTn>
                        </p:par>
                        <p:par>
                          <p:cTn id="17" fill="hold">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59"/>
                                        </p:tgtEl>
                                        <p:attrNameLst>
                                          <p:attrName>style.visibility</p:attrName>
                                        </p:attrNameLst>
                                      </p:cBhvr>
                                      <p:to>
                                        <p:strVal val="visible"/>
                                      </p:to>
                                    </p:set>
                                    <p:animEffect transition="in" filter="wipe(left)">
                                      <p:cBhvr>
                                        <p:cTn id="20" dur="500"/>
                                        <p:tgtEl>
                                          <p:spTgt spid="59"/>
                                        </p:tgtEl>
                                      </p:cBhvr>
                                    </p:animEffect>
                                  </p:childTnLst>
                                </p:cTn>
                              </p:par>
                            </p:childTnLst>
                          </p:cTn>
                        </p:par>
                        <p:par>
                          <p:cTn id="21" fill="hold">
                            <p:stCondLst>
                              <p:cond delay="1500"/>
                            </p:stCondLst>
                            <p:childTnLst>
                              <p:par>
                                <p:cTn id="22" presetID="1" presetClass="entr" presetSubtype="0" fill="hold" grpId="0" nodeType="afterEffect">
                                  <p:stCondLst>
                                    <p:cond delay="0"/>
                                  </p:stCondLst>
                                  <p:childTnLst>
                                    <p:set>
                                      <p:cBhvr>
                                        <p:cTn id="23" dur="1" fill="hold">
                                          <p:stCondLst>
                                            <p:cond delay="0"/>
                                          </p:stCondLst>
                                        </p:cTn>
                                        <p:tgtEl>
                                          <p:spTgt spid="56"/>
                                        </p:tgtEl>
                                        <p:attrNameLst>
                                          <p:attrName>style.visibility</p:attrName>
                                        </p:attrNameLst>
                                      </p:cBhvr>
                                      <p:to>
                                        <p:strVal val="visible"/>
                                      </p:to>
                                    </p:set>
                                  </p:childTnLst>
                                </p:cTn>
                              </p:par>
                            </p:childTnLst>
                          </p:cTn>
                        </p:par>
                        <p:par>
                          <p:cTn id="24" fill="hold">
                            <p:stCondLst>
                              <p:cond delay="1500"/>
                            </p:stCondLst>
                            <p:childTnLst>
                              <p:par>
                                <p:cTn id="25" presetID="53" presetClass="entr" presetSubtype="16" fill="hold" grpId="0" nodeType="afterEffect">
                                  <p:stCondLst>
                                    <p:cond delay="0"/>
                                  </p:stCondLst>
                                  <p:childTnLst>
                                    <p:set>
                                      <p:cBhvr>
                                        <p:cTn id="26" dur="1" fill="hold">
                                          <p:stCondLst>
                                            <p:cond delay="0"/>
                                          </p:stCondLst>
                                        </p:cTn>
                                        <p:tgtEl>
                                          <p:spTgt spid="55"/>
                                        </p:tgtEl>
                                        <p:attrNameLst>
                                          <p:attrName>style.visibility</p:attrName>
                                        </p:attrNameLst>
                                      </p:cBhvr>
                                      <p:to>
                                        <p:strVal val="visible"/>
                                      </p:to>
                                    </p:set>
                                    <p:anim calcmode="lin" valueType="num">
                                      <p:cBhvr>
                                        <p:cTn id="27" dur="500" fill="hold"/>
                                        <p:tgtEl>
                                          <p:spTgt spid="55"/>
                                        </p:tgtEl>
                                        <p:attrNameLst>
                                          <p:attrName>ppt_w</p:attrName>
                                        </p:attrNameLst>
                                      </p:cBhvr>
                                      <p:tavLst>
                                        <p:tav tm="0">
                                          <p:val>
                                            <p:fltVal val="0"/>
                                          </p:val>
                                        </p:tav>
                                        <p:tav tm="100000">
                                          <p:val>
                                            <p:strVal val="#ppt_w"/>
                                          </p:val>
                                        </p:tav>
                                      </p:tavLst>
                                    </p:anim>
                                    <p:anim calcmode="lin" valueType="num">
                                      <p:cBhvr>
                                        <p:cTn id="28" dur="500" fill="hold"/>
                                        <p:tgtEl>
                                          <p:spTgt spid="55"/>
                                        </p:tgtEl>
                                        <p:attrNameLst>
                                          <p:attrName>ppt_h</p:attrName>
                                        </p:attrNameLst>
                                      </p:cBhvr>
                                      <p:tavLst>
                                        <p:tav tm="0">
                                          <p:val>
                                            <p:fltVal val="0"/>
                                          </p:val>
                                        </p:tav>
                                        <p:tav tm="100000">
                                          <p:val>
                                            <p:strVal val="#ppt_h"/>
                                          </p:val>
                                        </p:tav>
                                      </p:tavLst>
                                    </p:anim>
                                    <p:animEffect transition="in" filter="fade">
                                      <p:cBhvr>
                                        <p:cTn id="29" dur="500"/>
                                        <p:tgtEl>
                                          <p:spTgt spid="55"/>
                                        </p:tgtEl>
                                      </p:cBhvr>
                                    </p:animEffect>
                                  </p:childTnLst>
                                </p:cTn>
                              </p:par>
                            </p:childTnLst>
                          </p:cTn>
                        </p:par>
                        <p:par>
                          <p:cTn id="30" fill="hold">
                            <p:stCondLst>
                              <p:cond delay="2000"/>
                            </p:stCondLst>
                            <p:childTnLst>
                              <p:par>
                                <p:cTn id="31" presetID="10" presetClass="entr" presetSubtype="0" fill="hold" grpId="0" nodeType="afterEffect">
                                  <p:stCondLst>
                                    <p:cond delay="0"/>
                                  </p:stCondLst>
                                  <p:childTnLst>
                                    <p:set>
                                      <p:cBhvr>
                                        <p:cTn id="32" dur="1" fill="hold">
                                          <p:stCondLst>
                                            <p:cond delay="0"/>
                                          </p:stCondLst>
                                        </p:cTn>
                                        <p:tgtEl>
                                          <p:spTgt spid="62"/>
                                        </p:tgtEl>
                                        <p:attrNameLst>
                                          <p:attrName>style.visibility</p:attrName>
                                        </p:attrNameLst>
                                      </p:cBhvr>
                                      <p:to>
                                        <p:strVal val="visible"/>
                                      </p:to>
                                    </p:set>
                                    <p:animEffect transition="in" filter="fade">
                                      <p:cBhvr>
                                        <p:cTn id="33" dur="500"/>
                                        <p:tgtEl>
                                          <p:spTgt spid="62"/>
                                        </p:tgtEl>
                                      </p:cBhvr>
                                    </p:animEffect>
                                  </p:childTnLst>
                                </p:cTn>
                              </p:par>
                            </p:childTnLst>
                          </p:cTn>
                        </p:par>
                        <p:par>
                          <p:cTn id="34" fill="hold">
                            <p:stCondLst>
                              <p:cond delay="2500"/>
                            </p:stCondLst>
                            <p:childTnLst>
                              <p:par>
                                <p:cTn id="35" presetID="22" presetClass="entr" presetSubtype="8" fill="hold" grpId="0" nodeType="afterEffect">
                                  <p:stCondLst>
                                    <p:cond delay="0"/>
                                  </p:stCondLst>
                                  <p:childTnLst>
                                    <p:set>
                                      <p:cBhvr>
                                        <p:cTn id="36" dur="1" fill="hold">
                                          <p:stCondLst>
                                            <p:cond delay="0"/>
                                          </p:stCondLst>
                                        </p:cTn>
                                        <p:tgtEl>
                                          <p:spTgt spid="58"/>
                                        </p:tgtEl>
                                        <p:attrNameLst>
                                          <p:attrName>style.visibility</p:attrName>
                                        </p:attrNameLst>
                                      </p:cBhvr>
                                      <p:to>
                                        <p:strVal val="visible"/>
                                      </p:to>
                                    </p:set>
                                    <p:animEffect transition="in" filter="wipe(left)">
                                      <p:cBhvr>
                                        <p:cTn id="37" dur="500"/>
                                        <p:tgtEl>
                                          <p:spTgt spid="58"/>
                                        </p:tgtEl>
                                      </p:cBhvr>
                                    </p:animEffect>
                                  </p:childTnLst>
                                </p:cTn>
                              </p:par>
                            </p:childTnLst>
                          </p:cTn>
                        </p:par>
                        <p:par>
                          <p:cTn id="38" fill="hold">
                            <p:stCondLst>
                              <p:cond delay="3000"/>
                            </p:stCondLst>
                            <p:childTnLst>
                              <p:par>
                                <p:cTn id="39" presetID="22" presetClass="entr" presetSubtype="8" fill="hold" grpId="0" nodeType="afterEffect">
                                  <p:stCondLst>
                                    <p:cond delay="0"/>
                                  </p:stCondLst>
                                  <p:childTnLst>
                                    <p:set>
                                      <p:cBhvr>
                                        <p:cTn id="40" dur="1" fill="hold">
                                          <p:stCondLst>
                                            <p:cond delay="0"/>
                                          </p:stCondLst>
                                        </p:cTn>
                                        <p:tgtEl>
                                          <p:spTgt spid="60"/>
                                        </p:tgtEl>
                                        <p:attrNameLst>
                                          <p:attrName>style.visibility</p:attrName>
                                        </p:attrNameLst>
                                      </p:cBhvr>
                                      <p:to>
                                        <p:strVal val="visible"/>
                                      </p:to>
                                    </p:set>
                                    <p:animEffect transition="in" filter="wipe(left)">
                                      <p:cBhvr>
                                        <p:cTn id="41"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bldLvl="0" animBg="1"/>
      <p:bldP spid="54" grpId="0" bldLvl="0" animBg="1"/>
      <p:bldP spid="55" grpId="0" bldLvl="0" animBg="1"/>
      <p:bldP spid="56" grpId="0" bldLvl="0" animBg="1"/>
      <p:bldP spid="58" grpId="0"/>
      <p:bldP spid="59" grpId="0"/>
      <p:bldP spid="60" grpId="0"/>
      <p:bldP spid="61" grpId="0"/>
      <p:bldP spid="6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Freeform 15"/>
          <p:cNvSpPr>
            <a:spLocks noEditPoints="1" noChangeArrowheads="1"/>
          </p:cNvSpPr>
          <p:nvPr/>
        </p:nvSpPr>
        <p:spPr bwMode="auto">
          <a:xfrm>
            <a:off x="4370466" y="1637342"/>
            <a:ext cx="313566" cy="674285"/>
          </a:xfrm>
          <a:custGeom>
            <a:avLst/>
            <a:gdLst>
              <a:gd name="T0" fmla="*/ 72 w 77"/>
              <a:gd name="T1" fmla="*/ 96 h 165"/>
              <a:gd name="T2" fmla="*/ 77 w 77"/>
              <a:gd name="T3" fmla="*/ 94 h 165"/>
              <a:gd name="T4" fmla="*/ 53 w 77"/>
              <a:gd name="T5" fmla="*/ 38 h 165"/>
              <a:gd name="T6" fmla="*/ 23 w 77"/>
              <a:gd name="T7" fmla="*/ 38 h 165"/>
              <a:gd name="T8" fmla="*/ 0 w 77"/>
              <a:gd name="T9" fmla="*/ 94 h 165"/>
              <a:gd name="T10" fmla="*/ 5 w 77"/>
              <a:gd name="T11" fmla="*/ 96 h 165"/>
              <a:gd name="T12" fmla="*/ 26 w 77"/>
              <a:gd name="T13" fmla="*/ 56 h 165"/>
              <a:gd name="T14" fmla="*/ 29 w 77"/>
              <a:gd name="T15" fmla="*/ 74 h 165"/>
              <a:gd name="T16" fmla="*/ 7 w 77"/>
              <a:gd name="T17" fmla="*/ 112 h 165"/>
              <a:gd name="T18" fmla="*/ 29 w 77"/>
              <a:gd name="T19" fmla="*/ 112 h 165"/>
              <a:gd name="T20" fmla="*/ 36 w 77"/>
              <a:gd name="T21" fmla="*/ 165 h 165"/>
              <a:gd name="T22" fmla="*/ 42 w 77"/>
              <a:gd name="T23" fmla="*/ 165 h 165"/>
              <a:gd name="T24" fmla="*/ 48 w 77"/>
              <a:gd name="T25" fmla="*/ 112 h 165"/>
              <a:gd name="T26" fmla="*/ 69 w 77"/>
              <a:gd name="T27" fmla="*/ 112 h 165"/>
              <a:gd name="T28" fmla="*/ 48 w 77"/>
              <a:gd name="T29" fmla="*/ 74 h 165"/>
              <a:gd name="T30" fmla="*/ 51 w 77"/>
              <a:gd name="T31" fmla="*/ 56 h 165"/>
              <a:gd name="T32" fmla="*/ 72 w 77"/>
              <a:gd name="T33" fmla="*/ 96 h 165"/>
              <a:gd name="T34" fmla="*/ 37 w 77"/>
              <a:gd name="T35" fmla="*/ 25 h 165"/>
              <a:gd name="T36" fmla="*/ 46 w 77"/>
              <a:gd name="T37" fmla="*/ 22 h 165"/>
              <a:gd name="T38" fmla="*/ 50 w 77"/>
              <a:gd name="T39" fmla="*/ 13 h 165"/>
              <a:gd name="T40" fmla="*/ 47 w 77"/>
              <a:gd name="T41" fmla="*/ 4 h 165"/>
              <a:gd name="T42" fmla="*/ 37 w 77"/>
              <a:gd name="T43" fmla="*/ 0 h 165"/>
              <a:gd name="T44" fmla="*/ 28 w 77"/>
              <a:gd name="T45" fmla="*/ 4 h 165"/>
              <a:gd name="T46" fmla="*/ 25 w 77"/>
              <a:gd name="T47" fmla="*/ 13 h 165"/>
              <a:gd name="T48" fmla="*/ 28 w 77"/>
              <a:gd name="T49" fmla="*/ 22 h 165"/>
              <a:gd name="T50" fmla="*/ 37 w 77"/>
              <a:gd name="T51" fmla="*/ 25 h 165"/>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77"/>
              <a:gd name="T79" fmla="*/ 0 h 165"/>
              <a:gd name="T80" fmla="*/ 77 w 77"/>
              <a:gd name="T81" fmla="*/ 165 h 165"/>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77" h="165">
                <a:moveTo>
                  <a:pt x="72" y="96"/>
                </a:moveTo>
                <a:cubicBezTo>
                  <a:pt x="74" y="96"/>
                  <a:pt x="76" y="95"/>
                  <a:pt x="77" y="94"/>
                </a:cubicBezTo>
                <a:cubicBezTo>
                  <a:pt x="53" y="38"/>
                  <a:pt x="53" y="38"/>
                  <a:pt x="53" y="38"/>
                </a:cubicBezTo>
                <a:cubicBezTo>
                  <a:pt x="23" y="38"/>
                  <a:pt x="23" y="38"/>
                  <a:pt x="23" y="38"/>
                </a:cubicBezTo>
                <a:cubicBezTo>
                  <a:pt x="0" y="94"/>
                  <a:pt x="0" y="94"/>
                  <a:pt x="0" y="94"/>
                </a:cubicBezTo>
                <a:cubicBezTo>
                  <a:pt x="5" y="96"/>
                  <a:pt x="5" y="96"/>
                  <a:pt x="5" y="96"/>
                </a:cubicBezTo>
                <a:cubicBezTo>
                  <a:pt x="26" y="56"/>
                  <a:pt x="26" y="56"/>
                  <a:pt x="26" y="56"/>
                </a:cubicBezTo>
                <a:cubicBezTo>
                  <a:pt x="29" y="74"/>
                  <a:pt x="29" y="74"/>
                  <a:pt x="29" y="74"/>
                </a:cubicBezTo>
                <a:cubicBezTo>
                  <a:pt x="7" y="112"/>
                  <a:pt x="7" y="112"/>
                  <a:pt x="7" y="112"/>
                </a:cubicBezTo>
                <a:cubicBezTo>
                  <a:pt x="29" y="112"/>
                  <a:pt x="29" y="112"/>
                  <a:pt x="29" y="112"/>
                </a:cubicBezTo>
                <a:cubicBezTo>
                  <a:pt x="36" y="165"/>
                  <a:pt x="36" y="165"/>
                  <a:pt x="36" y="165"/>
                </a:cubicBezTo>
                <a:cubicBezTo>
                  <a:pt x="42" y="165"/>
                  <a:pt x="42" y="165"/>
                  <a:pt x="42" y="165"/>
                </a:cubicBezTo>
                <a:cubicBezTo>
                  <a:pt x="48" y="112"/>
                  <a:pt x="48" y="112"/>
                  <a:pt x="48" y="112"/>
                </a:cubicBezTo>
                <a:cubicBezTo>
                  <a:pt x="69" y="112"/>
                  <a:pt x="69" y="112"/>
                  <a:pt x="69" y="112"/>
                </a:cubicBezTo>
                <a:cubicBezTo>
                  <a:pt x="48" y="74"/>
                  <a:pt x="48" y="74"/>
                  <a:pt x="48" y="74"/>
                </a:cubicBezTo>
                <a:cubicBezTo>
                  <a:pt x="51" y="56"/>
                  <a:pt x="51" y="56"/>
                  <a:pt x="51" y="56"/>
                </a:cubicBezTo>
                <a:lnTo>
                  <a:pt x="72" y="96"/>
                </a:lnTo>
                <a:close/>
                <a:moveTo>
                  <a:pt x="37" y="25"/>
                </a:moveTo>
                <a:cubicBezTo>
                  <a:pt x="41" y="25"/>
                  <a:pt x="44" y="24"/>
                  <a:pt x="46" y="22"/>
                </a:cubicBezTo>
                <a:cubicBezTo>
                  <a:pt x="49" y="19"/>
                  <a:pt x="50" y="16"/>
                  <a:pt x="50" y="13"/>
                </a:cubicBezTo>
                <a:cubicBezTo>
                  <a:pt x="50" y="9"/>
                  <a:pt x="49" y="6"/>
                  <a:pt x="47" y="4"/>
                </a:cubicBezTo>
                <a:cubicBezTo>
                  <a:pt x="44" y="1"/>
                  <a:pt x="41" y="0"/>
                  <a:pt x="37" y="0"/>
                </a:cubicBezTo>
                <a:cubicBezTo>
                  <a:pt x="34" y="0"/>
                  <a:pt x="31" y="1"/>
                  <a:pt x="28" y="4"/>
                </a:cubicBezTo>
                <a:cubicBezTo>
                  <a:pt x="26" y="6"/>
                  <a:pt x="25" y="9"/>
                  <a:pt x="25" y="13"/>
                </a:cubicBezTo>
                <a:cubicBezTo>
                  <a:pt x="25" y="16"/>
                  <a:pt x="26" y="19"/>
                  <a:pt x="28" y="22"/>
                </a:cubicBezTo>
                <a:cubicBezTo>
                  <a:pt x="31" y="24"/>
                  <a:pt x="34" y="25"/>
                  <a:pt x="37" y="25"/>
                </a:cubicBezTo>
                <a:close/>
              </a:path>
            </a:pathLst>
          </a:custGeom>
          <a:solidFill>
            <a:srgbClr val="FFFFFF"/>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zh-CN">
              <a:solidFill>
                <a:srgbClr val="000000"/>
              </a:solidFill>
              <a:sym typeface="宋体" panose="02010600030101010101" pitchFamily="2" charset="-122"/>
            </a:endParaRPr>
          </a:p>
        </p:txBody>
      </p:sp>
      <p:sp>
        <p:nvSpPr>
          <p:cNvPr id="54" name="Freeform 16"/>
          <p:cNvSpPr>
            <a:spLocks noChangeArrowheads="1"/>
          </p:cNvSpPr>
          <p:nvPr/>
        </p:nvSpPr>
        <p:spPr bwMode="auto">
          <a:xfrm>
            <a:off x="3926492" y="1961290"/>
            <a:ext cx="93777" cy="23453"/>
          </a:xfrm>
          <a:custGeom>
            <a:avLst/>
            <a:gdLst>
              <a:gd name="T0" fmla="*/ 32 w 32"/>
              <a:gd name="T1" fmla="*/ 0 h 8"/>
              <a:gd name="T2" fmla="*/ 31 w 32"/>
              <a:gd name="T3" fmla="*/ 8 h 8"/>
              <a:gd name="T4" fmla="*/ 0 w 32"/>
              <a:gd name="T5" fmla="*/ 8 h 8"/>
              <a:gd name="T6" fmla="*/ 1 w 32"/>
              <a:gd name="T7" fmla="*/ 0 h 8"/>
              <a:gd name="T8" fmla="*/ 32 w 32"/>
              <a:gd name="T9" fmla="*/ 0 h 8"/>
              <a:gd name="T10" fmla="*/ 0 60000 65536"/>
              <a:gd name="T11" fmla="*/ 0 60000 65536"/>
              <a:gd name="T12" fmla="*/ 0 60000 65536"/>
              <a:gd name="T13" fmla="*/ 0 60000 65536"/>
              <a:gd name="T14" fmla="*/ 0 60000 65536"/>
              <a:gd name="T15" fmla="*/ 0 w 32"/>
              <a:gd name="T16" fmla="*/ 0 h 8"/>
              <a:gd name="T17" fmla="*/ 32 w 32"/>
              <a:gd name="T18" fmla="*/ 8 h 8"/>
            </a:gdLst>
            <a:ahLst/>
            <a:cxnLst>
              <a:cxn ang="T10">
                <a:pos x="T0" y="T1"/>
              </a:cxn>
              <a:cxn ang="T11">
                <a:pos x="T2" y="T3"/>
              </a:cxn>
              <a:cxn ang="T12">
                <a:pos x="T4" y="T5"/>
              </a:cxn>
              <a:cxn ang="T13">
                <a:pos x="T6" y="T7"/>
              </a:cxn>
              <a:cxn ang="T14">
                <a:pos x="T8" y="T9"/>
              </a:cxn>
            </a:cxnLst>
            <a:rect l="T15" t="T16" r="T17" b="T18"/>
            <a:pathLst>
              <a:path w="32" h="8">
                <a:moveTo>
                  <a:pt x="32" y="0"/>
                </a:moveTo>
                <a:lnTo>
                  <a:pt x="31" y="8"/>
                </a:lnTo>
                <a:lnTo>
                  <a:pt x="0" y="8"/>
                </a:lnTo>
                <a:lnTo>
                  <a:pt x="1" y="0"/>
                </a:lnTo>
                <a:lnTo>
                  <a:pt x="32" y="0"/>
                </a:lnTo>
                <a:close/>
              </a:path>
            </a:pathLst>
          </a:custGeom>
          <a:solidFill>
            <a:srgbClr val="FFFFFF"/>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zh-CN">
              <a:solidFill>
                <a:srgbClr val="000000"/>
              </a:solidFill>
              <a:sym typeface="宋体" panose="02010600030101010101" pitchFamily="2" charset="-122"/>
            </a:endParaRPr>
          </a:p>
        </p:txBody>
      </p:sp>
      <p:sp>
        <p:nvSpPr>
          <p:cNvPr id="55" name="Freeform 20"/>
          <p:cNvSpPr>
            <a:spLocks noEditPoints="1" noChangeArrowheads="1"/>
          </p:cNvSpPr>
          <p:nvPr/>
        </p:nvSpPr>
        <p:spPr bwMode="auto">
          <a:xfrm>
            <a:off x="4458381" y="2960474"/>
            <a:ext cx="202206" cy="598062"/>
          </a:xfrm>
          <a:custGeom>
            <a:avLst/>
            <a:gdLst>
              <a:gd name="T0" fmla="*/ 50 w 50"/>
              <a:gd name="T1" fmla="*/ 96 h 147"/>
              <a:gd name="T2" fmla="*/ 41 w 50"/>
              <a:gd name="T3" fmla="*/ 96 h 147"/>
              <a:gd name="T4" fmla="*/ 41 w 50"/>
              <a:gd name="T5" fmla="*/ 147 h 147"/>
              <a:gd name="T6" fmla="*/ 28 w 50"/>
              <a:gd name="T7" fmla="*/ 147 h 147"/>
              <a:gd name="T8" fmla="*/ 28 w 50"/>
              <a:gd name="T9" fmla="*/ 96 h 147"/>
              <a:gd name="T10" fmla="*/ 21 w 50"/>
              <a:gd name="T11" fmla="*/ 96 h 147"/>
              <a:gd name="T12" fmla="*/ 21 w 50"/>
              <a:gd name="T13" fmla="*/ 147 h 147"/>
              <a:gd name="T14" fmla="*/ 9 w 50"/>
              <a:gd name="T15" fmla="*/ 147 h 147"/>
              <a:gd name="T16" fmla="*/ 9 w 50"/>
              <a:gd name="T17" fmla="*/ 96 h 147"/>
              <a:gd name="T18" fmla="*/ 0 w 50"/>
              <a:gd name="T19" fmla="*/ 96 h 147"/>
              <a:gd name="T20" fmla="*/ 0 w 50"/>
              <a:gd name="T21" fmla="*/ 46 h 147"/>
              <a:gd name="T22" fmla="*/ 4 w 50"/>
              <a:gd name="T23" fmla="*/ 35 h 147"/>
              <a:gd name="T24" fmla="*/ 15 w 50"/>
              <a:gd name="T25" fmla="*/ 28 h 147"/>
              <a:gd name="T26" fmla="*/ 25 w 50"/>
              <a:gd name="T27" fmla="*/ 26 h 147"/>
              <a:gd name="T28" fmla="*/ 38 w 50"/>
              <a:gd name="T29" fmla="*/ 29 h 147"/>
              <a:gd name="T30" fmla="*/ 49 w 50"/>
              <a:gd name="T31" fmla="*/ 41 h 147"/>
              <a:gd name="T32" fmla="*/ 50 w 50"/>
              <a:gd name="T33" fmla="*/ 45 h 147"/>
              <a:gd name="T34" fmla="*/ 50 w 50"/>
              <a:gd name="T35" fmla="*/ 96 h 147"/>
              <a:gd name="T36" fmla="*/ 36 w 50"/>
              <a:gd name="T37" fmla="*/ 11 h 147"/>
              <a:gd name="T38" fmla="*/ 33 w 50"/>
              <a:gd name="T39" fmla="*/ 18 h 147"/>
              <a:gd name="T40" fmla="*/ 25 w 50"/>
              <a:gd name="T41" fmla="*/ 22 h 147"/>
              <a:gd name="T42" fmla="*/ 17 w 50"/>
              <a:gd name="T43" fmla="*/ 18 h 147"/>
              <a:gd name="T44" fmla="*/ 14 w 50"/>
              <a:gd name="T45" fmla="*/ 11 h 147"/>
              <a:gd name="T46" fmla="*/ 17 w 50"/>
              <a:gd name="T47" fmla="*/ 3 h 147"/>
              <a:gd name="T48" fmla="*/ 25 w 50"/>
              <a:gd name="T49" fmla="*/ 0 h 147"/>
              <a:gd name="T50" fmla="*/ 33 w 50"/>
              <a:gd name="T51" fmla="*/ 3 h 147"/>
              <a:gd name="T52" fmla="*/ 36 w 50"/>
              <a:gd name="T53" fmla="*/ 11 h 147"/>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50"/>
              <a:gd name="T82" fmla="*/ 0 h 147"/>
              <a:gd name="T83" fmla="*/ 50 w 50"/>
              <a:gd name="T84" fmla="*/ 147 h 147"/>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50" h="147">
                <a:moveTo>
                  <a:pt x="50" y="96"/>
                </a:moveTo>
                <a:cubicBezTo>
                  <a:pt x="41" y="96"/>
                  <a:pt x="41" y="96"/>
                  <a:pt x="41" y="96"/>
                </a:cubicBezTo>
                <a:cubicBezTo>
                  <a:pt x="41" y="147"/>
                  <a:pt x="41" y="147"/>
                  <a:pt x="41" y="147"/>
                </a:cubicBezTo>
                <a:cubicBezTo>
                  <a:pt x="28" y="147"/>
                  <a:pt x="28" y="147"/>
                  <a:pt x="28" y="147"/>
                </a:cubicBezTo>
                <a:cubicBezTo>
                  <a:pt x="28" y="96"/>
                  <a:pt x="28" y="96"/>
                  <a:pt x="28" y="96"/>
                </a:cubicBezTo>
                <a:cubicBezTo>
                  <a:pt x="21" y="96"/>
                  <a:pt x="21" y="96"/>
                  <a:pt x="21" y="96"/>
                </a:cubicBezTo>
                <a:cubicBezTo>
                  <a:pt x="21" y="147"/>
                  <a:pt x="21" y="147"/>
                  <a:pt x="21" y="147"/>
                </a:cubicBezTo>
                <a:cubicBezTo>
                  <a:pt x="9" y="147"/>
                  <a:pt x="9" y="147"/>
                  <a:pt x="9" y="147"/>
                </a:cubicBezTo>
                <a:cubicBezTo>
                  <a:pt x="9" y="96"/>
                  <a:pt x="9" y="96"/>
                  <a:pt x="9" y="96"/>
                </a:cubicBezTo>
                <a:cubicBezTo>
                  <a:pt x="0" y="96"/>
                  <a:pt x="0" y="96"/>
                  <a:pt x="0" y="96"/>
                </a:cubicBezTo>
                <a:cubicBezTo>
                  <a:pt x="0" y="46"/>
                  <a:pt x="0" y="46"/>
                  <a:pt x="0" y="46"/>
                </a:cubicBezTo>
                <a:cubicBezTo>
                  <a:pt x="0" y="42"/>
                  <a:pt x="1" y="39"/>
                  <a:pt x="4" y="35"/>
                </a:cubicBezTo>
                <a:cubicBezTo>
                  <a:pt x="8" y="31"/>
                  <a:pt x="11" y="29"/>
                  <a:pt x="15" y="28"/>
                </a:cubicBezTo>
                <a:cubicBezTo>
                  <a:pt x="20" y="27"/>
                  <a:pt x="23" y="26"/>
                  <a:pt x="25" y="26"/>
                </a:cubicBezTo>
                <a:cubicBezTo>
                  <a:pt x="30" y="26"/>
                  <a:pt x="34" y="27"/>
                  <a:pt x="38" y="29"/>
                </a:cubicBezTo>
                <a:cubicBezTo>
                  <a:pt x="44" y="32"/>
                  <a:pt x="47" y="36"/>
                  <a:pt x="49" y="41"/>
                </a:cubicBezTo>
                <a:cubicBezTo>
                  <a:pt x="50" y="43"/>
                  <a:pt x="50" y="44"/>
                  <a:pt x="50" y="45"/>
                </a:cubicBezTo>
                <a:lnTo>
                  <a:pt x="50" y="96"/>
                </a:lnTo>
                <a:close/>
                <a:moveTo>
                  <a:pt x="36" y="11"/>
                </a:moveTo>
                <a:cubicBezTo>
                  <a:pt x="36" y="14"/>
                  <a:pt x="35" y="16"/>
                  <a:pt x="33" y="18"/>
                </a:cubicBezTo>
                <a:cubicBezTo>
                  <a:pt x="31" y="20"/>
                  <a:pt x="28" y="22"/>
                  <a:pt x="25" y="22"/>
                </a:cubicBezTo>
                <a:cubicBezTo>
                  <a:pt x="22" y="22"/>
                  <a:pt x="19" y="20"/>
                  <a:pt x="17" y="18"/>
                </a:cubicBezTo>
                <a:cubicBezTo>
                  <a:pt x="15" y="16"/>
                  <a:pt x="14" y="14"/>
                  <a:pt x="14" y="11"/>
                </a:cubicBezTo>
                <a:cubicBezTo>
                  <a:pt x="14" y="8"/>
                  <a:pt x="15" y="5"/>
                  <a:pt x="17" y="3"/>
                </a:cubicBezTo>
                <a:cubicBezTo>
                  <a:pt x="20" y="1"/>
                  <a:pt x="22" y="0"/>
                  <a:pt x="25" y="0"/>
                </a:cubicBezTo>
                <a:cubicBezTo>
                  <a:pt x="28" y="0"/>
                  <a:pt x="31" y="1"/>
                  <a:pt x="33" y="3"/>
                </a:cubicBezTo>
                <a:cubicBezTo>
                  <a:pt x="35" y="5"/>
                  <a:pt x="36" y="8"/>
                  <a:pt x="36" y="11"/>
                </a:cubicBezTo>
                <a:close/>
              </a:path>
            </a:pathLst>
          </a:custGeom>
          <a:solidFill>
            <a:srgbClr val="FFFFFF"/>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zh-CN">
              <a:solidFill>
                <a:srgbClr val="000000"/>
              </a:solidFill>
              <a:sym typeface="宋体" panose="02010600030101010101" pitchFamily="2" charset="-122"/>
            </a:endParaRPr>
          </a:p>
        </p:txBody>
      </p:sp>
      <p:sp>
        <p:nvSpPr>
          <p:cNvPr id="56" name="Freeform 21"/>
          <p:cNvSpPr>
            <a:spLocks noChangeArrowheads="1"/>
          </p:cNvSpPr>
          <p:nvPr/>
        </p:nvSpPr>
        <p:spPr bwMode="auto">
          <a:xfrm>
            <a:off x="3947006" y="3173021"/>
            <a:ext cx="172900" cy="172968"/>
          </a:xfrm>
          <a:custGeom>
            <a:avLst/>
            <a:gdLst>
              <a:gd name="T0" fmla="*/ 32 w 59"/>
              <a:gd name="T1" fmla="*/ 0 h 59"/>
              <a:gd name="T2" fmla="*/ 32 w 59"/>
              <a:gd name="T3" fmla="*/ 26 h 59"/>
              <a:gd name="T4" fmla="*/ 59 w 59"/>
              <a:gd name="T5" fmla="*/ 26 h 59"/>
              <a:gd name="T6" fmla="*/ 59 w 59"/>
              <a:gd name="T7" fmla="*/ 33 h 59"/>
              <a:gd name="T8" fmla="*/ 32 w 59"/>
              <a:gd name="T9" fmla="*/ 33 h 59"/>
              <a:gd name="T10" fmla="*/ 32 w 59"/>
              <a:gd name="T11" fmla="*/ 59 h 59"/>
              <a:gd name="T12" fmla="*/ 27 w 59"/>
              <a:gd name="T13" fmla="*/ 59 h 59"/>
              <a:gd name="T14" fmla="*/ 27 w 59"/>
              <a:gd name="T15" fmla="*/ 33 h 59"/>
              <a:gd name="T16" fmla="*/ 0 w 59"/>
              <a:gd name="T17" fmla="*/ 33 h 59"/>
              <a:gd name="T18" fmla="*/ 0 w 59"/>
              <a:gd name="T19" fmla="*/ 26 h 59"/>
              <a:gd name="T20" fmla="*/ 27 w 59"/>
              <a:gd name="T21" fmla="*/ 26 h 59"/>
              <a:gd name="T22" fmla="*/ 27 w 59"/>
              <a:gd name="T23" fmla="*/ 0 h 59"/>
              <a:gd name="T24" fmla="*/ 32 w 59"/>
              <a:gd name="T25" fmla="*/ 0 h 5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9"/>
              <a:gd name="T40" fmla="*/ 0 h 59"/>
              <a:gd name="T41" fmla="*/ 59 w 59"/>
              <a:gd name="T42" fmla="*/ 59 h 5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9" h="59">
                <a:moveTo>
                  <a:pt x="32" y="0"/>
                </a:moveTo>
                <a:lnTo>
                  <a:pt x="32" y="26"/>
                </a:lnTo>
                <a:lnTo>
                  <a:pt x="59" y="26"/>
                </a:lnTo>
                <a:lnTo>
                  <a:pt x="59" y="33"/>
                </a:lnTo>
                <a:lnTo>
                  <a:pt x="32" y="33"/>
                </a:lnTo>
                <a:lnTo>
                  <a:pt x="32" y="59"/>
                </a:lnTo>
                <a:lnTo>
                  <a:pt x="27" y="59"/>
                </a:lnTo>
                <a:lnTo>
                  <a:pt x="27" y="33"/>
                </a:lnTo>
                <a:lnTo>
                  <a:pt x="0" y="33"/>
                </a:lnTo>
                <a:lnTo>
                  <a:pt x="0" y="26"/>
                </a:lnTo>
                <a:lnTo>
                  <a:pt x="27" y="26"/>
                </a:lnTo>
                <a:lnTo>
                  <a:pt x="27" y="0"/>
                </a:lnTo>
                <a:lnTo>
                  <a:pt x="32" y="0"/>
                </a:lnTo>
                <a:close/>
              </a:path>
            </a:pathLst>
          </a:custGeom>
          <a:solidFill>
            <a:srgbClr val="FFFFFF"/>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zh-CN">
              <a:solidFill>
                <a:srgbClr val="000000"/>
              </a:solidFill>
              <a:sym typeface="宋体" panose="02010600030101010101" pitchFamily="2" charset="-122"/>
            </a:endParaRPr>
          </a:p>
        </p:txBody>
      </p:sp>
      <p:sp>
        <p:nvSpPr>
          <p:cNvPr id="58" name="矩形 1"/>
          <p:cNvSpPr>
            <a:spLocks noChangeArrowheads="1"/>
          </p:cNvSpPr>
          <p:nvPr/>
        </p:nvSpPr>
        <p:spPr bwMode="auto">
          <a:xfrm>
            <a:off x="953208" y="2873716"/>
            <a:ext cx="1832750"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spAutoFit/>
          </a:bodyPr>
          <a:lstStyle/>
          <a:p>
            <a:r>
              <a:rPr lang="zh-CN" altLang="en-US" sz="900" kern="0" dirty="0">
                <a:solidFill>
                  <a:schemeClr val="bg1"/>
                </a:solidFill>
                <a:latin typeface="微软雅黑" panose="020B0503020204020204" pitchFamily="34" charset="-122"/>
                <a:ea typeface="微软雅黑" panose="020B0503020204020204" pitchFamily="34" charset="-122"/>
                <a:cs typeface="Raleway Light"/>
              </a:rPr>
              <a:t>这里输入简单的文字概述里输入简单文字概述输入简单的文字概述</a:t>
            </a:r>
            <a:endParaRPr lang="zh-CN" altLang="en-US" sz="9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9" name="矩形 1"/>
          <p:cNvSpPr>
            <a:spLocks noChangeArrowheads="1"/>
          </p:cNvSpPr>
          <p:nvPr/>
        </p:nvSpPr>
        <p:spPr bwMode="auto">
          <a:xfrm>
            <a:off x="6337136" y="1846861"/>
            <a:ext cx="1832750" cy="506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spAutoFit/>
          </a:bodyPr>
          <a:lstStyle/>
          <a:p>
            <a:r>
              <a:rPr lang="zh-CN" altLang="en-US" sz="900" kern="0" dirty="0">
                <a:solidFill>
                  <a:schemeClr val="bg1"/>
                </a:solidFill>
                <a:latin typeface="微软雅黑" panose="020B0503020204020204" pitchFamily="34" charset="-122"/>
                <a:ea typeface="微软雅黑" panose="020B0503020204020204" pitchFamily="34" charset="-122"/>
                <a:cs typeface="Raleway Light"/>
              </a:rPr>
              <a:t>这里输入简单的文字概述里输入简单文字概述输入简单的文字概述</a:t>
            </a:r>
            <a:endParaRPr lang="zh-CN" altLang="en-US" sz="9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0" name="矩形 1"/>
          <p:cNvSpPr>
            <a:spLocks noChangeArrowheads="1"/>
          </p:cNvSpPr>
          <p:nvPr/>
        </p:nvSpPr>
        <p:spPr bwMode="auto">
          <a:xfrm>
            <a:off x="6337136" y="2873716"/>
            <a:ext cx="1832750"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spAutoFit/>
          </a:bodyPr>
          <a:lstStyle/>
          <a:p>
            <a:r>
              <a:rPr lang="zh-CN" altLang="en-US" sz="900" kern="0" dirty="0">
                <a:solidFill>
                  <a:schemeClr val="bg1"/>
                </a:solidFill>
                <a:latin typeface="微软雅黑" panose="020B0503020204020204" pitchFamily="34" charset="-122"/>
                <a:ea typeface="微软雅黑" panose="020B0503020204020204" pitchFamily="34" charset="-122"/>
                <a:cs typeface="Raleway Light"/>
              </a:rPr>
              <a:t>这里输入简单的文字概述里输入简单文字概述输入简单的文字概述</a:t>
            </a:r>
            <a:endParaRPr lang="zh-CN" altLang="en-US" sz="9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1" name="TextBox 682"/>
          <p:cNvSpPr>
            <a:spLocks noChangeArrowheads="1"/>
          </p:cNvSpPr>
          <p:nvPr/>
        </p:nvSpPr>
        <p:spPr bwMode="auto">
          <a:xfrm>
            <a:off x="4891430" y="1830436"/>
            <a:ext cx="56938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2000" dirty="0">
                <a:solidFill>
                  <a:schemeClr val="bg1"/>
                </a:solidFill>
                <a:latin typeface="方正中等线简体" pitchFamily="2" charset="-122"/>
                <a:ea typeface="方正中等线简体" pitchFamily="2" charset="-122"/>
              </a:rPr>
              <a:t>36%</a:t>
            </a:r>
            <a:endParaRPr lang="zh-CN" altLang="en-US" sz="2000" dirty="0">
              <a:solidFill>
                <a:schemeClr val="bg1"/>
              </a:solidFill>
              <a:latin typeface="方正中等线简体" pitchFamily="2" charset="-122"/>
              <a:ea typeface="方正中等线简体" pitchFamily="2" charset="-122"/>
            </a:endParaRPr>
          </a:p>
        </p:txBody>
      </p:sp>
      <p:sp>
        <p:nvSpPr>
          <p:cNvPr id="62" name="TextBox 682"/>
          <p:cNvSpPr>
            <a:spLocks noChangeArrowheads="1"/>
          </p:cNvSpPr>
          <p:nvPr/>
        </p:nvSpPr>
        <p:spPr bwMode="auto">
          <a:xfrm>
            <a:off x="4891430" y="3098768"/>
            <a:ext cx="56938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2000">
                <a:solidFill>
                  <a:schemeClr val="bg1"/>
                </a:solidFill>
                <a:latin typeface="方正中等线简体" pitchFamily="2" charset="-122"/>
                <a:ea typeface="方正中等线简体" pitchFamily="2" charset="-122"/>
              </a:rPr>
              <a:t>54%</a:t>
            </a:r>
            <a:endParaRPr lang="zh-CN" altLang="en-US" sz="2000">
              <a:solidFill>
                <a:schemeClr val="bg1"/>
              </a:solidFill>
              <a:latin typeface="方正中等线简体" pitchFamily="2" charset="-122"/>
              <a:ea typeface="方正中等线简体" pitchFamily="2" charset="-122"/>
            </a:endParaRPr>
          </a:p>
        </p:txBody>
      </p:sp>
      <p:sp>
        <p:nvSpPr>
          <p:cNvPr id="4" name="文本框 3"/>
          <p:cNvSpPr txBox="1"/>
          <p:nvPr/>
        </p:nvSpPr>
        <p:spPr>
          <a:xfrm>
            <a:off x="1040130" y="1323340"/>
            <a:ext cx="5888990" cy="3020060"/>
          </a:xfrm>
          <a:prstGeom prst="rect">
            <a:avLst/>
          </a:prstGeom>
          <a:noFill/>
        </p:spPr>
        <p:txBody>
          <a:bodyPr wrap="square" rtlCol="0" anchor="t">
            <a:spAutoFit/>
          </a:bodyPr>
          <a:p>
            <a:pPr marL="285750" indent="-285750">
              <a:lnSpc>
                <a:spcPct val="170000"/>
              </a:lnSpc>
              <a:buClr>
                <a:srgbClr val="6EBEE1"/>
              </a:buClr>
              <a:buFont typeface="Wingdings" panose="05000000000000000000" charset="0"/>
              <a:buChar char=""/>
            </a:pPr>
            <a:r>
              <a:rPr lang="zh-CN" altLang="en-US" sz="1400" smtClean="0">
                <a:latin typeface="微软雅黑" panose="020B0503020204020204" pitchFamily="34" charset="-122"/>
                <a:ea typeface="微软雅黑" panose="020B0503020204020204" pitchFamily="34" charset="-122"/>
                <a:cs typeface="微软雅黑" panose="020B0503020204020204" pitchFamily="34" charset="-122"/>
                <a:sym typeface="+mn-ea"/>
              </a:rPr>
              <a:t>历史稿库主要是针对全媒体待编稿库的历史数据进行转储。</a:t>
            </a:r>
            <a:endParaRPr lang="zh-CN" altLang="en-US" sz="1400" smtClean="0">
              <a:latin typeface="微软雅黑" panose="020B0503020204020204" pitchFamily="34" charset="-122"/>
              <a:ea typeface="微软雅黑" panose="020B0503020204020204" pitchFamily="34" charset="-122"/>
              <a:cs typeface="微软雅黑" panose="020B0503020204020204" pitchFamily="34" charset="-122"/>
            </a:endParaRPr>
          </a:p>
          <a:p>
            <a:pPr marL="285750" indent="-285750">
              <a:lnSpc>
                <a:spcPct val="170000"/>
              </a:lnSpc>
              <a:buClr>
                <a:srgbClr val="6EBEE1"/>
              </a:buClr>
              <a:buFont typeface="Wingdings" panose="05000000000000000000" charset="0"/>
              <a:buChar char=""/>
            </a:pPr>
            <a:r>
              <a:rPr lang="zh-CN" altLang="en-US" sz="1400" smtClean="0">
                <a:latin typeface="微软雅黑" panose="020B0503020204020204" pitchFamily="34" charset="-122"/>
                <a:ea typeface="微软雅黑" panose="020B0503020204020204" pitchFamily="34" charset="-122"/>
                <a:cs typeface="微软雅黑" panose="020B0503020204020204" pitchFamily="34" charset="-122"/>
                <a:sym typeface="+mn-ea"/>
              </a:rPr>
              <a:t>对待编稿库、新闻成品库中的数据接入历史稿库中，移入历史稿库中的数据可设置自动或人工操作两种模式。</a:t>
            </a:r>
            <a:endParaRPr lang="zh-CN" altLang="en-US" sz="1400" smtClean="0">
              <a:latin typeface="微软雅黑" panose="020B0503020204020204" pitchFamily="34" charset="-122"/>
              <a:ea typeface="微软雅黑" panose="020B0503020204020204" pitchFamily="34" charset="-122"/>
              <a:cs typeface="微软雅黑" panose="020B0503020204020204" pitchFamily="34" charset="-122"/>
            </a:endParaRPr>
          </a:p>
          <a:p>
            <a:pPr marL="285750" indent="-285750">
              <a:lnSpc>
                <a:spcPct val="170000"/>
              </a:lnSpc>
              <a:buClr>
                <a:srgbClr val="6EBEE1"/>
              </a:buClr>
              <a:buFont typeface="Wingdings" panose="05000000000000000000" charset="0"/>
              <a:buChar char=""/>
            </a:pPr>
            <a:r>
              <a:rPr lang="zh-CN" altLang="en-US" sz="1400" smtClean="0">
                <a:latin typeface="微软雅黑" panose="020B0503020204020204" pitchFamily="34" charset="-122"/>
                <a:ea typeface="微软雅黑" panose="020B0503020204020204" pitchFamily="34" charset="-122"/>
                <a:cs typeface="微软雅黑" panose="020B0503020204020204" pitchFamily="34" charset="-122"/>
                <a:sym typeface="+mn-ea"/>
              </a:rPr>
              <a:t>自动模式可由系统管理员设置移入历史稿库的时间段，如设置一周移入一次，或者一个月一次，当到移入时间时，采编系统符合条件的数据将被移入历史稿库中，与之相关的业务流程信息也随之备份到历史库中。需要指出的是，该备份机制转储的是数据库中的记录，并非文件系统当中的实体文件。</a:t>
            </a:r>
            <a:endParaRPr lang="zh-CN" altLang="en-US" sz="1400"/>
          </a:p>
        </p:txBody>
      </p:sp>
      <p:sp>
        <p:nvSpPr>
          <p:cNvPr id="5" name="文本框 4"/>
          <p:cNvSpPr txBox="1"/>
          <p:nvPr/>
        </p:nvSpPr>
        <p:spPr>
          <a:xfrm>
            <a:off x="862330" y="663575"/>
            <a:ext cx="2011680" cy="460375"/>
          </a:xfrm>
          <a:prstGeom prst="rect">
            <a:avLst/>
          </a:prstGeom>
          <a:noFill/>
        </p:spPr>
        <p:txBody>
          <a:bodyPr wrap="none" rtlCol="0" anchor="t">
            <a:spAutoFit/>
          </a:bodyPr>
          <a:p>
            <a:pPr algn="l">
              <a:lnSpc>
                <a:spcPct val="150000"/>
              </a:lnSpc>
              <a:spcBef>
                <a:spcPct val="0"/>
              </a:spcBef>
            </a:pPr>
            <a:r>
              <a:rPr lang="zh-CN" altLang="en-US" sz="1600" b="1" dirty="0" smtClean="0">
                <a:solidFill>
                  <a:schemeClr val="bg1">
                    <a:lumMod val="65000"/>
                  </a:schemeClr>
                </a:solidFill>
                <a:latin typeface="微软雅黑" panose="020B0503020204020204" pitchFamily="34" charset="-122"/>
                <a:ea typeface="微软雅黑" panose="020B0503020204020204" pitchFamily="34" charset="-122"/>
                <a:sym typeface="+mn-ea"/>
              </a:rPr>
              <a:t>历史资料库业务流程</a:t>
            </a:r>
            <a:endParaRPr lang="zh-CN" altLang="en-US" sz="1600" b="1" dirty="0" smtClean="0">
              <a:solidFill>
                <a:schemeClr val="bg1">
                  <a:lumMod val="6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200" advClick="0" advTm="0">
        <p14:prism/>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54"/>
                                        </p:tgtEl>
                                        <p:attrNameLst>
                                          <p:attrName>style.visibility</p:attrName>
                                        </p:attrNameLst>
                                      </p:cBhvr>
                                      <p:to>
                                        <p:strVal val="visible"/>
                                      </p:to>
                                    </p:set>
                                  </p:childTnLst>
                                </p:cTn>
                              </p:par>
                            </p:childTnLst>
                          </p:cTn>
                        </p:par>
                        <p:par>
                          <p:cTn id="7" fill="hold">
                            <p:stCondLst>
                              <p:cond delay="0"/>
                            </p:stCondLst>
                            <p:childTnLst>
                              <p:par>
                                <p:cTn id="8" presetID="53" presetClass="entr" presetSubtype="16" fill="hold" grpId="0" nodeType="afterEffect">
                                  <p:stCondLst>
                                    <p:cond delay="0"/>
                                  </p:stCondLst>
                                  <p:childTnLst>
                                    <p:set>
                                      <p:cBhvr>
                                        <p:cTn id="9" dur="1" fill="hold">
                                          <p:stCondLst>
                                            <p:cond delay="0"/>
                                          </p:stCondLst>
                                        </p:cTn>
                                        <p:tgtEl>
                                          <p:spTgt spid="53"/>
                                        </p:tgtEl>
                                        <p:attrNameLst>
                                          <p:attrName>style.visibility</p:attrName>
                                        </p:attrNameLst>
                                      </p:cBhvr>
                                      <p:to>
                                        <p:strVal val="visible"/>
                                      </p:to>
                                    </p:set>
                                    <p:anim calcmode="lin" valueType="num">
                                      <p:cBhvr>
                                        <p:cTn id="10" dur="500" fill="hold"/>
                                        <p:tgtEl>
                                          <p:spTgt spid="53"/>
                                        </p:tgtEl>
                                        <p:attrNameLst>
                                          <p:attrName>ppt_w</p:attrName>
                                        </p:attrNameLst>
                                      </p:cBhvr>
                                      <p:tavLst>
                                        <p:tav tm="0">
                                          <p:val>
                                            <p:fltVal val="0"/>
                                          </p:val>
                                        </p:tav>
                                        <p:tav tm="100000">
                                          <p:val>
                                            <p:strVal val="#ppt_w"/>
                                          </p:val>
                                        </p:tav>
                                      </p:tavLst>
                                    </p:anim>
                                    <p:anim calcmode="lin" valueType="num">
                                      <p:cBhvr>
                                        <p:cTn id="11" dur="500" fill="hold"/>
                                        <p:tgtEl>
                                          <p:spTgt spid="53"/>
                                        </p:tgtEl>
                                        <p:attrNameLst>
                                          <p:attrName>ppt_h</p:attrName>
                                        </p:attrNameLst>
                                      </p:cBhvr>
                                      <p:tavLst>
                                        <p:tav tm="0">
                                          <p:val>
                                            <p:fltVal val="0"/>
                                          </p:val>
                                        </p:tav>
                                        <p:tav tm="100000">
                                          <p:val>
                                            <p:strVal val="#ppt_h"/>
                                          </p:val>
                                        </p:tav>
                                      </p:tavLst>
                                    </p:anim>
                                    <p:animEffect transition="in" filter="fade">
                                      <p:cBhvr>
                                        <p:cTn id="12" dur="500"/>
                                        <p:tgtEl>
                                          <p:spTgt spid="53"/>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61"/>
                                        </p:tgtEl>
                                        <p:attrNameLst>
                                          <p:attrName>style.visibility</p:attrName>
                                        </p:attrNameLst>
                                      </p:cBhvr>
                                      <p:to>
                                        <p:strVal val="visible"/>
                                      </p:to>
                                    </p:set>
                                    <p:animEffect transition="in" filter="fade">
                                      <p:cBhvr>
                                        <p:cTn id="16" dur="500"/>
                                        <p:tgtEl>
                                          <p:spTgt spid="61"/>
                                        </p:tgtEl>
                                      </p:cBhvr>
                                    </p:animEffect>
                                  </p:childTnLst>
                                </p:cTn>
                              </p:par>
                            </p:childTnLst>
                          </p:cTn>
                        </p:par>
                        <p:par>
                          <p:cTn id="17" fill="hold">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59"/>
                                        </p:tgtEl>
                                        <p:attrNameLst>
                                          <p:attrName>style.visibility</p:attrName>
                                        </p:attrNameLst>
                                      </p:cBhvr>
                                      <p:to>
                                        <p:strVal val="visible"/>
                                      </p:to>
                                    </p:set>
                                    <p:animEffect transition="in" filter="wipe(left)">
                                      <p:cBhvr>
                                        <p:cTn id="20" dur="500"/>
                                        <p:tgtEl>
                                          <p:spTgt spid="59"/>
                                        </p:tgtEl>
                                      </p:cBhvr>
                                    </p:animEffect>
                                  </p:childTnLst>
                                </p:cTn>
                              </p:par>
                            </p:childTnLst>
                          </p:cTn>
                        </p:par>
                        <p:par>
                          <p:cTn id="21" fill="hold">
                            <p:stCondLst>
                              <p:cond delay="1500"/>
                            </p:stCondLst>
                            <p:childTnLst>
                              <p:par>
                                <p:cTn id="22" presetID="1" presetClass="entr" presetSubtype="0" fill="hold" grpId="0" nodeType="afterEffect">
                                  <p:stCondLst>
                                    <p:cond delay="0"/>
                                  </p:stCondLst>
                                  <p:childTnLst>
                                    <p:set>
                                      <p:cBhvr>
                                        <p:cTn id="23" dur="1" fill="hold">
                                          <p:stCondLst>
                                            <p:cond delay="0"/>
                                          </p:stCondLst>
                                        </p:cTn>
                                        <p:tgtEl>
                                          <p:spTgt spid="56"/>
                                        </p:tgtEl>
                                        <p:attrNameLst>
                                          <p:attrName>style.visibility</p:attrName>
                                        </p:attrNameLst>
                                      </p:cBhvr>
                                      <p:to>
                                        <p:strVal val="visible"/>
                                      </p:to>
                                    </p:set>
                                  </p:childTnLst>
                                </p:cTn>
                              </p:par>
                            </p:childTnLst>
                          </p:cTn>
                        </p:par>
                        <p:par>
                          <p:cTn id="24" fill="hold">
                            <p:stCondLst>
                              <p:cond delay="1500"/>
                            </p:stCondLst>
                            <p:childTnLst>
                              <p:par>
                                <p:cTn id="25" presetID="53" presetClass="entr" presetSubtype="16" fill="hold" grpId="0" nodeType="afterEffect">
                                  <p:stCondLst>
                                    <p:cond delay="0"/>
                                  </p:stCondLst>
                                  <p:childTnLst>
                                    <p:set>
                                      <p:cBhvr>
                                        <p:cTn id="26" dur="1" fill="hold">
                                          <p:stCondLst>
                                            <p:cond delay="0"/>
                                          </p:stCondLst>
                                        </p:cTn>
                                        <p:tgtEl>
                                          <p:spTgt spid="55"/>
                                        </p:tgtEl>
                                        <p:attrNameLst>
                                          <p:attrName>style.visibility</p:attrName>
                                        </p:attrNameLst>
                                      </p:cBhvr>
                                      <p:to>
                                        <p:strVal val="visible"/>
                                      </p:to>
                                    </p:set>
                                    <p:anim calcmode="lin" valueType="num">
                                      <p:cBhvr>
                                        <p:cTn id="27" dur="500" fill="hold"/>
                                        <p:tgtEl>
                                          <p:spTgt spid="55"/>
                                        </p:tgtEl>
                                        <p:attrNameLst>
                                          <p:attrName>ppt_w</p:attrName>
                                        </p:attrNameLst>
                                      </p:cBhvr>
                                      <p:tavLst>
                                        <p:tav tm="0">
                                          <p:val>
                                            <p:fltVal val="0"/>
                                          </p:val>
                                        </p:tav>
                                        <p:tav tm="100000">
                                          <p:val>
                                            <p:strVal val="#ppt_w"/>
                                          </p:val>
                                        </p:tav>
                                      </p:tavLst>
                                    </p:anim>
                                    <p:anim calcmode="lin" valueType="num">
                                      <p:cBhvr>
                                        <p:cTn id="28" dur="500" fill="hold"/>
                                        <p:tgtEl>
                                          <p:spTgt spid="55"/>
                                        </p:tgtEl>
                                        <p:attrNameLst>
                                          <p:attrName>ppt_h</p:attrName>
                                        </p:attrNameLst>
                                      </p:cBhvr>
                                      <p:tavLst>
                                        <p:tav tm="0">
                                          <p:val>
                                            <p:fltVal val="0"/>
                                          </p:val>
                                        </p:tav>
                                        <p:tav tm="100000">
                                          <p:val>
                                            <p:strVal val="#ppt_h"/>
                                          </p:val>
                                        </p:tav>
                                      </p:tavLst>
                                    </p:anim>
                                    <p:animEffect transition="in" filter="fade">
                                      <p:cBhvr>
                                        <p:cTn id="29" dur="500"/>
                                        <p:tgtEl>
                                          <p:spTgt spid="55"/>
                                        </p:tgtEl>
                                      </p:cBhvr>
                                    </p:animEffect>
                                  </p:childTnLst>
                                </p:cTn>
                              </p:par>
                            </p:childTnLst>
                          </p:cTn>
                        </p:par>
                        <p:par>
                          <p:cTn id="30" fill="hold">
                            <p:stCondLst>
                              <p:cond delay="2000"/>
                            </p:stCondLst>
                            <p:childTnLst>
                              <p:par>
                                <p:cTn id="31" presetID="10" presetClass="entr" presetSubtype="0" fill="hold" grpId="0" nodeType="afterEffect">
                                  <p:stCondLst>
                                    <p:cond delay="0"/>
                                  </p:stCondLst>
                                  <p:childTnLst>
                                    <p:set>
                                      <p:cBhvr>
                                        <p:cTn id="32" dur="1" fill="hold">
                                          <p:stCondLst>
                                            <p:cond delay="0"/>
                                          </p:stCondLst>
                                        </p:cTn>
                                        <p:tgtEl>
                                          <p:spTgt spid="62"/>
                                        </p:tgtEl>
                                        <p:attrNameLst>
                                          <p:attrName>style.visibility</p:attrName>
                                        </p:attrNameLst>
                                      </p:cBhvr>
                                      <p:to>
                                        <p:strVal val="visible"/>
                                      </p:to>
                                    </p:set>
                                    <p:animEffect transition="in" filter="fade">
                                      <p:cBhvr>
                                        <p:cTn id="33" dur="500"/>
                                        <p:tgtEl>
                                          <p:spTgt spid="62"/>
                                        </p:tgtEl>
                                      </p:cBhvr>
                                    </p:animEffect>
                                  </p:childTnLst>
                                </p:cTn>
                              </p:par>
                            </p:childTnLst>
                          </p:cTn>
                        </p:par>
                        <p:par>
                          <p:cTn id="34" fill="hold">
                            <p:stCondLst>
                              <p:cond delay="2500"/>
                            </p:stCondLst>
                            <p:childTnLst>
                              <p:par>
                                <p:cTn id="35" presetID="22" presetClass="entr" presetSubtype="8" fill="hold" grpId="0" nodeType="afterEffect">
                                  <p:stCondLst>
                                    <p:cond delay="0"/>
                                  </p:stCondLst>
                                  <p:childTnLst>
                                    <p:set>
                                      <p:cBhvr>
                                        <p:cTn id="36" dur="1" fill="hold">
                                          <p:stCondLst>
                                            <p:cond delay="0"/>
                                          </p:stCondLst>
                                        </p:cTn>
                                        <p:tgtEl>
                                          <p:spTgt spid="58"/>
                                        </p:tgtEl>
                                        <p:attrNameLst>
                                          <p:attrName>style.visibility</p:attrName>
                                        </p:attrNameLst>
                                      </p:cBhvr>
                                      <p:to>
                                        <p:strVal val="visible"/>
                                      </p:to>
                                    </p:set>
                                    <p:animEffect transition="in" filter="wipe(left)">
                                      <p:cBhvr>
                                        <p:cTn id="37" dur="500"/>
                                        <p:tgtEl>
                                          <p:spTgt spid="58"/>
                                        </p:tgtEl>
                                      </p:cBhvr>
                                    </p:animEffect>
                                  </p:childTnLst>
                                </p:cTn>
                              </p:par>
                            </p:childTnLst>
                          </p:cTn>
                        </p:par>
                        <p:par>
                          <p:cTn id="38" fill="hold">
                            <p:stCondLst>
                              <p:cond delay="3000"/>
                            </p:stCondLst>
                            <p:childTnLst>
                              <p:par>
                                <p:cTn id="39" presetID="22" presetClass="entr" presetSubtype="8" fill="hold" grpId="0" nodeType="afterEffect">
                                  <p:stCondLst>
                                    <p:cond delay="0"/>
                                  </p:stCondLst>
                                  <p:childTnLst>
                                    <p:set>
                                      <p:cBhvr>
                                        <p:cTn id="40" dur="1" fill="hold">
                                          <p:stCondLst>
                                            <p:cond delay="0"/>
                                          </p:stCondLst>
                                        </p:cTn>
                                        <p:tgtEl>
                                          <p:spTgt spid="60"/>
                                        </p:tgtEl>
                                        <p:attrNameLst>
                                          <p:attrName>style.visibility</p:attrName>
                                        </p:attrNameLst>
                                      </p:cBhvr>
                                      <p:to>
                                        <p:strVal val="visible"/>
                                      </p:to>
                                    </p:set>
                                    <p:animEffect transition="in" filter="wipe(left)">
                                      <p:cBhvr>
                                        <p:cTn id="41"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bldLvl="0" animBg="1"/>
      <p:bldP spid="54" grpId="0" bldLvl="0" animBg="1"/>
      <p:bldP spid="55" grpId="0" bldLvl="0" animBg="1"/>
      <p:bldP spid="56" grpId="0" bldLvl="0" animBg="1"/>
      <p:bldP spid="58" grpId="0"/>
      <p:bldP spid="59" grpId="0"/>
      <p:bldP spid="60" grpId="0"/>
      <p:bldP spid="61" grpId="0"/>
      <p:bldP spid="62"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图片 14"/>
          <p:cNvPicPr>
            <a:picLocks noChangeAspect="1"/>
          </p:cNvPicPr>
          <p:nvPr/>
        </p:nvPicPr>
        <p:blipFill>
          <a:blip r:embed="rId1"/>
          <a:stretch>
            <a:fillRect/>
          </a:stretch>
        </p:blipFill>
        <p:spPr>
          <a:xfrm>
            <a:off x="-18" y="57331"/>
            <a:ext cx="9144018" cy="5148082"/>
          </a:xfrm>
          <a:prstGeom prst="rect">
            <a:avLst/>
          </a:prstGeom>
        </p:spPr>
      </p:pic>
      <p:sp>
        <p:nvSpPr>
          <p:cNvPr id="4098" name="文本框 28"/>
          <p:cNvSpPr txBox="1">
            <a:spLocks noChangeArrowheads="1"/>
          </p:cNvSpPr>
          <p:nvPr>
            <p:custDataLst>
              <p:tags r:id="rId2"/>
            </p:custDataLst>
          </p:nvPr>
        </p:nvSpPr>
        <p:spPr bwMode="auto">
          <a:xfrm>
            <a:off x="3313393" y="2285623"/>
            <a:ext cx="658380" cy="69171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defPPr>
              <a:defRPr lang="zh-CN"/>
            </a:defPPr>
            <a:lvl1pPr>
              <a:defRPr sz="4400" kern="0">
                <a:solidFill>
                  <a:schemeClr val="accent2"/>
                </a:solidFill>
                <a:latin typeface="华文新魏" panose="02010800040101010101" pitchFamily="2" charset="-122"/>
                <a:ea typeface="华文新魏" panose="02010800040101010101" pitchFamily="2" charset="-122"/>
              </a:defRPr>
            </a:lvl1pPr>
            <a:lvl2pPr marL="742950" indent="-285750">
              <a:lnSpc>
                <a:spcPct val="130000"/>
              </a:lnSpc>
              <a:buFont typeface="Calibri" panose="020F0502020204030204" pitchFamily="34" charset="0"/>
              <a:buChar char=" "/>
              <a:defRPr sz="1600">
                <a:solidFill>
                  <a:schemeClr val="tx1"/>
                </a:solidFill>
                <a:latin typeface="Calibri" panose="020F0502020204030204" pitchFamily="34" charset="0"/>
                <a:ea typeface="幼圆" panose="02010509060101010101" pitchFamily="49" charset="-122"/>
              </a:defRPr>
            </a:lvl2pPr>
            <a:lvl3pPr marL="1143000" indent="-228600">
              <a:lnSpc>
                <a:spcPct val="90000"/>
              </a:lnSpc>
              <a:spcBef>
                <a:spcPts val="500"/>
              </a:spcBef>
              <a:buFont typeface="Arial" panose="020B0604020202020204" pitchFamily="34" charset="0"/>
              <a:buChar char="•"/>
              <a:defRPr sz="2000">
                <a:solidFill>
                  <a:srgbClr val="7F7F7F"/>
                </a:solidFill>
                <a:latin typeface="Calibri" panose="020F0502020204030204" pitchFamily="34" charset="0"/>
                <a:ea typeface="幼圆" panose="02010509060101010101" pitchFamily="49" charset="-122"/>
              </a:defRPr>
            </a:lvl3pPr>
            <a:lvl4pPr marL="1600200" indent="-228600">
              <a:lnSpc>
                <a:spcPct val="90000"/>
              </a:lnSpc>
              <a:spcBef>
                <a:spcPts val="500"/>
              </a:spcBef>
              <a:buFont typeface="Arial" panose="020B0604020202020204" pitchFamily="34" charset="0"/>
              <a:buChar char="•"/>
              <a:defRPr>
                <a:solidFill>
                  <a:srgbClr val="7F7F7F"/>
                </a:solidFill>
                <a:latin typeface="Calibri" panose="020F0502020204030204" pitchFamily="34" charset="0"/>
                <a:ea typeface="幼圆" panose="02010509060101010101" pitchFamily="49" charset="-122"/>
              </a:defRPr>
            </a:lvl4pPr>
            <a:lvl5pPr marL="2057400" indent="-228600">
              <a:lnSpc>
                <a:spcPct val="90000"/>
              </a:lnSpc>
              <a:spcBef>
                <a:spcPts val="500"/>
              </a:spcBef>
              <a:buFont typeface="Arial" panose="020B0604020202020204" pitchFamily="34" charset="0"/>
              <a:buChar char="•"/>
              <a:defRPr>
                <a:solidFill>
                  <a:srgbClr val="7F7F7F"/>
                </a:solidFill>
                <a:latin typeface="Calibri" panose="020F0502020204030204" pitchFamily="34" charset="0"/>
                <a:ea typeface="幼圆" panose="02010509060101010101" pitchFamily="49" charset="-122"/>
              </a:defRPr>
            </a:lvl5pPr>
            <a:lvl6pPr marL="2514600" indent="-228600" fontAlgn="base">
              <a:lnSpc>
                <a:spcPct val="90000"/>
              </a:lnSpc>
              <a:spcBef>
                <a:spcPts val="500"/>
              </a:spcBef>
              <a:spcAft>
                <a:spcPct val="0"/>
              </a:spcAft>
              <a:buFont typeface="Arial" panose="020B0604020202020204" pitchFamily="34" charset="0"/>
              <a:buChar char="•"/>
              <a:defRPr>
                <a:solidFill>
                  <a:srgbClr val="7F7F7F"/>
                </a:solidFill>
                <a:latin typeface="Calibri" panose="020F0502020204030204" pitchFamily="34" charset="0"/>
                <a:ea typeface="幼圆" panose="02010509060101010101" pitchFamily="49" charset="-122"/>
              </a:defRPr>
            </a:lvl6pPr>
            <a:lvl7pPr marL="2971800" indent="-228600" fontAlgn="base">
              <a:lnSpc>
                <a:spcPct val="90000"/>
              </a:lnSpc>
              <a:spcBef>
                <a:spcPts val="500"/>
              </a:spcBef>
              <a:spcAft>
                <a:spcPct val="0"/>
              </a:spcAft>
              <a:buFont typeface="Arial" panose="020B0604020202020204" pitchFamily="34" charset="0"/>
              <a:buChar char="•"/>
              <a:defRPr>
                <a:solidFill>
                  <a:srgbClr val="7F7F7F"/>
                </a:solidFill>
                <a:latin typeface="Calibri" panose="020F0502020204030204" pitchFamily="34" charset="0"/>
                <a:ea typeface="幼圆" panose="02010509060101010101" pitchFamily="49" charset="-122"/>
              </a:defRPr>
            </a:lvl7pPr>
            <a:lvl8pPr marL="3429000" indent="-228600" fontAlgn="base">
              <a:lnSpc>
                <a:spcPct val="90000"/>
              </a:lnSpc>
              <a:spcBef>
                <a:spcPts val="500"/>
              </a:spcBef>
              <a:spcAft>
                <a:spcPct val="0"/>
              </a:spcAft>
              <a:buFont typeface="Arial" panose="020B0604020202020204" pitchFamily="34" charset="0"/>
              <a:buChar char="•"/>
              <a:defRPr>
                <a:solidFill>
                  <a:srgbClr val="7F7F7F"/>
                </a:solidFill>
                <a:latin typeface="Calibri" panose="020F0502020204030204" pitchFamily="34" charset="0"/>
                <a:ea typeface="幼圆" panose="02010509060101010101" pitchFamily="49" charset="-122"/>
              </a:defRPr>
            </a:lvl8pPr>
            <a:lvl9pPr marL="3886200" indent="-228600" fontAlgn="base">
              <a:lnSpc>
                <a:spcPct val="90000"/>
              </a:lnSpc>
              <a:spcBef>
                <a:spcPts val="500"/>
              </a:spcBef>
              <a:spcAft>
                <a:spcPct val="0"/>
              </a:spcAft>
              <a:buFont typeface="Arial" panose="020B0604020202020204" pitchFamily="34" charset="0"/>
              <a:buChar char="•"/>
              <a:defRPr>
                <a:solidFill>
                  <a:srgbClr val="7F7F7F"/>
                </a:solidFill>
                <a:latin typeface="Calibri" panose="020F0502020204030204" pitchFamily="34" charset="0"/>
                <a:ea typeface="幼圆" panose="02010509060101010101" pitchFamily="49" charset="-122"/>
              </a:defRPr>
            </a:lvl9pPr>
          </a:lstStyle>
          <a:p>
            <a:r>
              <a:rPr lang="zh-CN" altLang="en-US" sz="2400" dirty="0">
                <a:latin typeface="微软雅黑" panose="020B0503020204020204" pitchFamily="34" charset="-122"/>
                <a:ea typeface="微软雅黑" panose="020B0503020204020204" pitchFamily="34" charset="-122"/>
              </a:rPr>
              <a:t>章</a:t>
            </a:r>
            <a:endParaRPr lang="zh-CN" altLang="en-US" sz="2400" dirty="0">
              <a:latin typeface="微软雅黑" panose="020B0503020204020204" pitchFamily="34" charset="-122"/>
              <a:ea typeface="微软雅黑" panose="020B0503020204020204" pitchFamily="34" charset="-122"/>
            </a:endParaRPr>
          </a:p>
        </p:txBody>
      </p:sp>
      <p:sp>
        <p:nvSpPr>
          <p:cNvPr id="30" name="文本框 29"/>
          <p:cNvSpPr txBox="1"/>
          <p:nvPr>
            <p:custDataLst>
              <p:tags r:id="rId3"/>
            </p:custDataLst>
          </p:nvPr>
        </p:nvSpPr>
        <p:spPr>
          <a:xfrm>
            <a:off x="4340845" y="2452298"/>
            <a:ext cx="2952098" cy="670285"/>
          </a:xfrm>
          <a:prstGeom prst="rect">
            <a:avLst/>
          </a:prstGeom>
          <a:noFill/>
        </p:spPr>
        <p:txBody>
          <a:bodyPr/>
          <a:lstStyle/>
          <a:p>
            <a:pPr>
              <a:lnSpc>
                <a:spcPct val="130000"/>
              </a:lnSpc>
              <a:defRPr/>
            </a:pPr>
            <a:r>
              <a:rPr lang="zh-CN" altLang="en-US" sz="1600" dirty="0">
                <a:solidFill>
                  <a:schemeClr val="bg1">
                    <a:lumMod val="65000"/>
                  </a:schemeClr>
                </a:solidFill>
                <a:latin typeface="幼圆" panose="02010509060101010101" pitchFamily="49" charset="-122"/>
                <a:ea typeface="幼圆" panose="02010509060101010101" pitchFamily="49" charset="-122"/>
              </a:rPr>
              <a:t>推动报社信息化发展，传统媒体与新媒体的融合发展。</a:t>
            </a:r>
            <a:endParaRPr lang="zh-CN" altLang="en-US" sz="1600" dirty="0">
              <a:solidFill>
                <a:schemeClr val="bg1">
                  <a:lumMod val="65000"/>
                </a:schemeClr>
              </a:solidFill>
              <a:latin typeface="幼圆" panose="02010509060101010101" pitchFamily="49" charset="-122"/>
              <a:ea typeface="幼圆" panose="02010509060101010101" pitchFamily="49" charset="-122"/>
            </a:endParaRPr>
          </a:p>
        </p:txBody>
      </p:sp>
      <p:grpSp>
        <p:nvGrpSpPr>
          <p:cNvPr id="4100" name="组合 30"/>
          <p:cNvGrpSpPr/>
          <p:nvPr>
            <p:custDataLst>
              <p:tags r:id="rId4"/>
            </p:custDataLst>
          </p:nvPr>
        </p:nvGrpSpPr>
        <p:grpSpPr bwMode="auto">
          <a:xfrm>
            <a:off x="4174166" y="2237998"/>
            <a:ext cx="159535" cy="159535"/>
            <a:chOff x="4202214" y="2995511"/>
            <a:chExt cx="261337" cy="261337"/>
          </a:xfrm>
        </p:grpSpPr>
        <p:sp>
          <p:nvSpPr>
            <p:cNvPr id="32" name="椭圆 31"/>
            <p:cNvSpPr/>
            <p:nvPr/>
          </p:nvSpPr>
          <p:spPr>
            <a:xfrm>
              <a:off x="4202214" y="2995511"/>
              <a:ext cx="261337" cy="261337"/>
            </a:xfrm>
            <a:prstGeom prst="ellipse">
              <a:avLst/>
            </a:prstGeom>
            <a:solidFill>
              <a:schemeClr val="accent1"/>
            </a:solidFill>
            <a:ln w="12700" cap="flat" cmpd="sng" algn="ctr">
              <a:noFill/>
              <a:prstDash val="solid"/>
              <a:miter lim="800000"/>
            </a:ln>
            <a:effectLst/>
          </p:spPr>
          <p:txBody>
            <a:bodyPr anchor="ctr"/>
            <a:lstStyle/>
            <a:p>
              <a:pPr algn="ctr">
                <a:defRPr/>
              </a:pPr>
              <a:endParaRPr lang="zh-CN" altLang="en-US" sz="3000" kern="0" dirty="0">
                <a:solidFill>
                  <a:prstClr val="white"/>
                </a:solidFill>
                <a:latin typeface="Engravers MT" panose="02090707080505020304" pitchFamily="18" charset="0"/>
              </a:endParaRPr>
            </a:p>
          </p:txBody>
        </p:sp>
        <p:sp>
          <p:nvSpPr>
            <p:cNvPr id="33" name="等腰三角形 32"/>
            <p:cNvSpPr/>
            <p:nvPr/>
          </p:nvSpPr>
          <p:spPr>
            <a:xfrm rot="5400000">
              <a:off x="4278274" y="3063771"/>
              <a:ext cx="144320" cy="124818"/>
            </a:xfrm>
            <a:prstGeom prst="triangle">
              <a:avLst/>
            </a:prstGeom>
            <a:solidFill>
              <a:sysClr val="window" lastClr="FFFFFF"/>
            </a:solidFill>
            <a:ln w="12700" cap="flat" cmpd="sng" algn="ctr">
              <a:noFill/>
              <a:prstDash val="solid"/>
              <a:miter lim="800000"/>
            </a:ln>
            <a:effectLst/>
          </p:spPr>
          <p:txBody>
            <a:bodyPr anchor="ctr"/>
            <a:lstStyle/>
            <a:p>
              <a:pPr algn="ctr">
                <a:defRPr/>
              </a:pPr>
              <a:endParaRPr lang="zh-CN" altLang="en-US" sz="1280" kern="0">
                <a:solidFill>
                  <a:prstClr val="white"/>
                </a:solidFill>
              </a:endParaRPr>
            </a:p>
          </p:txBody>
        </p:sp>
      </p:grpSp>
      <p:sp>
        <p:nvSpPr>
          <p:cNvPr id="35" name="文本框 34"/>
          <p:cNvSpPr txBox="1"/>
          <p:nvPr>
            <p:custDataLst>
              <p:tags r:id="rId5"/>
            </p:custDataLst>
          </p:nvPr>
        </p:nvSpPr>
        <p:spPr>
          <a:xfrm>
            <a:off x="2397853" y="2023700"/>
            <a:ext cx="561944" cy="577421"/>
          </a:xfrm>
          <a:prstGeom prst="rect">
            <a:avLst/>
          </a:prstGeom>
          <a:noFill/>
        </p:spPr>
        <p:txBody>
          <a:bodyPr wrap="none"/>
          <a:lstStyle>
            <a:defPPr>
              <a:defRPr lang="zh-CN"/>
            </a:defPPr>
            <a:lvl1pPr>
              <a:defRPr sz="4000">
                <a:solidFill>
                  <a:schemeClr val="bg1">
                    <a:lumMod val="65000"/>
                  </a:schemeClr>
                </a:solidFill>
                <a:latin typeface="华文新魏" panose="02010800040101010101" pitchFamily="2" charset="-122"/>
                <a:ea typeface="华文新魏" panose="02010800040101010101" pitchFamily="2" charset="-122"/>
              </a:defRPr>
            </a:lvl1pPr>
          </a:lstStyle>
          <a:p>
            <a:pPr>
              <a:defRPr/>
            </a:pPr>
            <a:r>
              <a:rPr lang="zh-CN" altLang="en-US" sz="2400" kern="0" dirty="0">
                <a:solidFill>
                  <a:schemeClr val="accent2"/>
                </a:solidFill>
                <a:latin typeface="微软雅黑" panose="020B0503020204020204" pitchFamily="34" charset="-122"/>
                <a:ea typeface="微软雅黑" panose="020B0503020204020204" pitchFamily="34" charset="-122"/>
              </a:rPr>
              <a:t>第</a:t>
            </a:r>
            <a:endParaRPr lang="zh-CN" altLang="en-US" sz="2400" kern="0" dirty="0">
              <a:solidFill>
                <a:schemeClr val="accent2"/>
              </a:solidFill>
              <a:latin typeface="微软雅黑" panose="020B0503020204020204" pitchFamily="34" charset="-122"/>
              <a:ea typeface="微软雅黑" panose="020B0503020204020204" pitchFamily="34" charset="-122"/>
            </a:endParaRPr>
          </a:p>
        </p:txBody>
      </p:sp>
      <p:sp>
        <p:nvSpPr>
          <p:cNvPr id="36" name="椭圆 35"/>
          <p:cNvSpPr/>
          <p:nvPr>
            <p:custDataLst>
              <p:tags r:id="rId6"/>
            </p:custDataLst>
          </p:nvPr>
        </p:nvSpPr>
        <p:spPr>
          <a:xfrm>
            <a:off x="2808595" y="2146325"/>
            <a:ext cx="569087" cy="570278"/>
          </a:xfrm>
          <a:prstGeom prst="ellipse">
            <a:avLst/>
          </a:prstGeom>
          <a:solidFill>
            <a:schemeClr val="accent1"/>
          </a:solidFill>
          <a:ln w="12700" cap="flat" cmpd="sng" algn="ctr">
            <a:noFill/>
            <a:prstDash val="solid"/>
            <a:miter lim="800000"/>
          </a:ln>
          <a:effectLst/>
        </p:spPr>
        <p:txBody>
          <a:bodyPr anchor="ctr"/>
          <a:lstStyle/>
          <a:p>
            <a:pPr algn="ctr">
              <a:defRPr/>
            </a:pPr>
            <a:r>
              <a:rPr lang="en-US" altLang="zh-CN" sz="4400" kern="0" dirty="0">
                <a:solidFill>
                  <a:prstClr val="white"/>
                </a:solidFill>
                <a:latin typeface="微软雅黑" panose="020B0503020204020204" pitchFamily="34" charset="-122"/>
                <a:ea typeface="微软雅黑" panose="020B0503020204020204" pitchFamily="34" charset="-122"/>
              </a:rPr>
              <a:t>4</a:t>
            </a:r>
            <a:endParaRPr lang="zh-CN" altLang="en-US" sz="4400" kern="0" dirty="0">
              <a:solidFill>
                <a:prstClr val="white"/>
              </a:solidFill>
              <a:latin typeface="微软雅黑" panose="020B0503020204020204" pitchFamily="34" charset="-122"/>
              <a:ea typeface="微软雅黑" panose="020B0503020204020204" pitchFamily="34" charset="-122"/>
            </a:endParaRPr>
          </a:p>
        </p:txBody>
      </p:sp>
      <p:sp>
        <p:nvSpPr>
          <p:cNvPr id="37" name="椭圆 36"/>
          <p:cNvSpPr/>
          <p:nvPr>
            <p:custDataLst>
              <p:tags r:id="rId7"/>
            </p:custDataLst>
          </p:nvPr>
        </p:nvSpPr>
        <p:spPr>
          <a:xfrm>
            <a:off x="3441971" y="2032030"/>
            <a:ext cx="242874" cy="244065"/>
          </a:xfrm>
          <a:prstGeom prst="ellipse">
            <a:avLst/>
          </a:prstGeom>
          <a:solidFill>
            <a:schemeClr val="accent1">
              <a:lumMod val="40000"/>
              <a:lumOff val="60000"/>
            </a:schemeClr>
          </a:solidFill>
          <a:ln w="12700" cap="flat" cmpd="sng" algn="ctr">
            <a:noFill/>
            <a:prstDash val="solid"/>
            <a:miter lim="800000"/>
          </a:ln>
          <a:effectLst/>
        </p:spPr>
        <p:txBody>
          <a:bodyPr anchor="ctr"/>
          <a:lstStyle/>
          <a:p>
            <a:pPr algn="ctr">
              <a:defRPr/>
            </a:pPr>
            <a:endParaRPr lang="zh-CN" altLang="en-US" sz="3000" kern="0" dirty="0">
              <a:solidFill>
                <a:prstClr val="white"/>
              </a:solidFill>
              <a:latin typeface="Engravers MT" panose="02090707080505020304" pitchFamily="18" charset="0"/>
            </a:endParaRPr>
          </a:p>
        </p:txBody>
      </p:sp>
      <p:sp>
        <p:nvSpPr>
          <p:cNvPr id="38" name="椭圆 37"/>
          <p:cNvSpPr/>
          <p:nvPr>
            <p:custDataLst>
              <p:tags r:id="rId8"/>
            </p:custDataLst>
          </p:nvPr>
        </p:nvSpPr>
        <p:spPr>
          <a:xfrm flipV="1">
            <a:off x="3903908" y="2405865"/>
            <a:ext cx="114294" cy="114294"/>
          </a:xfrm>
          <a:prstGeom prst="ellipse">
            <a:avLst/>
          </a:prstGeom>
          <a:solidFill>
            <a:schemeClr val="accent1">
              <a:lumMod val="40000"/>
              <a:lumOff val="60000"/>
            </a:schemeClr>
          </a:solidFill>
          <a:ln w="12700" cap="flat" cmpd="sng" algn="ctr">
            <a:noFill/>
            <a:prstDash val="solid"/>
            <a:miter lim="800000"/>
          </a:ln>
          <a:effectLst/>
        </p:spPr>
        <p:txBody>
          <a:bodyPr anchor="ctr"/>
          <a:lstStyle/>
          <a:p>
            <a:pPr algn="ctr">
              <a:defRPr/>
            </a:pPr>
            <a:endParaRPr lang="zh-CN" altLang="en-US" sz="3000" kern="0" dirty="0">
              <a:solidFill>
                <a:prstClr val="white"/>
              </a:solidFill>
              <a:latin typeface="Engravers MT" panose="02090707080505020304" pitchFamily="18" charset="0"/>
            </a:endParaRPr>
          </a:p>
        </p:txBody>
      </p:sp>
      <p:sp>
        <p:nvSpPr>
          <p:cNvPr id="4105" name="文本框 38"/>
          <p:cNvSpPr txBox="1">
            <a:spLocks noChangeArrowheads="1"/>
          </p:cNvSpPr>
          <p:nvPr>
            <p:custDataLst>
              <p:tags r:id="rId9"/>
            </p:custDataLst>
          </p:nvPr>
        </p:nvSpPr>
        <p:spPr bwMode="auto">
          <a:xfrm>
            <a:off x="4411087" y="2129655"/>
            <a:ext cx="2112053" cy="3476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800"/>
              </a:spcBef>
              <a:buClr>
                <a:schemeClr val="accent1"/>
              </a:buClr>
              <a:buSzPct val="60000"/>
              <a:buFont typeface="Wingdings" panose="05000000000000000000" pitchFamily="2" charset="2"/>
              <a:buChar char=""/>
              <a:defRPr sz="2400">
                <a:solidFill>
                  <a:srgbClr val="0382A3"/>
                </a:solidFill>
                <a:latin typeface="Calibri" panose="020F0502020204030204" pitchFamily="34" charset="0"/>
                <a:ea typeface="幼圆" panose="02010509060101010101" pitchFamily="49" charset="-122"/>
              </a:defRPr>
            </a:lvl1pPr>
            <a:lvl2pPr marL="742950" indent="-285750">
              <a:lnSpc>
                <a:spcPct val="130000"/>
              </a:lnSpc>
              <a:buFont typeface="Calibri" panose="020F0502020204030204" pitchFamily="34" charset="0"/>
              <a:buChar char=" "/>
              <a:defRPr sz="1600">
                <a:solidFill>
                  <a:schemeClr val="tx1"/>
                </a:solidFill>
                <a:latin typeface="Calibri" panose="020F0502020204030204" pitchFamily="34" charset="0"/>
                <a:ea typeface="幼圆" panose="02010509060101010101" pitchFamily="49" charset="-122"/>
              </a:defRPr>
            </a:lvl2pPr>
            <a:lvl3pPr marL="1143000" indent="-228600">
              <a:lnSpc>
                <a:spcPct val="90000"/>
              </a:lnSpc>
              <a:spcBef>
                <a:spcPts val="500"/>
              </a:spcBef>
              <a:buFont typeface="Arial" panose="020B0604020202020204" pitchFamily="34" charset="0"/>
              <a:buChar char="•"/>
              <a:defRPr sz="2000">
                <a:solidFill>
                  <a:srgbClr val="7F7F7F"/>
                </a:solidFill>
                <a:latin typeface="Calibri" panose="020F0502020204030204" pitchFamily="34" charset="0"/>
                <a:ea typeface="幼圆" panose="02010509060101010101" pitchFamily="49" charset="-122"/>
              </a:defRPr>
            </a:lvl3pPr>
            <a:lvl4pPr marL="1600200" indent="-228600">
              <a:lnSpc>
                <a:spcPct val="90000"/>
              </a:lnSpc>
              <a:spcBef>
                <a:spcPts val="500"/>
              </a:spcBef>
              <a:buFont typeface="Arial" panose="020B0604020202020204" pitchFamily="34" charset="0"/>
              <a:buChar char="•"/>
              <a:defRPr>
                <a:solidFill>
                  <a:srgbClr val="7F7F7F"/>
                </a:solidFill>
                <a:latin typeface="Calibri" panose="020F0502020204030204" pitchFamily="34" charset="0"/>
                <a:ea typeface="幼圆" panose="02010509060101010101" pitchFamily="49" charset="-122"/>
              </a:defRPr>
            </a:lvl4pPr>
            <a:lvl5pPr marL="2057400" indent="-228600">
              <a:lnSpc>
                <a:spcPct val="90000"/>
              </a:lnSpc>
              <a:spcBef>
                <a:spcPts val="500"/>
              </a:spcBef>
              <a:buFont typeface="Arial" panose="020B0604020202020204" pitchFamily="34" charset="0"/>
              <a:buChar char="•"/>
              <a:defRPr>
                <a:solidFill>
                  <a:srgbClr val="7F7F7F"/>
                </a:solidFill>
                <a:latin typeface="Calibri" panose="020F0502020204030204" pitchFamily="34" charset="0"/>
                <a:ea typeface="幼圆" panose="02010509060101010101" pitchFamily="49" charset="-122"/>
              </a:defRPr>
            </a:lvl5pPr>
            <a:lvl6pPr marL="2514600" indent="-228600" fontAlgn="base">
              <a:lnSpc>
                <a:spcPct val="90000"/>
              </a:lnSpc>
              <a:spcBef>
                <a:spcPts val="500"/>
              </a:spcBef>
              <a:spcAft>
                <a:spcPct val="0"/>
              </a:spcAft>
              <a:buFont typeface="Arial" panose="020B0604020202020204" pitchFamily="34" charset="0"/>
              <a:buChar char="•"/>
              <a:defRPr>
                <a:solidFill>
                  <a:srgbClr val="7F7F7F"/>
                </a:solidFill>
                <a:latin typeface="Calibri" panose="020F0502020204030204" pitchFamily="34" charset="0"/>
                <a:ea typeface="幼圆" panose="02010509060101010101" pitchFamily="49" charset="-122"/>
              </a:defRPr>
            </a:lvl6pPr>
            <a:lvl7pPr marL="2971800" indent="-228600" fontAlgn="base">
              <a:lnSpc>
                <a:spcPct val="90000"/>
              </a:lnSpc>
              <a:spcBef>
                <a:spcPts val="500"/>
              </a:spcBef>
              <a:spcAft>
                <a:spcPct val="0"/>
              </a:spcAft>
              <a:buFont typeface="Arial" panose="020B0604020202020204" pitchFamily="34" charset="0"/>
              <a:buChar char="•"/>
              <a:defRPr>
                <a:solidFill>
                  <a:srgbClr val="7F7F7F"/>
                </a:solidFill>
                <a:latin typeface="Calibri" panose="020F0502020204030204" pitchFamily="34" charset="0"/>
                <a:ea typeface="幼圆" panose="02010509060101010101" pitchFamily="49" charset="-122"/>
              </a:defRPr>
            </a:lvl7pPr>
            <a:lvl8pPr marL="3429000" indent="-228600" fontAlgn="base">
              <a:lnSpc>
                <a:spcPct val="90000"/>
              </a:lnSpc>
              <a:spcBef>
                <a:spcPts val="500"/>
              </a:spcBef>
              <a:spcAft>
                <a:spcPct val="0"/>
              </a:spcAft>
              <a:buFont typeface="Arial" panose="020B0604020202020204" pitchFamily="34" charset="0"/>
              <a:buChar char="•"/>
              <a:defRPr>
                <a:solidFill>
                  <a:srgbClr val="7F7F7F"/>
                </a:solidFill>
                <a:latin typeface="Calibri" panose="020F0502020204030204" pitchFamily="34" charset="0"/>
                <a:ea typeface="幼圆" panose="02010509060101010101" pitchFamily="49" charset="-122"/>
              </a:defRPr>
            </a:lvl8pPr>
            <a:lvl9pPr marL="3886200" indent="-228600" fontAlgn="base">
              <a:lnSpc>
                <a:spcPct val="90000"/>
              </a:lnSpc>
              <a:spcBef>
                <a:spcPts val="500"/>
              </a:spcBef>
              <a:spcAft>
                <a:spcPct val="0"/>
              </a:spcAft>
              <a:buFont typeface="Arial" panose="020B0604020202020204" pitchFamily="34" charset="0"/>
              <a:buChar char="•"/>
              <a:defRPr>
                <a:solidFill>
                  <a:srgbClr val="7F7F7F"/>
                </a:solidFill>
                <a:latin typeface="Calibri" panose="020F0502020204030204" pitchFamily="34" charset="0"/>
                <a:ea typeface="幼圆" panose="02010509060101010101" pitchFamily="49" charset="-122"/>
              </a:defRPr>
            </a:lvl9pPr>
          </a:lstStyle>
          <a:p>
            <a:pPr>
              <a:buNone/>
            </a:pPr>
            <a:r>
              <a:rPr lang="zh-CN" altLang="en-US" sz="2000" b="1" dirty="0">
                <a:solidFill>
                  <a:schemeClr val="accent1"/>
                </a:solidFill>
                <a:latin typeface="微软雅黑" panose="020B0503020204020204" pitchFamily="34" charset="-122"/>
                <a:ea typeface="微软雅黑" panose="020B0503020204020204" pitchFamily="34" charset="-122"/>
              </a:rPr>
              <a:t>使用效果</a:t>
            </a:r>
            <a:endParaRPr lang="zh-CN" altLang="en-US" sz="2000" b="1" dirty="0">
              <a:solidFill>
                <a:schemeClr val="accent1"/>
              </a:solidFill>
              <a:latin typeface="微软雅黑" panose="020B0503020204020204" pitchFamily="34" charset="-122"/>
              <a:ea typeface="微软雅黑" panose="020B0503020204020204" pitchFamily="34" charset="-122"/>
            </a:endParaRPr>
          </a:p>
        </p:txBody>
      </p:sp>
      <p:sp>
        <p:nvSpPr>
          <p:cNvPr id="13" name="任意多边形 12"/>
          <p:cNvSpPr/>
          <p:nvPr>
            <p:custDataLst>
              <p:tags r:id="rId10"/>
            </p:custDataLst>
          </p:nvPr>
        </p:nvSpPr>
        <p:spPr>
          <a:xfrm>
            <a:off x="2222838" y="2299906"/>
            <a:ext cx="1358429" cy="666714"/>
          </a:xfrm>
          <a:custGeom>
            <a:avLst/>
            <a:gdLst>
              <a:gd name="connsiteX0" fmla="*/ 0 w 2881560"/>
              <a:gd name="connsiteY0" fmla="*/ 0 h 2025869"/>
              <a:gd name="connsiteX1" fmla="*/ 409902 w 2881560"/>
              <a:gd name="connsiteY1" fmla="*/ 0 h 2025869"/>
              <a:gd name="connsiteX2" fmla="*/ 409902 w 2881560"/>
              <a:gd name="connsiteY2" fmla="*/ 1694793 h 2025869"/>
              <a:gd name="connsiteX3" fmla="*/ 2881560 w 2881560"/>
              <a:gd name="connsiteY3" fmla="*/ 1694793 h 2025869"/>
              <a:gd name="connsiteX4" fmla="*/ 2881560 w 2881560"/>
              <a:gd name="connsiteY4" fmla="*/ 2025869 h 2025869"/>
              <a:gd name="connsiteX5" fmla="*/ 0 w 2881560"/>
              <a:gd name="connsiteY5" fmla="*/ 2025869 h 2025869"/>
              <a:gd name="connsiteX0-1" fmla="*/ 2881560 w 2973000"/>
              <a:gd name="connsiteY0-2" fmla="*/ 1694793 h 2025869"/>
              <a:gd name="connsiteX1-3" fmla="*/ 2881560 w 2973000"/>
              <a:gd name="connsiteY1-4" fmla="*/ 2025869 h 2025869"/>
              <a:gd name="connsiteX2-5" fmla="*/ 0 w 2973000"/>
              <a:gd name="connsiteY2-6" fmla="*/ 2025869 h 2025869"/>
              <a:gd name="connsiteX3-7" fmla="*/ 0 w 2973000"/>
              <a:gd name="connsiteY3-8" fmla="*/ 0 h 2025869"/>
              <a:gd name="connsiteX4-9" fmla="*/ 409902 w 2973000"/>
              <a:gd name="connsiteY4-10" fmla="*/ 0 h 2025869"/>
              <a:gd name="connsiteX5-11" fmla="*/ 409902 w 2973000"/>
              <a:gd name="connsiteY5-12" fmla="*/ 1694793 h 2025869"/>
              <a:gd name="connsiteX6" fmla="*/ 2973000 w 2973000"/>
              <a:gd name="connsiteY6" fmla="*/ 1786233 h 2025869"/>
              <a:gd name="connsiteX0-13" fmla="*/ 2881560 w 2881560"/>
              <a:gd name="connsiteY0-14" fmla="*/ 1694793 h 2025869"/>
              <a:gd name="connsiteX1-15" fmla="*/ 2881560 w 2881560"/>
              <a:gd name="connsiteY1-16" fmla="*/ 2025869 h 2025869"/>
              <a:gd name="connsiteX2-17" fmla="*/ 0 w 2881560"/>
              <a:gd name="connsiteY2-18" fmla="*/ 2025869 h 2025869"/>
              <a:gd name="connsiteX3-19" fmla="*/ 0 w 2881560"/>
              <a:gd name="connsiteY3-20" fmla="*/ 0 h 2025869"/>
              <a:gd name="connsiteX4-21" fmla="*/ 409902 w 2881560"/>
              <a:gd name="connsiteY4-22" fmla="*/ 0 h 2025869"/>
              <a:gd name="connsiteX5-23" fmla="*/ 409902 w 2881560"/>
              <a:gd name="connsiteY5-24" fmla="*/ 1694793 h 2025869"/>
              <a:gd name="connsiteX0-25" fmla="*/ 2881560 w 2881560"/>
              <a:gd name="connsiteY0-26" fmla="*/ 1694793 h 2025869"/>
              <a:gd name="connsiteX1-27" fmla="*/ 2881560 w 2881560"/>
              <a:gd name="connsiteY1-28" fmla="*/ 2025869 h 2025869"/>
              <a:gd name="connsiteX2-29" fmla="*/ 0 w 2881560"/>
              <a:gd name="connsiteY2-30" fmla="*/ 2025869 h 2025869"/>
              <a:gd name="connsiteX3-31" fmla="*/ 0 w 2881560"/>
              <a:gd name="connsiteY3-32" fmla="*/ 0 h 2025869"/>
              <a:gd name="connsiteX4-33" fmla="*/ 409902 w 2881560"/>
              <a:gd name="connsiteY4-34" fmla="*/ 0 h 2025869"/>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881560" h="2025869">
                <a:moveTo>
                  <a:pt x="2881560" y="1694793"/>
                </a:moveTo>
                <a:lnTo>
                  <a:pt x="2881560" y="2025869"/>
                </a:lnTo>
                <a:lnTo>
                  <a:pt x="0" y="2025869"/>
                </a:lnTo>
                <a:lnTo>
                  <a:pt x="0" y="0"/>
                </a:lnTo>
                <a:lnTo>
                  <a:pt x="409902" y="0"/>
                </a:lnTo>
              </a:path>
            </a:pathLst>
          </a:custGeom>
          <a:noFill/>
          <a:ln w="12700" cap="flat" cmpd="sng" algn="ctr">
            <a:solidFill>
              <a:schemeClr val="accent1"/>
            </a:solidFill>
            <a:prstDash val="solid"/>
            <a:miter lim="800000"/>
          </a:ln>
          <a:effectLst/>
        </p:spPr>
        <p:txBody>
          <a:bodyPr anchor="ctr"/>
          <a:lstStyle/>
          <a:p>
            <a:pPr algn="ctr">
              <a:defRPr/>
            </a:pPr>
            <a:endParaRPr lang="zh-CN" altLang="en-US" sz="1280" kern="0" dirty="0">
              <a:solidFill>
                <a:prstClr val="white"/>
              </a:solidFill>
            </a:endParaRPr>
          </a:p>
        </p:txBody>
      </p:sp>
    </p:spTree>
    <p:custDataLst>
      <p:tags r:id="rId11"/>
    </p:custDataLst>
  </p:cSld>
  <p:clrMapOvr>
    <a:masterClrMapping/>
  </p:clrMapOvr>
  <p:transition spd="slow" advClick="0" advTm="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heel(1)">
                                      <p:cBhvr>
                                        <p:cTn id="7" dur="2000"/>
                                        <p:tgtEl>
                                          <p:spTgt spid="1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5"/>
                                        </p:tgtEl>
                                        <p:attrNameLst>
                                          <p:attrName>style.visibility</p:attrName>
                                        </p:attrNameLst>
                                      </p:cBhvr>
                                      <p:to>
                                        <p:strVal val="visible"/>
                                      </p:to>
                                    </p:set>
                                    <p:animEffect transition="in" filter="fade">
                                      <p:cBhvr>
                                        <p:cTn id="10" dur="500"/>
                                        <p:tgtEl>
                                          <p:spTgt spid="3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098"/>
                                        </p:tgtEl>
                                        <p:attrNameLst>
                                          <p:attrName>style.visibility</p:attrName>
                                        </p:attrNameLst>
                                      </p:cBhvr>
                                      <p:to>
                                        <p:strVal val="visible"/>
                                      </p:to>
                                    </p:set>
                                    <p:animEffect transition="in" filter="fade">
                                      <p:cBhvr>
                                        <p:cTn id="13" dur="500"/>
                                        <p:tgtEl>
                                          <p:spTgt spid="4098"/>
                                        </p:tgtEl>
                                      </p:cBhvr>
                                    </p:animEffect>
                                  </p:childTnLst>
                                </p:cTn>
                              </p:par>
                            </p:childTnLst>
                          </p:cTn>
                        </p:par>
                        <p:par>
                          <p:cTn id="14" fill="hold">
                            <p:stCondLst>
                              <p:cond delay="2000"/>
                            </p:stCondLst>
                            <p:childTnLst>
                              <p:par>
                                <p:cTn id="15" presetID="47" presetClass="entr" presetSubtype="0" fill="hold" grpId="0" nodeType="afterEffect">
                                  <p:stCondLst>
                                    <p:cond delay="0"/>
                                  </p:stCondLst>
                                  <p:childTnLst>
                                    <p:set>
                                      <p:cBhvr>
                                        <p:cTn id="16" dur="1" fill="hold">
                                          <p:stCondLst>
                                            <p:cond delay="0"/>
                                          </p:stCondLst>
                                        </p:cTn>
                                        <p:tgtEl>
                                          <p:spTgt spid="36"/>
                                        </p:tgtEl>
                                        <p:attrNameLst>
                                          <p:attrName>style.visibility</p:attrName>
                                        </p:attrNameLst>
                                      </p:cBhvr>
                                      <p:to>
                                        <p:strVal val="visible"/>
                                      </p:to>
                                    </p:set>
                                    <p:animEffect transition="in" filter="fade">
                                      <p:cBhvr>
                                        <p:cTn id="17" dur="1000"/>
                                        <p:tgtEl>
                                          <p:spTgt spid="36"/>
                                        </p:tgtEl>
                                      </p:cBhvr>
                                    </p:animEffect>
                                    <p:anim calcmode="lin" valueType="num">
                                      <p:cBhvr>
                                        <p:cTn id="18" dur="1000" fill="hold"/>
                                        <p:tgtEl>
                                          <p:spTgt spid="36"/>
                                        </p:tgtEl>
                                        <p:attrNameLst>
                                          <p:attrName>ppt_x</p:attrName>
                                        </p:attrNameLst>
                                      </p:cBhvr>
                                      <p:tavLst>
                                        <p:tav tm="0">
                                          <p:val>
                                            <p:strVal val="#ppt_x"/>
                                          </p:val>
                                        </p:tav>
                                        <p:tav tm="100000">
                                          <p:val>
                                            <p:strVal val="#ppt_x"/>
                                          </p:val>
                                        </p:tav>
                                      </p:tavLst>
                                    </p:anim>
                                    <p:anim calcmode="lin" valueType="num">
                                      <p:cBhvr>
                                        <p:cTn id="19" dur="1000" fill="hold"/>
                                        <p:tgtEl>
                                          <p:spTgt spid="36"/>
                                        </p:tgtEl>
                                        <p:attrNameLst>
                                          <p:attrName>ppt_y</p:attrName>
                                        </p:attrNameLst>
                                      </p:cBhvr>
                                      <p:tavLst>
                                        <p:tav tm="0">
                                          <p:val>
                                            <p:strVal val="#ppt_y-.1"/>
                                          </p:val>
                                        </p:tav>
                                        <p:tav tm="100000">
                                          <p:val>
                                            <p:strVal val="#ppt_y"/>
                                          </p:val>
                                        </p:tav>
                                      </p:tavLst>
                                    </p:anim>
                                  </p:childTnLst>
                                </p:cTn>
                              </p:par>
                            </p:childTnLst>
                          </p:cTn>
                        </p:par>
                        <p:par>
                          <p:cTn id="20" fill="hold">
                            <p:stCondLst>
                              <p:cond delay="3000"/>
                            </p:stCondLst>
                            <p:childTnLst>
                              <p:par>
                                <p:cTn id="21" presetID="10" presetClass="entr" presetSubtype="0" fill="hold" grpId="0" nodeType="afterEffect">
                                  <p:stCondLst>
                                    <p:cond delay="0"/>
                                  </p:stCondLst>
                                  <p:childTnLst>
                                    <p:set>
                                      <p:cBhvr>
                                        <p:cTn id="22" dur="1" fill="hold">
                                          <p:stCondLst>
                                            <p:cond delay="0"/>
                                          </p:stCondLst>
                                        </p:cTn>
                                        <p:tgtEl>
                                          <p:spTgt spid="37"/>
                                        </p:tgtEl>
                                        <p:attrNameLst>
                                          <p:attrName>style.visibility</p:attrName>
                                        </p:attrNameLst>
                                      </p:cBhvr>
                                      <p:to>
                                        <p:strVal val="visible"/>
                                      </p:to>
                                    </p:set>
                                    <p:animEffect transition="in" filter="fade">
                                      <p:cBhvr>
                                        <p:cTn id="23" dur="500"/>
                                        <p:tgtEl>
                                          <p:spTgt spid="37"/>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8"/>
                                        </p:tgtEl>
                                        <p:attrNameLst>
                                          <p:attrName>style.visibility</p:attrName>
                                        </p:attrNameLst>
                                      </p:cBhvr>
                                      <p:to>
                                        <p:strVal val="visible"/>
                                      </p:to>
                                    </p:set>
                                    <p:animEffect transition="in" filter="fade">
                                      <p:cBhvr>
                                        <p:cTn id="26" dur="500"/>
                                        <p:tgtEl>
                                          <p:spTgt spid="38"/>
                                        </p:tgtEl>
                                      </p:cBhvr>
                                    </p:animEffect>
                                  </p:childTnLst>
                                </p:cTn>
                              </p:par>
                            </p:childTnLst>
                          </p:cTn>
                        </p:par>
                        <p:par>
                          <p:cTn id="27" fill="hold">
                            <p:stCondLst>
                              <p:cond delay="3500"/>
                            </p:stCondLst>
                            <p:childTnLst>
                              <p:par>
                                <p:cTn id="28" presetID="10" presetClass="entr" presetSubtype="0" fill="hold" nodeType="afterEffect">
                                  <p:stCondLst>
                                    <p:cond delay="0"/>
                                  </p:stCondLst>
                                  <p:childTnLst>
                                    <p:set>
                                      <p:cBhvr>
                                        <p:cTn id="29" dur="1" fill="hold">
                                          <p:stCondLst>
                                            <p:cond delay="0"/>
                                          </p:stCondLst>
                                        </p:cTn>
                                        <p:tgtEl>
                                          <p:spTgt spid="4100"/>
                                        </p:tgtEl>
                                        <p:attrNameLst>
                                          <p:attrName>style.visibility</p:attrName>
                                        </p:attrNameLst>
                                      </p:cBhvr>
                                      <p:to>
                                        <p:strVal val="visible"/>
                                      </p:to>
                                    </p:set>
                                    <p:animEffect transition="in" filter="fade">
                                      <p:cBhvr>
                                        <p:cTn id="30" dur="500"/>
                                        <p:tgtEl>
                                          <p:spTgt spid="4100"/>
                                        </p:tgtEl>
                                      </p:cBhvr>
                                    </p:animEffect>
                                  </p:childTnLst>
                                </p:cTn>
                              </p:par>
                            </p:childTnLst>
                          </p:cTn>
                        </p:par>
                        <p:par>
                          <p:cTn id="31" fill="hold">
                            <p:stCondLst>
                              <p:cond delay="4000"/>
                            </p:stCondLst>
                            <p:childTnLst>
                              <p:par>
                                <p:cTn id="32" presetID="47" presetClass="entr" presetSubtype="0" fill="hold" grpId="0" nodeType="afterEffect">
                                  <p:stCondLst>
                                    <p:cond delay="0"/>
                                  </p:stCondLst>
                                  <p:childTnLst>
                                    <p:set>
                                      <p:cBhvr>
                                        <p:cTn id="33" dur="1" fill="hold">
                                          <p:stCondLst>
                                            <p:cond delay="0"/>
                                          </p:stCondLst>
                                        </p:cTn>
                                        <p:tgtEl>
                                          <p:spTgt spid="4105"/>
                                        </p:tgtEl>
                                        <p:attrNameLst>
                                          <p:attrName>style.visibility</p:attrName>
                                        </p:attrNameLst>
                                      </p:cBhvr>
                                      <p:to>
                                        <p:strVal val="visible"/>
                                      </p:to>
                                    </p:set>
                                    <p:animEffect transition="in" filter="fade">
                                      <p:cBhvr>
                                        <p:cTn id="34" dur="1000"/>
                                        <p:tgtEl>
                                          <p:spTgt spid="4105"/>
                                        </p:tgtEl>
                                      </p:cBhvr>
                                    </p:animEffect>
                                    <p:anim calcmode="lin" valueType="num">
                                      <p:cBhvr>
                                        <p:cTn id="35" dur="1000" fill="hold"/>
                                        <p:tgtEl>
                                          <p:spTgt spid="4105"/>
                                        </p:tgtEl>
                                        <p:attrNameLst>
                                          <p:attrName>ppt_x</p:attrName>
                                        </p:attrNameLst>
                                      </p:cBhvr>
                                      <p:tavLst>
                                        <p:tav tm="0">
                                          <p:val>
                                            <p:strVal val="#ppt_x"/>
                                          </p:val>
                                        </p:tav>
                                        <p:tav tm="100000">
                                          <p:val>
                                            <p:strVal val="#ppt_x"/>
                                          </p:val>
                                        </p:tav>
                                      </p:tavLst>
                                    </p:anim>
                                    <p:anim calcmode="lin" valueType="num">
                                      <p:cBhvr>
                                        <p:cTn id="36" dur="1000" fill="hold"/>
                                        <p:tgtEl>
                                          <p:spTgt spid="4105"/>
                                        </p:tgtEl>
                                        <p:attrNameLst>
                                          <p:attrName>ppt_y</p:attrName>
                                        </p:attrNameLst>
                                      </p:cBhvr>
                                      <p:tavLst>
                                        <p:tav tm="0">
                                          <p:val>
                                            <p:strVal val="#ppt_y-.1"/>
                                          </p:val>
                                        </p:tav>
                                        <p:tav tm="100000">
                                          <p:val>
                                            <p:strVal val="#ppt_y"/>
                                          </p:val>
                                        </p:tav>
                                      </p:tavLst>
                                    </p:anim>
                                  </p:childTnLst>
                                </p:cTn>
                              </p:par>
                              <p:par>
                                <p:cTn id="37" presetID="47" presetClass="entr" presetSubtype="0" fill="hold" grpId="0" nodeType="withEffect">
                                  <p:stCondLst>
                                    <p:cond delay="0"/>
                                  </p:stCondLst>
                                  <p:childTnLst>
                                    <p:set>
                                      <p:cBhvr>
                                        <p:cTn id="38" dur="1" fill="hold">
                                          <p:stCondLst>
                                            <p:cond delay="0"/>
                                          </p:stCondLst>
                                        </p:cTn>
                                        <p:tgtEl>
                                          <p:spTgt spid="30"/>
                                        </p:tgtEl>
                                        <p:attrNameLst>
                                          <p:attrName>style.visibility</p:attrName>
                                        </p:attrNameLst>
                                      </p:cBhvr>
                                      <p:to>
                                        <p:strVal val="visible"/>
                                      </p:to>
                                    </p:set>
                                    <p:animEffect transition="in" filter="fade">
                                      <p:cBhvr>
                                        <p:cTn id="39" dur="1000"/>
                                        <p:tgtEl>
                                          <p:spTgt spid="30"/>
                                        </p:tgtEl>
                                      </p:cBhvr>
                                    </p:animEffect>
                                    <p:anim calcmode="lin" valueType="num">
                                      <p:cBhvr>
                                        <p:cTn id="40" dur="1000" fill="hold"/>
                                        <p:tgtEl>
                                          <p:spTgt spid="30"/>
                                        </p:tgtEl>
                                        <p:attrNameLst>
                                          <p:attrName>ppt_x</p:attrName>
                                        </p:attrNameLst>
                                      </p:cBhvr>
                                      <p:tavLst>
                                        <p:tav tm="0">
                                          <p:val>
                                            <p:strVal val="#ppt_x"/>
                                          </p:val>
                                        </p:tav>
                                        <p:tav tm="100000">
                                          <p:val>
                                            <p:strVal val="#ppt_x"/>
                                          </p:val>
                                        </p:tav>
                                      </p:tavLst>
                                    </p:anim>
                                    <p:anim calcmode="lin" valueType="num">
                                      <p:cBhvr>
                                        <p:cTn id="41" dur="1000" fill="hold"/>
                                        <p:tgtEl>
                                          <p:spTgt spid="3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8" grpId="0"/>
      <p:bldP spid="30" grpId="0"/>
      <p:bldP spid="35" grpId="0"/>
      <p:bldP spid="36" grpId="0" animBg="1"/>
      <p:bldP spid="37" grpId="0" animBg="1"/>
      <p:bldP spid="38" grpId="0" animBg="1"/>
      <p:bldP spid="4105" grpId="0"/>
      <p:bldP spid="13"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TextBox 74"/>
          <p:cNvSpPr txBox="1"/>
          <p:nvPr/>
        </p:nvSpPr>
        <p:spPr>
          <a:xfrm>
            <a:off x="3421802" y="2733728"/>
            <a:ext cx="967740" cy="267335"/>
          </a:xfrm>
          <a:prstGeom prst="rect">
            <a:avLst/>
          </a:prstGeom>
          <a:noFill/>
        </p:spPr>
        <p:txBody>
          <a:bodyPr wrap="none" lIns="65021" tIns="32510" rIns="65021" bIns="32510" rtlCol="0">
            <a:spAutoFit/>
          </a:bodyPr>
          <a:lstStyle/>
          <a:p>
            <a:pPr algn="just">
              <a:lnSpc>
                <a:spcPct val="120000"/>
              </a:lnSpc>
            </a:pPr>
            <a:r>
              <a:rPr lang="zh-CN" altLang="en-US" sz="11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请替换文内容</a:t>
            </a:r>
            <a:endParaRPr lang="en-GB" sz="11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8" name="TextBox 77"/>
          <p:cNvSpPr txBox="1"/>
          <p:nvPr/>
        </p:nvSpPr>
        <p:spPr>
          <a:xfrm>
            <a:off x="4667011" y="3227575"/>
            <a:ext cx="1118590" cy="268753"/>
          </a:xfrm>
          <a:prstGeom prst="rect">
            <a:avLst/>
          </a:prstGeom>
          <a:noFill/>
        </p:spPr>
        <p:txBody>
          <a:bodyPr wrap="none" lIns="65021" tIns="32510" rIns="65021" bIns="32510" rtlCol="0">
            <a:spAutoFit/>
          </a:bodyPr>
          <a:lstStyle/>
          <a:p>
            <a:pPr algn="just">
              <a:lnSpc>
                <a:spcPct val="120000"/>
              </a:lnSpc>
            </a:pPr>
            <a:r>
              <a:rPr lang="zh-CN" altLang="en-US" sz="11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请替换文字内容</a:t>
            </a:r>
            <a:endParaRPr lang="en-GB" sz="11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9" name="TextBox 78"/>
          <p:cNvSpPr txBox="1"/>
          <p:nvPr/>
        </p:nvSpPr>
        <p:spPr>
          <a:xfrm>
            <a:off x="4667011" y="2414532"/>
            <a:ext cx="1118590" cy="268753"/>
          </a:xfrm>
          <a:prstGeom prst="rect">
            <a:avLst/>
          </a:prstGeom>
          <a:noFill/>
        </p:spPr>
        <p:txBody>
          <a:bodyPr wrap="none" lIns="65021" tIns="32510" rIns="65021" bIns="32510" rtlCol="0">
            <a:spAutoFit/>
          </a:bodyPr>
          <a:lstStyle/>
          <a:p>
            <a:pPr algn="just">
              <a:lnSpc>
                <a:spcPct val="120000"/>
              </a:lnSpc>
            </a:pPr>
            <a:r>
              <a:rPr lang="zh-CN" altLang="en-US" sz="11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请替换文字内容</a:t>
            </a:r>
            <a:endParaRPr lang="en-GB" sz="11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0" name="TextBox 79"/>
          <p:cNvSpPr txBox="1"/>
          <p:nvPr/>
        </p:nvSpPr>
        <p:spPr>
          <a:xfrm>
            <a:off x="4667011" y="1655198"/>
            <a:ext cx="1118590" cy="268753"/>
          </a:xfrm>
          <a:prstGeom prst="rect">
            <a:avLst/>
          </a:prstGeom>
          <a:noFill/>
        </p:spPr>
        <p:txBody>
          <a:bodyPr wrap="none" lIns="65021" tIns="32510" rIns="65021" bIns="32510" rtlCol="0">
            <a:spAutoFit/>
          </a:bodyPr>
          <a:lstStyle/>
          <a:p>
            <a:pPr algn="just">
              <a:lnSpc>
                <a:spcPct val="120000"/>
              </a:lnSpc>
            </a:pPr>
            <a:r>
              <a:rPr lang="zh-CN" altLang="en-US" sz="11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请替换文字内容</a:t>
            </a:r>
            <a:endParaRPr lang="en-GB" sz="11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1" name="TextBox 80"/>
          <p:cNvSpPr txBox="1"/>
          <p:nvPr/>
        </p:nvSpPr>
        <p:spPr>
          <a:xfrm>
            <a:off x="3391253" y="1993043"/>
            <a:ext cx="1028837" cy="250290"/>
          </a:xfrm>
          <a:prstGeom prst="rect">
            <a:avLst/>
          </a:prstGeom>
          <a:noFill/>
        </p:spPr>
        <p:txBody>
          <a:bodyPr wrap="none" lIns="65021" tIns="32510" rIns="65021" bIns="32510" rtlCol="0">
            <a:spAutoFit/>
          </a:bodyPr>
          <a:lstStyle/>
          <a:p>
            <a:pPr algn="just">
              <a:lnSpc>
                <a:spcPct val="120000"/>
              </a:lnSpc>
            </a:pPr>
            <a:r>
              <a:rPr lang="zh-CN" altLang="en-US" sz="10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请替换文字内容</a:t>
            </a:r>
            <a:endParaRPr lang="en-GB" sz="10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1" name="文本框 40"/>
          <p:cNvSpPr txBox="1"/>
          <p:nvPr/>
        </p:nvSpPr>
        <p:spPr>
          <a:xfrm>
            <a:off x="1344930" y="922655"/>
            <a:ext cx="6454140" cy="3538220"/>
          </a:xfrm>
          <a:prstGeom prst="rect">
            <a:avLst/>
          </a:prstGeom>
          <a:noFill/>
        </p:spPr>
        <p:txBody>
          <a:bodyPr wrap="square" rtlCol="0" anchor="t">
            <a:spAutoFit/>
          </a:bodyPr>
          <a:p>
            <a:pPr marL="285750" indent="-285750">
              <a:lnSpc>
                <a:spcPct val="200000"/>
              </a:lnSpc>
              <a:spcBef>
                <a:spcPct val="0"/>
              </a:spcBef>
              <a:buClr>
                <a:srgbClr val="6EBEE1"/>
              </a:buClr>
              <a:buFont typeface="Wingdings" panose="05000000000000000000" charset="0"/>
              <a:buChar char=""/>
            </a:pPr>
            <a:r>
              <a:rPr lang="zh-CN" altLang="zh-CN" sz="1400" dirty="0">
                <a:latin typeface="微软雅黑" panose="020B0503020204020204" pitchFamily="34" charset="-122"/>
                <a:ea typeface="微软雅黑" panose="020B0503020204020204" pitchFamily="34" charset="-122"/>
                <a:sym typeface="+mn-ea"/>
              </a:rPr>
              <a:t>通过全媒体编采系统建设及其配套流程体系的搭建，针对的实际应用</a:t>
            </a:r>
            <a:r>
              <a:rPr lang="zh-CN" altLang="zh-CN" sz="1400" dirty="0" smtClean="0">
                <a:latin typeface="微软雅黑" panose="020B0503020204020204" pitchFamily="34" charset="-122"/>
                <a:ea typeface="微软雅黑" panose="020B0503020204020204" pitchFamily="34" charset="-122"/>
                <a:sym typeface="+mn-ea"/>
              </a:rPr>
              <a:t>需求</a:t>
            </a:r>
            <a:r>
              <a:rPr lang="zh-CN" altLang="en-US" sz="1400" dirty="0">
                <a:latin typeface="微软雅黑" panose="020B0503020204020204" pitchFamily="34" charset="-122"/>
                <a:ea typeface="微软雅黑" panose="020B0503020204020204" pitchFamily="34" charset="-122"/>
                <a:sym typeface="+mn-ea"/>
              </a:rPr>
              <a:t>，</a:t>
            </a:r>
            <a:r>
              <a:rPr lang="zh-CN" altLang="zh-CN" sz="1400" dirty="0" smtClean="0">
                <a:latin typeface="微软雅黑" panose="020B0503020204020204" pitchFamily="34" charset="-122"/>
                <a:ea typeface="微软雅黑" panose="020B0503020204020204" pitchFamily="34" charset="-122"/>
                <a:sym typeface="+mn-ea"/>
              </a:rPr>
              <a:t>做到本地</a:t>
            </a:r>
            <a:r>
              <a:rPr lang="zh-CN" altLang="zh-CN" sz="1400" dirty="0">
                <a:latin typeface="微软雅黑" panose="020B0503020204020204" pitchFamily="34" charset="-122"/>
                <a:ea typeface="微软雅黑" panose="020B0503020204020204" pitchFamily="34" charset="-122"/>
                <a:sym typeface="+mn-ea"/>
              </a:rPr>
              <a:t>、异地、移动办公作业；在整体应用过程中加大互联网新闻内容资源的采集、加工、审核、编辑、流转、发布的工作处理效率，并使</a:t>
            </a:r>
            <a:r>
              <a:rPr lang="zh-CN" altLang="en-US" sz="1400" dirty="0" smtClean="0">
                <a:latin typeface="微软雅黑" panose="020B0503020204020204" pitchFamily="34" charset="-122"/>
                <a:ea typeface="微软雅黑" panose="020B0503020204020204" pitchFamily="34" charset="-122"/>
                <a:sym typeface="+mn-ea"/>
              </a:rPr>
              <a:t>各</a:t>
            </a:r>
            <a:r>
              <a:rPr lang="zh-CN" altLang="en-US" sz="1400" dirty="0">
                <a:latin typeface="微软雅黑" panose="020B0503020204020204" pitchFamily="34" charset="-122"/>
                <a:ea typeface="微软雅黑" panose="020B0503020204020204" pitchFamily="34" charset="-122"/>
                <a:sym typeface="+mn-ea"/>
              </a:rPr>
              <a:t>部门</a:t>
            </a:r>
            <a:r>
              <a:rPr lang="zh-CN" altLang="zh-CN" sz="1400" dirty="0" smtClean="0">
                <a:latin typeface="微软雅黑" panose="020B0503020204020204" pitchFamily="34" charset="-122"/>
                <a:ea typeface="微软雅黑" panose="020B0503020204020204" pitchFamily="34" charset="-122"/>
                <a:sym typeface="+mn-ea"/>
              </a:rPr>
              <a:t>的</a:t>
            </a:r>
            <a:r>
              <a:rPr lang="zh-CN" altLang="zh-CN" sz="1400" dirty="0">
                <a:latin typeface="微软雅黑" panose="020B0503020204020204" pitchFamily="34" charset="-122"/>
                <a:ea typeface="微软雅黑" panose="020B0503020204020204" pitchFamily="34" charset="-122"/>
                <a:sym typeface="+mn-ea"/>
              </a:rPr>
              <a:t>流程管理具有高度的协调性和</a:t>
            </a:r>
            <a:r>
              <a:rPr lang="zh-CN" altLang="zh-CN" sz="1400" dirty="0" smtClean="0">
                <a:latin typeface="微软雅黑" panose="020B0503020204020204" pitchFamily="34" charset="-122"/>
                <a:ea typeface="微软雅黑" panose="020B0503020204020204" pitchFamily="34" charset="-122"/>
                <a:sym typeface="+mn-ea"/>
              </a:rPr>
              <a:t>统一性</a:t>
            </a:r>
            <a:r>
              <a:rPr lang="zh-CN" altLang="en-US" sz="1400" dirty="0">
                <a:latin typeface="微软雅黑" panose="020B0503020204020204" pitchFamily="34" charset="-122"/>
                <a:ea typeface="微软雅黑" panose="020B0503020204020204" pitchFamily="34" charset="-122"/>
                <a:sym typeface="+mn-ea"/>
              </a:rPr>
              <a:t>。</a:t>
            </a:r>
            <a:endParaRPr lang="en-US" altLang="zh-CN" sz="1400" dirty="0" smtClean="0">
              <a:latin typeface="微软雅黑" panose="020B0503020204020204" pitchFamily="34" charset="-122"/>
              <a:ea typeface="微软雅黑" panose="020B0503020204020204" pitchFamily="34" charset="-122"/>
            </a:endParaRPr>
          </a:p>
          <a:p>
            <a:pPr marL="285750" indent="-285750">
              <a:lnSpc>
                <a:spcPct val="200000"/>
              </a:lnSpc>
              <a:spcBef>
                <a:spcPct val="0"/>
              </a:spcBef>
              <a:buClr>
                <a:srgbClr val="6EBEE1"/>
              </a:buClr>
              <a:buFont typeface="Wingdings" panose="05000000000000000000" charset="0"/>
              <a:buChar char=""/>
            </a:pPr>
            <a:r>
              <a:rPr lang="zh-CN" altLang="zh-CN" sz="1400" dirty="0">
                <a:latin typeface="微软雅黑" panose="020B0503020204020204" pitchFamily="34" charset="-122"/>
                <a:ea typeface="微软雅黑" panose="020B0503020204020204" pitchFamily="34" charset="-122"/>
                <a:sym typeface="+mn-ea"/>
              </a:rPr>
              <a:t>将全媒介的新闻稿件（包括文字、图片、音视频、文档等）的编审流程化；实时动态的对版面流程管理；整体系统数据可灵活共享。进而实现了传统媒体与新媒体系统衔接之间的数据共享，为融合发展及日后的业务开展提供更广泛的信息化平台</a:t>
            </a:r>
            <a:r>
              <a:rPr lang="zh-CN" altLang="zh-CN" sz="1400" dirty="0" smtClean="0">
                <a:latin typeface="微软雅黑" panose="020B0503020204020204" pitchFamily="34" charset="-122"/>
                <a:ea typeface="微软雅黑" panose="020B0503020204020204" pitchFamily="34" charset="-122"/>
                <a:sym typeface="+mn-ea"/>
              </a:rPr>
              <a:t>。</a:t>
            </a:r>
            <a:endParaRPr lang="zh-CN" altLang="en-US" sz="1400" smtClean="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800" advClick="0" advTm="0">
        <p:circle/>
      </p:transition>
    </mc:Choice>
    <mc:Fallback>
      <p:transition spd="slow" advClick="0" advTm="0">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6" presetClass="entr" presetSubtype="0" fill="hold" grpId="0" nodeType="afterEffect">
                                  <p:stCondLst>
                                    <p:cond delay="0"/>
                                  </p:stCondLst>
                                  <p:iterate type="lt">
                                    <p:tmPct val="10000"/>
                                  </p:iterate>
                                  <p:childTnLst>
                                    <p:set>
                                      <p:cBhvr>
                                        <p:cTn id="6" dur="1" fill="hold">
                                          <p:stCondLst>
                                            <p:cond delay="0"/>
                                          </p:stCondLst>
                                        </p:cTn>
                                        <p:tgtEl>
                                          <p:spTgt spid="80"/>
                                        </p:tgtEl>
                                        <p:attrNameLst>
                                          <p:attrName>style.visibility</p:attrName>
                                        </p:attrNameLst>
                                      </p:cBhvr>
                                      <p:to>
                                        <p:strVal val="visible"/>
                                      </p:to>
                                    </p:set>
                                    <p:anim by="(-#ppt_w*2)" calcmode="lin" valueType="num">
                                      <p:cBhvr rctx="PPT">
                                        <p:cTn id="7" dur="500" autoRev="1" fill="hold">
                                          <p:stCondLst>
                                            <p:cond delay="0"/>
                                          </p:stCondLst>
                                        </p:cTn>
                                        <p:tgtEl>
                                          <p:spTgt spid="80"/>
                                        </p:tgtEl>
                                        <p:attrNameLst>
                                          <p:attrName>ppt_w</p:attrName>
                                        </p:attrNameLst>
                                      </p:cBhvr>
                                    </p:anim>
                                    <p:anim by="(#ppt_w*0.50)" calcmode="lin" valueType="num">
                                      <p:cBhvr>
                                        <p:cTn id="8" dur="500" decel="50000" autoRev="1" fill="hold">
                                          <p:stCondLst>
                                            <p:cond delay="0"/>
                                          </p:stCondLst>
                                        </p:cTn>
                                        <p:tgtEl>
                                          <p:spTgt spid="80"/>
                                        </p:tgtEl>
                                        <p:attrNameLst>
                                          <p:attrName>ppt_x</p:attrName>
                                        </p:attrNameLst>
                                      </p:cBhvr>
                                    </p:anim>
                                    <p:anim from="(-#ppt_h/2)" to="(#ppt_y)" calcmode="lin" valueType="num">
                                      <p:cBhvr>
                                        <p:cTn id="9" dur="1000" fill="hold">
                                          <p:stCondLst>
                                            <p:cond delay="0"/>
                                          </p:stCondLst>
                                        </p:cTn>
                                        <p:tgtEl>
                                          <p:spTgt spid="80"/>
                                        </p:tgtEl>
                                        <p:attrNameLst>
                                          <p:attrName>ppt_y</p:attrName>
                                        </p:attrNameLst>
                                      </p:cBhvr>
                                    </p:anim>
                                    <p:animRot by="21600000">
                                      <p:cBhvr>
                                        <p:cTn id="10" dur="1000" fill="hold">
                                          <p:stCondLst>
                                            <p:cond delay="0"/>
                                          </p:stCondLst>
                                        </p:cTn>
                                        <p:tgtEl>
                                          <p:spTgt spid="80"/>
                                        </p:tgtEl>
                                        <p:attrNameLst>
                                          <p:attrName>r</p:attrName>
                                        </p:attrNameLst>
                                      </p:cBhvr>
                                    </p:animRot>
                                  </p:childTnLst>
                                </p:cTn>
                              </p:par>
                              <p:par>
                                <p:cTn id="11" presetID="56" presetClass="entr" presetSubtype="0" fill="hold" grpId="0" nodeType="withEffect">
                                  <p:stCondLst>
                                    <p:cond delay="0"/>
                                  </p:stCondLst>
                                  <p:iterate type="lt">
                                    <p:tmPct val="10000"/>
                                  </p:iterate>
                                  <p:childTnLst>
                                    <p:set>
                                      <p:cBhvr>
                                        <p:cTn id="12" dur="1" fill="hold">
                                          <p:stCondLst>
                                            <p:cond delay="0"/>
                                          </p:stCondLst>
                                        </p:cTn>
                                        <p:tgtEl>
                                          <p:spTgt spid="81"/>
                                        </p:tgtEl>
                                        <p:attrNameLst>
                                          <p:attrName>style.visibility</p:attrName>
                                        </p:attrNameLst>
                                      </p:cBhvr>
                                      <p:to>
                                        <p:strVal val="visible"/>
                                      </p:to>
                                    </p:set>
                                    <p:anim by="(-#ppt_w*2)" calcmode="lin" valueType="num">
                                      <p:cBhvr rctx="PPT">
                                        <p:cTn id="13" dur="500" autoRev="1" fill="hold">
                                          <p:stCondLst>
                                            <p:cond delay="0"/>
                                          </p:stCondLst>
                                        </p:cTn>
                                        <p:tgtEl>
                                          <p:spTgt spid="81"/>
                                        </p:tgtEl>
                                        <p:attrNameLst>
                                          <p:attrName>ppt_w</p:attrName>
                                        </p:attrNameLst>
                                      </p:cBhvr>
                                    </p:anim>
                                    <p:anim by="(#ppt_w*0.50)" calcmode="lin" valueType="num">
                                      <p:cBhvr>
                                        <p:cTn id="14" dur="500" decel="50000" autoRev="1" fill="hold">
                                          <p:stCondLst>
                                            <p:cond delay="0"/>
                                          </p:stCondLst>
                                        </p:cTn>
                                        <p:tgtEl>
                                          <p:spTgt spid="81"/>
                                        </p:tgtEl>
                                        <p:attrNameLst>
                                          <p:attrName>ppt_x</p:attrName>
                                        </p:attrNameLst>
                                      </p:cBhvr>
                                    </p:anim>
                                    <p:anim from="(-#ppt_h/2)" to="(#ppt_y)" calcmode="lin" valueType="num">
                                      <p:cBhvr>
                                        <p:cTn id="15" dur="1000" fill="hold">
                                          <p:stCondLst>
                                            <p:cond delay="0"/>
                                          </p:stCondLst>
                                        </p:cTn>
                                        <p:tgtEl>
                                          <p:spTgt spid="81"/>
                                        </p:tgtEl>
                                        <p:attrNameLst>
                                          <p:attrName>ppt_y</p:attrName>
                                        </p:attrNameLst>
                                      </p:cBhvr>
                                    </p:anim>
                                    <p:animRot by="21600000">
                                      <p:cBhvr>
                                        <p:cTn id="16" dur="1000" fill="hold">
                                          <p:stCondLst>
                                            <p:cond delay="0"/>
                                          </p:stCondLst>
                                        </p:cTn>
                                        <p:tgtEl>
                                          <p:spTgt spid="81"/>
                                        </p:tgtEl>
                                        <p:attrNameLst>
                                          <p:attrName>r</p:attrName>
                                        </p:attrNameLst>
                                      </p:cBhvr>
                                    </p:animRot>
                                  </p:childTnLst>
                                </p:cTn>
                              </p:par>
                              <p:par>
                                <p:cTn id="17" presetID="56" presetClass="entr" presetSubtype="0" fill="hold" grpId="0" nodeType="withEffect">
                                  <p:stCondLst>
                                    <p:cond delay="0"/>
                                  </p:stCondLst>
                                  <p:iterate type="lt">
                                    <p:tmPct val="10000"/>
                                  </p:iterate>
                                  <p:childTnLst>
                                    <p:set>
                                      <p:cBhvr>
                                        <p:cTn id="18" dur="1" fill="hold">
                                          <p:stCondLst>
                                            <p:cond delay="0"/>
                                          </p:stCondLst>
                                        </p:cTn>
                                        <p:tgtEl>
                                          <p:spTgt spid="75"/>
                                        </p:tgtEl>
                                        <p:attrNameLst>
                                          <p:attrName>style.visibility</p:attrName>
                                        </p:attrNameLst>
                                      </p:cBhvr>
                                      <p:to>
                                        <p:strVal val="visible"/>
                                      </p:to>
                                    </p:set>
                                    <p:anim by="(-#ppt_w*2)" calcmode="lin" valueType="num">
                                      <p:cBhvr rctx="PPT">
                                        <p:cTn id="19" dur="500" autoRev="1" fill="hold">
                                          <p:stCondLst>
                                            <p:cond delay="0"/>
                                          </p:stCondLst>
                                        </p:cTn>
                                        <p:tgtEl>
                                          <p:spTgt spid="75"/>
                                        </p:tgtEl>
                                        <p:attrNameLst>
                                          <p:attrName>ppt_w</p:attrName>
                                        </p:attrNameLst>
                                      </p:cBhvr>
                                    </p:anim>
                                    <p:anim by="(#ppt_w*0.50)" calcmode="lin" valueType="num">
                                      <p:cBhvr>
                                        <p:cTn id="20" dur="500" decel="50000" autoRev="1" fill="hold">
                                          <p:stCondLst>
                                            <p:cond delay="0"/>
                                          </p:stCondLst>
                                        </p:cTn>
                                        <p:tgtEl>
                                          <p:spTgt spid="75"/>
                                        </p:tgtEl>
                                        <p:attrNameLst>
                                          <p:attrName>ppt_x</p:attrName>
                                        </p:attrNameLst>
                                      </p:cBhvr>
                                    </p:anim>
                                    <p:anim from="(-#ppt_h/2)" to="(#ppt_y)" calcmode="lin" valueType="num">
                                      <p:cBhvr>
                                        <p:cTn id="21" dur="1000" fill="hold">
                                          <p:stCondLst>
                                            <p:cond delay="0"/>
                                          </p:stCondLst>
                                        </p:cTn>
                                        <p:tgtEl>
                                          <p:spTgt spid="75"/>
                                        </p:tgtEl>
                                        <p:attrNameLst>
                                          <p:attrName>ppt_y</p:attrName>
                                        </p:attrNameLst>
                                      </p:cBhvr>
                                    </p:anim>
                                    <p:animRot by="21600000">
                                      <p:cBhvr>
                                        <p:cTn id="22" dur="1000" fill="hold">
                                          <p:stCondLst>
                                            <p:cond delay="0"/>
                                          </p:stCondLst>
                                        </p:cTn>
                                        <p:tgtEl>
                                          <p:spTgt spid="75"/>
                                        </p:tgtEl>
                                        <p:attrNameLst>
                                          <p:attrName>r</p:attrName>
                                        </p:attrNameLst>
                                      </p:cBhvr>
                                    </p:animRot>
                                  </p:childTnLst>
                                </p:cTn>
                              </p:par>
                              <p:par>
                                <p:cTn id="23" presetID="56" presetClass="entr" presetSubtype="0" fill="hold" grpId="0" nodeType="withEffect">
                                  <p:stCondLst>
                                    <p:cond delay="0"/>
                                  </p:stCondLst>
                                  <p:iterate type="lt">
                                    <p:tmPct val="10000"/>
                                  </p:iterate>
                                  <p:childTnLst>
                                    <p:set>
                                      <p:cBhvr>
                                        <p:cTn id="24" dur="1" fill="hold">
                                          <p:stCondLst>
                                            <p:cond delay="0"/>
                                          </p:stCondLst>
                                        </p:cTn>
                                        <p:tgtEl>
                                          <p:spTgt spid="78"/>
                                        </p:tgtEl>
                                        <p:attrNameLst>
                                          <p:attrName>style.visibility</p:attrName>
                                        </p:attrNameLst>
                                      </p:cBhvr>
                                      <p:to>
                                        <p:strVal val="visible"/>
                                      </p:to>
                                    </p:set>
                                    <p:anim by="(-#ppt_w*2)" calcmode="lin" valueType="num">
                                      <p:cBhvr rctx="PPT">
                                        <p:cTn id="25" dur="500" autoRev="1" fill="hold">
                                          <p:stCondLst>
                                            <p:cond delay="0"/>
                                          </p:stCondLst>
                                        </p:cTn>
                                        <p:tgtEl>
                                          <p:spTgt spid="78"/>
                                        </p:tgtEl>
                                        <p:attrNameLst>
                                          <p:attrName>ppt_w</p:attrName>
                                        </p:attrNameLst>
                                      </p:cBhvr>
                                    </p:anim>
                                    <p:anim by="(#ppt_w*0.50)" calcmode="lin" valueType="num">
                                      <p:cBhvr>
                                        <p:cTn id="26" dur="500" decel="50000" autoRev="1" fill="hold">
                                          <p:stCondLst>
                                            <p:cond delay="0"/>
                                          </p:stCondLst>
                                        </p:cTn>
                                        <p:tgtEl>
                                          <p:spTgt spid="78"/>
                                        </p:tgtEl>
                                        <p:attrNameLst>
                                          <p:attrName>ppt_x</p:attrName>
                                        </p:attrNameLst>
                                      </p:cBhvr>
                                    </p:anim>
                                    <p:anim from="(-#ppt_h/2)" to="(#ppt_y)" calcmode="lin" valueType="num">
                                      <p:cBhvr>
                                        <p:cTn id="27" dur="1000" fill="hold">
                                          <p:stCondLst>
                                            <p:cond delay="0"/>
                                          </p:stCondLst>
                                        </p:cTn>
                                        <p:tgtEl>
                                          <p:spTgt spid="78"/>
                                        </p:tgtEl>
                                        <p:attrNameLst>
                                          <p:attrName>ppt_y</p:attrName>
                                        </p:attrNameLst>
                                      </p:cBhvr>
                                    </p:anim>
                                    <p:animRot by="21600000">
                                      <p:cBhvr>
                                        <p:cTn id="28" dur="1000" fill="hold">
                                          <p:stCondLst>
                                            <p:cond delay="0"/>
                                          </p:stCondLst>
                                        </p:cTn>
                                        <p:tgtEl>
                                          <p:spTgt spid="78"/>
                                        </p:tgtEl>
                                        <p:attrNameLst>
                                          <p:attrName>r</p:attrName>
                                        </p:attrNameLst>
                                      </p:cBhvr>
                                    </p:animRot>
                                  </p:childTnLst>
                                </p:cTn>
                              </p:par>
                              <p:par>
                                <p:cTn id="29" presetID="56" presetClass="entr" presetSubtype="0" fill="hold" grpId="0" nodeType="withEffect">
                                  <p:stCondLst>
                                    <p:cond delay="0"/>
                                  </p:stCondLst>
                                  <p:iterate type="lt">
                                    <p:tmPct val="10000"/>
                                  </p:iterate>
                                  <p:childTnLst>
                                    <p:set>
                                      <p:cBhvr>
                                        <p:cTn id="30" dur="1" fill="hold">
                                          <p:stCondLst>
                                            <p:cond delay="0"/>
                                          </p:stCondLst>
                                        </p:cTn>
                                        <p:tgtEl>
                                          <p:spTgt spid="79"/>
                                        </p:tgtEl>
                                        <p:attrNameLst>
                                          <p:attrName>style.visibility</p:attrName>
                                        </p:attrNameLst>
                                      </p:cBhvr>
                                      <p:to>
                                        <p:strVal val="visible"/>
                                      </p:to>
                                    </p:set>
                                    <p:anim by="(-#ppt_w*2)" calcmode="lin" valueType="num">
                                      <p:cBhvr rctx="PPT">
                                        <p:cTn id="31" dur="500" autoRev="1" fill="hold">
                                          <p:stCondLst>
                                            <p:cond delay="0"/>
                                          </p:stCondLst>
                                        </p:cTn>
                                        <p:tgtEl>
                                          <p:spTgt spid="79"/>
                                        </p:tgtEl>
                                        <p:attrNameLst>
                                          <p:attrName>ppt_w</p:attrName>
                                        </p:attrNameLst>
                                      </p:cBhvr>
                                    </p:anim>
                                    <p:anim by="(#ppt_w*0.50)" calcmode="lin" valueType="num">
                                      <p:cBhvr>
                                        <p:cTn id="32" dur="500" decel="50000" autoRev="1" fill="hold">
                                          <p:stCondLst>
                                            <p:cond delay="0"/>
                                          </p:stCondLst>
                                        </p:cTn>
                                        <p:tgtEl>
                                          <p:spTgt spid="79"/>
                                        </p:tgtEl>
                                        <p:attrNameLst>
                                          <p:attrName>ppt_x</p:attrName>
                                        </p:attrNameLst>
                                      </p:cBhvr>
                                    </p:anim>
                                    <p:anim from="(-#ppt_h/2)" to="(#ppt_y)" calcmode="lin" valueType="num">
                                      <p:cBhvr>
                                        <p:cTn id="33" dur="1000" fill="hold">
                                          <p:stCondLst>
                                            <p:cond delay="0"/>
                                          </p:stCondLst>
                                        </p:cTn>
                                        <p:tgtEl>
                                          <p:spTgt spid="79"/>
                                        </p:tgtEl>
                                        <p:attrNameLst>
                                          <p:attrName>ppt_y</p:attrName>
                                        </p:attrNameLst>
                                      </p:cBhvr>
                                    </p:anim>
                                    <p:animRot by="21600000">
                                      <p:cBhvr>
                                        <p:cTn id="34" dur="1000" fill="hold">
                                          <p:stCondLst>
                                            <p:cond delay="0"/>
                                          </p:stCondLst>
                                        </p:cTn>
                                        <p:tgtEl>
                                          <p:spTgt spid="7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p:bldP spid="78" grpId="0"/>
      <p:bldP spid="79" grpId="0"/>
      <p:bldP spid="80" grpId="0"/>
      <p:bldP spid="81"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rotWithShape="1">
          <a:blip r:embed="rId1"/>
          <a:srcRect b="12089"/>
          <a:stretch>
            <a:fillRect/>
          </a:stretch>
        </p:blipFill>
        <p:spPr>
          <a:xfrm>
            <a:off x="1431" y="1944"/>
            <a:ext cx="9144018" cy="5143144"/>
          </a:xfrm>
          <a:prstGeom prst="rect">
            <a:avLst/>
          </a:prstGeom>
        </p:spPr>
      </p:pic>
      <p:sp>
        <p:nvSpPr>
          <p:cNvPr id="12" name="矩形 11"/>
          <p:cNvSpPr/>
          <p:nvPr/>
        </p:nvSpPr>
        <p:spPr>
          <a:xfrm>
            <a:off x="1139404" y="1643173"/>
            <a:ext cx="3230880" cy="1014730"/>
          </a:xfrm>
          <a:prstGeom prst="rect">
            <a:avLst/>
          </a:prstGeom>
        </p:spPr>
        <p:txBody>
          <a:bodyPr wrap="none">
            <a:spAutoFit/>
          </a:bodyPr>
          <a:lstStyle/>
          <a:p>
            <a:pPr>
              <a:defRPr/>
            </a:pPr>
            <a:r>
              <a:rPr lang="zh-CN" altLang="en-US" sz="60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谢谢观看</a:t>
            </a:r>
            <a:endParaRPr lang="zh-CN" altLang="en-US" sz="60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cSld>
  <p:clrMapOvr>
    <a:masterClrMapping/>
  </p:clrMapOvr>
  <p:transition spd="slow" advClick="0" advTm="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1000" fill="hold"/>
                                        <p:tgtEl>
                                          <p:spTgt spid="10"/>
                                        </p:tgtEl>
                                        <p:attrNameLst>
                                          <p:attrName>ppt_w</p:attrName>
                                        </p:attrNameLst>
                                      </p:cBhvr>
                                      <p:tavLst>
                                        <p:tav tm="0">
                                          <p:val>
                                            <p:strVal val="#ppt_w+.3"/>
                                          </p:val>
                                        </p:tav>
                                        <p:tav tm="100000">
                                          <p:val>
                                            <p:strVal val="#ppt_w"/>
                                          </p:val>
                                        </p:tav>
                                      </p:tavLst>
                                    </p:anim>
                                    <p:anim calcmode="lin" valueType="num">
                                      <p:cBhvr>
                                        <p:cTn id="8" dur="1000" fill="hold"/>
                                        <p:tgtEl>
                                          <p:spTgt spid="10"/>
                                        </p:tgtEl>
                                        <p:attrNameLst>
                                          <p:attrName>ppt_h</p:attrName>
                                        </p:attrNameLst>
                                      </p:cBhvr>
                                      <p:tavLst>
                                        <p:tav tm="0">
                                          <p:val>
                                            <p:strVal val="#ppt_h"/>
                                          </p:val>
                                        </p:tav>
                                        <p:tav tm="100000">
                                          <p:val>
                                            <p:strVal val="#ppt_h"/>
                                          </p:val>
                                        </p:tav>
                                      </p:tavLst>
                                    </p:anim>
                                    <p:animEffect transition="in" filter="fade">
                                      <p:cBhvr>
                                        <p:cTn id="9" dur="1000"/>
                                        <p:tgtEl>
                                          <p:spTgt spid="10"/>
                                        </p:tgtEl>
                                      </p:cBhvr>
                                    </p:animEffect>
                                  </p:childTnLst>
                                </p:cTn>
                              </p:par>
                            </p:childTnLst>
                          </p:cTn>
                        </p:par>
                        <p:par>
                          <p:cTn id="10" fill="hold">
                            <p:stCondLst>
                              <p:cond delay="1000"/>
                            </p:stCondLst>
                            <p:childTnLst>
                              <p:par>
                                <p:cTn id="11" presetID="41" presetClass="entr" presetSubtype="0" fill="hold" grpId="0" nodeType="afterEffect">
                                  <p:stCondLst>
                                    <p:cond delay="0"/>
                                  </p:stCondLst>
                                  <p:iterate type="lt">
                                    <p:tmPct val="10000"/>
                                  </p:iterate>
                                  <p:childTnLst>
                                    <p:set>
                                      <p:cBhvr>
                                        <p:cTn id="12" dur="1" fill="hold">
                                          <p:stCondLst>
                                            <p:cond delay="0"/>
                                          </p:stCondLst>
                                        </p:cTn>
                                        <p:tgtEl>
                                          <p:spTgt spid="12"/>
                                        </p:tgtEl>
                                        <p:attrNameLst>
                                          <p:attrName>style.visibility</p:attrName>
                                        </p:attrNameLst>
                                      </p:cBhvr>
                                      <p:to>
                                        <p:strVal val="visible"/>
                                      </p:to>
                                    </p:set>
                                    <p:anim calcmode="lin" valueType="num">
                                      <p:cBhvr>
                                        <p:cTn id="13" dur="500" fill="hold"/>
                                        <p:tgtEl>
                                          <p:spTgt spid="12"/>
                                        </p:tgtEl>
                                        <p:attrNameLst>
                                          <p:attrName>ppt_x</p:attrName>
                                        </p:attrNameLst>
                                      </p:cBhvr>
                                      <p:tavLst>
                                        <p:tav tm="0">
                                          <p:val>
                                            <p:strVal val="#ppt_x"/>
                                          </p:val>
                                        </p:tav>
                                        <p:tav tm="50000">
                                          <p:val>
                                            <p:strVal val="#ppt_x+.1"/>
                                          </p:val>
                                        </p:tav>
                                        <p:tav tm="100000">
                                          <p:val>
                                            <p:strVal val="#ppt_x"/>
                                          </p:val>
                                        </p:tav>
                                      </p:tavLst>
                                    </p:anim>
                                    <p:anim calcmode="lin" valueType="num">
                                      <p:cBhvr>
                                        <p:cTn id="14" dur="500" fill="hold"/>
                                        <p:tgtEl>
                                          <p:spTgt spid="12"/>
                                        </p:tgtEl>
                                        <p:attrNameLst>
                                          <p:attrName>ppt_y</p:attrName>
                                        </p:attrNameLst>
                                      </p:cBhvr>
                                      <p:tavLst>
                                        <p:tav tm="0">
                                          <p:val>
                                            <p:strVal val="#ppt_y"/>
                                          </p:val>
                                        </p:tav>
                                        <p:tav tm="100000">
                                          <p:val>
                                            <p:strVal val="#ppt_y"/>
                                          </p:val>
                                        </p:tav>
                                      </p:tavLst>
                                    </p:anim>
                                    <p:anim calcmode="lin" valueType="num">
                                      <p:cBhvr>
                                        <p:cTn id="15" dur="500" fill="hold"/>
                                        <p:tgtEl>
                                          <p:spTgt spid="12"/>
                                        </p:tgtEl>
                                        <p:attrNameLst>
                                          <p:attrName>ppt_h</p:attrName>
                                        </p:attrNameLst>
                                      </p:cBhvr>
                                      <p:tavLst>
                                        <p:tav tm="0">
                                          <p:val>
                                            <p:strVal val="#ppt_h/10"/>
                                          </p:val>
                                        </p:tav>
                                        <p:tav tm="50000">
                                          <p:val>
                                            <p:strVal val="#ppt_h+.01"/>
                                          </p:val>
                                        </p:tav>
                                        <p:tav tm="100000">
                                          <p:val>
                                            <p:strVal val="#ppt_h"/>
                                          </p:val>
                                        </p:tav>
                                      </p:tavLst>
                                    </p:anim>
                                    <p:anim calcmode="lin" valueType="num">
                                      <p:cBhvr>
                                        <p:cTn id="16" dur="500" fill="hold"/>
                                        <p:tgtEl>
                                          <p:spTgt spid="12"/>
                                        </p:tgtEl>
                                        <p:attrNameLst>
                                          <p:attrName>ppt_w</p:attrName>
                                        </p:attrNameLst>
                                      </p:cBhvr>
                                      <p:tavLst>
                                        <p:tav tm="0">
                                          <p:val>
                                            <p:strVal val="#ppt_w/10"/>
                                          </p:val>
                                        </p:tav>
                                        <p:tav tm="50000">
                                          <p:val>
                                            <p:strVal val="#ppt_w+.01"/>
                                          </p:val>
                                        </p:tav>
                                        <p:tav tm="100000">
                                          <p:val>
                                            <p:strVal val="#ppt_w"/>
                                          </p:val>
                                        </p:tav>
                                      </p:tavLst>
                                    </p:anim>
                                    <p:animEffect transition="in" filter="fade">
                                      <p:cBhvr>
                                        <p:cTn id="17" dur="500" tmFilter="0,0; .5, 1; 1, 1"/>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26770" y="782320"/>
            <a:ext cx="7193915" cy="2306955"/>
          </a:xfrm>
          <a:prstGeom prst="rect">
            <a:avLst/>
          </a:prstGeom>
          <a:noFill/>
        </p:spPr>
        <p:txBody>
          <a:bodyPr wrap="square" rtlCol="0">
            <a:spAutoFit/>
          </a:bodyPr>
          <a:p>
            <a:pPr marL="285750" indent="-285750" algn="l">
              <a:lnSpc>
                <a:spcPct val="150000"/>
              </a:lnSpc>
              <a:buClr>
                <a:srgbClr val="6EBEE1"/>
              </a:buClr>
              <a:buFont typeface="Wingdings" panose="05000000000000000000" charset="0"/>
              <a:buChar char=""/>
            </a:pPr>
            <a:r>
              <a:rPr lang="zh-CN" altLang="en-US" sz="140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根据对报社传统采编流程深入了解并结合对新媒体的发展研究，通过流程再造使得报社采编更加合理，效率更高。</a:t>
            </a:r>
            <a:endPar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a:p>
            <a:pPr marL="285750" indent="-285750" algn="l">
              <a:lnSpc>
                <a:spcPct val="150000"/>
              </a:lnSpc>
              <a:buClr>
                <a:srgbClr val="6EBEE1"/>
              </a:buClr>
              <a:buFont typeface="Wingdings" panose="05000000000000000000" charset="0"/>
              <a:buChar char=""/>
            </a:pP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sym typeface="+mn-ea"/>
              </a:rPr>
              <a:t>南方工报全媒体采编系统主要针对新闻生产中采和写不分离的现状，通过系统规范流程，分离采写过程，达到理顺流程，提高效率的目地。</a:t>
            </a:r>
            <a:endPar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a:p>
            <a:pPr marL="285750" indent="-285750" algn="l">
              <a:lnSpc>
                <a:spcPct val="150000"/>
              </a:lnSpc>
              <a:buClr>
                <a:srgbClr val="6EBEE1"/>
              </a:buClr>
              <a:buFont typeface="Wingdings" panose="05000000000000000000" charset="0"/>
              <a:buChar char=""/>
            </a:pP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sym typeface="+mn-ea"/>
              </a:rPr>
              <a:t>同时, 它还能采集处理音频,视频等多媒体格式内容, 丰富新媒体内容的表现形式． 能够实现全天候,全平台的发布多媒体格式的新闻信息。</a:t>
            </a:r>
            <a:endParaRPr lang="zh-CN" altLang="en-US" sz="140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285750" indent="-285750" algn="l">
              <a:buClr>
                <a:srgbClr val="6EBEE1"/>
              </a:buClr>
              <a:buFont typeface="Wingdings" panose="05000000000000000000" charset="0"/>
              <a:buChar char=""/>
            </a:pPr>
            <a:endParaRPr lang="zh-CN" altLang="en-US"/>
          </a:p>
        </p:txBody>
      </p:sp>
      <p:pic>
        <p:nvPicPr>
          <p:cNvPr id="3" name="图片 2"/>
          <p:cNvPicPr>
            <a:picLocks noChangeAspect="1"/>
          </p:cNvPicPr>
          <p:nvPr/>
        </p:nvPicPr>
        <p:blipFill>
          <a:blip r:embed="rId1"/>
          <a:stretch>
            <a:fillRect/>
          </a:stretch>
        </p:blipFill>
        <p:spPr>
          <a:xfrm>
            <a:off x="899795" y="2980690"/>
            <a:ext cx="7344410" cy="1645920"/>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advClick="0" advTm="0">
        <p15:prstTrans prst="fallOver"/>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par>
                          <p:cTn id="11" fill="hold">
                            <p:stCondLst>
                              <p:cond delay="0"/>
                            </p:stCondLst>
                            <p:childTnLst>
                              <p:par>
                                <p:cTn id="12" presetID="2" presetClass="entr" presetSubtype="4" fill="hold" nodeType="after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additive="base">
                                        <p:cTn id="14" dur="500" fill="hold"/>
                                        <p:tgtEl>
                                          <p:spTgt spid="3"/>
                                        </p:tgtEl>
                                        <p:attrNameLst>
                                          <p:attrName>ppt_x</p:attrName>
                                        </p:attrNameLst>
                                      </p:cBhvr>
                                      <p:tavLst>
                                        <p:tav tm="0">
                                          <p:val>
                                            <p:strVal val="#ppt_x"/>
                                          </p:val>
                                        </p:tav>
                                        <p:tav tm="100000">
                                          <p:val>
                                            <p:strVal val="#ppt_x"/>
                                          </p:val>
                                        </p:tav>
                                      </p:tavLst>
                                    </p:anim>
                                    <p:anim calcmode="lin" valueType="num">
                                      <p:cBhvr additive="base">
                                        <p:cTn id="15"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图片 19" descr="674923459"/>
          <p:cNvPicPr>
            <a:picLocks noChangeAspect="1"/>
          </p:cNvPicPr>
          <p:nvPr/>
        </p:nvPicPr>
        <p:blipFill>
          <a:blip r:embed="rId1"/>
          <a:stretch>
            <a:fillRect/>
          </a:stretch>
        </p:blipFill>
        <p:spPr>
          <a:xfrm>
            <a:off x="1989455" y="356235"/>
            <a:ext cx="5164455" cy="4888865"/>
          </a:xfrm>
          <a:prstGeom prst="rect">
            <a:avLst/>
          </a:prstGeom>
        </p:spPr>
      </p:pic>
      <p:sp>
        <p:nvSpPr>
          <p:cNvPr id="2" name="文本框 1"/>
          <p:cNvSpPr txBox="1"/>
          <p:nvPr/>
        </p:nvSpPr>
        <p:spPr>
          <a:xfrm>
            <a:off x="882007" y="644525"/>
            <a:ext cx="1198880" cy="337185"/>
          </a:xfrm>
          <a:prstGeom prst="rect">
            <a:avLst/>
          </a:prstGeom>
          <a:noFill/>
        </p:spPr>
        <p:txBody>
          <a:bodyPr wrap="none" rtlCol="0">
            <a:spAutoFit/>
          </a:bodyPr>
          <a:p>
            <a:r>
              <a:rPr lang="zh-CN" altLang="en-US" sz="1600" b="1">
                <a:solidFill>
                  <a:schemeClr val="bg1">
                    <a:lumMod val="65000"/>
                  </a:schemeClr>
                </a:solidFill>
                <a:latin typeface="微软雅黑" panose="020B0503020204020204" pitchFamily="34" charset="-122"/>
                <a:ea typeface="微软雅黑" panose="020B0503020204020204" pitchFamily="34" charset="-122"/>
              </a:rPr>
              <a:t>系统流程图</a:t>
            </a:r>
            <a:endParaRPr lang="zh-CN" altLang="en-US" sz="1600" b="1">
              <a:solidFill>
                <a:schemeClr val="bg1">
                  <a:lumMod val="6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advClick="0" advTm="0">
        <p15:prstTrans prst="fallOver"/>
      </p:transition>
    </mc:Choice>
    <mc:Fallback>
      <p:transition spd="slow" advClick="0" advTm="0">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82007" y="658495"/>
            <a:ext cx="1198880" cy="337185"/>
          </a:xfrm>
          <a:prstGeom prst="rect">
            <a:avLst/>
          </a:prstGeom>
          <a:noFill/>
        </p:spPr>
        <p:txBody>
          <a:bodyPr wrap="none" rtlCol="0">
            <a:spAutoFit/>
          </a:bodyPr>
          <a:p>
            <a:r>
              <a:rPr lang="zh-CN" altLang="en-US" sz="1600" b="1">
                <a:solidFill>
                  <a:schemeClr val="bg1">
                    <a:lumMod val="65000"/>
                  </a:schemeClr>
                </a:solidFill>
                <a:latin typeface="微软雅黑" panose="020B0503020204020204" pitchFamily="34" charset="-122"/>
                <a:ea typeface="微软雅黑" panose="020B0503020204020204" pitchFamily="34" charset="-122"/>
              </a:rPr>
              <a:t>工作流程图</a:t>
            </a:r>
            <a:endParaRPr lang="zh-CN" altLang="en-US" sz="1600" b="1">
              <a:solidFill>
                <a:schemeClr val="bg1">
                  <a:lumMod val="65000"/>
                </a:schemeClr>
              </a:solidFill>
              <a:latin typeface="微软雅黑" panose="020B0503020204020204" pitchFamily="34" charset="-122"/>
              <a:ea typeface="微软雅黑" panose="020B0503020204020204" pitchFamily="34" charset="-122"/>
            </a:endParaRPr>
          </a:p>
        </p:txBody>
      </p:sp>
      <p:pic>
        <p:nvPicPr>
          <p:cNvPr id="6" name="图片 5" descr="11.png"/>
          <p:cNvPicPr>
            <a:picLocks noChangeAspect="1"/>
          </p:cNvPicPr>
          <p:nvPr/>
        </p:nvPicPr>
        <p:blipFill>
          <a:blip r:embed="rId1"/>
          <a:stretch>
            <a:fillRect/>
          </a:stretch>
        </p:blipFill>
        <p:spPr>
          <a:xfrm>
            <a:off x="285750" y="1156970"/>
            <a:ext cx="8572500" cy="3810000"/>
          </a:xfrm>
          <a:prstGeom prst="rect">
            <a:avLst/>
          </a:prstGeom>
          <a:effectLst>
            <a:outerShdw blurRad="50800" dist="38100" dir="2700000" algn="tl" rotWithShape="0">
              <a:prstClr val="black">
                <a:alpha val="40000"/>
              </a:prstClr>
            </a:outerShdw>
          </a:effectLst>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advClick="0" advTm="0">
        <p15:prstTrans prst="fallOver"/>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4"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to="" calcmode="lin" valueType="num">
                                      <p:cBhvr>
                                        <p:cTn id="7" dur="1" fill="hold"/>
                                        <p:tgtEl>
                                          <p:spTgt spid="6"/>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图片 14"/>
          <p:cNvPicPr>
            <a:picLocks noChangeAspect="1"/>
          </p:cNvPicPr>
          <p:nvPr/>
        </p:nvPicPr>
        <p:blipFill>
          <a:blip r:embed="rId1"/>
          <a:stretch>
            <a:fillRect/>
          </a:stretch>
        </p:blipFill>
        <p:spPr>
          <a:xfrm>
            <a:off x="-18" y="-2994"/>
            <a:ext cx="9144018" cy="5148082"/>
          </a:xfrm>
          <a:prstGeom prst="rect">
            <a:avLst/>
          </a:prstGeom>
        </p:spPr>
      </p:pic>
      <p:sp>
        <p:nvSpPr>
          <p:cNvPr id="4098" name="文本框 28"/>
          <p:cNvSpPr txBox="1">
            <a:spLocks noChangeArrowheads="1"/>
          </p:cNvSpPr>
          <p:nvPr>
            <p:custDataLst>
              <p:tags r:id="rId2"/>
            </p:custDataLst>
          </p:nvPr>
        </p:nvSpPr>
        <p:spPr bwMode="auto">
          <a:xfrm>
            <a:off x="3068297" y="2219635"/>
            <a:ext cx="658380" cy="69171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defPPr>
              <a:defRPr lang="zh-CN"/>
            </a:defPPr>
            <a:lvl1pPr>
              <a:defRPr sz="4400" kern="0">
                <a:solidFill>
                  <a:schemeClr val="accent2"/>
                </a:solidFill>
                <a:latin typeface="华文新魏" panose="02010800040101010101" pitchFamily="2" charset="-122"/>
                <a:ea typeface="华文新魏" panose="02010800040101010101" pitchFamily="2" charset="-122"/>
              </a:defRPr>
            </a:lvl1pPr>
            <a:lvl2pPr marL="742950" indent="-285750">
              <a:lnSpc>
                <a:spcPct val="130000"/>
              </a:lnSpc>
              <a:buFont typeface="Calibri" panose="020F0502020204030204" pitchFamily="34" charset="0"/>
              <a:buChar char=" "/>
              <a:defRPr sz="1600">
                <a:solidFill>
                  <a:schemeClr val="tx1"/>
                </a:solidFill>
                <a:latin typeface="Calibri" panose="020F0502020204030204" pitchFamily="34" charset="0"/>
                <a:ea typeface="幼圆" panose="02010509060101010101" pitchFamily="49" charset="-122"/>
              </a:defRPr>
            </a:lvl2pPr>
            <a:lvl3pPr marL="1143000" indent="-228600">
              <a:lnSpc>
                <a:spcPct val="90000"/>
              </a:lnSpc>
              <a:spcBef>
                <a:spcPts val="500"/>
              </a:spcBef>
              <a:buFont typeface="Arial" panose="020B0604020202020204" pitchFamily="34" charset="0"/>
              <a:buChar char="•"/>
              <a:defRPr sz="2000">
                <a:solidFill>
                  <a:srgbClr val="7F7F7F"/>
                </a:solidFill>
                <a:latin typeface="Calibri" panose="020F0502020204030204" pitchFamily="34" charset="0"/>
                <a:ea typeface="幼圆" panose="02010509060101010101" pitchFamily="49" charset="-122"/>
              </a:defRPr>
            </a:lvl3pPr>
            <a:lvl4pPr marL="1600200" indent="-228600">
              <a:lnSpc>
                <a:spcPct val="90000"/>
              </a:lnSpc>
              <a:spcBef>
                <a:spcPts val="500"/>
              </a:spcBef>
              <a:buFont typeface="Arial" panose="020B0604020202020204" pitchFamily="34" charset="0"/>
              <a:buChar char="•"/>
              <a:defRPr>
                <a:solidFill>
                  <a:srgbClr val="7F7F7F"/>
                </a:solidFill>
                <a:latin typeface="Calibri" panose="020F0502020204030204" pitchFamily="34" charset="0"/>
                <a:ea typeface="幼圆" panose="02010509060101010101" pitchFamily="49" charset="-122"/>
              </a:defRPr>
            </a:lvl4pPr>
            <a:lvl5pPr marL="2057400" indent="-228600">
              <a:lnSpc>
                <a:spcPct val="90000"/>
              </a:lnSpc>
              <a:spcBef>
                <a:spcPts val="500"/>
              </a:spcBef>
              <a:buFont typeface="Arial" panose="020B0604020202020204" pitchFamily="34" charset="0"/>
              <a:buChar char="•"/>
              <a:defRPr>
                <a:solidFill>
                  <a:srgbClr val="7F7F7F"/>
                </a:solidFill>
                <a:latin typeface="Calibri" panose="020F0502020204030204" pitchFamily="34" charset="0"/>
                <a:ea typeface="幼圆" panose="02010509060101010101" pitchFamily="49" charset="-122"/>
              </a:defRPr>
            </a:lvl5pPr>
            <a:lvl6pPr marL="2514600" indent="-228600" fontAlgn="base">
              <a:lnSpc>
                <a:spcPct val="90000"/>
              </a:lnSpc>
              <a:spcBef>
                <a:spcPts val="500"/>
              </a:spcBef>
              <a:spcAft>
                <a:spcPct val="0"/>
              </a:spcAft>
              <a:buFont typeface="Arial" panose="020B0604020202020204" pitchFamily="34" charset="0"/>
              <a:buChar char="•"/>
              <a:defRPr>
                <a:solidFill>
                  <a:srgbClr val="7F7F7F"/>
                </a:solidFill>
                <a:latin typeface="Calibri" panose="020F0502020204030204" pitchFamily="34" charset="0"/>
                <a:ea typeface="幼圆" panose="02010509060101010101" pitchFamily="49" charset="-122"/>
              </a:defRPr>
            </a:lvl6pPr>
            <a:lvl7pPr marL="2971800" indent="-228600" fontAlgn="base">
              <a:lnSpc>
                <a:spcPct val="90000"/>
              </a:lnSpc>
              <a:spcBef>
                <a:spcPts val="500"/>
              </a:spcBef>
              <a:spcAft>
                <a:spcPct val="0"/>
              </a:spcAft>
              <a:buFont typeface="Arial" panose="020B0604020202020204" pitchFamily="34" charset="0"/>
              <a:buChar char="•"/>
              <a:defRPr>
                <a:solidFill>
                  <a:srgbClr val="7F7F7F"/>
                </a:solidFill>
                <a:latin typeface="Calibri" panose="020F0502020204030204" pitchFamily="34" charset="0"/>
                <a:ea typeface="幼圆" panose="02010509060101010101" pitchFamily="49" charset="-122"/>
              </a:defRPr>
            </a:lvl7pPr>
            <a:lvl8pPr marL="3429000" indent="-228600" fontAlgn="base">
              <a:lnSpc>
                <a:spcPct val="90000"/>
              </a:lnSpc>
              <a:spcBef>
                <a:spcPts val="500"/>
              </a:spcBef>
              <a:spcAft>
                <a:spcPct val="0"/>
              </a:spcAft>
              <a:buFont typeface="Arial" panose="020B0604020202020204" pitchFamily="34" charset="0"/>
              <a:buChar char="•"/>
              <a:defRPr>
                <a:solidFill>
                  <a:srgbClr val="7F7F7F"/>
                </a:solidFill>
                <a:latin typeface="Calibri" panose="020F0502020204030204" pitchFamily="34" charset="0"/>
                <a:ea typeface="幼圆" panose="02010509060101010101" pitchFamily="49" charset="-122"/>
              </a:defRPr>
            </a:lvl8pPr>
            <a:lvl9pPr marL="3886200" indent="-228600" fontAlgn="base">
              <a:lnSpc>
                <a:spcPct val="90000"/>
              </a:lnSpc>
              <a:spcBef>
                <a:spcPts val="500"/>
              </a:spcBef>
              <a:spcAft>
                <a:spcPct val="0"/>
              </a:spcAft>
              <a:buFont typeface="Arial" panose="020B0604020202020204" pitchFamily="34" charset="0"/>
              <a:buChar char="•"/>
              <a:defRPr>
                <a:solidFill>
                  <a:srgbClr val="7F7F7F"/>
                </a:solidFill>
                <a:latin typeface="Calibri" panose="020F0502020204030204" pitchFamily="34" charset="0"/>
                <a:ea typeface="幼圆" panose="02010509060101010101" pitchFamily="49" charset="-122"/>
              </a:defRPr>
            </a:lvl9pPr>
          </a:lstStyle>
          <a:p>
            <a:r>
              <a:rPr lang="zh-CN" altLang="en-US" sz="2400" dirty="0">
                <a:latin typeface="微软雅黑" panose="020B0503020204020204" pitchFamily="34" charset="-122"/>
                <a:ea typeface="微软雅黑" panose="020B0503020204020204" pitchFamily="34" charset="-122"/>
              </a:rPr>
              <a:t>章</a:t>
            </a:r>
            <a:endParaRPr lang="zh-CN" altLang="en-US" sz="2400" dirty="0">
              <a:latin typeface="微软雅黑" panose="020B0503020204020204" pitchFamily="34" charset="-122"/>
              <a:ea typeface="微软雅黑" panose="020B0503020204020204" pitchFamily="34" charset="-122"/>
            </a:endParaRPr>
          </a:p>
        </p:txBody>
      </p:sp>
      <p:sp>
        <p:nvSpPr>
          <p:cNvPr id="30" name="文本框 29"/>
          <p:cNvSpPr txBox="1"/>
          <p:nvPr>
            <p:custDataLst>
              <p:tags r:id="rId3"/>
            </p:custDataLst>
          </p:nvPr>
        </p:nvSpPr>
        <p:spPr>
          <a:xfrm>
            <a:off x="4095749" y="2386310"/>
            <a:ext cx="2952098" cy="670285"/>
          </a:xfrm>
          <a:prstGeom prst="rect">
            <a:avLst/>
          </a:prstGeom>
          <a:noFill/>
        </p:spPr>
        <p:txBody>
          <a:bodyPr/>
          <a:lstStyle/>
          <a:p>
            <a:pPr>
              <a:lnSpc>
                <a:spcPct val="130000"/>
              </a:lnSpc>
              <a:defRPr/>
            </a:pPr>
            <a:r>
              <a:rPr lang="zh-CN" altLang="en-US" sz="1400" dirty="0">
                <a:solidFill>
                  <a:schemeClr val="bg1">
                    <a:lumMod val="65000"/>
                  </a:schemeClr>
                </a:solidFill>
                <a:latin typeface="幼圆" panose="02010509060101010101" pitchFamily="49" charset="-122"/>
                <a:ea typeface="幼圆" panose="02010509060101010101" pitchFamily="49" charset="-122"/>
              </a:rPr>
              <a:t>统一内容的录入和输出标准，多形式素材及多平台使用。</a:t>
            </a:r>
            <a:endParaRPr lang="zh-CN" altLang="en-US" sz="1400" dirty="0">
              <a:solidFill>
                <a:schemeClr val="bg1">
                  <a:lumMod val="65000"/>
                </a:schemeClr>
              </a:solidFill>
              <a:latin typeface="幼圆" panose="02010509060101010101" pitchFamily="49" charset="-122"/>
              <a:ea typeface="幼圆" panose="02010509060101010101" pitchFamily="49" charset="-122"/>
            </a:endParaRPr>
          </a:p>
          <a:p>
            <a:pPr>
              <a:lnSpc>
                <a:spcPct val="130000"/>
              </a:lnSpc>
              <a:defRPr/>
            </a:pPr>
            <a:endParaRPr lang="zh-CN" altLang="en-US" sz="900" dirty="0">
              <a:solidFill>
                <a:schemeClr val="bg1">
                  <a:lumMod val="65000"/>
                </a:schemeClr>
              </a:solidFill>
              <a:latin typeface="幼圆" panose="02010509060101010101" pitchFamily="49" charset="-122"/>
              <a:ea typeface="幼圆" panose="02010509060101010101" pitchFamily="49" charset="-122"/>
            </a:endParaRPr>
          </a:p>
        </p:txBody>
      </p:sp>
      <p:grpSp>
        <p:nvGrpSpPr>
          <p:cNvPr id="4100" name="组合 30"/>
          <p:cNvGrpSpPr/>
          <p:nvPr>
            <p:custDataLst>
              <p:tags r:id="rId4"/>
            </p:custDataLst>
          </p:nvPr>
        </p:nvGrpSpPr>
        <p:grpSpPr bwMode="auto">
          <a:xfrm>
            <a:off x="3929070" y="2172010"/>
            <a:ext cx="159535" cy="159535"/>
            <a:chOff x="4202214" y="2995511"/>
            <a:chExt cx="261337" cy="261337"/>
          </a:xfrm>
        </p:grpSpPr>
        <p:sp>
          <p:nvSpPr>
            <p:cNvPr id="32" name="椭圆 31"/>
            <p:cNvSpPr/>
            <p:nvPr/>
          </p:nvSpPr>
          <p:spPr>
            <a:xfrm>
              <a:off x="4202214" y="2995511"/>
              <a:ext cx="261337" cy="261337"/>
            </a:xfrm>
            <a:prstGeom prst="ellipse">
              <a:avLst/>
            </a:prstGeom>
            <a:solidFill>
              <a:schemeClr val="accent1"/>
            </a:solidFill>
            <a:ln w="12700" cap="flat" cmpd="sng" algn="ctr">
              <a:noFill/>
              <a:prstDash val="solid"/>
              <a:miter lim="800000"/>
            </a:ln>
            <a:effectLst/>
          </p:spPr>
          <p:txBody>
            <a:bodyPr anchor="ctr"/>
            <a:lstStyle/>
            <a:p>
              <a:pPr algn="ctr">
                <a:defRPr/>
              </a:pPr>
              <a:endParaRPr lang="zh-CN" altLang="en-US" sz="3000" kern="0" dirty="0">
                <a:solidFill>
                  <a:prstClr val="white"/>
                </a:solidFill>
                <a:latin typeface="Engravers MT" panose="02090707080505020304" pitchFamily="18" charset="0"/>
              </a:endParaRPr>
            </a:p>
          </p:txBody>
        </p:sp>
        <p:sp>
          <p:nvSpPr>
            <p:cNvPr id="33" name="等腰三角形 32"/>
            <p:cNvSpPr/>
            <p:nvPr/>
          </p:nvSpPr>
          <p:spPr>
            <a:xfrm rot="5400000">
              <a:off x="4278274" y="3063771"/>
              <a:ext cx="144320" cy="124818"/>
            </a:xfrm>
            <a:prstGeom prst="triangle">
              <a:avLst/>
            </a:prstGeom>
            <a:solidFill>
              <a:sysClr val="window" lastClr="FFFFFF"/>
            </a:solidFill>
            <a:ln w="12700" cap="flat" cmpd="sng" algn="ctr">
              <a:noFill/>
              <a:prstDash val="solid"/>
              <a:miter lim="800000"/>
            </a:ln>
            <a:effectLst/>
          </p:spPr>
          <p:txBody>
            <a:bodyPr anchor="ctr"/>
            <a:lstStyle/>
            <a:p>
              <a:pPr algn="ctr">
                <a:defRPr/>
              </a:pPr>
              <a:endParaRPr lang="zh-CN" altLang="en-US" sz="1280" kern="0">
                <a:solidFill>
                  <a:prstClr val="white"/>
                </a:solidFill>
              </a:endParaRPr>
            </a:p>
          </p:txBody>
        </p:sp>
      </p:grpSp>
      <p:sp>
        <p:nvSpPr>
          <p:cNvPr id="35" name="文本框 34"/>
          <p:cNvSpPr txBox="1"/>
          <p:nvPr>
            <p:custDataLst>
              <p:tags r:id="rId5"/>
            </p:custDataLst>
          </p:nvPr>
        </p:nvSpPr>
        <p:spPr>
          <a:xfrm>
            <a:off x="2152757" y="1957712"/>
            <a:ext cx="561944" cy="577421"/>
          </a:xfrm>
          <a:prstGeom prst="rect">
            <a:avLst/>
          </a:prstGeom>
          <a:noFill/>
        </p:spPr>
        <p:txBody>
          <a:bodyPr wrap="none"/>
          <a:lstStyle>
            <a:defPPr>
              <a:defRPr lang="zh-CN"/>
            </a:defPPr>
            <a:lvl1pPr>
              <a:defRPr sz="4000">
                <a:solidFill>
                  <a:schemeClr val="bg1">
                    <a:lumMod val="65000"/>
                  </a:schemeClr>
                </a:solidFill>
                <a:latin typeface="华文新魏" panose="02010800040101010101" pitchFamily="2" charset="-122"/>
                <a:ea typeface="华文新魏" panose="02010800040101010101" pitchFamily="2" charset="-122"/>
              </a:defRPr>
            </a:lvl1pPr>
          </a:lstStyle>
          <a:p>
            <a:pPr>
              <a:defRPr/>
            </a:pPr>
            <a:r>
              <a:rPr lang="zh-CN" altLang="en-US" sz="2400" kern="0" dirty="0">
                <a:solidFill>
                  <a:schemeClr val="accent2"/>
                </a:solidFill>
                <a:latin typeface="微软雅黑" panose="020B0503020204020204" pitchFamily="34" charset="-122"/>
                <a:ea typeface="微软雅黑" panose="020B0503020204020204" pitchFamily="34" charset="-122"/>
              </a:rPr>
              <a:t>第</a:t>
            </a:r>
            <a:endParaRPr lang="zh-CN" altLang="en-US" sz="2400" kern="0" dirty="0">
              <a:solidFill>
                <a:schemeClr val="accent2"/>
              </a:solidFill>
              <a:latin typeface="微软雅黑" panose="020B0503020204020204" pitchFamily="34" charset="-122"/>
              <a:ea typeface="微软雅黑" panose="020B0503020204020204" pitchFamily="34" charset="-122"/>
            </a:endParaRPr>
          </a:p>
        </p:txBody>
      </p:sp>
      <p:sp>
        <p:nvSpPr>
          <p:cNvPr id="36" name="椭圆 35"/>
          <p:cNvSpPr/>
          <p:nvPr>
            <p:custDataLst>
              <p:tags r:id="rId6"/>
            </p:custDataLst>
          </p:nvPr>
        </p:nvSpPr>
        <p:spPr>
          <a:xfrm>
            <a:off x="2563499" y="2080337"/>
            <a:ext cx="569087" cy="570278"/>
          </a:xfrm>
          <a:prstGeom prst="ellipse">
            <a:avLst/>
          </a:prstGeom>
          <a:solidFill>
            <a:schemeClr val="accent1"/>
          </a:solidFill>
          <a:ln w="12700" cap="flat" cmpd="sng" algn="ctr">
            <a:noFill/>
            <a:prstDash val="solid"/>
            <a:miter lim="800000"/>
          </a:ln>
          <a:effectLst/>
        </p:spPr>
        <p:txBody>
          <a:bodyPr anchor="ctr"/>
          <a:lstStyle/>
          <a:p>
            <a:pPr algn="ctr">
              <a:defRPr/>
            </a:pPr>
            <a:r>
              <a:rPr lang="en-US" altLang="zh-CN" sz="4400" kern="0" dirty="0">
                <a:solidFill>
                  <a:prstClr val="white"/>
                </a:solidFill>
                <a:latin typeface="微软雅黑" panose="020B0503020204020204" pitchFamily="34" charset="-122"/>
                <a:ea typeface="微软雅黑" panose="020B0503020204020204" pitchFamily="34" charset="-122"/>
              </a:rPr>
              <a:t>2</a:t>
            </a:r>
            <a:endParaRPr lang="zh-CN" altLang="en-US" sz="4400" kern="0" dirty="0">
              <a:solidFill>
                <a:prstClr val="white"/>
              </a:solidFill>
              <a:latin typeface="微软雅黑" panose="020B0503020204020204" pitchFamily="34" charset="-122"/>
              <a:ea typeface="微软雅黑" panose="020B0503020204020204" pitchFamily="34" charset="-122"/>
            </a:endParaRPr>
          </a:p>
        </p:txBody>
      </p:sp>
      <p:sp>
        <p:nvSpPr>
          <p:cNvPr id="37" name="椭圆 36"/>
          <p:cNvSpPr/>
          <p:nvPr>
            <p:custDataLst>
              <p:tags r:id="rId7"/>
            </p:custDataLst>
          </p:nvPr>
        </p:nvSpPr>
        <p:spPr>
          <a:xfrm>
            <a:off x="3196875" y="1966042"/>
            <a:ext cx="242874" cy="244065"/>
          </a:xfrm>
          <a:prstGeom prst="ellipse">
            <a:avLst/>
          </a:prstGeom>
          <a:solidFill>
            <a:schemeClr val="accent1">
              <a:lumMod val="40000"/>
              <a:lumOff val="60000"/>
            </a:schemeClr>
          </a:solidFill>
          <a:ln w="12700" cap="flat" cmpd="sng" algn="ctr">
            <a:noFill/>
            <a:prstDash val="solid"/>
            <a:miter lim="800000"/>
          </a:ln>
          <a:effectLst/>
        </p:spPr>
        <p:txBody>
          <a:bodyPr anchor="ctr"/>
          <a:lstStyle/>
          <a:p>
            <a:pPr algn="ctr">
              <a:defRPr/>
            </a:pPr>
            <a:endParaRPr lang="zh-CN" altLang="en-US" sz="3000" kern="0" dirty="0">
              <a:solidFill>
                <a:prstClr val="white"/>
              </a:solidFill>
              <a:latin typeface="Engravers MT" panose="02090707080505020304" pitchFamily="18" charset="0"/>
            </a:endParaRPr>
          </a:p>
        </p:txBody>
      </p:sp>
      <p:sp>
        <p:nvSpPr>
          <p:cNvPr id="38" name="椭圆 37"/>
          <p:cNvSpPr/>
          <p:nvPr>
            <p:custDataLst>
              <p:tags r:id="rId8"/>
            </p:custDataLst>
          </p:nvPr>
        </p:nvSpPr>
        <p:spPr>
          <a:xfrm flipV="1">
            <a:off x="3658812" y="2339877"/>
            <a:ext cx="114294" cy="114294"/>
          </a:xfrm>
          <a:prstGeom prst="ellipse">
            <a:avLst/>
          </a:prstGeom>
          <a:solidFill>
            <a:schemeClr val="accent1">
              <a:lumMod val="40000"/>
              <a:lumOff val="60000"/>
            </a:schemeClr>
          </a:solidFill>
          <a:ln w="12700" cap="flat" cmpd="sng" algn="ctr">
            <a:noFill/>
            <a:prstDash val="solid"/>
            <a:miter lim="800000"/>
          </a:ln>
          <a:effectLst/>
        </p:spPr>
        <p:txBody>
          <a:bodyPr anchor="ctr"/>
          <a:lstStyle/>
          <a:p>
            <a:pPr algn="ctr">
              <a:defRPr/>
            </a:pPr>
            <a:endParaRPr lang="zh-CN" altLang="en-US" sz="3000" kern="0" dirty="0">
              <a:solidFill>
                <a:prstClr val="white"/>
              </a:solidFill>
              <a:latin typeface="Engravers MT" panose="02090707080505020304" pitchFamily="18" charset="0"/>
            </a:endParaRPr>
          </a:p>
        </p:txBody>
      </p:sp>
      <p:sp>
        <p:nvSpPr>
          <p:cNvPr id="4105" name="文本框 38"/>
          <p:cNvSpPr txBox="1">
            <a:spLocks noChangeArrowheads="1"/>
          </p:cNvSpPr>
          <p:nvPr>
            <p:custDataLst>
              <p:tags r:id="rId9"/>
            </p:custDataLst>
          </p:nvPr>
        </p:nvSpPr>
        <p:spPr bwMode="auto">
          <a:xfrm>
            <a:off x="4165991" y="2063667"/>
            <a:ext cx="2112053" cy="3476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800"/>
              </a:spcBef>
              <a:buClr>
                <a:schemeClr val="accent1"/>
              </a:buClr>
              <a:buSzPct val="60000"/>
              <a:buFont typeface="Wingdings" panose="05000000000000000000" pitchFamily="2" charset="2"/>
              <a:buChar char=""/>
              <a:defRPr sz="2400">
                <a:solidFill>
                  <a:srgbClr val="0382A3"/>
                </a:solidFill>
                <a:latin typeface="Calibri" panose="020F0502020204030204" pitchFamily="34" charset="0"/>
                <a:ea typeface="幼圆" panose="02010509060101010101" pitchFamily="49" charset="-122"/>
              </a:defRPr>
            </a:lvl1pPr>
            <a:lvl2pPr marL="742950" indent="-285750">
              <a:lnSpc>
                <a:spcPct val="130000"/>
              </a:lnSpc>
              <a:buFont typeface="Calibri" panose="020F0502020204030204" pitchFamily="34" charset="0"/>
              <a:buChar char=" "/>
              <a:defRPr sz="1600">
                <a:solidFill>
                  <a:schemeClr val="tx1"/>
                </a:solidFill>
                <a:latin typeface="Calibri" panose="020F0502020204030204" pitchFamily="34" charset="0"/>
                <a:ea typeface="幼圆" panose="02010509060101010101" pitchFamily="49" charset="-122"/>
              </a:defRPr>
            </a:lvl2pPr>
            <a:lvl3pPr marL="1143000" indent="-228600">
              <a:lnSpc>
                <a:spcPct val="90000"/>
              </a:lnSpc>
              <a:spcBef>
                <a:spcPts val="500"/>
              </a:spcBef>
              <a:buFont typeface="Arial" panose="020B0604020202020204" pitchFamily="34" charset="0"/>
              <a:buChar char="•"/>
              <a:defRPr sz="2000">
                <a:solidFill>
                  <a:srgbClr val="7F7F7F"/>
                </a:solidFill>
                <a:latin typeface="Calibri" panose="020F0502020204030204" pitchFamily="34" charset="0"/>
                <a:ea typeface="幼圆" panose="02010509060101010101" pitchFamily="49" charset="-122"/>
              </a:defRPr>
            </a:lvl3pPr>
            <a:lvl4pPr marL="1600200" indent="-228600">
              <a:lnSpc>
                <a:spcPct val="90000"/>
              </a:lnSpc>
              <a:spcBef>
                <a:spcPts val="500"/>
              </a:spcBef>
              <a:buFont typeface="Arial" panose="020B0604020202020204" pitchFamily="34" charset="0"/>
              <a:buChar char="•"/>
              <a:defRPr>
                <a:solidFill>
                  <a:srgbClr val="7F7F7F"/>
                </a:solidFill>
                <a:latin typeface="Calibri" panose="020F0502020204030204" pitchFamily="34" charset="0"/>
                <a:ea typeface="幼圆" panose="02010509060101010101" pitchFamily="49" charset="-122"/>
              </a:defRPr>
            </a:lvl4pPr>
            <a:lvl5pPr marL="2057400" indent="-228600">
              <a:lnSpc>
                <a:spcPct val="90000"/>
              </a:lnSpc>
              <a:spcBef>
                <a:spcPts val="500"/>
              </a:spcBef>
              <a:buFont typeface="Arial" panose="020B0604020202020204" pitchFamily="34" charset="0"/>
              <a:buChar char="•"/>
              <a:defRPr>
                <a:solidFill>
                  <a:srgbClr val="7F7F7F"/>
                </a:solidFill>
                <a:latin typeface="Calibri" panose="020F0502020204030204" pitchFamily="34" charset="0"/>
                <a:ea typeface="幼圆" panose="02010509060101010101" pitchFamily="49" charset="-122"/>
              </a:defRPr>
            </a:lvl5pPr>
            <a:lvl6pPr marL="2514600" indent="-228600" fontAlgn="base">
              <a:lnSpc>
                <a:spcPct val="90000"/>
              </a:lnSpc>
              <a:spcBef>
                <a:spcPts val="500"/>
              </a:spcBef>
              <a:spcAft>
                <a:spcPct val="0"/>
              </a:spcAft>
              <a:buFont typeface="Arial" panose="020B0604020202020204" pitchFamily="34" charset="0"/>
              <a:buChar char="•"/>
              <a:defRPr>
                <a:solidFill>
                  <a:srgbClr val="7F7F7F"/>
                </a:solidFill>
                <a:latin typeface="Calibri" panose="020F0502020204030204" pitchFamily="34" charset="0"/>
                <a:ea typeface="幼圆" panose="02010509060101010101" pitchFamily="49" charset="-122"/>
              </a:defRPr>
            </a:lvl6pPr>
            <a:lvl7pPr marL="2971800" indent="-228600" fontAlgn="base">
              <a:lnSpc>
                <a:spcPct val="90000"/>
              </a:lnSpc>
              <a:spcBef>
                <a:spcPts val="500"/>
              </a:spcBef>
              <a:spcAft>
                <a:spcPct val="0"/>
              </a:spcAft>
              <a:buFont typeface="Arial" panose="020B0604020202020204" pitchFamily="34" charset="0"/>
              <a:buChar char="•"/>
              <a:defRPr>
                <a:solidFill>
                  <a:srgbClr val="7F7F7F"/>
                </a:solidFill>
                <a:latin typeface="Calibri" panose="020F0502020204030204" pitchFamily="34" charset="0"/>
                <a:ea typeface="幼圆" panose="02010509060101010101" pitchFamily="49" charset="-122"/>
              </a:defRPr>
            </a:lvl7pPr>
            <a:lvl8pPr marL="3429000" indent="-228600" fontAlgn="base">
              <a:lnSpc>
                <a:spcPct val="90000"/>
              </a:lnSpc>
              <a:spcBef>
                <a:spcPts val="500"/>
              </a:spcBef>
              <a:spcAft>
                <a:spcPct val="0"/>
              </a:spcAft>
              <a:buFont typeface="Arial" panose="020B0604020202020204" pitchFamily="34" charset="0"/>
              <a:buChar char="•"/>
              <a:defRPr>
                <a:solidFill>
                  <a:srgbClr val="7F7F7F"/>
                </a:solidFill>
                <a:latin typeface="Calibri" panose="020F0502020204030204" pitchFamily="34" charset="0"/>
                <a:ea typeface="幼圆" panose="02010509060101010101" pitchFamily="49" charset="-122"/>
              </a:defRPr>
            </a:lvl8pPr>
            <a:lvl9pPr marL="3886200" indent="-228600" fontAlgn="base">
              <a:lnSpc>
                <a:spcPct val="90000"/>
              </a:lnSpc>
              <a:spcBef>
                <a:spcPts val="500"/>
              </a:spcBef>
              <a:spcAft>
                <a:spcPct val="0"/>
              </a:spcAft>
              <a:buFont typeface="Arial" panose="020B0604020202020204" pitchFamily="34" charset="0"/>
              <a:buChar char="•"/>
              <a:defRPr>
                <a:solidFill>
                  <a:srgbClr val="7F7F7F"/>
                </a:solidFill>
                <a:latin typeface="Calibri" panose="020F0502020204030204" pitchFamily="34" charset="0"/>
                <a:ea typeface="幼圆" panose="02010509060101010101" pitchFamily="49" charset="-122"/>
              </a:defRPr>
            </a:lvl9pPr>
          </a:lstStyle>
          <a:p>
            <a:pPr>
              <a:buNone/>
            </a:pPr>
            <a:r>
              <a:rPr lang="zh-CN" altLang="en-US" sz="2000" b="1" dirty="0">
                <a:solidFill>
                  <a:schemeClr val="accent1"/>
                </a:solidFill>
                <a:latin typeface="微软雅黑" panose="020B0503020204020204" pitchFamily="34" charset="-122"/>
                <a:ea typeface="微软雅黑" panose="020B0503020204020204" pitchFamily="34" charset="-122"/>
              </a:rPr>
              <a:t>系统特点</a:t>
            </a:r>
            <a:endParaRPr lang="zh-CN" altLang="en-US" sz="2000" kern="0" dirty="0">
              <a:solidFill>
                <a:schemeClr val="accent1"/>
              </a:solidFill>
              <a:latin typeface="微软雅黑" panose="020B0503020204020204" pitchFamily="34" charset="-122"/>
              <a:ea typeface="微软雅黑" panose="020B0503020204020204" pitchFamily="34" charset="-122"/>
            </a:endParaRPr>
          </a:p>
        </p:txBody>
      </p:sp>
      <p:sp>
        <p:nvSpPr>
          <p:cNvPr id="13" name="任意多边形 12"/>
          <p:cNvSpPr/>
          <p:nvPr>
            <p:custDataLst>
              <p:tags r:id="rId10"/>
            </p:custDataLst>
          </p:nvPr>
        </p:nvSpPr>
        <p:spPr>
          <a:xfrm>
            <a:off x="1977742" y="2233918"/>
            <a:ext cx="1358429" cy="666714"/>
          </a:xfrm>
          <a:custGeom>
            <a:avLst/>
            <a:gdLst>
              <a:gd name="connsiteX0" fmla="*/ 0 w 2881560"/>
              <a:gd name="connsiteY0" fmla="*/ 0 h 2025869"/>
              <a:gd name="connsiteX1" fmla="*/ 409902 w 2881560"/>
              <a:gd name="connsiteY1" fmla="*/ 0 h 2025869"/>
              <a:gd name="connsiteX2" fmla="*/ 409902 w 2881560"/>
              <a:gd name="connsiteY2" fmla="*/ 1694793 h 2025869"/>
              <a:gd name="connsiteX3" fmla="*/ 2881560 w 2881560"/>
              <a:gd name="connsiteY3" fmla="*/ 1694793 h 2025869"/>
              <a:gd name="connsiteX4" fmla="*/ 2881560 w 2881560"/>
              <a:gd name="connsiteY4" fmla="*/ 2025869 h 2025869"/>
              <a:gd name="connsiteX5" fmla="*/ 0 w 2881560"/>
              <a:gd name="connsiteY5" fmla="*/ 2025869 h 2025869"/>
              <a:gd name="connsiteX0-1" fmla="*/ 2881560 w 2973000"/>
              <a:gd name="connsiteY0-2" fmla="*/ 1694793 h 2025869"/>
              <a:gd name="connsiteX1-3" fmla="*/ 2881560 w 2973000"/>
              <a:gd name="connsiteY1-4" fmla="*/ 2025869 h 2025869"/>
              <a:gd name="connsiteX2-5" fmla="*/ 0 w 2973000"/>
              <a:gd name="connsiteY2-6" fmla="*/ 2025869 h 2025869"/>
              <a:gd name="connsiteX3-7" fmla="*/ 0 w 2973000"/>
              <a:gd name="connsiteY3-8" fmla="*/ 0 h 2025869"/>
              <a:gd name="connsiteX4-9" fmla="*/ 409902 w 2973000"/>
              <a:gd name="connsiteY4-10" fmla="*/ 0 h 2025869"/>
              <a:gd name="connsiteX5-11" fmla="*/ 409902 w 2973000"/>
              <a:gd name="connsiteY5-12" fmla="*/ 1694793 h 2025869"/>
              <a:gd name="connsiteX6" fmla="*/ 2973000 w 2973000"/>
              <a:gd name="connsiteY6" fmla="*/ 1786233 h 2025869"/>
              <a:gd name="connsiteX0-13" fmla="*/ 2881560 w 2881560"/>
              <a:gd name="connsiteY0-14" fmla="*/ 1694793 h 2025869"/>
              <a:gd name="connsiteX1-15" fmla="*/ 2881560 w 2881560"/>
              <a:gd name="connsiteY1-16" fmla="*/ 2025869 h 2025869"/>
              <a:gd name="connsiteX2-17" fmla="*/ 0 w 2881560"/>
              <a:gd name="connsiteY2-18" fmla="*/ 2025869 h 2025869"/>
              <a:gd name="connsiteX3-19" fmla="*/ 0 w 2881560"/>
              <a:gd name="connsiteY3-20" fmla="*/ 0 h 2025869"/>
              <a:gd name="connsiteX4-21" fmla="*/ 409902 w 2881560"/>
              <a:gd name="connsiteY4-22" fmla="*/ 0 h 2025869"/>
              <a:gd name="connsiteX5-23" fmla="*/ 409902 w 2881560"/>
              <a:gd name="connsiteY5-24" fmla="*/ 1694793 h 2025869"/>
              <a:gd name="connsiteX0-25" fmla="*/ 2881560 w 2881560"/>
              <a:gd name="connsiteY0-26" fmla="*/ 1694793 h 2025869"/>
              <a:gd name="connsiteX1-27" fmla="*/ 2881560 w 2881560"/>
              <a:gd name="connsiteY1-28" fmla="*/ 2025869 h 2025869"/>
              <a:gd name="connsiteX2-29" fmla="*/ 0 w 2881560"/>
              <a:gd name="connsiteY2-30" fmla="*/ 2025869 h 2025869"/>
              <a:gd name="connsiteX3-31" fmla="*/ 0 w 2881560"/>
              <a:gd name="connsiteY3-32" fmla="*/ 0 h 2025869"/>
              <a:gd name="connsiteX4-33" fmla="*/ 409902 w 2881560"/>
              <a:gd name="connsiteY4-34" fmla="*/ 0 h 2025869"/>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881560" h="2025869">
                <a:moveTo>
                  <a:pt x="2881560" y="1694793"/>
                </a:moveTo>
                <a:lnTo>
                  <a:pt x="2881560" y="2025869"/>
                </a:lnTo>
                <a:lnTo>
                  <a:pt x="0" y="2025869"/>
                </a:lnTo>
                <a:lnTo>
                  <a:pt x="0" y="0"/>
                </a:lnTo>
                <a:lnTo>
                  <a:pt x="409902" y="0"/>
                </a:lnTo>
              </a:path>
            </a:pathLst>
          </a:custGeom>
          <a:noFill/>
          <a:ln w="12700" cap="flat" cmpd="sng" algn="ctr">
            <a:solidFill>
              <a:schemeClr val="accent1"/>
            </a:solidFill>
            <a:prstDash val="solid"/>
            <a:miter lim="800000"/>
          </a:ln>
          <a:effectLst/>
        </p:spPr>
        <p:txBody>
          <a:bodyPr anchor="ctr"/>
          <a:lstStyle/>
          <a:p>
            <a:pPr algn="ctr">
              <a:defRPr/>
            </a:pPr>
            <a:endParaRPr lang="zh-CN" altLang="en-US" sz="1280" kern="0" dirty="0">
              <a:solidFill>
                <a:prstClr val="white"/>
              </a:solidFill>
            </a:endParaRPr>
          </a:p>
        </p:txBody>
      </p:sp>
    </p:spTree>
    <p:custDataLst>
      <p:tags r:id="rId11"/>
    </p:custDataLst>
  </p:cSld>
  <p:clrMapOvr>
    <a:masterClrMapping/>
  </p:clrMapOvr>
  <p:transition spd="slow" advClick="0" advTm="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heel(1)">
                                      <p:cBhvr>
                                        <p:cTn id="7" dur="2000"/>
                                        <p:tgtEl>
                                          <p:spTgt spid="1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5"/>
                                        </p:tgtEl>
                                        <p:attrNameLst>
                                          <p:attrName>style.visibility</p:attrName>
                                        </p:attrNameLst>
                                      </p:cBhvr>
                                      <p:to>
                                        <p:strVal val="visible"/>
                                      </p:to>
                                    </p:set>
                                    <p:animEffect transition="in" filter="fade">
                                      <p:cBhvr>
                                        <p:cTn id="10" dur="500"/>
                                        <p:tgtEl>
                                          <p:spTgt spid="3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098"/>
                                        </p:tgtEl>
                                        <p:attrNameLst>
                                          <p:attrName>style.visibility</p:attrName>
                                        </p:attrNameLst>
                                      </p:cBhvr>
                                      <p:to>
                                        <p:strVal val="visible"/>
                                      </p:to>
                                    </p:set>
                                    <p:animEffect transition="in" filter="fade">
                                      <p:cBhvr>
                                        <p:cTn id="13" dur="500"/>
                                        <p:tgtEl>
                                          <p:spTgt spid="4098"/>
                                        </p:tgtEl>
                                      </p:cBhvr>
                                    </p:animEffect>
                                  </p:childTnLst>
                                </p:cTn>
                              </p:par>
                            </p:childTnLst>
                          </p:cTn>
                        </p:par>
                        <p:par>
                          <p:cTn id="14" fill="hold">
                            <p:stCondLst>
                              <p:cond delay="2000"/>
                            </p:stCondLst>
                            <p:childTnLst>
                              <p:par>
                                <p:cTn id="15" presetID="47" presetClass="entr" presetSubtype="0" fill="hold" grpId="0" nodeType="afterEffect">
                                  <p:stCondLst>
                                    <p:cond delay="0"/>
                                  </p:stCondLst>
                                  <p:childTnLst>
                                    <p:set>
                                      <p:cBhvr>
                                        <p:cTn id="16" dur="1" fill="hold">
                                          <p:stCondLst>
                                            <p:cond delay="0"/>
                                          </p:stCondLst>
                                        </p:cTn>
                                        <p:tgtEl>
                                          <p:spTgt spid="36"/>
                                        </p:tgtEl>
                                        <p:attrNameLst>
                                          <p:attrName>style.visibility</p:attrName>
                                        </p:attrNameLst>
                                      </p:cBhvr>
                                      <p:to>
                                        <p:strVal val="visible"/>
                                      </p:to>
                                    </p:set>
                                    <p:animEffect transition="in" filter="fade">
                                      <p:cBhvr>
                                        <p:cTn id="17" dur="1000"/>
                                        <p:tgtEl>
                                          <p:spTgt spid="36"/>
                                        </p:tgtEl>
                                      </p:cBhvr>
                                    </p:animEffect>
                                    <p:anim calcmode="lin" valueType="num">
                                      <p:cBhvr>
                                        <p:cTn id="18" dur="1000" fill="hold"/>
                                        <p:tgtEl>
                                          <p:spTgt spid="36"/>
                                        </p:tgtEl>
                                        <p:attrNameLst>
                                          <p:attrName>ppt_x</p:attrName>
                                        </p:attrNameLst>
                                      </p:cBhvr>
                                      <p:tavLst>
                                        <p:tav tm="0">
                                          <p:val>
                                            <p:strVal val="#ppt_x"/>
                                          </p:val>
                                        </p:tav>
                                        <p:tav tm="100000">
                                          <p:val>
                                            <p:strVal val="#ppt_x"/>
                                          </p:val>
                                        </p:tav>
                                      </p:tavLst>
                                    </p:anim>
                                    <p:anim calcmode="lin" valueType="num">
                                      <p:cBhvr>
                                        <p:cTn id="19" dur="1000" fill="hold"/>
                                        <p:tgtEl>
                                          <p:spTgt spid="36"/>
                                        </p:tgtEl>
                                        <p:attrNameLst>
                                          <p:attrName>ppt_y</p:attrName>
                                        </p:attrNameLst>
                                      </p:cBhvr>
                                      <p:tavLst>
                                        <p:tav tm="0">
                                          <p:val>
                                            <p:strVal val="#ppt_y-.1"/>
                                          </p:val>
                                        </p:tav>
                                        <p:tav tm="100000">
                                          <p:val>
                                            <p:strVal val="#ppt_y"/>
                                          </p:val>
                                        </p:tav>
                                      </p:tavLst>
                                    </p:anim>
                                  </p:childTnLst>
                                </p:cTn>
                              </p:par>
                            </p:childTnLst>
                          </p:cTn>
                        </p:par>
                        <p:par>
                          <p:cTn id="20" fill="hold">
                            <p:stCondLst>
                              <p:cond delay="3000"/>
                            </p:stCondLst>
                            <p:childTnLst>
                              <p:par>
                                <p:cTn id="21" presetID="10" presetClass="entr" presetSubtype="0" fill="hold" grpId="0" nodeType="afterEffect">
                                  <p:stCondLst>
                                    <p:cond delay="0"/>
                                  </p:stCondLst>
                                  <p:childTnLst>
                                    <p:set>
                                      <p:cBhvr>
                                        <p:cTn id="22" dur="1" fill="hold">
                                          <p:stCondLst>
                                            <p:cond delay="0"/>
                                          </p:stCondLst>
                                        </p:cTn>
                                        <p:tgtEl>
                                          <p:spTgt spid="37"/>
                                        </p:tgtEl>
                                        <p:attrNameLst>
                                          <p:attrName>style.visibility</p:attrName>
                                        </p:attrNameLst>
                                      </p:cBhvr>
                                      <p:to>
                                        <p:strVal val="visible"/>
                                      </p:to>
                                    </p:set>
                                    <p:animEffect transition="in" filter="fade">
                                      <p:cBhvr>
                                        <p:cTn id="23" dur="500"/>
                                        <p:tgtEl>
                                          <p:spTgt spid="37"/>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8"/>
                                        </p:tgtEl>
                                        <p:attrNameLst>
                                          <p:attrName>style.visibility</p:attrName>
                                        </p:attrNameLst>
                                      </p:cBhvr>
                                      <p:to>
                                        <p:strVal val="visible"/>
                                      </p:to>
                                    </p:set>
                                    <p:animEffect transition="in" filter="fade">
                                      <p:cBhvr>
                                        <p:cTn id="26" dur="500"/>
                                        <p:tgtEl>
                                          <p:spTgt spid="38"/>
                                        </p:tgtEl>
                                      </p:cBhvr>
                                    </p:animEffect>
                                  </p:childTnLst>
                                </p:cTn>
                              </p:par>
                            </p:childTnLst>
                          </p:cTn>
                        </p:par>
                        <p:par>
                          <p:cTn id="27" fill="hold">
                            <p:stCondLst>
                              <p:cond delay="3500"/>
                            </p:stCondLst>
                            <p:childTnLst>
                              <p:par>
                                <p:cTn id="28" presetID="10" presetClass="entr" presetSubtype="0" fill="hold" nodeType="afterEffect">
                                  <p:stCondLst>
                                    <p:cond delay="0"/>
                                  </p:stCondLst>
                                  <p:childTnLst>
                                    <p:set>
                                      <p:cBhvr>
                                        <p:cTn id="29" dur="1" fill="hold">
                                          <p:stCondLst>
                                            <p:cond delay="0"/>
                                          </p:stCondLst>
                                        </p:cTn>
                                        <p:tgtEl>
                                          <p:spTgt spid="4100"/>
                                        </p:tgtEl>
                                        <p:attrNameLst>
                                          <p:attrName>style.visibility</p:attrName>
                                        </p:attrNameLst>
                                      </p:cBhvr>
                                      <p:to>
                                        <p:strVal val="visible"/>
                                      </p:to>
                                    </p:set>
                                    <p:animEffect transition="in" filter="fade">
                                      <p:cBhvr>
                                        <p:cTn id="30" dur="500"/>
                                        <p:tgtEl>
                                          <p:spTgt spid="4100"/>
                                        </p:tgtEl>
                                      </p:cBhvr>
                                    </p:animEffect>
                                  </p:childTnLst>
                                </p:cTn>
                              </p:par>
                            </p:childTnLst>
                          </p:cTn>
                        </p:par>
                        <p:par>
                          <p:cTn id="31" fill="hold">
                            <p:stCondLst>
                              <p:cond delay="4000"/>
                            </p:stCondLst>
                            <p:childTnLst>
                              <p:par>
                                <p:cTn id="32" presetID="47" presetClass="entr" presetSubtype="0" fill="hold" grpId="0" nodeType="afterEffect">
                                  <p:stCondLst>
                                    <p:cond delay="0"/>
                                  </p:stCondLst>
                                  <p:childTnLst>
                                    <p:set>
                                      <p:cBhvr>
                                        <p:cTn id="33" dur="1" fill="hold">
                                          <p:stCondLst>
                                            <p:cond delay="0"/>
                                          </p:stCondLst>
                                        </p:cTn>
                                        <p:tgtEl>
                                          <p:spTgt spid="4105"/>
                                        </p:tgtEl>
                                        <p:attrNameLst>
                                          <p:attrName>style.visibility</p:attrName>
                                        </p:attrNameLst>
                                      </p:cBhvr>
                                      <p:to>
                                        <p:strVal val="visible"/>
                                      </p:to>
                                    </p:set>
                                    <p:animEffect transition="in" filter="fade">
                                      <p:cBhvr>
                                        <p:cTn id="34" dur="1000"/>
                                        <p:tgtEl>
                                          <p:spTgt spid="4105"/>
                                        </p:tgtEl>
                                      </p:cBhvr>
                                    </p:animEffect>
                                    <p:anim calcmode="lin" valueType="num">
                                      <p:cBhvr>
                                        <p:cTn id="35" dur="1000" fill="hold"/>
                                        <p:tgtEl>
                                          <p:spTgt spid="4105"/>
                                        </p:tgtEl>
                                        <p:attrNameLst>
                                          <p:attrName>ppt_x</p:attrName>
                                        </p:attrNameLst>
                                      </p:cBhvr>
                                      <p:tavLst>
                                        <p:tav tm="0">
                                          <p:val>
                                            <p:strVal val="#ppt_x"/>
                                          </p:val>
                                        </p:tav>
                                        <p:tav tm="100000">
                                          <p:val>
                                            <p:strVal val="#ppt_x"/>
                                          </p:val>
                                        </p:tav>
                                      </p:tavLst>
                                    </p:anim>
                                    <p:anim calcmode="lin" valueType="num">
                                      <p:cBhvr>
                                        <p:cTn id="36" dur="1000" fill="hold"/>
                                        <p:tgtEl>
                                          <p:spTgt spid="4105"/>
                                        </p:tgtEl>
                                        <p:attrNameLst>
                                          <p:attrName>ppt_y</p:attrName>
                                        </p:attrNameLst>
                                      </p:cBhvr>
                                      <p:tavLst>
                                        <p:tav tm="0">
                                          <p:val>
                                            <p:strVal val="#ppt_y-.1"/>
                                          </p:val>
                                        </p:tav>
                                        <p:tav tm="100000">
                                          <p:val>
                                            <p:strVal val="#ppt_y"/>
                                          </p:val>
                                        </p:tav>
                                      </p:tavLst>
                                    </p:anim>
                                  </p:childTnLst>
                                </p:cTn>
                              </p:par>
                              <p:par>
                                <p:cTn id="37" presetID="47" presetClass="entr" presetSubtype="0" fill="hold" grpId="0" nodeType="withEffect">
                                  <p:stCondLst>
                                    <p:cond delay="0"/>
                                  </p:stCondLst>
                                  <p:childTnLst>
                                    <p:set>
                                      <p:cBhvr>
                                        <p:cTn id="38" dur="1" fill="hold">
                                          <p:stCondLst>
                                            <p:cond delay="0"/>
                                          </p:stCondLst>
                                        </p:cTn>
                                        <p:tgtEl>
                                          <p:spTgt spid="30"/>
                                        </p:tgtEl>
                                        <p:attrNameLst>
                                          <p:attrName>style.visibility</p:attrName>
                                        </p:attrNameLst>
                                      </p:cBhvr>
                                      <p:to>
                                        <p:strVal val="visible"/>
                                      </p:to>
                                    </p:set>
                                    <p:animEffect transition="in" filter="fade">
                                      <p:cBhvr>
                                        <p:cTn id="39" dur="1000"/>
                                        <p:tgtEl>
                                          <p:spTgt spid="30"/>
                                        </p:tgtEl>
                                      </p:cBhvr>
                                    </p:animEffect>
                                    <p:anim calcmode="lin" valueType="num">
                                      <p:cBhvr>
                                        <p:cTn id="40" dur="1000" fill="hold"/>
                                        <p:tgtEl>
                                          <p:spTgt spid="30"/>
                                        </p:tgtEl>
                                        <p:attrNameLst>
                                          <p:attrName>ppt_x</p:attrName>
                                        </p:attrNameLst>
                                      </p:cBhvr>
                                      <p:tavLst>
                                        <p:tav tm="0">
                                          <p:val>
                                            <p:strVal val="#ppt_x"/>
                                          </p:val>
                                        </p:tav>
                                        <p:tav tm="100000">
                                          <p:val>
                                            <p:strVal val="#ppt_x"/>
                                          </p:val>
                                        </p:tav>
                                      </p:tavLst>
                                    </p:anim>
                                    <p:anim calcmode="lin" valueType="num">
                                      <p:cBhvr>
                                        <p:cTn id="41" dur="1000" fill="hold"/>
                                        <p:tgtEl>
                                          <p:spTgt spid="3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8" grpId="0"/>
      <p:bldP spid="30" grpId="0"/>
      <p:bldP spid="35" grpId="0"/>
      <p:bldP spid="36" grpId="0" animBg="1"/>
      <p:bldP spid="37" grpId="0" animBg="1"/>
      <p:bldP spid="38" grpId="0" animBg="1"/>
      <p:bldP spid="4105" grpId="0"/>
      <p:bldP spid="1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Rectangle 68"/>
          <p:cNvSpPr/>
          <p:nvPr/>
        </p:nvSpPr>
        <p:spPr>
          <a:xfrm>
            <a:off x="887730" y="922020"/>
            <a:ext cx="2565400" cy="294640"/>
          </a:xfrm>
          <a:prstGeom prst="rect">
            <a:avLst/>
          </a:prstGeom>
        </p:spPr>
        <p:txBody>
          <a:bodyPr wrap="square" lIns="0" tIns="0" rIns="0" bIns="0">
            <a:spAutoFit/>
          </a:bodyPr>
          <a:lstStyle/>
          <a:p>
            <a:pPr algn="just">
              <a:lnSpc>
                <a:spcPct val="120000"/>
              </a:lnSpc>
            </a:pPr>
            <a:r>
              <a:rPr lang="en-US" altLang="zh-CN" sz="1600" b="1"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1.</a:t>
            </a:r>
            <a:r>
              <a:rPr lang="zh-CN" altLang="en-US" sz="1600" b="1"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统一内容录入标准</a:t>
            </a:r>
            <a:endParaRPr lang="zh-CN" altLang="en-US" sz="1600" b="1"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 name="文本框 2"/>
          <p:cNvSpPr txBox="1"/>
          <p:nvPr/>
        </p:nvSpPr>
        <p:spPr>
          <a:xfrm>
            <a:off x="887730" y="1330325"/>
            <a:ext cx="2138680" cy="3322955"/>
          </a:xfrm>
          <a:prstGeom prst="rect">
            <a:avLst/>
          </a:prstGeom>
          <a:noFill/>
        </p:spPr>
        <p:txBody>
          <a:bodyPr wrap="none" rtlCol="0">
            <a:spAutoFit/>
          </a:bodyPr>
          <a:p>
            <a:pPr algn="l">
              <a:lnSpc>
                <a:spcPct val="150000"/>
              </a:lnSpc>
            </a:pPr>
            <a:r>
              <a:rPr lang="zh-CN" altLang="en-US" sz="1400">
                <a:latin typeface="微软雅黑" panose="020B0503020204020204" pitchFamily="34" charset="-122"/>
                <a:ea typeface="微软雅黑" panose="020B0503020204020204" pitchFamily="34" charset="-122"/>
                <a:cs typeface="微软雅黑" panose="020B0503020204020204" pitchFamily="34" charset="-122"/>
                <a:sym typeface="+mn-ea"/>
              </a:rPr>
              <a:t>支持</a:t>
            </a:r>
            <a:r>
              <a:rPr lang="zh-CN" altLang="en-US" sz="14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多渠道的内容录入：</a:t>
            </a:r>
            <a:endParaRPr lang="en-US" altLang="zh-CN" sz="14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endParaRPr>
          </a:p>
          <a:p>
            <a:pPr algn="l">
              <a:lnSpc>
                <a:spcPct val="150000"/>
              </a:lnSpc>
              <a:buFont typeface="Arial" panose="020B0604020202020204" pitchFamily="34" charset="0"/>
              <a:buChar char="•"/>
            </a:pPr>
            <a:r>
              <a:rPr lang="zh-CN" altLang="en-US" sz="1400">
                <a:latin typeface="微软雅黑" panose="020B0503020204020204" pitchFamily="34" charset="-122"/>
                <a:ea typeface="微软雅黑" panose="020B0503020204020204" pitchFamily="34" charset="-122"/>
                <a:cs typeface="微软雅黑" panose="020B0503020204020204" pitchFamily="34" charset="-122"/>
                <a:sym typeface="+mn-ea"/>
              </a:rPr>
              <a:t>支持内部稿件录入</a:t>
            </a:r>
            <a:endParaRPr lang="en-US" altLang="zh-CN" sz="1400">
              <a:latin typeface="微软雅黑" panose="020B0503020204020204" pitchFamily="34" charset="-122"/>
              <a:ea typeface="微软雅黑" panose="020B0503020204020204" pitchFamily="34" charset="-122"/>
              <a:cs typeface="微软雅黑" panose="020B0503020204020204" pitchFamily="34" charset="-122"/>
            </a:endParaRPr>
          </a:p>
          <a:p>
            <a:pPr algn="l">
              <a:lnSpc>
                <a:spcPct val="150000"/>
              </a:lnSpc>
              <a:buFont typeface="Arial" panose="020B0604020202020204" pitchFamily="34" charset="0"/>
              <a:buChar char="•"/>
            </a:pPr>
            <a:r>
              <a:rPr lang="zh-CN" altLang="en-US" sz="1400">
                <a:latin typeface="微软雅黑" panose="020B0503020204020204" pitchFamily="34" charset="-122"/>
                <a:ea typeface="微软雅黑" panose="020B0503020204020204" pitchFamily="34" charset="-122"/>
                <a:cs typeface="微软雅黑" panose="020B0503020204020204" pitchFamily="34" charset="-122"/>
                <a:sym typeface="+mn-ea"/>
              </a:rPr>
              <a:t>远程发稿</a:t>
            </a:r>
            <a:endParaRPr lang="en-US" altLang="zh-CN" sz="1400">
              <a:latin typeface="微软雅黑" panose="020B0503020204020204" pitchFamily="34" charset="-122"/>
              <a:ea typeface="微软雅黑" panose="020B0503020204020204" pitchFamily="34" charset="-122"/>
              <a:cs typeface="微软雅黑" panose="020B0503020204020204" pitchFamily="34" charset="-122"/>
            </a:endParaRPr>
          </a:p>
          <a:p>
            <a:pPr algn="l">
              <a:lnSpc>
                <a:spcPct val="150000"/>
              </a:lnSpc>
              <a:buFont typeface="Arial" panose="020B0604020202020204" pitchFamily="34" charset="0"/>
              <a:buChar char="•"/>
            </a:pPr>
            <a:r>
              <a:rPr lang="zh-CN" altLang="en-US" sz="1400">
                <a:latin typeface="微软雅黑" panose="020B0503020204020204" pitchFamily="34" charset="-122"/>
                <a:ea typeface="微软雅黑" panose="020B0503020204020204" pitchFamily="34" charset="-122"/>
                <a:cs typeface="微软雅黑" panose="020B0503020204020204" pitchFamily="34" charset="-122"/>
                <a:sym typeface="+mn-ea"/>
              </a:rPr>
              <a:t>移动终端发稿、</a:t>
            </a:r>
            <a:endParaRPr lang="en-US" altLang="zh-CN" sz="1400">
              <a:latin typeface="微软雅黑" panose="020B0503020204020204" pitchFamily="34" charset="-122"/>
              <a:ea typeface="微软雅黑" panose="020B0503020204020204" pitchFamily="34" charset="-122"/>
              <a:cs typeface="微软雅黑" panose="020B0503020204020204" pitchFamily="34" charset="-122"/>
            </a:endParaRPr>
          </a:p>
          <a:p>
            <a:pPr algn="l">
              <a:lnSpc>
                <a:spcPct val="150000"/>
              </a:lnSpc>
              <a:buFont typeface="Arial" panose="020B0604020202020204" pitchFamily="34" charset="0"/>
              <a:buChar char="•"/>
            </a:pPr>
            <a:r>
              <a:rPr lang="zh-CN" altLang="en-US" sz="1400">
                <a:latin typeface="微软雅黑" panose="020B0503020204020204" pitchFamily="34" charset="-122"/>
                <a:ea typeface="微软雅黑" panose="020B0503020204020204" pitchFamily="34" charset="-122"/>
                <a:cs typeface="微软雅黑" panose="020B0503020204020204" pitchFamily="34" charset="-122"/>
                <a:sym typeface="+mn-ea"/>
              </a:rPr>
              <a:t>联盟稿件共享</a:t>
            </a:r>
            <a:endParaRPr lang="en-US" altLang="zh-CN" sz="1400">
              <a:latin typeface="微软雅黑" panose="020B0503020204020204" pitchFamily="34" charset="-122"/>
              <a:ea typeface="微软雅黑" panose="020B0503020204020204" pitchFamily="34" charset="-122"/>
              <a:cs typeface="微软雅黑" panose="020B0503020204020204" pitchFamily="34" charset="-122"/>
            </a:endParaRPr>
          </a:p>
          <a:p>
            <a:pPr algn="l">
              <a:lnSpc>
                <a:spcPct val="150000"/>
              </a:lnSpc>
              <a:buFont typeface="Arial" panose="020B0604020202020204" pitchFamily="34" charset="0"/>
              <a:buChar char="•"/>
            </a:pPr>
            <a:r>
              <a:rPr lang="zh-CN" altLang="en-US" sz="1400">
                <a:latin typeface="微软雅黑" panose="020B0503020204020204" pitchFamily="34" charset="-122"/>
                <a:ea typeface="微软雅黑" panose="020B0503020204020204" pitchFamily="34" charset="-122"/>
                <a:cs typeface="微软雅黑" panose="020B0503020204020204" pitchFamily="34" charset="-122"/>
                <a:sym typeface="+mn-ea"/>
              </a:rPr>
              <a:t>读者网上投稿</a:t>
            </a:r>
            <a:endParaRPr lang="en-US" altLang="zh-CN" sz="1400">
              <a:latin typeface="微软雅黑" panose="020B0503020204020204" pitchFamily="34" charset="-122"/>
              <a:ea typeface="微软雅黑" panose="020B0503020204020204" pitchFamily="34" charset="-122"/>
              <a:cs typeface="微软雅黑" panose="020B0503020204020204" pitchFamily="34" charset="-122"/>
            </a:endParaRPr>
          </a:p>
          <a:p>
            <a:pPr algn="l">
              <a:lnSpc>
                <a:spcPct val="150000"/>
              </a:lnSpc>
              <a:buFont typeface="Arial" panose="020B0604020202020204" pitchFamily="34" charset="0"/>
              <a:buChar char="•"/>
            </a:pPr>
            <a:r>
              <a:rPr lang="zh-CN" altLang="en-US" sz="1400">
                <a:latin typeface="微软雅黑" panose="020B0503020204020204" pitchFamily="34" charset="-122"/>
                <a:ea typeface="微软雅黑" panose="020B0503020204020204" pitchFamily="34" charset="-122"/>
                <a:cs typeface="微软雅黑" panose="020B0503020204020204" pitchFamily="34" charset="-122"/>
                <a:sym typeface="+mn-ea"/>
              </a:rPr>
              <a:t>数据库导入</a:t>
            </a:r>
            <a:endParaRPr lang="en-US" altLang="zh-CN" sz="1400">
              <a:latin typeface="微软雅黑" panose="020B0503020204020204" pitchFamily="34" charset="-122"/>
              <a:ea typeface="微软雅黑" panose="020B0503020204020204" pitchFamily="34" charset="-122"/>
              <a:cs typeface="微软雅黑" panose="020B0503020204020204" pitchFamily="34" charset="-122"/>
            </a:endParaRPr>
          </a:p>
          <a:p>
            <a:pPr algn="l">
              <a:lnSpc>
                <a:spcPct val="150000"/>
              </a:lnSpc>
              <a:buFont typeface="Arial" panose="020B0604020202020204" pitchFamily="34" charset="0"/>
              <a:buChar char="•"/>
            </a:pPr>
            <a:r>
              <a:rPr lang="zh-CN" altLang="en-US" sz="1400">
                <a:latin typeface="微软雅黑" panose="020B0503020204020204" pitchFamily="34" charset="-122"/>
                <a:ea typeface="微软雅黑" panose="020B0503020204020204" pitchFamily="34" charset="-122"/>
                <a:cs typeface="微软雅黑" panose="020B0503020204020204" pitchFamily="34" charset="-122"/>
                <a:sym typeface="+mn-ea"/>
              </a:rPr>
              <a:t>互联网信息自动抓取</a:t>
            </a:r>
            <a:endParaRPr lang="en-US" altLang="zh-CN" sz="1400">
              <a:latin typeface="微软雅黑" panose="020B0503020204020204" pitchFamily="34" charset="-122"/>
              <a:ea typeface="微软雅黑" panose="020B0503020204020204" pitchFamily="34" charset="-122"/>
              <a:cs typeface="微软雅黑" panose="020B0503020204020204" pitchFamily="34" charset="-122"/>
            </a:endParaRPr>
          </a:p>
          <a:p>
            <a:pPr algn="l">
              <a:lnSpc>
                <a:spcPct val="150000"/>
              </a:lnSpc>
              <a:buFont typeface="Arial" panose="020B0604020202020204" pitchFamily="34" charset="0"/>
              <a:buChar char="•"/>
            </a:pPr>
            <a:r>
              <a:rPr lang="zh-CN" altLang="en-US" sz="1400">
                <a:latin typeface="微软雅黑" panose="020B0503020204020204" pitchFamily="34" charset="-122"/>
                <a:ea typeface="微软雅黑" panose="020B0503020204020204" pitchFamily="34" charset="-122"/>
                <a:cs typeface="微软雅黑" panose="020B0503020204020204" pitchFamily="34" charset="-122"/>
                <a:sym typeface="+mn-ea"/>
              </a:rPr>
              <a:t>通讯社电稿接收</a:t>
            </a:r>
            <a:endParaRPr lang="en-US" altLang="zh-CN" sz="1400">
              <a:latin typeface="微软雅黑" panose="020B0503020204020204" pitchFamily="34" charset="-122"/>
              <a:ea typeface="微软雅黑" panose="020B0503020204020204" pitchFamily="34" charset="-122"/>
              <a:cs typeface="微软雅黑" panose="020B0503020204020204" pitchFamily="34" charset="-122"/>
            </a:endParaRPr>
          </a:p>
          <a:p>
            <a:pPr algn="l">
              <a:lnSpc>
                <a:spcPct val="150000"/>
              </a:lnSpc>
              <a:buFont typeface="Arial" panose="020B0604020202020204" pitchFamily="34" charset="0"/>
              <a:buChar char="•"/>
            </a:pPr>
            <a:r>
              <a:rPr lang="zh-CN" altLang="en-US" sz="1400">
                <a:latin typeface="微软雅黑" panose="020B0503020204020204" pitchFamily="34" charset="-122"/>
                <a:ea typeface="微软雅黑" panose="020B0503020204020204" pitchFamily="34" charset="-122"/>
                <a:cs typeface="微软雅黑" panose="020B0503020204020204" pitchFamily="34" charset="-122"/>
                <a:sym typeface="+mn-ea"/>
              </a:rPr>
              <a:t>其他多种信息入口。</a:t>
            </a:r>
            <a:endParaRPr lang="zh-CN" altLang="en-US" sz="1400"/>
          </a:p>
        </p:txBody>
      </p:sp>
      <p:pic>
        <p:nvPicPr>
          <p:cNvPr id="9" name="图片 4" descr="绘图7.png"/>
          <p:cNvPicPr>
            <a:picLocks noChangeAspect="1"/>
          </p:cNvPicPr>
          <p:nvPr/>
        </p:nvPicPr>
        <p:blipFill>
          <a:blip r:embed="rId1"/>
          <a:srcRect/>
          <a:stretch>
            <a:fillRect/>
          </a:stretch>
        </p:blipFill>
        <p:spPr bwMode="auto">
          <a:xfrm>
            <a:off x="3169285" y="742950"/>
            <a:ext cx="5513705" cy="4235450"/>
          </a:xfrm>
          <a:prstGeom prst="rect">
            <a:avLst/>
          </a:prstGeom>
          <a:noFill/>
          <a:ln w="9525">
            <a:noFill/>
            <a:miter lim="800000"/>
            <a:headEnd/>
            <a:tailEnd/>
          </a:ln>
          <a:effectLst>
            <a:outerShdw blurRad="50800" dist="38100" dir="2700000" algn="tl" rotWithShape="0">
              <a:prstClr val="black">
                <a:alpha val="40000"/>
              </a:prstClr>
            </a:outerShdw>
          </a:effectLst>
        </p:spPr>
      </p:pic>
    </p:spTree>
  </p:cSld>
  <p:clrMapOvr>
    <a:masterClrMapping/>
  </p:clrMapOvr>
  <mc:AlternateContent xmlns:mc="http://schemas.openxmlformats.org/markup-compatibility/2006">
    <mc:Choice xmlns:p14="http://schemas.microsoft.com/office/powerpoint/2010/main" Requires="p14">
      <p:transition spd="slow" p14:dur="1500" advClick="0" advTm="0">
        <p14:window dir="vert"/>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69"/>
                                        </p:tgtEl>
                                        <p:attrNameLst>
                                          <p:attrName>style.visibility</p:attrName>
                                        </p:attrNameLst>
                                      </p:cBhvr>
                                      <p:to>
                                        <p:strVal val="visible"/>
                                      </p:to>
                                    </p:set>
                                    <p:animEffect transition="in" filter="fade">
                                      <p:cBhvr>
                                        <p:cTn id="7" dur="1000"/>
                                        <p:tgtEl>
                                          <p:spTgt spid="69"/>
                                        </p:tgtEl>
                                      </p:cBhvr>
                                    </p:animEffect>
                                    <p:anim calcmode="lin" valueType="num">
                                      <p:cBhvr>
                                        <p:cTn id="8" dur="1000" fill="hold"/>
                                        <p:tgtEl>
                                          <p:spTgt spid="69"/>
                                        </p:tgtEl>
                                        <p:attrNameLst>
                                          <p:attrName>ppt_x</p:attrName>
                                        </p:attrNameLst>
                                      </p:cBhvr>
                                      <p:tavLst>
                                        <p:tav tm="0">
                                          <p:val>
                                            <p:strVal val="#ppt_x"/>
                                          </p:val>
                                        </p:tav>
                                        <p:tav tm="100000">
                                          <p:val>
                                            <p:strVal val="#ppt_x"/>
                                          </p:val>
                                        </p:tav>
                                      </p:tavLst>
                                    </p:anim>
                                    <p:anim calcmode="lin" valueType="num">
                                      <p:cBhvr>
                                        <p:cTn id="9" dur="1000" fill="hold"/>
                                        <p:tgtEl>
                                          <p:spTgt spid="6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Text Placeholder 33"/>
          <p:cNvSpPr txBox="1"/>
          <p:nvPr/>
        </p:nvSpPr>
        <p:spPr>
          <a:xfrm>
            <a:off x="1000983" y="1492304"/>
            <a:ext cx="2776580" cy="2677795"/>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nSpc>
                <a:spcPct val="150000"/>
              </a:lnSpc>
            </a:pPr>
            <a:r>
              <a:rPr lang="zh-CN" altLang="en-US" sz="1400">
                <a:latin typeface="微软雅黑" panose="020B0503020204020204" pitchFamily="34" charset="-122"/>
                <a:ea typeface="微软雅黑" panose="020B0503020204020204" pitchFamily="34" charset="-122"/>
                <a:cs typeface="微软雅黑" panose="020B0503020204020204" pitchFamily="34" charset="-122"/>
                <a:sym typeface="+mn-ea"/>
              </a:rPr>
              <a:t>提供</a:t>
            </a:r>
            <a:r>
              <a:rPr lang="zh-CN" altLang="en-US" sz="14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内容导出标准：</a:t>
            </a:r>
            <a:endParaRPr lang="en-US" altLang="zh-CN" sz="14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buFont typeface="Arial" panose="020B0604020202020204" pitchFamily="34" charset="0"/>
              <a:buChar char="•"/>
            </a:pPr>
            <a:r>
              <a:rPr lang="zh-CN" altLang="en-US" sz="1400">
                <a:latin typeface="微软雅黑" panose="020B0503020204020204" pitchFamily="34" charset="-122"/>
                <a:ea typeface="微软雅黑" panose="020B0503020204020204" pitchFamily="34" charset="-122"/>
                <a:cs typeface="微软雅黑" panose="020B0503020204020204" pitchFamily="34" charset="-122"/>
                <a:sym typeface="+mn-ea"/>
              </a:rPr>
              <a:t>传统采编系统</a:t>
            </a:r>
            <a:endParaRPr lang="en-US" altLang="zh-CN" sz="1400">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buFont typeface="Arial" panose="020B0604020202020204" pitchFamily="34" charset="0"/>
              <a:buChar char="•"/>
            </a:pPr>
            <a:r>
              <a:rPr lang="zh-CN" altLang="en-US" sz="1400">
                <a:latin typeface="微软雅黑" panose="020B0503020204020204" pitchFamily="34" charset="-122"/>
                <a:ea typeface="微软雅黑" panose="020B0503020204020204" pitchFamily="34" charset="-122"/>
                <a:cs typeface="微软雅黑" panose="020B0503020204020204" pitchFamily="34" charset="-122"/>
                <a:sym typeface="+mn-ea"/>
              </a:rPr>
              <a:t>传统排版系统</a:t>
            </a:r>
            <a:endParaRPr lang="en-US" altLang="zh-CN" sz="1400">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buFont typeface="Arial" panose="020B0604020202020204" pitchFamily="34" charset="0"/>
              <a:buChar char="•"/>
            </a:pPr>
            <a:r>
              <a:rPr lang="zh-CN" altLang="en-US" sz="1400">
                <a:latin typeface="微软雅黑" panose="020B0503020204020204" pitchFamily="34" charset="-122"/>
                <a:ea typeface="微软雅黑" panose="020B0503020204020204" pitchFamily="34" charset="-122"/>
                <a:cs typeface="微软雅黑" panose="020B0503020204020204" pitchFamily="34" charset="-122"/>
                <a:sym typeface="+mn-ea"/>
              </a:rPr>
              <a:t>网站发布系统</a:t>
            </a:r>
            <a:endParaRPr lang="en-US" altLang="zh-CN" sz="1400">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buFont typeface="Arial" panose="020B0604020202020204" pitchFamily="34" charset="0"/>
              <a:buChar char="•"/>
            </a:pPr>
            <a:r>
              <a:rPr lang="zh-CN" altLang="en-US" sz="1400">
                <a:latin typeface="微软雅黑" panose="020B0503020204020204" pitchFamily="34" charset="-122"/>
                <a:ea typeface="微软雅黑" panose="020B0503020204020204" pitchFamily="34" charset="-122"/>
                <a:cs typeface="微软雅黑" panose="020B0503020204020204" pitchFamily="34" charset="-122"/>
                <a:sym typeface="+mn-ea"/>
              </a:rPr>
              <a:t>其他任何支持该标准的第</a:t>
            </a:r>
            <a:endParaRPr lang="en-US" altLang="zh-CN" sz="1400">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pPr>
            <a:r>
              <a:rPr lang="en-US" altLang="zh-CN" sz="1400">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altLang="en-US" sz="1400">
                <a:latin typeface="微软雅黑" panose="020B0503020204020204" pitchFamily="34" charset="-122"/>
                <a:ea typeface="微软雅黑" panose="020B0503020204020204" pitchFamily="34" charset="-122"/>
                <a:cs typeface="微软雅黑" panose="020B0503020204020204" pitchFamily="34" charset="-122"/>
                <a:sym typeface="+mn-ea"/>
              </a:rPr>
              <a:t>三方业务系统</a:t>
            </a:r>
            <a:endParaRPr lang="zh-CN" altLang="en-US" sz="1400">
              <a:latin typeface="微软雅黑" panose="020B0503020204020204" pitchFamily="34" charset="-122"/>
              <a:ea typeface="微软雅黑" panose="020B0503020204020204" pitchFamily="34" charset="-122"/>
              <a:cs typeface="微软雅黑" panose="020B0503020204020204" pitchFamily="34" charset="-122"/>
            </a:endParaRPr>
          </a:p>
          <a:p>
            <a:pPr marL="0" indent="0" algn="just">
              <a:lnSpc>
                <a:spcPct val="120000"/>
              </a:lnSpc>
              <a:spcBef>
                <a:spcPts val="0"/>
              </a:spcBef>
              <a:buNone/>
            </a:pPr>
            <a:endParaRPr lang="en-US" altLang="zh-CN"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9" name="Rectangle 68"/>
          <p:cNvSpPr/>
          <p:nvPr/>
        </p:nvSpPr>
        <p:spPr>
          <a:xfrm>
            <a:off x="1000465" y="933244"/>
            <a:ext cx="1795145" cy="294640"/>
          </a:xfrm>
          <a:prstGeom prst="rect">
            <a:avLst/>
          </a:prstGeom>
        </p:spPr>
        <p:txBody>
          <a:bodyPr wrap="none" lIns="0" tIns="0" rIns="0" bIns="0">
            <a:spAutoFit/>
          </a:bodyPr>
          <a:lstStyle/>
          <a:p>
            <a:pPr algn="just">
              <a:lnSpc>
                <a:spcPct val="120000"/>
              </a:lnSpc>
            </a:pPr>
            <a:r>
              <a:rPr lang="en-US" altLang="zh-CN" sz="1600" b="1"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2.</a:t>
            </a:r>
            <a:r>
              <a:rPr lang="zh-CN" altLang="en-US" sz="1600" b="1"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统一内容导出标准</a:t>
            </a:r>
            <a:endParaRPr lang="zh-CN" altLang="en-US" sz="1600" b="1"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pic>
        <p:nvPicPr>
          <p:cNvPr id="6" name="Picture 2" descr="C:\Users\ThinkPad\Documents\图片1.png"/>
          <p:cNvPicPr>
            <a:picLocks noChangeAspect="1" noChangeArrowheads="1"/>
          </p:cNvPicPr>
          <p:nvPr/>
        </p:nvPicPr>
        <p:blipFill>
          <a:blip r:embed="rId1"/>
          <a:srcRect/>
          <a:stretch>
            <a:fillRect/>
          </a:stretch>
        </p:blipFill>
        <p:spPr bwMode="auto">
          <a:xfrm>
            <a:off x="3531870" y="593725"/>
            <a:ext cx="5438775" cy="4475163"/>
          </a:xfrm>
          <a:prstGeom prst="rect">
            <a:avLst/>
          </a:prstGeom>
          <a:noFill/>
          <a:ln w="9525">
            <a:noFill/>
            <a:miter lim="800000"/>
            <a:headEnd/>
            <a:tailEnd/>
          </a:ln>
          <a:effectLst>
            <a:outerShdw blurRad="50800" dist="38100" dir="2700000" algn="tl" rotWithShape="0">
              <a:prstClr val="black">
                <a:alpha val="40000"/>
              </a:prstClr>
            </a:outerShdw>
          </a:effectLst>
        </p:spPr>
      </p:pic>
    </p:spTree>
  </p:cSld>
  <p:clrMapOvr>
    <a:masterClrMapping/>
  </p:clrMapOvr>
  <mc:AlternateContent xmlns:mc="http://schemas.openxmlformats.org/markup-compatibility/2006">
    <mc:Choice xmlns:p14="http://schemas.microsoft.com/office/powerpoint/2010/main" Requires="p14">
      <p:transition spd="slow" p14:dur="1500" advClick="0" advTm="0">
        <p14:window dir="vert"/>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68"/>
                                        </p:tgtEl>
                                        <p:attrNameLst>
                                          <p:attrName>style.visibility</p:attrName>
                                        </p:attrNameLst>
                                      </p:cBhvr>
                                      <p:to>
                                        <p:strVal val="visible"/>
                                      </p:to>
                                    </p:set>
                                    <p:animEffect transition="in" filter="fade">
                                      <p:cBhvr>
                                        <p:cTn id="7" dur="1000"/>
                                        <p:tgtEl>
                                          <p:spTgt spid="68"/>
                                        </p:tgtEl>
                                      </p:cBhvr>
                                    </p:animEffect>
                                    <p:anim calcmode="lin" valueType="num">
                                      <p:cBhvr>
                                        <p:cTn id="8" dur="1000" fill="hold"/>
                                        <p:tgtEl>
                                          <p:spTgt spid="68"/>
                                        </p:tgtEl>
                                        <p:attrNameLst>
                                          <p:attrName>ppt_x</p:attrName>
                                        </p:attrNameLst>
                                      </p:cBhvr>
                                      <p:tavLst>
                                        <p:tav tm="0">
                                          <p:val>
                                            <p:strVal val="#ppt_x"/>
                                          </p:val>
                                        </p:tav>
                                        <p:tav tm="100000">
                                          <p:val>
                                            <p:strVal val="#ppt_x"/>
                                          </p:val>
                                        </p:tav>
                                      </p:tavLst>
                                    </p:anim>
                                    <p:anim calcmode="lin" valueType="num">
                                      <p:cBhvr>
                                        <p:cTn id="9" dur="1000" fill="hold"/>
                                        <p:tgtEl>
                                          <p:spTgt spid="68"/>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69"/>
                                        </p:tgtEl>
                                        <p:attrNameLst>
                                          <p:attrName>style.visibility</p:attrName>
                                        </p:attrNameLst>
                                      </p:cBhvr>
                                      <p:to>
                                        <p:strVal val="visible"/>
                                      </p:to>
                                    </p:set>
                                    <p:animEffect transition="in" filter="fade">
                                      <p:cBhvr>
                                        <p:cTn id="12" dur="1000"/>
                                        <p:tgtEl>
                                          <p:spTgt spid="69"/>
                                        </p:tgtEl>
                                      </p:cBhvr>
                                    </p:animEffect>
                                    <p:anim calcmode="lin" valueType="num">
                                      <p:cBhvr>
                                        <p:cTn id="13" dur="1000" fill="hold"/>
                                        <p:tgtEl>
                                          <p:spTgt spid="69"/>
                                        </p:tgtEl>
                                        <p:attrNameLst>
                                          <p:attrName>ppt_x</p:attrName>
                                        </p:attrNameLst>
                                      </p:cBhvr>
                                      <p:tavLst>
                                        <p:tav tm="0">
                                          <p:val>
                                            <p:strVal val="#ppt_x"/>
                                          </p:val>
                                        </p:tav>
                                        <p:tav tm="100000">
                                          <p:val>
                                            <p:strVal val="#ppt_x"/>
                                          </p:val>
                                        </p:tav>
                                      </p:tavLst>
                                    </p:anim>
                                    <p:anim calcmode="lin" valueType="num">
                                      <p:cBhvr>
                                        <p:cTn id="14" dur="1000" fill="hold"/>
                                        <p:tgtEl>
                                          <p:spTgt spid="6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p:bldP spid="69" grpId="0"/>
    </p:bldLst>
  </p:timing>
</p:sld>
</file>

<file path=ppt/tags/tag1.xml><?xml version="1.0" encoding="utf-8"?>
<p:tagLst xmlns:p="http://schemas.openxmlformats.org/presentationml/2006/main">
  <p:tag name="MH" val="20170412112603"/>
  <p:tag name="MH_LIBRARY" val="GRAPHIC"/>
  <p:tag name="MH_ORDER" val="文本框 28"/>
</p:tagLst>
</file>

<file path=ppt/tags/tag10.xml><?xml version="1.0" encoding="utf-8"?>
<p:tagLst xmlns:p="http://schemas.openxmlformats.org/presentationml/2006/main">
  <p:tag name="MH" val="20170412112603"/>
  <p:tag name="MH_LIBRARY" val="GRAPHIC"/>
</p:tagLst>
</file>

<file path=ppt/tags/tag11.xml><?xml version="1.0" encoding="utf-8"?>
<p:tagLst xmlns:p="http://schemas.openxmlformats.org/presentationml/2006/main">
  <p:tag name="MH" val="20170412112603"/>
  <p:tag name="MH_LIBRARY" val="GRAPHIC"/>
  <p:tag name="MH_ORDER" val="文本框 28"/>
</p:tagLst>
</file>

<file path=ppt/tags/tag12.xml><?xml version="1.0" encoding="utf-8"?>
<p:tagLst xmlns:p="http://schemas.openxmlformats.org/presentationml/2006/main">
  <p:tag name="MH" val="20170412112603"/>
  <p:tag name="MH_LIBRARY" val="GRAPHIC"/>
  <p:tag name="MH_ORDER" val="TextBox 29"/>
</p:tagLst>
</file>

<file path=ppt/tags/tag13.xml><?xml version="1.0" encoding="utf-8"?>
<p:tagLst xmlns:p="http://schemas.openxmlformats.org/presentationml/2006/main">
  <p:tag name="MH" val="20170412112603"/>
  <p:tag name="MH_LIBRARY" val="GRAPHIC"/>
  <p:tag name="MH_ORDER" val="组合 30"/>
</p:tagLst>
</file>

<file path=ppt/tags/tag14.xml><?xml version="1.0" encoding="utf-8"?>
<p:tagLst xmlns:p="http://schemas.openxmlformats.org/presentationml/2006/main">
  <p:tag name="MH" val="20170412112603"/>
  <p:tag name="MH_LIBRARY" val="GRAPHIC"/>
  <p:tag name="MH_ORDER" val="TextBox 34"/>
</p:tagLst>
</file>

<file path=ppt/tags/tag15.xml><?xml version="1.0" encoding="utf-8"?>
<p:tagLst xmlns:p="http://schemas.openxmlformats.org/presentationml/2006/main">
  <p:tag name="MH" val="20170412112603"/>
  <p:tag name="MH_LIBRARY" val="GRAPHIC"/>
  <p:tag name="MH_ORDER" val="Oval 35"/>
</p:tagLst>
</file>

<file path=ppt/tags/tag16.xml><?xml version="1.0" encoding="utf-8"?>
<p:tagLst xmlns:p="http://schemas.openxmlformats.org/presentationml/2006/main">
  <p:tag name="MH" val="20170412112603"/>
  <p:tag name="MH_LIBRARY" val="GRAPHIC"/>
  <p:tag name="MH_ORDER" val="Oval 36"/>
</p:tagLst>
</file>

<file path=ppt/tags/tag17.xml><?xml version="1.0" encoding="utf-8"?>
<p:tagLst xmlns:p="http://schemas.openxmlformats.org/presentationml/2006/main">
  <p:tag name="MH" val="20170412112603"/>
  <p:tag name="MH_LIBRARY" val="GRAPHIC"/>
  <p:tag name="MH_ORDER" val="Oval 37"/>
</p:tagLst>
</file>

<file path=ppt/tags/tag18.xml><?xml version="1.0" encoding="utf-8"?>
<p:tagLst xmlns:p="http://schemas.openxmlformats.org/presentationml/2006/main">
  <p:tag name="MH" val="20170412112603"/>
  <p:tag name="MH_LIBRARY" val="GRAPHIC"/>
  <p:tag name="MH_ORDER" val="文本框 38"/>
</p:tagLst>
</file>

<file path=ppt/tags/tag19.xml><?xml version="1.0" encoding="utf-8"?>
<p:tagLst xmlns:p="http://schemas.openxmlformats.org/presentationml/2006/main">
  <p:tag name="MH" val="20170412112603"/>
  <p:tag name="MH_LIBRARY" val="GRAPHIC"/>
  <p:tag name="MH_ORDER" val="任意多边形 12"/>
</p:tagLst>
</file>

<file path=ppt/tags/tag2.xml><?xml version="1.0" encoding="utf-8"?>
<p:tagLst xmlns:p="http://schemas.openxmlformats.org/presentationml/2006/main">
  <p:tag name="MH" val="20170412112603"/>
  <p:tag name="MH_LIBRARY" val="GRAPHIC"/>
  <p:tag name="MH_ORDER" val="TextBox 29"/>
</p:tagLst>
</file>

<file path=ppt/tags/tag20.xml><?xml version="1.0" encoding="utf-8"?>
<p:tagLst xmlns:p="http://schemas.openxmlformats.org/presentationml/2006/main">
  <p:tag name="MH" val="20170412112603"/>
  <p:tag name="MH_LIBRARY" val="GRAPHIC"/>
</p:tagLst>
</file>

<file path=ppt/tags/tag21.xml><?xml version="1.0" encoding="utf-8"?>
<p:tagLst xmlns:p="http://schemas.openxmlformats.org/presentationml/2006/main">
  <p:tag name="MH" val="20170412112603"/>
  <p:tag name="MH_LIBRARY" val="GRAPHIC"/>
  <p:tag name="MH_ORDER" val="文本框 28"/>
</p:tagLst>
</file>

<file path=ppt/tags/tag22.xml><?xml version="1.0" encoding="utf-8"?>
<p:tagLst xmlns:p="http://schemas.openxmlformats.org/presentationml/2006/main">
  <p:tag name="MH" val="20170412112603"/>
  <p:tag name="MH_LIBRARY" val="GRAPHIC"/>
  <p:tag name="MH_ORDER" val="TextBox 29"/>
</p:tagLst>
</file>

<file path=ppt/tags/tag23.xml><?xml version="1.0" encoding="utf-8"?>
<p:tagLst xmlns:p="http://schemas.openxmlformats.org/presentationml/2006/main">
  <p:tag name="MH" val="20170412112603"/>
  <p:tag name="MH_LIBRARY" val="GRAPHIC"/>
  <p:tag name="MH_ORDER" val="组合 30"/>
</p:tagLst>
</file>

<file path=ppt/tags/tag24.xml><?xml version="1.0" encoding="utf-8"?>
<p:tagLst xmlns:p="http://schemas.openxmlformats.org/presentationml/2006/main">
  <p:tag name="MH" val="20170412112603"/>
  <p:tag name="MH_LIBRARY" val="GRAPHIC"/>
  <p:tag name="MH_ORDER" val="TextBox 34"/>
</p:tagLst>
</file>

<file path=ppt/tags/tag25.xml><?xml version="1.0" encoding="utf-8"?>
<p:tagLst xmlns:p="http://schemas.openxmlformats.org/presentationml/2006/main">
  <p:tag name="MH" val="20170412112603"/>
  <p:tag name="MH_LIBRARY" val="GRAPHIC"/>
  <p:tag name="MH_ORDER" val="Oval 35"/>
</p:tagLst>
</file>

<file path=ppt/tags/tag26.xml><?xml version="1.0" encoding="utf-8"?>
<p:tagLst xmlns:p="http://schemas.openxmlformats.org/presentationml/2006/main">
  <p:tag name="MH" val="20170412112603"/>
  <p:tag name="MH_LIBRARY" val="GRAPHIC"/>
  <p:tag name="MH_ORDER" val="Oval 36"/>
</p:tagLst>
</file>

<file path=ppt/tags/tag27.xml><?xml version="1.0" encoding="utf-8"?>
<p:tagLst xmlns:p="http://schemas.openxmlformats.org/presentationml/2006/main">
  <p:tag name="MH" val="20170412112603"/>
  <p:tag name="MH_LIBRARY" val="GRAPHIC"/>
  <p:tag name="MH_ORDER" val="Oval 37"/>
</p:tagLst>
</file>

<file path=ppt/tags/tag28.xml><?xml version="1.0" encoding="utf-8"?>
<p:tagLst xmlns:p="http://schemas.openxmlformats.org/presentationml/2006/main">
  <p:tag name="MH" val="20170412112603"/>
  <p:tag name="MH_LIBRARY" val="GRAPHIC"/>
  <p:tag name="MH_ORDER" val="文本框 38"/>
</p:tagLst>
</file>

<file path=ppt/tags/tag29.xml><?xml version="1.0" encoding="utf-8"?>
<p:tagLst xmlns:p="http://schemas.openxmlformats.org/presentationml/2006/main">
  <p:tag name="MH" val="20170412112603"/>
  <p:tag name="MH_LIBRARY" val="GRAPHIC"/>
  <p:tag name="MH_ORDER" val="任意多边形 12"/>
</p:tagLst>
</file>

<file path=ppt/tags/tag3.xml><?xml version="1.0" encoding="utf-8"?>
<p:tagLst xmlns:p="http://schemas.openxmlformats.org/presentationml/2006/main">
  <p:tag name="MH" val="20170412112603"/>
  <p:tag name="MH_LIBRARY" val="GRAPHIC"/>
  <p:tag name="MH_ORDER" val="组合 30"/>
</p:tagLst>
</file>

<file path=ppt/tags/tag30.xml><?xml version="1.0" encoding="utf-8"?>
<p:tagLst xmlns:p="http://schemas.openxmlformats.org/presentationml/2006/main">
  <p:tag name="MH" val="20170412112603"/>
  <p:tag name="MH_LIBRARY" val="GRAPHIC"/>
</p:tagLst>
</file>

<file path=ppt/tags/tag31.xml><?xml version="1.0" encoding="utf-8"?>
<p:tagLst xmlns:p="http://schemas.openxmlformats.org/presentationml/2006/main">
  <p:tag name="MH" val="20170412112603"/>
  <p:tag name="MH_LIBRARY" val="GRAPHIC"/>
  <p:tag name="MH_ORDER" val="文本框 28"/>
</p:tagLst>
</file>

<file path=ppt/tags/tag32.xml><?xml version="1.0" encoding="utf-8"?>
<p:tagLst xmlns:p="http://schemas.openxmlformats.org/presentationml/2006/main">
  <p:tag name="MH" val="20170412112603"/>
  <p:tag name="MH_LIBRARY" val="GRAPHIC"/>
  <p:tag name="MH_ORDER" val="TextBox 29"/>
</p:tagLst>
</file>

<file path=ppt/tags/tag33.xml><?xml version="1.0" encoding="utf-8"?>
<p:tagLst xmlns:p="http://schemas.openxmlformats.org/presentationml/2006/main">
  <p:tag name="MH" val="20170412112603"/>
  <p:tag name="MH_LIBRARY" val="GRAPHIC"/>
  <p:tag name="MH_ORDER" val="组合 30"/>
</p:tagLst>
</file>

<file path=ppt/tags/tag34.xml><?xml version="1.0" encoding="utf-8"?>
<p:tagLst xmlns:p="http://schemas.openxmlformats.org/presentationml/2006/main">
  <p:tag name="MH" val="20170412112603"/>
  <p:tag name="MH_LIBRARY" val="GRAPHIC"/>
  <p:tag name="MH_ORDER" val="TextBox 34"/>
</p:tagLst>
</file>

<file path=ppt/tags/tag35.xml><?xml version="1.0" encoding="utf-8"?>
<p:tagLst xmlns:p="http://schemas.openxmlformats.org/presentationml/2006/main">
  <p:tag name="MH" val="20170412112603"/>
  <p:tag name="MH_LIBRARY" val="GRAPHIC"/>
  <p:tag name="MH_ORDER" val="Oval 35"/>
</p:tagLst>
</file>

<file path=ppt/tags/tag36.xml><?xml version="1.0" encoding="utf-8"?>
<p:tagLst xmlns:p="http://schemas.openxmlformats.org/presentationml/2006/main">
  <p:tag name="MH" val="20170412112603"/>
  <p:tag name="MH_LIBRARY" val="GRAPHIC"/>
  <p:tag name="MH_ORDER" val="Oval 36"/>
</p:tagLst>
</file>

<file path=ppt/tags/tag37.xml><?xml version="1.0" encoding="utf-8"?>
<p:tagLst xmlns:p="http://schemas.openxmlformats.org/presentationml/2006/main">
  <p:tag name="MH" val="20170412112603"/>
  <p:tag name="MH_LIBRARY" val="GRAPHIC"/>
  <p:tag name="MH_ORDER" val="Oval 37"/>
</p:tagLst>
</file>

<file path=ppt/tags/tag38.xml><?xml version="1.0" encoding="utf-8"?>
<p:tagLst xmlns:p="http://schemas.openxmlformats.org/presentationml/2006/main">
  <p:tag name="MH" val="20170412112603"/>
  <p:tag name="MH_LIBRARY" val="GRAPHIC"/>
  <p:tag name="MH_ORDER" val="文本框 38"/>
</p:tagLst>
</file>

<file path=ppt/tags/tag39.xml><?xml version="1.0" encoding="utf-8"?>
<p:tagLst xmlns:p="http://schemas.openxmlformats.org/presentationml/2006/main">
  <p:tag name="MH" val="20170412112603"/>
  <p:tag name="MH_LIBRARY" val="GRAPHIC"/>
  <p:tag name="MH_ORDER" val="任意多边形 12"/>
</p:tagLst>
</file>

<file path=ppt/tags/tag4.xml><?xml version="1.0" encoding="utf-8"?>
<p:tagLst xmlns:p="http://schemas.openxmlformats.org/presentationml/2006/main">
  <p:tag name="MH" val="20170412112603"/>
  <p:tag name="MH_LIBRARY" val="GRAPHIC"/>
  <p:tag name="MH_ORDER" val="TextBox 34"/>
</p:tagLst>
</file>

<file path=ppt/tags/tag40.xml><?xml version="1.0" encoding="utf-8"?>
<p:tagLst xmlns:p="http://schemas.openxmlformats.org/presentationml/2006/main">
  <p:tag name="MH" val="20170412112603"/>
  <p:tag name="MH_LIBRARY" val="GRAPHIC"/>
</p:tagLst>
</file>

<file path=ppt/tags/tag5.xml><?xml version="1.0" encoding="utf-8"?>
<p:tagLst xmlns:p="http://schemas.openxmlformats.org/presentationml/2006/main">
  <p:tag name="MH" val="20170412112603"/>
  <p:tag name="MH_LIBRARY" val="GRAPHIC"/>
  <p:tag name="MH_ORDER" val="Oval 35"/>
</p:tagLst>
</file>

<file path=ppt/tags/tag6.xml><?xml version="1.0" encoding="utf-8"?>
<p:tagLst xmlns:p="http://schemas.openxmlformats.org/presentationml/2006/main">
  <p:tag name="MH" val="20170412112603"/>
  <p:tag name="MH_LIBRARY" val="GRAPHIC"/>
  <p:tag name="MH_ORDER" val="Oval 36"/>
</p:tagLst>
</file>

<file path=ppt/tags/tag7.xml><?xml version="1.0" encoding="utf-8"?>
<p:tagLst xmlns:p="http://schemas.openxmlformats.org/presentationml/2006/main">
  <p:tag name="MH" val="20170412112603"/>
  <p:tag name="MH_LIBRARY" val="GRAPHIC"/>
  <p:tag name="MH_ORDER" val="Oval 37"/>
</p:tagLst>
</file>

<file path=ppt/tags/tag8.xml><?xml version="1.0" encoding="utf-8"?>
<p:tagLst xmlns:p="http://schemas.openxmlformats.org/presentationml/2006/main">
  <p:tag name="MH" val="20170412112603"/>
  <p:tag name="MH_LIBRARY" val="GRAPHIC"/>
  <p:tag name="MH_ORDER" val="文本框 38"/>
</p:tagLst>
</file>

<file path=ppt/tags/tag9.xml><?xml version="1.0" encoding="utf-8"?>
<p:tagLst xmlns:p="http://schemas.openxmlformats.org/presentationml/2006/main">
  <p:tag name="MH" val="20170412112603"/>
  <p:tag name="MH_LIBRARY" val="GRAPHIC"/>
  <p:tag name="MH_ORDER" val="任意多边形 12"/>
</p:tagLst>
</file>

<file path=ppt/theme/theme1.xml><?xml version="1.0" encoding="utf-8"?>
<a:theme xmlns:a="http://schemas.openxmlformats.org/drawingml/2006/main" name="Office 主题​​">
  <a:themeElements>
    <a:clrScheme name="自定义 1460">
      <a:dk1>
        <a:sysClr val="windowText" lastClr="000000"/>
      </a:dk1>
      <a:lt1>
        <a:sysClr val="window" lastClr="FFFFFF"/>
      </a:lt1>
      <a:dk2>
        <a:srgbClr val="1F497D"/>
      </a:dk2>
      <a:lt2>
        <a:srgbClr val="EEECE1"/>
      </a:lt2>
      <a:accent1>
        <a:srgbClr val="6EBEE1"/>
      </a:accent1>
      <a:accent2>
        <a:srgbClr val="95A5C3"/>
      </a:accent2>
      <a:accent3>
        <a:srgbClr val="65BBE3"/>
      </a:accent3>
      <a:accent4>
        <a:srgbClr val="95A5C3"/>
      </a:accent4>
      <a:accent5>
        <a:srgbClr val="65BBE3"/>
      </a:accent5>
      <a:accent6>
        <a:srgbClr val="95A5C3"/>
      </a:accent6>
      <a:hlink>
        <a:srgbClr val="0000FF"/>
      </a:hlink>
      <a:folHlink>
        <a:srgbClr val="800080"/>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nchor="t">
        <a:spAutoFit/>
      </a:bodyPr>
      <a:lstStyle>
        <a:defPPr>
          <a:lnSpc>
            <a:spcPct val="150000"/>
          </a:lnSpc>
          <a:spcBef>
            <a:spcPct val="0"/>
          </a:spcBef>
          <a:defRPr lang="zh-CN" altLang="zh-CN" sz="1600" dirty="0">
            <a:sym typeface="+mn-ea"/>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4914</Words>
  <Application>WPS 演示</Application>
  <PresentationFormat>自定义</PresentationFormat>
  <Paragraphs>439</Paragraphs>
  <Slides>34</Slides>
  <Notes>23</Notes>
  <HiddenSlides>0</HiddenSlides>
  <MMClips>1</MMClips>
  <ScaleCrop>false</ScaleCrop>
  <HeadingPairs>
    <vt:vector size="6" baseType="variant">
      <vt:variant>
        <vt:lpstr>已用的字体</vt:lpstr>
      </vt:variant>
      <vt:variant>
        <vt:i4>34</vt:i4>
      </vt:variant>
      <vt:variant>
        <vt:lpstr>主题</vt:lpstr>
      </vt:variant>
      <vt:variant>
        <vt:i4>1</vt:i4>
      </vt:variant>
      <vt:variant>
        <vt:lpstr>幻灯片标题</vt:lpstr>
      </vt:variant>
      <vt:variant>
        <vt:i4>34</vt:i4>
      </vt:variant>
    </vt:vector>
  </HeadingPairs>
  <TitlesOfParts>
    <vt:vector size="69" baseType="lpstr">
      <vt:lpstr>Arial</vt:lpstr>
      <vt:lpstr>宋体</vt:lpstr>
      <vt:lpstr>Wingdings</vt:lpstr>
      <vt:lpstr>Lato Regular</vt:lpstr>
      <vt:lpstr>Lato Hairline</vt:lpstr>
      <vt:lpstr>Lato Light</vt:lpstr>
      <vt:lpstr>微软雅黑</vt:lpstr>
      <vt:lpstr>Glegoo</vt:lpstr>
      <vt:lpstr>Mission Gothic Regular</vt:lpstr>
      <vt:lpstr>Open Sans</vt:lpstr>
      <vt:lpstr>Impact</vt:lpstr>
      <vt:lpstr>华文新魏</vt:lpstr>
      <vt:lpstr>Calibri</vt:lpstr>
      <vt:lpstr>幼圆</vt:lpstr>
      <vt:lpstr>Engravers MT</vt:lpstr>
      <vt:lpstr>Neris Thin</vt:lpstr>
      <vt:lpstr>Wingdings</vt:lpstr>
      <vt:lpstr>Arial Unicode MS</vt:lpstr>
      <vt:lpstr>等线 Light</vt:lpstr>
      <vt:lpstr>Calibri Light</vt:lpstr>
      <vt:lpstr>等线</vt:lpstr>
      <vt:lpstr>华文宋体</vt:lpstr>
      <vt:lpstr>Calibri</vt:lpstr>
      <vt:lpstr>Open Sans</vt:lpstr>
      <vt:lpstr>Helvetica</vt:lpstr>
      <vt:lpstr>Source Sans Pro</vt:lpstr>
      <vt:lpstr>Raleway Light</vt:lpstr>
      <vt:lpstr>方正中等线简体</vt:lpstr>
      <vt:lpstr>Source Sans Pro ExtraLight</vt:lpstr>
      <vt:lpstr>Arial</vt:lpstr>
      <vt:lpstr>Source Sans Pro Light</vt:lpstr>
      <vt:lpstr>Segoe Print</vt:lpstr>
      <vt:lpstr>Myriad Pro</vt:lpstr>
      <vt:lpstr>华文中宋</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001</dc:title>
  <dc:creator>Administrator</dc:creator>
  <cp:lastModifiedBy>菲宇无限</cp:lastModifiedBy>
  <cp:revision>372</cp:revision>
  <dcterms:created xsi:type="dcterms:W3CDTF">2017-06-23T03:09:00Z</dcterms:created>
  <dcterms:modified xsi:type="dcterms:W3CDTF">2018-03-08T06:23:38Z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2052-10.1.0.7022</vt:lpwstr>
  </property>
</Properties>
</file>