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7"/>
  </p:notesMasterIdLst>
  <p:sldIdLst>
    <p:sldId id="256" r:id="rId2"/>
    <p:sldId id="258" r:id="rId3"/>
    <p:sldId id="260" r:id="rId4"/>
    <p:sldId id="261" r:id="rId5"/>
    <p:sldId id="298" r:id="rId6"/>
    <p:sldId id="299" r:id="rId7"/>
    <p:sldId id="262" r:id="rId8"/>
    <p:sldId id="300" r:id="rId9"/>
    <p:sldId id="267" r:id="rId10"/>
    <p:sldId id="301" r:id="rId11"/>
    <p:sldId id="304" r:id="rId12"/>
    <p:sldId id="302" r:id="rId13"/>
    <p:sldId id="265" r:id="rId14"/>
    <p:sldId id="303" r:id="rId15"/>
    <p:sldId id="273" r:id="rId16"/>
  </p:sldIdLst>
  <p:sldSz cx="9144000" cy="5143500" type="screen16x9"/>
  <p:notesSz cx="6858000" cy="9144000"/>
  <p:embeddedFontLst>
    <p:embeddedFont>
      <p:font typeface="Anaheim" panose="020B0604020202020204" charset="0"/>
      <p:regular r:id="rId18"/>
      <p:bold r:id="rId19"/>
    </p:embeddedFont>
    <p:embeddedFont>
      <p:font typeface="Gadugi" panose="020B0502040204020203" pitchFamily="34" charset="0"/>
      <p:regular r:id="rId20"/>
      <p:bold r:id="rId21"/>
    </p:embeddedFont>
    <p:embeddedFont>
      <p:font typeface="Nunito Light" pitchFamily="2" charset="0"/>
      <p:regular r:id="rId22"/>
      <p:italic r:id="rId23"/>
    </p:embeddedFont>
    <p:embeddedFont>
      <p:font typeface="Poppins" panose="000005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0A37399-E50B-438C-9A8E-8CBC8CE61C97}">
          <p14:sldIdLst>
            <p14:sldId id="256"/>
            <p14:sldId id="258"/>
            <p14:sldId id="260"/>
            <p14:sldId id="261"/>
            <p14:sldId id="298"/>
            <p14:sldId id="299"/>
            <p14:sldId id="262"/>
            <p14:sldId id="300"/>
            <p14:sldId id="267"/>
            <p14:sldId id="301"/>
            <p14:sldId id="304"/>
            <p14:sldId id="302"/>
            <p14:sldId id="265"/>
            <p14:sldId id="303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20F933-2A5E-4547-83EF-673111DF8B11}">
  <a:tblStyle styleId="{7620F933-2A5E-4547-83EF-673111DF8B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32A6F49-DDBF-42DD-9DCA-B939388FE7B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>
          <a:extLst>
            <a:ext uri="{FF2B5EF4-FFF2-40B4-BE49-F238E27FC236}">
              <a16:creationId xmlns:a16="http://schemas.microsoft.com/office/drawing/2014/main" id="{07E10DB6-B3C6-D0ED-96AC-2ABEBC032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4dda1946d_6_308:notes">
            <a:extLst>
              <a:ext uri="{FF2B5EF4-FFF2-40B4-BE49-F238E27FC236}">
                <a16:creationId xmlns:a16="http://schemas.microsoft.com/office/drawing/2014/main" id="{E7E703E7-A88D-D7EF-ABA1-5B5E28D55B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4dda1946d_6_308:notes">
            <a:extLst>
              <a:ext uri="{FF2B5EF4-FFF2-40B4-BE49-F238E27FC236}">
                <a16:creationId xmlns:a16="http://schemas.microsoft.com/office/drawing/2014/main" id="{F83F544E-C558-1697-80EA-0D43E85A66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0361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>
          <a:extLst>
            <a:ext uri="{FF2B5EF4-FFF2-40B4-BE49-F238E27FC236}">
              <a16:creationId xmlns:a16="http://schemas.microsoft.com/office/drawing/2014/main" id="{2D24C3F6-FE2E-2B4B-79B5-2C5306C4D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4dda1946d_6_308:notes">
            <a:extLst>
              <a:ext uri="{FF2B5EF4-FFF2-40B4-BE49-F238E27FC236}">
                <a16:creationId xmlns:a16="http://schemas.microsoft.com/office/drawing/2014/main" id="{251DFBC8-5ED8-3CB0-EA9A-B72513A91F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4dda1946d_6_308:notes">
            <a:extLst>
              <a:ext uri="{FF2B5EF4-FFF2-40B4-BE49-F238E27FC236}">
                <a16:creationId xmlns:a16="http://schemas.microsoft.com/office/drawing/2014/main" id="{AEA331FA-DF9B-4812-BBC8-1F3A9DB122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106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51722045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51722045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402c2953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402c2953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>
          <a:extLst>
            <a:ext uri="{FF2B5EF4-FFF2-40B4-BE49-F238E27FC236}">
              <a16:creationId xmlns:a16="http://schemas.microsoft.com/office/drawing/2014/main" id="{70F7E457-CAD8-EEAB-9F50-8AE23AB90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4dda1946d_6_308:notes">
            <a:extLst>
              <a:ext uri="{FF2B5EF4-FFF2-40B4-BE49-F238E27FC236}">
                <a16:creationId xmlns:a16="http://schemas.microsoft.com/office/drawing/2014/main" id="{B45CA627-29AE-75CD-CBEA-7BF9CB3A92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4dda1946d_6_308:notes">
            <a:extLst>
              <a:ext uri="{FF2B5EF4-FFF2-40B4-BE49-F238E27FC236}">
                <a16:creationId xmlns:a16="http://schemas.microsoft.com/office/drawing/2014/main" id="{12670504-115B-4517-4440-233BF92793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3000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>
          <a:extLst>
            <a:ext uri="{FF2B5EF4-FFF2-40B4-BE49-F238E27FC236}">
              <a16:creationId xmlns:a16="http://schemas.microsoft.com/office/drawing/2014/main" id="{0F7546CE-7DA7-55A9-0587-A644DCE15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4dda1946d_6_308:notes">
            <a:extLst>
              <a:ext uri="{FF2B5EF4-FFF2-40B4-BE49-F238E27FC236}">
                <a16:creationId xmlns:a16="http://schemas.microsoft.com/office/drawing/2014/main" id="{932DB0B4-E867-45A2-4253-1399752181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4dda1946d_6_308:notes">
            <a:extLst>
              <a:ext uri="{FF2B5EF4-FFF2-40B4-BE49-F238E27FC236}">
                <a16:creationId xmlns:a16="http://schemas.microsoft.com/office/drawing/2014/main" id="{8027B3B3-2303-70EB-D8B4-8241A51E1B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269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>
          <a:extLst>
            <a:ext uri="{FF2B5EF4-FFF2-40B4-BE49-F238E27FC236}">
              <a16:creationId xmlns:a16="http://schemas.microsoft.com/office/drawing/2014/main" id="{D9CC4AE0-2D15-1F3B-3950-B6F4FB2BA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4dda1946d_6_308:notes">
            <a:extLst>
              <a:ext uri="{FF2B5EF4-FFF2-40B4-BE49-F238E27FC236}">
                <a16:creationId xmlns:a16="http://schemas.microsoft.com/office/drawing/2014/main" id="{DAC8E4EA-A93E-D04E-6F26-37179096B7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4dda1946d_6_308:notes">
            <a:extLst>
              <a:ext uri="{FF2B5EF4-FFF2-40B4-BE49-F238E27FC236}">
                <a16:creationId xmlns:a16="http://schemas.microsoft.com/office/drawing/2014/main" id="{0A77BD0D-0D09-06AE-E153-2B3DCCF4EE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3998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72300" y="1482800"/>
            <a:ext cx="7199400" cy="14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72300" y="3239202"/>
            <a:ext cx="7199400" cy="42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6825" y="1613"/>
            <a:ext cx="9163538" cy="5147081"/>
            <a:chOff x="-21325" y="-6819"/>
            <a:chExt cx="9163538" cy="5147081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2626712" y="4610687"/>
              <a:ext cx="6515501" cy="529575"/>
              <a:chOff x="2626712" y="4610687"/>
              <a:chExt cx="6515501" cy="529575"/>
            </a:xfrm>
          </p:grpSpPr>
          <p:pic>
            <p:nvPicPr>
              <p:cNvPr id="14" name="Google Shape;14;p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>
                <a:off x="2626712" y="4610687"/>
                <a:ext cx="6515501" cy="5295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>
                <a:off x="7293388" y="4840980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" name="Google Shape;16;p2"/>
            <p:cNvGrpSpPr/>
            <p:nvPr/>
          </p:nvGrpSpPr>
          <p:grpSpPr>
            <a:xfrm>
              <a:off x="-21325" y="-6819"/>
              <a:ext cx="6523526" cy="536050"/>
              <a:chOff x="-21325" y="-6819"/>
              <a:chExt cx="6523526" cy="536050"/>
            </a:xfrm>
          </p:grpSpPr>
          <p:pic>
            <p:nvPicPr>
              <p:cNvPr id="17" name="Google Shape;17;p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-21325" y="-6819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Google Shape;18;p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43800" y="239786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" name="Google Shape;19;p2"/>
          <p:cNvGrpSpPr/>
          <p:nvPr/>
        </p:nvGrpSpPr>
        <p:grpSpPr>
          <a:xfrm>
            <a:off x="-6819" y="-7400"/>
            <a:ext cx="9157637" cy="5158300"/>
            <a:chOff x="0" y="0"/>
            <a:chExt cx="9157637" cy="5158300"/>
          </a:xfrm>
        </p:grpSpPr>
        <p:pic>
          <p:nvPicPr>
            <p:cNvPr id="20" name="Google Shape;20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906088" y="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0" y="390675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2" hasCustomPrompt="1"/>
          </p:nvPr>
        </p:nvSpPr>
        <p:spPr>
          <a:xfrm>
            <a:off x="3759205" y="1699096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3" hasCustomPrompt="1"/>
          </p:nvPr>
        </p:nvSpPr>
        <p:spPr>
          <a:xfrm>
            <a:off x="4690005" y="1699096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4" hasCustomPrompt="1"/>
          </p:nvPr>
        </p:nvSpPr>
        <p:spPr>
          <a:xfrm>
            <a:off x="3759193" y="2781754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5" hasCustomPrompt="1"/>
          </p:nvPr>
        </p:nvSpPr>
        <p:spPr>
          <a:xfrm>
            <a:off x="4689993" y="2781754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6" hasCustomPrompt="1"/>
          </p:nvPr>
        </p:nvSpPr>
        <p:spPr>
          <a:xfrm>
            <a:off x="3759207" y="3864413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7" hasCustomPrompt="1"/>
          </p:nvPr>
        </p:nvSpPr>
        <p:spPr>
          <a:xfrm>
            <a:off x="4690007" y="3864413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"/>
          </p:nvPr>
        </p:nvSpPr>
        <p:spPr>
          <a:xfrm>
            <a:off x="1280600" y="1699100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8"/>
          </p:nvPr>
        </p:nvSpPr>
        <p:spPr>
          <a:xfrm>
            <a:off x="1280600" y="2781762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9"/>
          </p:nvPr>
        </p:nvSpPr>
        <p:spPr>
          <a:xfrm>
            <a:off x="1280600" y="3864423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3"/>
          </p:nvPr>
        </p:nvSpPr>
        <p:spPr>
          <a:xfrm>
            <a:off x="5575300" y="1699096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4"/>
          </p:nvPr>
        </p:nvSpPr>
        <p:spPr>
          <a:xfrm>
            <a:off x="5575300" y="2781754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15"/>
          </p:nvPr>
        </p:nvSpPr>
        <p:spPr>
          <a:xfrm>
            <a:off x="5575300" y="3864413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118" name="Google Shape;118;p13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119" name="Google Shape;119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" name="Google Shape;121;p13"/>
          <p:cNvGrpSpPr/>
          <p:nvPr/>
        </p:nvGrpSpPr>
        <p:grpSpPr>
          <a:xfrm flipH="1">
            <a:off x="0" y="0"/>
            <a:ext cx="9144000" cy="5143512"/>
            <a:chOff x="0" y="0"/>
            <a:chExt cx="9144000" cy="5143512"/>
          </a:xfrm>
        </p:grpSpPr>
        <p:pic>
          <p:nvPicPr>
            <p:cNvPr id="122" name="Google Shape;122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6001375" y="539500"/>
            <a:ext cx="2429400" cy="10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subTitle" idx="1"/>
          </p:nvPr>
        </p:nvSpPr>
        <p:spPr>
          <a:xfrm>
            <a:off x="6001375" y="1515400"/>
            <a:ext cx="2429400" cy="12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>
            <a:spLocks noGrp="1"/>
          </p:cNvSpPr>
          <p:nvPr>
            <p:ph type="pic" idx="2"/>
          </p:nvPr>
        </p:nvSpPr>
        <p:spPr>
          <a:xfrm>
            <a:off x="713225" y="539500"/>
            <a:ext cx="2801100" cy="40647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149" name="Google Shape;149;p16"/>
          <p:cNvSpPr>
            <a:spLocks noGrp="1"/>
          </p:cNvSpPr>
          <p:nvPr>
            <p:ph type="pic" idx="3"/>
          </p:nvPr>
        </p:nvSpPr>
        <p:spPr>
          <a:xfrm>
            <a:off x="3595575" y="539500"/>
            <a:ext cx="2191200" cy="23283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150" name="Google Shape;150;p16"/>
          <p:cNvSpPr>
            <a:spLocks noGrp="1"/>
          </p:cNvSpPr>
          <p:nvPr>
            <p:ph type="pic" idx="4"/>
          </p:nvPr>
        </p:nvSpPr>
        <p:spPr>
          <a:xfrm>
            <a:off x="3595575" y="2953775"/>
            <a:ext cx="4835100" cy="16503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pic>
        <p:nvPicPr>
          <p:cNvPr id="151" name="Google Shape;151;p16"/>
          <p:cNvPicPr preferRelativeResize="0"/>
          <p:nvPr/>
        </p:nvPicPr>
        <p:blipFill rotWithShape="1">
          <a:blip r:embed="rId3">
            <a:alphaModFix/>
          </a:blip>
          <a:srcRect l="73637" t="129" b="129"/>
          <a:stretch/>
        </p:blipFill>
        <p:spPr>
          <a:xfrm>
            <a:off x="10239" y="3372450"/>
            <a:ext cx="452574" cy="13079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p16"/>
          <p:cNvGrpSpPr/>
          <p:nvPr/>
        </p:nvGrpSpPr>
        <p:grpSpPr>
          <a:xfrm>
            <a:off x="-1" y="2100"/>
            <a:ext cx="9144001" cy="5141388"/>
            <a:chOff x="-1" y="2100"/>
            <a:chExt cx="9144001" cy="5141388"/>
          </a:xfrm>
        </p:grpSpPr>
        <p:pic>
          <p:nvPicPr>
            <p:cNvPr id="153" name="Google Shape;153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 flipH="1">
              <a:off x="8171225" y="210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 flipH="1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5" name="Google Shape;155;p16"/>
          <p:cNvGrpSpPr/>
          <p:nvPr/>
        </p:nvGrpSpPr>
        <p:grpSpPr>
          <a:xfrm>
            <a:off x="5356527" y="4752250"/>
            <a:ext cx="3785698" cy="388025"/>
            <a:chOff x="5356527" y="4752250"/>
            <a:chExt cx="3785698" cy="388025"/>
          </a:xfrm>
        </p:grpSpPr>
        <p:pic>
          <p:nvPicPr>
            <p:cNvPr id="156" name="Google Shape;156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5356527" y="4752250"/>
              <a:ext cx="3785698" cy="38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1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0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8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166" name="Google Shape;166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8" name="Google Shape;168;p18"/>
          <p:cNvGrpSpPr/>
          <p:nvPr/>
        </p:nvGrpSpPr>
        <p:grpSpPr>
          <a:xfrm flipH="1">
            <a:off x="0" y="0"/>
            <a:ext cx="9144000" cy="5143512"/>
            <a:chOff x="0" y="0"/>
            <a:chExt cx="9144000" cy="5143512"/>
          </a:xfrm>
        </p:grpSpPr>
        <p:pic>
          <p:nvPicPr>
            <p:cNvPr id="169" name="Google Shape;169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1" name="Google Shape;171;p18"/>
          <p:cNvSpPr txBox="1">
            <a:spLocks noGrp="1"/>
          </p:cNvSpPr>
          <p:nvPr>
            <p:ph type="body" idx="1"/>
          </p:nvPr>
        </p:nvSpPr>
        <p:spPr>
          <a:xfrm>
            <a:off x="2145600" y="2101875"/>
            <a:ext cx="4852800" cy="17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subTitle" idx="2"/>
          </p:nvPr>
        </p:nvSpPr>
        <p:spPr>
          <a:xfrm>
            <a:off x="2145600" y="2101150"/>
            <a:ext cx="4852800" cy="17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subTitle" idx="1"/>
          </p:nvPr>
        </p:nvSpPr>
        <p:spPr>
          <a:xfrm>
            <a:off x="720075" y="1682496"/>
            <a:ext cx="23631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1"/>
          <p:cNvSpPr txBox="1">
            <a:spLocks noGrp="1"/>
          </p:cNvSpPr>
          <p:nvPr>
            <p:ph type="subTitle" idx="2"/>
          </p:nvPr>
        </p:nvSpPr>
        <p:spPr>
          <a:xfrm>
            <a:off x="3393880" y="1682496"/>
            <a:ext cx="23631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1"/>
          <p:cNvSpPr txBox="1">
            <a:spLocks noGrp="1"/>
          </p:cNvSpPr>
          <p:nvPr>
            <p:ph type="subTitle" idx="3"/>
          </p:nvPr>
        </p:nvSpPr>
        <p:spPr>
          <a:xfrm>
            <a:off x="720075" y="3398557"/>
            <a:ext cx="23631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1"/>
          <p:cNvSpPr txBox="1">
            <a:spLocks noGrp="1"/>
          </p:cNvSpPr>
          <p:nvPr>
            <p:ph type="subTitle" idx="4"/>
          </p:nvPr>
        </p:nvSpPr>
        <p:spPr>
          <a:xfrm>
            <a:off x="3393880" y="3398557"/>
            <a:ext cx="23631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1"/>
          <p:cNvSpPr txBox="1">
            <a:spLocks noGrp="1"/>
          </p:cNvSpPr>
          <p:nvPr>
            <p:ph type="subTitle" idx="5"/>
          </p:nvPr>
        </p:nvSpPr>
        <p:spPr>
          <a:xfrm>
            <a:off x="6067686" y="1682496"/>
            <a:ext cx="23631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subTitle" idx="6"/>
          </p:nvPr>
        </p:nvSpPr>
        <p:spPr>
          <a:xfrm>
            <a:off x="6067686" y="3398557"/>
            <a:ext cx="23631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1"/>
          <p:cNvSpPr txBox="1">
            <a:spLocks noGrp="1"/>
          </p:cNvSpPr>
          <p:nvPr>
            <p:ph type="subTitle" idx="7"/>
          </p:nvPr>
        </p:nvSpPr>
        <p:spPr>
          <a:xfrm>
            <a:off x="720075" y="1426464"/>
            <a:ext cx="2363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13" name="Google Shape;213;p21"/>
          <p:cNvSpPr txBox="1">
            <a:spLocks noGrp="1"/>
          </p:cNvSpPr>
          <p:nvPr>
            <p:ph type="subTitle" idx="8"/>
          </p:nvPr>
        </p:nvSpPr>
        <p:spPr>
          <a:xfrm>
            <a:off x="3395380" y="1426464"/>
            <a:ext cx="2360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14" name="Google Shape;214;p21"/>
          <p:cNvSpPr txBox="1">
            <a:spLocks noGrp="1"/>
          </p:cNvSpPr>
          <p:nvPr>
            <p:ph type="subTitle" idx="9"/>
          </p:nvPr>
        </p:nvSpPr>
        <p:spPr>
          <a:xfrm>
            <a:off x="6067686" y="1426464"/>
            <a:ext cx="2360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subTitle" idx="13"/>
          </p:nvPr>
        </p:nvSpPr>
        <p:spPr>
          <a:xfrm>
            <a:off x="720075" y="3145536"/>
            <a:ext cx="2363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subTitle" idx="14"/>
          </p:nvPr>
        </p:nvSpPr>
        <p:spPr>
          <a:xfrm>
            <a:off x="3393880" y="3145541"/>
            <a:ext cx="2360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subTitle" idx="15"/>
          </p:nvPr>
        </p:nvSpPr>
        <p:spPr>
          <a:xfrm>
            <a:off x="6067686" y="3145541"/>
            <a:ext cx="2360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pic>
        <p:nvPicPr>
          <p:cNvPr id="218" name="Google Shape;218;p21"/>
          <p:cNvPicPr preferRelativeResize="0"/>
          <p:nvPr/>
        </p:nvPicPr>
        <p:blipFill rotWithShape="1">
          <a:blip r:embed="rId3">
            <a:alphaModFix/>
          </a:blip>
          <a:srcRect l="68148" b="22414"/>
          <a:stretch/>
        </p:blipFill>
        <p:spPr>
          <a:xfrm rot="10800000">
            <a:off x="8580849" y="64376"/>
            <a:ext cx="563126" cy="104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8171225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0"/>
          <p:cNvPicPr preferRelativeResize="0"/>
          <p:nvPr/>
        </p:nvPicPr>
        <p:blipFill rotWithShape="1">
          <a:blip r:embed="rId3">
            <a:alphaModFix/>
          </a:blip>
          <a:srcRect t="129" b="129"/>
          <a:stretch/>
        </p:blipFill>
        <p:spPr>
          <a:xfrm rot="-5400000">
            <a:off x="-145124" y="3582752"/>
            <a:ext cx="1716695" cy="1307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6088" y="-13650"/>
            <a:ext cx="1251550" cy="125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5" name="Google Shape;305;p30"/>
          <p:cNvGrpSpPr/>
          <p:nvPr/>
        </p:nvGrpSpPr>
        <p:grpSpPr>
          <a:xfrm>
            <a:off x="0" y="-13638"/>
            <a:ext cx="8878852" cy="4923618"/>
            <a:chOff x="0" y="-13638"/>
            <a:chExt cx="8878852" cy="4923618"/>
          </a:xfrm>
        </p:grpSpPr>
        <p:pic>
          <p:nvPicPr>
            <p:cNvPr id="306" name="Google Shape;306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7293388" y="484098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7" name="Google Shape;307;p30"/>
            <p:cNvGrpSpPr/>
            <p:nvPr/>
          </p:nvGrpSpPr>
          <p:grpSpPr>
            <a:xfrm>
              <a:off x="0" y="-13638"/>
              <a:ext cx="6523526" cy="536050"/>
              <a:chOff x="0" y="-13638"/>
              <a:chExt cx="6523526" cy="536050"/>
            </a:xfrm>
          </p:grpSpPr>
          <p:pic>
            <p:nvPicPr>
              <p:cNvPr id="308" name="Google Shape;308;p30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0" y="-13638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9" name="Google Shape;309;p3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65125" y="23296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1"/>
          <p:cNvPicPr preferRelativeResize="0"/>
          <p:nvPr/>
        </p:nvPicPr>
        <p:blipFill rotWithShape="1">
          <a:blip r:embed="rId3">
            <a:alphaModFix/>
          </a:blip>
          <a:srcRect l="73637" t="129" b="129"/>
          <a:stretch/>
        </p:blipFill>
        <p:spPr>
          <a:xfrm>
            <a:off x="8632789" y="38875"/>
            <a:ext cx="452574" cy="13079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3" name="Google Shape;313;p31"/>
          <p:cNvGrpSpPr/>
          <p:nvPr/>
        </p:nvGrpSpPr>
        <p:grpSpPr>
          <a:xfrm>
            <a:off x="-26" y="-20456"/>
            <a:ext cx="972776" cy="5162894"/>
            <a:chOff x="-26" y="-20456"/>
            <a:chExt cx="972776" cy="5162894"/>
          </a:xfrm>
        </p:grpSpPr>
        <p:pic>
          <p:nvPicPr>
            <p:cNvPr id="314" name="Google Shape;314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-25" y="-20456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" name="Google Shape;315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 flipH="1">
              <a:off x="-26" y="416966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6" name="Google Shape;316;p31"/>
          <p:cNvGrpSpPr/>
          <p:nvPr/>
        </p:nvGrpSpPr>
        <p:grpSpPr>
          <a:xfrm rot="10800000">
            <a:off x="5368113" y="4784100"/>
            <a:ext cx="3789523" cy="359400"/>
            <a:chOff x="-13638" y="0"/>
            <a:chExt cx="3789523" cy="359400"/>
          </a:xfrm>
        </p:grpSpPr>
        <p:pic>
          <p:nvPicPr>
            <p:cNvPr id="317" name="Google Shape;317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13638" y="0"/>
              <a:ext cx="3789523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Google Shape;318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65125" y="1452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1225" y="0"/>
            <a:ext cx="972775" cy="972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oogle Shape;25;p3"/>
          <p:cNvGrpSpPr/>
          <p:nvPr/>
        </p:nvGrpSpPr>
        <p:grpSpPr>
          <a:xfrm>
            <a:off x="4303195" y="4617494"/>
            <a:ext cx="4845850" cy="529600"/>
            <a:chOff x="4296376" y="4610675"/>
            <a:chExt cx="4845850" cy="529600"/>
          </a:xfrm>
        </p:grpSpPr>
        <p:pic>
          <p:nvPicPr>
            <p:cNvPr id="26" name="Google Shape;26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4296376" y="4610675"/>
              <a:ext cx="4845850" cy="52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7293388" y="484098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4047175" y="2409650"/>
            <a:ext cx="4383600" cy="13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5690275" y="1037350"/>
            <a:ext cx="1097400" cy="1097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>
            <a:spLocks noGrp="1"/>
          </p:cNvSpPr>
          <p:nvPr>
            <p:ph type="pic" idx="3"/>
          </p:nvPr>
        </p:nvSpPr>
        <p:spPr>
          <a:xfrm>
            <a:off x="713225" y="539500"/>
            <a:ext cx="2760600" cy="40644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3553500" y="3054555"/>
            <a:ext cx="4787100" cy="9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2"/>
          </p:nvPr>
        </p:nvSpPr>
        <p:spPr>
          <a:xfrm>
            <a:off x="3553500" y="1649136"/>
            <a:ext cx="4787100" cy="9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3"/>
          </p:nvPr>
        </p:nvSpPr>
        <p:spPr>
          <a:xfrm>
            <a:off x="1859700" y="1649136"/>
            <a:ext cx="1541400" cy="9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4"/>
          </p:nvPr>
        </p:nvSpPr>
        <p:spPr>
          <a:xfrm>
            <a:off x="1859700" y="3054549"/>
            <a:ext cx="1541400" cy="9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 rot="10800000">
            <a:off x="2620475" y="4773475"/>
            <a:ext cx="6523526" cy="369900"/>
            <a:chOff x="0" y="0"/>
            <a:chExt cx="6523526" cy="369900"/>
          </a:xfrm>
        </p:grpSpPr>
        <p:pic>
          <p:nvPicPr>
            <p:cNvPr id="48" name="Google Shape;48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0" name="Google Shape;50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170737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713225" y="987538"/>
            <a:ext cx="4294800" cy="10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ubTitle" idx="1"/>
          </p:nvPr>
        </p:nvSpPr>
        <p:spPr>
          <a:xfrm>
            <a:off x="713225" y="2109663"/>
            <a:ext cx="4294800" cy="25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>
            <a:spLocks noGrp="1"/>
          </p:cNvSpPr>
          <p:nvPr>
            <p:ph type="pic" idx="2"/>
          </p:nvPr>
        </p:nvSpPr>
        <p:spPr>
          <a:xfrm>
            <a:off x="5643775" y="539500"/>
            <a:ext cx="2787000" cy="40644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pic>
        <p:nvPicPr>
          <p:cNvPr id="61" name="Google Shape;6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 flipH="1">
            <a:off x="-25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7"/>
          <p:cNvPicPr preferRelativeResize="0"/>
          <p:nvPr/>
        </p:nvPicPr>
        <p:blipFill rotWithShape="1">
          <a:blip r:embed="rId4">
            <a:alphaModFix/>
          </a:blip>
          <a:srcRect t="129" b="129"/>
          <a:stretch/>
        </p:blipFill>
        <p:spPr>
          <a:xfrm rot="-5400000">
            <a:off x="7509601" y="3503753"/>
            <a:ext cx="1716695" cy="13079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7"/>
          <p:cNvGrpSpPr/>
          <p:nvPr/>
        </p:nvGrpSpPr>
        <p:grpSpPr>
          <a:xfrm>
            <a:off x="0" y="0"/>
            <a:ext cx="5837899" cy="536050"/>
            <a:chOff x="0" y="0"/>
            <a:chExt cx="5837899" cy="536050"/>
          </a:xfrm>
        </p:grpSpPr>
        <p:pic>
          <p:nvPicPr>
            <p:cNvPr id="64" name="Google Shape;64;p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0"/>
              <a:ext cx="5837899" cy="536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5125" y="2466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69" name="Google Shape;69;p8"/>
          <p:cNvPicPr preferRelativeResize="0"/>
          <p:nvPr/>
        </p:nvPicPr>
        <p:blipFill rotWithShape="1">
          <a:blip r:embed="rId3">
            <a:alphaModFix/>
          </a:blip>
          <a:srcRect b="22420"/>
          <a:stretch/>
        </p:blipFill>
        <p:spPr>
          <a:xfrm rot="5400000">
            <a:off x="-257665" y="461283"/>
            <a:ext cx="1768000" cy="10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7890675" y="0"/>
            <a:ext cx="1251550" cy="125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oogle Shape;71;p8"/>
          <p:cNvGrpSpPr/>
          <p:nvPr/>
        </p:nvGrpSpPr>
        <p:grpSpPr>
          <a:xfrm>
            <a:off x="3881699" y="4752250"/>
            <a:ext cx="5260526" cy="388025"/>
            <a:chOff x="3881699" y="4752250"/>
            <a:chExt cx="5260526" cy="388025"/>
          </a:xfrm>
        </p:grpSpPr>
        <p:pic>
          <p:nvPicPr>
            <p:cNvPr id="72" name="Google Shape;72;p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3881699" y="4752250"/>
              <a:ext cx="5260526" cy="38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-1" y="2100"/>
            <a:ext cx="9144001" cy="5141388"/>
            <a:chOff x="-1" y="2100"/>
            <a:chExt cx="9144001" cy="5141388"/>
          </a:xfrm>
        </p:grpSpPr>
        <p:pic>
          <p:nvPicPr>
            <p:cNvPr id="79" name="Google Shape;79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 flipH="1">
              <a:off x="8171225" y="210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 flipH="1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" name="Google Shape;81;p9"/>
          <p:cNvGrpSpPr/>
          <p:nvPr/>
        </p:nvGrpSpPr>
        <p:grpSpPr>
          <a:xfrm rot="10800000">
            <a:off x="0" y="2100"/>
            <a:ext cx="4881173" cy="365700"/>
            <a:chOff x="4261050" y="4610675"/>
            <a:chExt cx="4881173" cy="365700"/>
          </a:xfrm>
        </p:grpSpPr>
        <p:pic>
          <p:nvPicPr>
            <p:cNvPr id="82" name="Google Shape;82;p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4261050" y="4610675"/>
              <a:ext cx="4881173" cy="36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75903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1"/>
          <p:cNvSpPr txBox="1">
            <a:spLocks noGrp="1"/>
          </p:cNvSpPr>
          <p:nvPr>
            <p:ph type="title" hasCustomPrompt="1"/>
          </p:nvPr>
        </p:nvSpPr>
        <p:spPr>
          <a:xfrm>
            <a:off x="2476500" y="1872450"/>
            <a:ext cx="4191000" cy="104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0" name="Google Shape;90;p11"/>
          <p:cNvSpPr txBox="1">
            <a:spLocks noGrp="1"/>
          </p:cNvSpPr>
          <p:nvPr>
            <p:ph type="subTitle" idx="1"/>
          </p:nvPr>
        </p:nvSpPr>
        <p:spPr>
          <a:xfrm>
            <a:off x="2476500" y="2839950"/>
            <a:ext cx="41910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91" name="Google Shape;9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70784" y="263618"/>
            <a:ext cx="1768000" cy="1350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1"/>
          <p:cNvGrpSpPr/>
          <p:nvPr/>
        </p:nvGrpSpPr>
        <p:grpSpPr>
          <a:xfrm flipH="1">
            <a:off x="0" y="0"/>
            <a:ext cx="9144000" cy="5158300"/>
            <a:chOff x="0" y="0"/>
            <a:chExt cx="9144000" cy="5158300"/>
          </a:xfrm>
        </p:grpSpPr>
        <p:pic>
          <p:nvPicPr>
            <p:cNvPr id="93" name="Google Shape;93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892450" y="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390675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5" name="Google Shape;95;p11"/>
          <p:cNvGrpSpPr/>
          <p:nvPr/>
        </p:nvGrpSpPr>
        <p:grpSpPr>
          <a:xfrm flipH="1">
            <a:off x="-5031" y="0"/>
            <a:ext cx="9149031" cy="5153900"/>
            <a:chOff x="0" y="0"/>
            <a:chExt cx="9149031" cy="5153900"/>
          </a:xfrm>
        </p:grpSpPr>
        <p:grpSp>
          <p:nvGrpSpPr>
            <p:cNvPr id="96" name="Google Shape;96;p11"/>
            <p:cNvGrpSpPr/>
            <p:nvPr/>
          </p:nvGrpSpPr>
          <p:grpSpPr>
            <a:xfrm>
              <a:off x="2633530" y="4624325"/>
              <a:ext cx="6515501" cy="529575"/>
              <a:chOff x="2633530" y="4624325"/>
              <a:chExt cx="6515501" cy="529575"/>
            </a:xfrm>
          </p:grpSpPr>
          <p:pic>
            <p:nvPicPr>
              <p:cNvPr id="97" name="Google Shape;97;p11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 rot="10800000">
                <a:off x="2633530" y="4624325"/>
                <a:ext cx="6515501" cy="5295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11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 rot="10800000">
                <a:off x="7300206" y="485461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" name="Google Shape;99;p11"/>
            <p:cNvGrpSpPr/>
            <p:nvPr/>
          </p:nvGrpSpPr>
          <p:grpSpPr>
            <a:xfrm>
              <a:off x="0" y="0"/>
              <a:ext cx="6523526" cy="536050"/>
              <a:chOff x="0" y="0"/>
              <a:chExt cx="6523526" cy="536050"/>
            </a:xfrm>
          </p:grpSpPr>
          <p:pic>
            <p:nvPicPr>
              <p:cNvPr id="100" name="Google Shape;100;p11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0" y="0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11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65125" y="2466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2" r:id="rId11"/>
    <p:sldLayoutId id="2147483664" r:id="rId12"/>
    <p:sldLayoutId id="2147483667" r:id="rId13"/>
    <p:sldLayoutId id="2147483676" r:id="rId14"/>
    <p:sldLayoutId id="2147483677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6.jpg"/><Relationship Id="rId4" Type="http://schemas.openxmlformats.org/officeDocument/2006/relationships/image" Target="../media/image2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ctrTitle"/>
          </p:nvPr>
        </p:nvSpPr>
        <p:spPr>
          <a:xfrm>
            <a:off x="972300" y="1904298"/>
            <a:ext cx="7199400" cy="10387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rtl="0">
              <a:spcBef>
                <a:spcPts val="1600"/>
              </a:spcBef>
              <a:buNone/>
            </a:pPr>
            <a:r>
              <a:rPr lang="en-US" sz="3600" b="1" i="0" u="none" strike="noStrike" dirty="0">
                <a:solidFill>
                  <a:schemeClr val="tx1"/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Poppins" panose="00000500000000000000" pitchFamily="2" charset="0"/>
              </a:rPr>
              <a:t>Grab Problem Statement Theme: Economic empowerment through AI</a:t>
            </a:r>
            <a:endParaRPr sz="3600" dirty="0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  <a:cs typeface="Poppins" panose="00000500000000000000" pitchFamily="2" charset="0"/>
            </a:endParaRPr>
          </a:p>
        </p:txBody>
      </p:sp>
      <p:sp>
        <p:nvSpPr>
          <p:cNvPr id="330" name="Google Shape;330;p35"/>
          <p:cNvSpPr txBox="1">
            <a:spLocks noGrp="1"/>
          </p:cNvSpPr>
          <p:nvPr>
            <p:ph type="subTitle" idx="1"/>
          </p:nvPr>
        </p:nvSpPr>
        <p:spPr>
          <a:xfrm>
            <a:off x="972300" y="3239202"/>
            <a:ext cx="71994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Team: Hacklaicai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>
          <a:extLst>
            <a:ext uri="{FF2B5EF4-FFF2-40B4-BE49-F238E27FC236}">
              <a16:creationId xmlns:a16="http://schemas.microsoft.com/office/drawing/2014/main" id="{283A21D5-FC41-550E-4F70-AF79B3AFF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39">
            <a:extLst>
              <a:ext uri="{FF2B5EF4-FFF2-40B4-BE49-F238E27FC236}">
                <a16:creationId xmlns:a16="http://schemas.microsoft.com/office/drawing/2014/main" id="{CC4E09BF-0C7D-CC87-784E-B2D1873DE67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29" b="129"/>
          <a:stretch/>
        </p:blipFill>
        <p:spPr>
          <a:xfrm rot="10800000">
            <a:off x="2677801" y="270878"/>
            <a:ext cx="1716695" cy="1307947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9">
            <a:extLst>
              <a:ext uri="{FF2B5EF4-FFF2-40B4-BE49-F238E27FC236}">
                <a16:creationId xmlns:a16="http://schemas.microsoft.com/office/drawing/2014/main" id="{0E350481-A2FF-933F-300A-0806709939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7175" y="2409650"/>
            <a:ext cx="4383600" cy="13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PERSONALIZED</a:t>
            </a:r>
            <a:br>
              <a:rPr lang="en" dirty="0"/>
            </a:br>
            <a:r>
              <a:rPr lang="en" dirty="0"/>
              <a:t>STRATEGIES</a:t>
            </a:r>
            <a:endParaRPr dirty="0"/>
          </a:p>
        </p:txBody>
      </p:sp>
      <p:sp>
        <p:nvSpPr>
          <p:cNvPr id="371" name="Google Shape;371;p39">
            <a:extLst>
              <a:ext uri="{FF2B5EF4-FFF2-40B4-BE49-F238E27FC236}">
                <a16:creationId xmlns:a16="http://schemas.microsoft.com/office/drawing/2014/main" id="{9B654963-9FFA-F58D-4F98-012BF4E2BD2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690274" y="1037350"/>
            <a:ext cx="1219289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B6251CE-9B1D-762D-B569-6D8DF29A1926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4"/>
          <a:srcRect l="28772" r="287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75327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E7AF9-96D8-56EC-5A6E-480859AB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4000" dirty="0">
                <a:latin typeface="Gadugi" panose="020B0502040204020203" pitchFamily="34" charset="0"/>
                <a:ea typeface="Gadugi" panose="020B0502040204020203" pitchFamily="34" charset="0"/>
              </a:rPr>
              <a:t>Personalization strategy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D7AE3A58-65B3-527D-E714-6BA826F4975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505183" y="1458466"/>
            <a:ext cx="7136927" cy="694800"/>
          </a:xfrm>
        </p:spPr>
        <p:txBody>
          <a:bodyPr/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F&amp;B, Retail, Services – different insights matter</a:t>
            </a:r>
            <a:endParaRPr lang="en-MY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00D50BF2-534F-BF6F-C725-B31A04361D89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1505183" y="2541124"/>
            <a:ext cx="7515063" cy="694800"/>
          </a:xfrm>
        </p:spPr>
        <p:txBody>
          <a:bodyPr/>
          <a:lstStyle/>
          <a:p>
            <a:r>
              <a:rPr lang="en-MY" dirty="0">
                <a:latin typeface="Gadugi" panose="020B0502040204020203" pitchFamily="34" charset="0"/>
                <a:ea typeface="Gadugi" panose="020B0502040204020203" pitchFamily="34" charset="0"/>
              </a:rPr>
              <a:t>Country, urban/rural, language preference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A69AC36A-2009-45D5-B98B-45584DEFA20C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1505183" y="3540595"/>
            <a:ext cx="6918816" cy="694800"/>
          </a:xfrm>
        </p:spPr>
        <p:txBody>
          <a:bodyPr/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New vs experienced merchants need different guidance</a:t>
            </a:r>
            <a:endParaRPr lang="en-MY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8DB96D-0885-23FB-7CEF-58C7AE5B9C74}"/>
              </a:ext>
            </a:extLst>
          </p:cNvPr>
          <p:cNvSpPr/>
          <p:nvPr/>
        </p:nvSpPr>
        <p:spPr>
          <a:xfrm>
            <a:off x="720000" y="1458465"/>
            <a:ext cx="694800" cy="69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20" name="Graphic 19" descr="Bar graph with upward trend with solid fill">
            <a:extLst>
              <a:ext uri="{FF2B5EF4-FFF2-40B4-BE49-F238E27FC236}">
                <a16:creationId xmlns:a16="http://schemas.microsoft.com/office/drawing/2014/main" id="{85B0A5A1-7A42-21A7-4B34-2B5B573FD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630" y="1521227"/>
            <a:ext cx="625163" cy="62516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96D153A-F4B9-AB3B-3865-EFBE1015784A}"/>
              </a:ext>
            </a:extLst>
          </p:cNvPr>
          <p:cNvSpPr/>
          <p:nvPr/>
        </p:nvSpPr>
        <p:spPr>
          <a:xfrm>
            <a:off x="720000" y="2499530"/>
            <a:ext cx="694800" cy="69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65E809-C94C-BF62-274C-BDB84C51AD4D}"/>
              </a:ext>
            </a:extLst>
          </p:cNvPr>
          <p:cNvSpPr/>
          <p:nvPr/>
        </p:nvSpPr>
        <p:spPr>
          <a:xfrm>
            <a:off x="739437" y="3540595"/>
            <a:ext cx="694800" cy="69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26" name="Graphic 25" descr="Earth globe: Asia and Australia with solid fill">
            <a:extLst>
              <a:ext uri="{FF2B5EF4-FFF2-40B4-BE49-F238E27FC236}">
                <a16:creationId xmlns:a16="http://schemas.microsoft.com/office/drawing/2014/main" id="{7B5EFCD6-A1FD-E27E-C19B-5523C7BDF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811" y="2499530"/>
            <a:ext cx="694800" cy="694800"/>
          </a:xfrm>
          <a:prstGeom prst="rect">
            <a:avLst/>
          </a:prstGeom>
        </p:spPr>
      </p:pic>
      <p:pic>
        <p:nvPicPr>
          <p:cNvPr id="28" name="Graphic 27" descr="Upward trend with solid fill">
            <a:extLst>
              <a:ext uri="{FF2B5EF4-FFF2-40B4-BE49-F238E27FC236}">
                <a16:creationId xmlns:a16="http://schemas.microsoft.com/office/drawing/2014/main" id="{C63B67FF-78DF-C682-3541-01989E19C2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3630" y="3540595"/>
            <a:ext cx="694800" cy="69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86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>
          <a:extLst>
            <a:ext uri="{FF2B5EF4-FFF2-40B4-BE49-F238E27FC236}">
              <a16:creationId xmlns:a16="http://schemas.microsoft.com/office/drawing/2014/main" id="{3EE3C1EB-B3A0-0732-1945-826361AA0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39">
            <a:extLst>
              <a:ext uri="{FF2B5EF4-FFF2-40B4-BE49-F238E27FC236}">
                <a16:creationId xmlns:a16="http://schemas.microsoft.com/office/drawing/2014/main" id="{4E1D1D43-B165-2AB1-6E12-E1EA24A6A63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29" b="129"/>
          <a:stretch/>
        </p:blipFill>
        <p:spPr>
          <a:xfrm rot="10800000">
            <a:off x="2677801" y="270878"/>
            <a:ext cx="1716695" cy="1307947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9">
            <a:extLst>
              <a:ext uri="{FF2B5EF4-FFF2-40B4-BE49-F238E27FC236}">
                <a16:creationId xmlns:a16="http://schemas.microsoft.com/office/drawing/2014/main" id="{12DC6BBB-E583-6A6F-A05F-55549913AB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7175" y="2409650"/>
            <a:ext cx="4383600" cy="13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INTERACTION DESIGN</a:t>
            </a:r>
            <a:endParaRPr dirty="0"/>
          </a:p>
        </p:txBody>
      </p:sp>
      <p:sp>
        <p:nvSpPr>
          <p:cNvPr id="371" name="Google Shape;371;p39">
            <a:extLst>
              <a:ext uri="{FF2B5EF4-FFF2-40B4-BE49-F238E27FC236}">
                <a16:creationId xmlns:a16="http://schemas.microsoft.com/office/drawing/2014/main" id="{653A047C-7776-5D7E-FE75-063F9DDF346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690274" y="1037350"/>
            <a:ext cx="1219289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7D9742C-F7DD-5946-9B6F-3E415E33C726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4"/>
          <a:srcRect l="16171" r="161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5209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4"/>
          <p:cNvSpPr txBox="1">
            <a:spLocks noGrp="1"/>
          </p:cNvSpPr>
          <p:nvPr>
            <p:ph type="title"/>
          </p:nvPr>
        </p:nvSpPr>
        <p:spPr>
          <a:xfrm>
            <a:off x="775002" y="31261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INTERACTION DESIGN</a:t>
            </a:r>
            <a:endParaRPr dirty="0"/>
          </a:p>
        </p:txBody>
      </p:sp>
      <p:pic>
        <p:nvPicPr>
          <p:cNvPr id="27" name="Graphic 26" descr="Handshake with solid fill">
            <a:extLst>
              <a:ext uri="{FF2B5EF4-FFF2-40B4-BE49-F238E27FC236}">
                <a16:creationId xmlns:a16="http://schemas.microsoft.com/office/drawing/2014/main" id="{695CE9C7-3898-D7F2-831D-3A3E6E613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870" y="312619"/>
            <a:ext cx="595132" cy="59513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0C69C36-A937-56E8-15C4-2519366B37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496" y="1042223"/>
            <a:ext cx="4437504" cy="266250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31663D5-1E11-C1D4-8913-3A223E37BFBC}"/>
              </a:ext>
            </a:extLst>
          </p:cNvPr>
          <p:cNvSpPr txBox="1"/>
          <p:nvPr/>
        </p:nvSpPr>
        <p:spPr>
          <a:xfrm>
            <a:off x="4761066" y="1263443"/>
            <a:ext cx="405292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Visual Cards for Insights</a:t>
            </a:r>
            <a:br>
              <a:rPr lang="en-US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</a:br>
            <a:r>
              <a:rPr lang="en-US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Simple graphs and icons (bar charts, trend arrows) make data digestible</a:t>
            </a:r>
          </a:p>
          <a:p>
            <a:endParaRPr lang="en-US" dirty="0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Mobile-Friendly Design</a:t>
            </a:r>
            <a:br>
              <a:rPr lang="en-US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</a:br>
            <a:r>
              <a:rPr lang="en-US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Tailored for small screens with short messages and visual hierarchy</a:t>
            </a:r>
            <a:r>
              <a:rPr lang="en-MY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.</a:t>
            </a:r>
          </a:p>
          <a:p>
            <a:endParaRPr lang="en-MY" dirty="0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MY" b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Fast responses</a:t>
            </a:r>
          </a:p>
          <a:p>
            <a:r>
              <a:rPr lang="en-MY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Chatbot will reply within 1 seconds </a:t>
            </a:r>
            <a:endParaRPr lang="en-US" dirty="0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D15D335-3C19-8C7D-552E-9C10A16FFB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5660" y="3061982"/>
            <a:ext cx="3533847" cy="17735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>
          <a:extLst>
            <a:ext uri="{FF2B5EF4-FFF2-40B4-BE49-F238E27FC236}">
              <a16:creationId xmlns:a16="http://schemas.microsoft.com/office/drawing/2014/main" id="{86416349-68C2-4CCB-76B7-FF3C216F1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39">
            <a:extLst>
              <a:ext uri="{FF2B5EF4-FFF2-40B4-BE49-F238E27FC236}">
                <a16:creationId xmlns:a16="http://schemas.microsoft.com/office/drawing/2014/main" id="{E35650D7-20E2-DE14-9B5A-8975409A690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29" b="129"/>
          <a:stretch/>
        </p:blipFill>
        <p:spPr>
          <a:xfrm rot="10800000">
            <a:off x="2677801" y="270878"/>
            <a:ext cx="1716695" cy="1307947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9">
            <a:extLst>
              <a:ext uri="{FF2B5EF4-FFF2-40B4-BE49-F238E27FC236}">
                <a16:creationId xmlns:a16="http://schemas.microsoft.com/office/drawing/2014/main" id="{47FB1FA4-D6D1-E134-6FAB-9536B9D2D2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7175" y="2409650"/>
            <a:ext cx="4383600" cy="13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SAMPLE CHAT CASE</a:t>
            </a:r>
            <a:endParaRPr dirty="0"/>
          </a:p>
        </p:txBody>
      </p:sp>
      <p:sp>
        <p:nvSpPr>
          <p:cNvPr id="371" name="Google Shape;371;p39">
            <a:extLst>
              <a:ext uri="{FF2B5EF4-FFF2-40B4-BE49-F238E27FC236}">
                <a16:creationId xmlns:a16="http://schemas.microsoft.com/office/drawing/2014/main" id="{ECC8AA25-8996-602C-FE14-C5EA9779987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690274" y="1037350"/>
            <a:ext cx="1219289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439EFDB1-8EE9-6DB9-BB7D-28457DBDF421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4"/>
          <a:srcRect l="29099" r="290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72273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2"/>
          <p:cNvSpPr txBox="1">
            <a:spLocks noGrp="1"/>
          </p:cNvSpPr>
          <p:nvPr>
            <p:ph type="title"/>
          </p:nvPr>
        </p:nvSpPr>
        <p:spPr>
          <a:xfrm>
            <a:off x="6001375" y="539500"/>
            <a:ext cx="2429400" cy="10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SAMPLE SHOWCASE</a:t>
            </a:r>
            <a:endParaRPr dirty="0"/>
          </a:p>
        </p:txBody>
      </p:sp>
      <p:sp>
        <p:nvSpPr>
          <p:cNvPr id="542" name="Google Shape;542;p52"/>
          <p:cNvSpPr txBox="1">
            <a:spLocks noGrp="1"/>
          </p:cNvSpPr>
          <p:nvPr>
            <p:ph type="subTitle" idx="1"/>
          </p:nvPr>
        </p:nvSpPr>
        <p:spPr>
          <a:xfrm>
            <a:off x="6001375" y="1515400"/>
            <a:ext cx="2929494" cy="12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section highlights realistic scenarios where the MEX Assistant delivers immediate value to merchants by providing timely insights through natural, actionable conversations.</a:t>
            </a:r>
            <a:endParaRPr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0F86EBE9-1A56-46AF-6906-9F5B3A6F6C24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33022" r="33022"/>
          <a:stretch>
            <a:fillRect/>
          </a:stretch>
        </p:blipFill>
        <p:spPr/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2CDC852C-3A7E-38A8-8C53-3C92D6A650A4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4"/>
          <a:srcRect l="26408" r="26408"/>
          <a:stretch>
            <a:fillRect/>
          </a:stretch>
        </p:blipFill>
        <p:spPr/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5870485C-C845-31B7-EDB5-2E78250BE19C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5"/>
          <a:srcRect t="16017" b="16017"/>
          <a:stretch>
            <a:fillRect/>
          </a:stretch>
        </p:blipFill>
        <p:spPr/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45" name="Google Shape;345;p37"/>
          <p:cNvSpPr txBox="1">
            <a:spLocks noGrp="1"/>
          </p:cNvSpPr>
          <p:nvPr>
            <p:ph type="title" idx="2"/>
          </p:nvPr>
        </p:nvSpPr>
        <p:spPr>
          <a:xfrm>
            <a:off x="3759205" y="1699096"/>
            <a:ext cx="6948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46" name="Google Shape;346;p37"/>
          <p:cNvSpPr txBox="1">
            <a:spLocks noGrp="1"/>
          </p:cNvSpPr>
          <p:nvPr>
            <p:ph type="title" idx="3"/>
          </p:nvPr>
        </p:nvSpPr>
        <p:spPr>
          <a:xfrm>
            <a:off x="4690005" y="1699096"/>
            <a:ext cx="6948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47" name="Google Shape;347;p37"/>
          <p:cNvSpPr txBox="1">
            <a:spLocks noGrp="1"/>
          </p:cNvSpPr>
          <p:nvPr>
            <p:ph type="title" idx="4"/>
          </p:nvPr>
        </p:nvSpPr>
        <p:spPr>
          <a:xfrm>
            <a:off x="3759193" y="2781754"/>
            <a:ext cx="6948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8" name="Google Shape;348;p37"/>
          <p:cNvSpPr txBox="1">
            <a:spLocks noGrp="1"/>
          </p:cNvSpPr>
          <p:nvPr>
            <p:ph type="title" idx="5"/>
          </p:nvPr>
        </p:nvSpPr>
        <p:spPr>
          <a:xfrm>
            <a:off x="4689993" y="2781754"/>
            <a:ext cx="6948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49" name="Google Shape;349;p37"/>
          <p:cNvSpPr txBox="1">
            <a:spLocks noGrp="1"/>
          </p:cNvSpPr>
          <p:nvPr>
            <p:ph type="title" idx="6"/>
          </p:nvPr>
        </p:nvSpPr>
        <p:spPr>
          <a:xfrm>
            <a:off x="3759207" y="3864413"/>
            <a:ext cx="6948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50" name="Google Shape;350;p37"/>
          <p:cNvSpPr txBox="1">
            <a:spLocks noGrp="1"/>
          </p:cNvSpPr>
          <p:nvPr>
            <p:ph type="title" idx="7"/>
          </p:nvPr>
        </p:nvSpPr>
        <p:spPr>
          <a:xfrm>
            <a:off x="4690007" y="3864413"/>
            <a:ext cx="6948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51" name="Google Shape;351;p37"/>
          <p:cNvSpPr txBox="1">
            <a:spLocks noGrp="1"/>
          </p:cNvSpPr>
          <p:nvPr>
            <p:ph type="subTitle" idx="1"/>
          </p:nvPr>
        </p:nvSpPr>
        <p:spPr>
          <a:xfrm>
            <a:off x="1280600" y="1699100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dugi" panose="020B0502040204020203" pitchFamily="34" charset="0"/>
                <a:ea typeface="Gadugi" panose="020B0502040204020203" pitchFamily="34" charset="0"/>
              </a:rPr>
              <a:t>Problem statement</a:t>
            </a:r>
            <a:endParaRPr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352" name="Google Shape;352;p37"/>
          <p:cNvSpPr txBox="1">
            <a:spLocks noGrp="1"/>
          </p:cNvSpPr>
          <p:nvPr>
            <p:ph type="subTitle" idx="8"/>
          </p:nvPr>
        </p:nvSpPr>
        <p:spPr>
          <a:xfrm>
            <a:off x="1280600" y="2781762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dugi" panose="020B0502040204020203" pitchFamily="34" charset="0"/>
                <a:ea typeface="Gadugi" panose="020B0502040204020203" pitchFamily="34" charset="0"/>
              </a:rPr>
              <a:t>Solution architecture</a:t>
            </a:r>
            <a:endParaRPr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353" name="Google Shape;353;p37"/>
          <p:cNvSpPr txBox="1">
            <a:spLocks noGrp="1"/>
          </p:cNvSpPr>
          <p:nvPr>
            <p:ph type="subTitle" idx="9"/>
          </p:nvPr>
        </p:nvSpPr>
        <p:spPr>
          <a:xfrm>
            <a:off x="1280600" y="3864423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dugi" panose="020B0502040204020203" pitchFamily="34" charset="0"/>
                <a:ea typeface="Gadugi" panose="020B0502040204020203" pitchFamily="34" charset="0"/>
              </a:rPr>
              <a:t>Data utilization</a:t>
            </a:r>
            <a:endParaRPr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354" name="Google Shape;354;p37"/>
          <p:cNvSpPr txBox="1">
            <a:spLocks noGrp="1"/>
          </p:cNvSpPr>
          <p:nvPr>
            <p:ph type="subTitle" idx="13"/>
          </p:nvPr>
        </p:nvSpPr>
        <p:spPr>
          <a:xfrm>
            <a:off x="5575300" y="1699096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dugi" panose="020B0502040204020203" pitchFamily="34" charset="0"/>
                <a:ea typeface="Gadugi" panose="020B0502040204020203" pitchFamily="34" charset="0"/>
              </a:rPr>
              <a:t>Personalized strategies</a:t>
            </a:r>
            <a:endParaRPr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355" name="Google Shape;355;p37"/>
          <p:cNvSpPr txBox="1">
            <a:spLocks noGrp="1"/>
          </p:cNvSpPr>
          <p:nvPr>
            <p:ph type="subTitle" idx="14"/>
          </p:nvPr>
        </p:nvSpPr>
        <p:spPr>
          <a:xfrm>
            <a:off x="5575300" y="2781754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dugi" panose="020B0502040204020203" pitchFamily="34" charset="0"/>
                <a:ea typeface="Gadugi" panose="020B0502040204020203" pitchFamily="34" charset="0"/>
              </a:rPr>
              <a:t>Interaction design </a:t>
            </a:r>
            <a:endParaRPr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356" name="Google Shape;356;p37"/>
          <p:cNvSpPr txBox="1">
            <a:spLocks noGrp="1"/>
          </p:cNvSpPr>
          <p:nvPr>
            <p:ph type="subTitle" idx="15"/>
          </p:nvPr>
        </p:nvSpPr>
        <p:spPr>
          <a:xfrm>
            <a:off x="5575300" y="3864413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dugi" panose="020B0502040204020203" pitchFamily="34" charset="0"/>
                <a:ea typeface="Gadugi" panose="020B0502040204020203" pitchFamily="34" charset="0"/>
              </a:rPr>
              <a:t>Sample chat case</a:t>
            </a:r>
            <a:endParaRPr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357" name="Google Shape;35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3712050"/>
            <a:ext cx="1768000" cy="135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39"/>
          <p:cNvPicPr preferRelativeResize="0"/>
          <p:nvPr/>
        </p:nvPicPr>
        <p:blipFill rotWithShape="1">
          <a:blip r:embed="rId3">
            <a:alphaModFix/>
          </a:blip>
          <a:srcRect t="129" b="129"/>
          <a:stretch/>
        </p:blipFill>
        <p:spPr>
          <a:xfrm rot="10800000">
            <a:off x="2677801" y="270878"/>
            <a:ext cx="1716695" cy="1307947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9"/>
          <p:cNvSpPr txBox="1">
            <a:spLocks noGrp="1"/>
          </p:cNvSpPr>
          <p:nvPr>
            <p:ph type="title"/>
          </p:nvPr>
        </p:nvSpPr>
        <p:spPr>
          <a:xfrm>
            <a:off x="4047175" y="2409650"/>
            <a:ext cx="4383600" cy="13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371" name="Google Shape;371;p39"/>
          <p:cNvSpPr txBox="1">
            <a:spLocks noGrp="1"/>
          </p:cNvSpPr>
          <p:nvPr>
            <p:ph type="title" idx="2"/>
          </p:nvPr>
        </p:nvSpPr>
        <p:spPr>
          <a:xfrm>
            <a:off x="5690275" y="1037350"/>
            <a:ext cx="10974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372" name="Google Shape;372;p39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l="16036" r="16042"/>
          <a:stretch/>
        </p:blipFill>
        <p:spPr>
          <a:xfrm>
            <a:off x="713225" y="539500"/>
            <a:ext cx="2760600" cy="4064400"/>
          </a:xfrm>
          <a:prstGeom prst="round2DiagRect">
            <a:avLst>
              <a:gd name="adj1" fmla="val 0"/>
              <a:gd name="adj2" fmla="val 50000"/>
            </a:avLst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Gadugi" panose="020B0502040204020203" pitchFamily="34" charset="0"/>
                <a:ea typeface="Gadugi" panose="020B0502040204020203" pitchFamily="34" charset="0"/>
              </a:rPr>
              <a:t>Problem statement</a:t>
            </a:r>
            <a:endParaRPr sz="44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378" name="Google Shape;378;p40"/>
          <p:cNvSpPr txBox="1">
            <a:spLocks noGrp="1"/>
          </p:cNvSpPr>
          <p:nvPr>
            <p:ph type="subTitle" idx="2"/>
          </p:nvPr>
        </p:nvSpPr>
        <p:spPr>
          <a:xfrm>
            <a:off x="1600335" y="1925754"/>
            <a:ext cx="5943329" cy="2557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800" dirty="0">
                <a:latin typeface="Gadugi" panose="020B0502040204020203" pitchFamily="34" charset="0"/>
                <a:ea typeface="Gadugi" panose="020B0502040204020203" pitchFamily="34" charset="0"/>
              </a:rPr>
              <a:t>"Grab empowers Southeast Asia’s merchants through technology that drives earning and business growth. By leveraging Generative AI, we aim to build </a:t>
            </a:r>
            <a:r>
              <a:rPr lang="en-US" sz="1800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smart, chat-based assistants</a:t>
            </a:r>
            <a:r>
              <a:rPr lang="en-US" sz="1800" dirty="0">
                <a:latin typeface="Gadugi" panose="020B0502040204020203" pitchFamily="34" charset="0"/>
                <a:ea typeface="Gadugi" panose="020B0502040204020203" pitchFamily="34" charset="0"/>
              </a:rPr>
              <a:t> that deliver real-time insights and proactive guidance—helping our merchant-partners make </a:t>
            </a:r>
            <a:r>
              <a:rPr lang="en-US" sz="1800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better decisions, streamline operations, and scale their businesses more effectively."</a:t>
            </a:r>
            <a:endParaRPr lang="en-US" dirty="0">
              <a:solidFill>
                <a:srgbClr val="FF0000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2" name="Google Shape;383;p41">
            <a:extLst>
              <a:ext uri="{FF2B5EF4-FFF2-40B4-BE49-F238E27FC236}">
                <a16:creationId xmlns:a16="http://schemas.microsoft.com/office/drawing/2014/main" id="{45004579-6C2B-2D91-A90A-CCCCB03A4539}"/>
              </a:ext>
            </a:extLst>
          </p:cNvPr>
          <p:cNvSpPr/>
          <p:nvPr/>
        </p:nvSpPr>
        <p:spPr>
          <a:xfrm>
            <a:off x="1050908" y="539500"/>
            <a:ext cx="903900" cy="90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" name="Graphic 7" descr="Question mark with solid fill">
            <a:extLst>
              <a:ext uri="{FF2B5EF4-FFF2-40B4-BE49-F238E27FC236}">
                <a16:creationId xmlns:a16="http://schemas.microsoft.com/office/drawing/2014/main" id="{60650E91-BFED-90B8-7CD6-857DFDE05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1345" y="659937"/>
            <a:ext cx="663026" cy="6630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FC803-0A92-FC92-3897-A438D7F7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4400" dirty="0">
                <a:latin typeface="Gadugi" panose="020B0502040204020203" pitchFamily="34" charset="0"/>
                <a:ea typeface="Gadugi" panose="020B0502040204020203" pitchFamily="34" charset="0"/>
              </a:rPr>
              <a:t>Solution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FC0EE7-B9BA-D8B6-C69A-EF2556163120}"/>
              </a:ext>
            </a:extLst>
          </p:cNvPr>
          <p:cNvSpPr txBox="1"/>
          <p:nvPr/>
        </p:nvSpPr>
        <p:spPr>
          <a:xfrm>
            <a:off x="580953" y="1910030"/>
            <a:ext cx="798209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Gadugi" panose="020B0502040204020203" pitchFamily="34" charset="0"/>
                <a:ea typeface="Gadugi" panose="020B0502040204020203" pitchFamily="34" charset="0"/>
              </a:rPr>
              <a:t>"We’re building an </a:t>
            </a:r>
            <a:r>
              <a:rPr lang="en-US" sz="2000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AI-powered MEX Assistant</a:t>
            </a:r>
            <a:r>
              <a:rPr lang="en-US" sz="2000" dirty="0">
                <a:latin typeface="Gadugi" panose="020B0502040204020203" pitchFamily="34" charset="0"/>
                <a:ea typeface="Gadugi" panose="020B0502040204020203" pitchFamily="34" charset="0"/>
              </a:rPr>
              <a:t> to help Grab merchants make smarter business decisions through real-time insights, guidance, and alerts—all via a simple interface tailored for Southeast Asia."</a:t>
            </a:r>
          </a:p>
        </p:txBody>
      </p:sp>
      <p:sp>
        <p:nvSpPr>
          <p:cNvPr id="7" name="Google Shape;383;p41">
            <a:extLst>
              <a:ext uri="{FF2B5EF4-FFF2-40B4-BE49-F238E27FC236}">
                <a16:creationId xmlns:a16="http://schemas.microsoft.com/office/drawing/2014/main" id="{3FF08D1A-5F8A-9334-AD2B-B8F68855A724}"/>
              </a:ext>
            </a:extLst>
          </p:cNvPr>
          <p:cNvSpPr/>
          <p:nvPr/>
        </p:nvSpPr>
        <p:spPr>
          <a:xfrm>
            <a:off x="1050908" y="539500"/>
            <a:ext cx="903900" cy="90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" name="Google Shape;390;p41">
            <a:extLst>
              <a:ext uri="{FF2B5EF4-FFF2-40B4-BE49-F238E27FC236}">
                <a16:creationId xmlns:a16="http://schemas.microsoft.com/office/drawing/2014/main" id="{9FE86A0A-04EE-93C5-F049-5B40697FAF37}"/>
              </a:ext>
            </a:extLst>
          </p:cNvPr>
          <p:cNvGrpSpPr/>
          <p:nvPr/>
        </p:nvGrpSpPr>
        <p:grpSpPr>
          <a:xfrm>
            <a:off x="1292423" y="780996"/>
            <a:ext cx="420881" cy="420913"/>
            <a:chOff x="4792819" y="2090612"/>
            <a:chExt cx="376762" cy="376791"/>
          </a:xfrm>
        </p:grpSpPr>
        <p:sp>
          <p:nvSpPr>
            <p:cNvPr id="10" name="Google Shape;391;p41">
              <a:extLst>
                <a:ext uri="{FF2B5EF4-FFF2-40B4-BE49-F238E27FC236}">
                  <a16:creationId xmlns:a16="http://schemas.microsoft.com/office/drawing/2014/main" id="{E5FCBEC2-5AC9-8459-BA72-047DB9F4A121}"/>
                </a:ext>
              </a:extLst>
            </p:cNvPr>
            <p:cNvSpPr/>
            <p:nvPr/>
          </p:nvSpPr>
          <p:spPr>
            <a:xfrm>
              <a:off x="4992193" y="2179659"/>
              <a:ext cx="66298" cy="66270"/>
            </a:xfrm>
            <a:custGeom>
              <a:avLst/>
              <a:gdLst/>
              <a:ahLst/>
              <a:cxnLst/>
              <a:rect l="l" t="t" r="r" b="b"/>
              <a:pathLst>
                <a:path w="2346" h="2345" extrusionOk="0">
                  <a:moveTo>
                    <a:pt x="1173" y="781"/>
                  </a:moveTo>
                  <a:cubicBezTo>
                    <a:pt x="1389" y="781"/>
                    <a:pt x="1564" y="956"/>
                    <a:pt x="1564" y="1172"/>
                  </a:cubicBezTo>
                  <a:cubicBezTo>
                    <a:pt x="1564" y="1388"/>
                    <a:pt x="1389" y="1563"/>
                    <a:pt x="1173" y="1563"/>
                  </a:cubicBezTo>
                  <a:cubicBezTo>
                    <a:pt x="957" y="1563"/>
                    <a:pt x="782" y="1388"/>
                    <a:pt x="782" y="1172"/>
                  </a:cubicBezTo>
                  <a:cubicBezTo>
                    <a:pt x="782" y="956"/>
                    <a:pt x="957" y="781"/>
                    <a:pt x="1173" y="781"/>
                  </a:cubicBezTo>
                  <a:close/>
                  <a:moveTo>
                    <a:pt x="1173" y="1"/>
                  </a:moveTo>
                  <a:cubicBezTo>
                    <a:pt x="527" y="1"/>
                    <a:pt x="1" y="526"/>
                    <a:pt x="1" y="1172"/>
                  </a:cubicBezTo>
                  <a:cubicBezTo>
                    <a:pt x="1" y="1818"/>
                    <a:pt x="527" y="2344"/>
                    <a:pt x="1173" y="2344"/>
                  </a:cubicBezTo>
                  <a:cubicBezTo>
                    <a:pt x="1819" y="2344"/>
                    <a:pt x="2345" y="1818"/>
                    <a:pt x="2345" y="1172"/>
                  </a:cubicBezTo>
                  <a:cubicBezTo>
                    <a:pt x="2345" y="526"/>
                    <a:pt x="1819" y="1"/>
                    <a:pt x="1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92;p41">
              <a:extLst>
                <a:ext uri="{FF2B5EF4-FFF2-40B4-BE49-F238E27FC236}">
                  <a16:creationId xmlns:a16="http://schemas.microsoft.com/office/drawing/2014/main" id="{096663BE-61DE-BC01-8D6C-6D94130153B2}"/>
                </a:ext>
              </a:extLst>
            </p:cNvPr>
            <p:cNvSpPr/>
            <p:nvPr/>
          </p:nvSpPr>
          <p:spPr>
            <a:xfrm>
              <a:off x="4859767" y="2378327"/>
              <a:ext cx="22099" cy="22099"/>
            </a:xfrm>
            <a:custGeom>
              <a:avLst/>
              <a:gdLst/>
              <a:ahLst/>
              <a:cxnLst/>
              <a:rect l="l" t="t" r="r" b="b"/>
              <a:pathLst>
                <a:path w="782" h="782" extrusionOk="0">
                  <a:moveTo>
                    <a:pt x="391" y="0"/>
                  </a:moveTo>
                  <a:cubicBezTo>
                    <a:pt x="175" y="0"/>
                    <a:pt x="0" y="175"/>
                    <a:pt x="0" y="391"/>
                  </a:cubicBezTo>
                  <a:cubicBezTo>
                    <a:pt x="0" y="607"/>
                    <a:pt x="175" y="782"/>
                    <a:pt x="391" y="782"/>
                  </a:cubicBezTo>
                  <a:cubicBezTo>
                    <a:pt x="607" y="782"/>
                    <a:pt x="782" y="607"/>
                    <a:pt x="782" y="391"/>
                  </a:cubicBezTo>
                  <a:cubicBezTo>
                    <a:pt x="782" y="175"/>
                    <a:pt x="607" y="0"/>
                    <a:pt x="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93;p41">
              <a:extLst>
                <a:ext uri="{FF2B5EF4-FFF2-40B4-BE49-F238E27FC236}">
                  <a16:creationId xmlns:a16="http://schemas.microsoft.com/office/drawing/2014/main" id="{81956F75-D302-9185-9EDF-8D378930B594}"/>
                </a:ext>
              </a:extLst>
            </p:cNvPr>
            <p:cNvSpPr/>
            <p:nvPr/>
          </p:nvSpPr>
          <p:spPr>
            <a:xfrm>
              <a:off x="4792819" y="2090612"/>
              <a:ext cx="376762" cy="376791"/>
            </a:xfrm>
            <a:custGeom>
              <a:avLst/>
              <a:gdLst/>
              <a:ahLst/>
              <a:cxnLst/>
              <a:rect l="l" t="t" r="r" b="b"/>
              <a:pathLst>
                <a:path w="13332" h="13333" extrusionOk="0">
                  <a:moveTo>
                    <a:pt x="8229" y="1589"/>
                  </a:moveTo>
                  <a:cubicBezTo>
                    <a:pt x="8444" y="1589"/>
                    <a:pt x="8619" y="1764"/>
                    <a:pt x="8619" y="1980"/>
                  </a:cubicBezTo>
                  <a:lnTo>
                    <a:pt x="8619" y="2410"/>
                  </a:lnTo>
                  <a:cubicBezTo>
                    <a:pt x="8867" y="2461"/>
                    <a:pt x="9099" y="2560"/>
                    <a:pt x="9303" y="2696"/>
                  </a:cubicBezTo>
                  <a:lnTo>
                    <a:pt x="9602" y="2398"/>
                  </a:lnTo>
                  <a:cubicBezTo>
                    <a:pt x="9680" y="2319"/>
                    <a:pt x="9785" y="2277"/>
                    <a:pt x="9890" y="2277"/>
                  </a:cubicBezTo>
                  <a:cubicBezTo>
                    <a:pt x="9974" y="2277"/>
                    <a:pt x="10058" y="2304"/>
                    <a:pt x="10128" y="2360"/>
                  </a:cubicBezTo>
                  <a:cubicBezTo>
                    <a:pt x="10313" y="2509"/>
                    <a:pt x="10323" y="2780"/>
                    <a:pt x="10162" y="2942"/>
                  </a:cubicBezTo>
                  <a:lnTo>
                    <a:pt x="9855" y="3248"/>
                  </a:lnTo>
                  <a:cubicBezTo>
                    <a:pt x="9991" y="3452"/>
                    <a:pt x="10090" y="3684"/>
                    <a:pt x="10141" y="3932"/>
                  </a:cubicBezTo>
                  <a:lnTo>
                    <a:pt x="10561" y="3932"/>
                  </a:lnTo>
                  <a:cubicBezTo>
                    <a:pt x="10762" y="3932"/>
                    <a:pt x="10939" y="4079"/>
                    <a:pt x="10959" y="4279"/>
                  </a:cubicBezTo>
                  <a:cubicBezTo>
                    <a:pt x="10985" y="4515"/>
                    <a:pt x="10802" y="4714"/>
                    <a:pt x="10571" y="4714"/>
                  </a:cubicBezTo>
                  <a:lnTo>
                    <a:pt x="10141" y="4714"/>
                  </a:lnTo>
                  <a:cubicBezTo>
                    <a:pt x="10090" y="4963"/>
                    <a:pt x="9991" y="5193"/>
                    <a:pt x="9855" y="5399"/>
                  </a:cubicBezTo>
                  <a:lnTo>
                    <a:pt x="10154" y="5696"/>
                  </a:lnTo>
                  <a:cubicBezTo>
                    <a:pt x="10296" y="5839"/>
                    <a:pt x="10316" y="6067"/>
                    <a:pt x="10191" y="6223"/>
                  </a:cubicBezTo>
                  <a:cubicBezTo>
                    <a:pt x="10112" y="6321"/>
                    <a:pt x="9998" y="6371"/>
                    <a:pt x="9885" y="6371"/>
                  </a:cubicBezTo>
                  <a:cubicBezTo>
                    <a:pt x="9785" y="6371"/>
                    <a:pt x="9685" y="6333"/>
                    <a:pt x="9609" y="6256"/>
                  </a:cubicBezTo>
                  <a:lnTo>
                    <a:pt x="9304" y="5951"/>
                  </a:lnTo>
                  <a:cubicBezTo>
                    <a:pt x="9099" y="6087"/>
                    <a:pt x="8868" y="6186"/>
                    <a:pt x="8619" y="6237"/>
                  </a:cubicBezTo>
                  <a:lnTo>
                    <a:pt x="8619" y="6657"/>
                  </a:lnTo>
                  <a:cubicBezTo>
                    <a:pt x="8619" y="6857"/>
                    <a:pt x="8472" y="7033"/>
                    <a:pt x="8272" y="7055"/>
                  </a:cubicBezTo>
                  <a:cubicBezTo>
                    <a:pt x="8258" y="7057"/>
                    <a:pt x="8243" y="7057"/>
                    <a:pt x="8229" y="7057"/>
                  </a:cubicBezTo>
                  <a:cubicBezTo>
                    <a:pt x="8014" y="7057"/>
                    <a:pt x="7837" y="6882"/>
                    <a:pt x="7837" y="6666"/>
                  </a:cubicBezTo>
                  <a:lnTo>
                    <a:pt x="7837" y="6236"/>
                  </a:lnTo>
                  <a:cubicBezTo>
                    <a:pt x="7588" y="6186"/>
                    <a:pt x="7358" y="6087"/>
                    <a:pt x="7153" y="5950"/>
                  </a:cubicBezTo>
                  <a:cubicBezTo>
                    <a:pt x="7093" y="5980"/>
                    <a:pt x="6842" y="6377"/>
                    <a:pt x="6553" y="6377"/>
                  </a:cubicBezTo>
                  <a:cubicBezTo>
                    <a:pt x="6466" y="6377"/>
                    <a:pt x="6376" y="6341"/>
                    <a:pt x="6286" y="6247"/>
                  </a:cubicBezTo>
                  <a:cubicBezTo>
                    <a:pt x="6142" y="6097"/>
                    <a:pt x="6150" y="5848"/>
                    <a:pt x="6298" y="5701"/>
                  </a:cubicBezTo>
                  <a:lnTo>
                    <a:pt x="6601" y="5399"/>
                  </a:lnTo>
                  <a:cubicBezTo>
                    <a:pt x="6465" y="5193"/>
                    <a:pt x="6365" y="4963"/>
                    <a:pt x="6315" y="4714"/>
                  </a:cubicBezTo>
                  <a:lnTo>
                    <a:pt x="5895" y="4714"/>
                  </a:lnTo>
                  <a:cubicBezTo>
                    <a:pt x="5694" y="4714"/>
                    <a:pt x="5517" y="4566"/>
                    <a:pt x="5497" y="4367"/>
                  </a:cubicBezTo>
                  <a:cubicBezTo>
                    <a:pt x="5471" y="4132"/>
                    <a:pt x="5655" y="3933"/>
                    <a:pt x="5885" y="3933"/>
                  </a:cubicBezTo>
                  <a:lnTo>
                    <a:pt x="6315" y="3933"/>
                  </a:lnTo>
                  <a:cubicBezTo>
                    <a:pt x="6366" y="3684"/>
                    <a:pt x="6465" y="3452"/>
                    <a:pt x="6601" y="3248"/>
                  </a:cubicBezTo>
                  <a:lnTo>
                    <a:pt x="6302" y="2949"/>
                  </a:lnTo>
                  <a:cubicBezTo>
                    <a:pt x="6161" y="2808"/>
                    <a:pt x="6140" y="2580"/>
                    <a:pt x="6265" y="2423"/>
                  </a:cubicBezTo>
                  <a:cubicBezTo>
                    <a:pt x="6345" y="2325"/>
                    <a:pt x="6458" y="2276"/>
                    <a:pt x="6571" y="2276"/>
                  </a:cubicBezTo>
                  <a:cubicBezTo>
                    <a:pt x="6671" y="2276"/>
                    <a:pt x="6771" y="2314"/>
                    <a:pt x="6847" y="2391"/>
                  </a:cubicBezTo>
                  <a:lnTo>
                    <a:pt x="7152" y="2696"/>
                  </a:lnTo>
                  <a:cubicBezTo>
                    <a:pt x="7358" y="2560"/>
                    <a:pt x="7588" y="2461"/>
                    <a:pt x="7837" y="2410"/>
                  </a:cubicBezTo>
                  <a:lnTo>
                    <a:pt x="7837" y="1990"/>
                  </a:lnTo>
                  <a:cubicBezTo>
                    <a:pt x="7837" y="1790"/>
                    <a:pt x="7985" y="1614"/>
                    <a:pt x="8184" y="1592"/>
                  </a:cubicBezTo>
                  <a:cubicBezTo>
                    <a:pt x="8199" y="1590"/>
                    <a:pt x="8214" y="1589"/>
                    <a:pt x="8229" y="1589"/>
                  </a:cubicBezTo>
                  <a:close/>
                  <a:moveTo>
                    <a:pt x="2760" y="9401"/>
                  </a:moveTo>
                  <a:cubicBezTo>
                    <a:pt x="3406" y="9401"/>
                    <a:pt x="3933" y="9926"/>
                    <a:pt x="3933" y="10572"/>
                  </a:cubicBezTo>
                  <a:cubicBezTo>
                    <a:pt x="3933" y="11218"/>
                    <a:pt x="3406" y="11744"/>
                    <a:pt x="2760" y="11744"/>
                  </a:cubicBezTo>
                  <a:cubicBezTo>
                    <a:pt x="2114" y="11744"/>
                    <a:pt x="1588" y="11218"/>
                    <a:pt x="1588" y="10572"/>
                  </a:cubicBezTo>
                  <a:cubicBezTo>
                    <a:pt x="1588" y="9926"/>
                    <a:pt x="2114" y="9401"/>
                    <a:pt x="2760" y="9401"/>
                  </a:cubicBezTo>
                  <a:close/>
                  <a:moveTo>
                    <a:pt x="11353" y="10963"/>
                  </a:moveTo>
                  <a:cubicBezTo>
                    <a:pt x="11569" y="10963"/>
                    <a:pt x="11744" y="11138"/>
                    <a:pt x="11744" y="11354"/>
                  </a:cubicBezTo>
                  <a:cubicBezTo>
                    <a:pt x="11744" y="11570"/>
                    <a:pt x="11569" y="11744"/>
                    <a:pt x="11353" y="11744"/>
                  </a:cubicBezTo>
                  <a:cubicBezTo>
                    <a:pt x="11137" y="11744"/>
                    <a:pt x="10962" y="11570"/>
                    <a:pt x="10962" y="11354"/>
                  </a:cubicBezTo>
                  <a:cubicBezTo>
                    <a:pt x="10962" y="11138"/>
                    <a:pt x="11137" y="10963"/>
                    <a:pt x="11353" y="10963"/>
                  </a:cubicBezTo>
                  <a:close/>
                  <a:moveTo>
                    <a:pt x="3950" y="4676"/>
                  </a:moveTo>
                  <a:cubicBezTo>
                    <a:pt x="4129" y="6880"/>
                    <a:pt x="5978" y="8620"/>
                    <a:pt x="8228" y="8620"/>
                  </a:cubicBezTo>
                  <a:cubicBezTo>
                    <a:pt x="9847" y="8620"/>
                    <a:pt x="11258" y="7720"/>
                    <a:pt x="11990" y="6395"/>
                  </a:cubicBezTo>
                  <a:lnTo>
                    <a:pt x="12375" y="9684"/>
                  </a:lnTo>
                  <a:cubicBezTo>
                    <a:pt x="12083" y="9508"/>
                    <a:pt x="11719" y="9401"/>
                    <a:pt x="11353" y="9401"/>
                  </a:cubicBezTo>
                  <a:cubicBezTo>
                    <a:pt x="10277" y="9401"/>
                    <a:pt x="9400" y="10278"/>
                    <a:pt x="9400" y="11354"/>
                  </a:cubicBezTo>
                  <a:cubicBezTo>
                    <a:pt x="9400" y="11796"/>
                    <a:pt x="9552" y="12224"/>
                    <a:pt x="9800" y="12552"/>
                  </a:cubicBezTo>
                  <a:lnTo>
                    <a:pt x="4667" y="12552"/>
                  </a:lnTo>
                  <a:cubicBezTo>
                    <a:pt x="5176" y="12055"/>
                    <a:pt x="5494" y="11338"/>
                    <a:pt x="5494" y="10572"/>
                  </a:cubicBezTo>
                  <a:cubicBezTo>
                    <a:pt x="5494" y="9066"/>
                    <a:pt x="4268" y="7838"/>
                    <a:pt x="2760" y="7838"/>
                  </a:cubicBezTo>
                  <a:cubicBezTo>
                    <a:pt x="2506" y="7838"/>
                    <a:pt x="2266" y="7885"/>
                    <a:pt x="2034" y="7949"/>
                  </a:cubicBezTo>
                  <a:lnTo>
                    <a:pt x="3950" y="4676"/>
                  </a:lnTo>
                  <a:close/>
                  <a:moveTo>
                    <a:pt x="8228" y="1"/>
                  </a:moveTo>
                  <a:cubicBezTo>
                    <a:pt x="6656" y="1"/>
                    <a:pt x="5283" y="877"/>
                    <a:pt x="4533" y="2141"/>
                  </a:cubicBezTo>
                  <a:cubicBezTo>
                    <a:pt x="4490" y="2207"/>
                    <a:pt x="389" y="9153"/>
                    <a:pt x="350" y="9260"/>
                  </a:cubicBezTo>
                  <a:cubicBezTo>
                    <a:pt x="134" y="9652"/>
                    <a:pt x="0" y="10094"/>
                    <a:pt x="0" y="10572"/>
                  </a:cubicBezTo>
                  <a:cubicBezTo>
                    <a:pt x="0" y="12080"/>
                    <a:pt x="1253" y="13332"/>
                    <a:pt x="2760" y="13332"/>
                  </a:cubicBezTo>
                  <a:lnTo>
                    <a:pt x="11353" y="13332"/>
                  </a:lnTo>
                  <a:cubicBezTo>
                    <a:pt x="12430" y="13332"/>
                    <a:pt x="13331" y="12430"/>
                    <a:pt x="13331" y="11354"/>
                  </a:cubicBezTo>
                  <a:cubicBezTo>
                    <a:pt x="13331" y="11194"/>
                    <a:pt x="12508" y="3929"/>
                    <a:pt x="12499" y="3855"/>
                  </a:cubicBezTo>
                  <a:lnTo>
                    <a:pt x="12499" y="3855"/>
                  </a:lnTo>
                  <a:cubicBezTo>
                    <a:pt x="12499" y="3852"/>
                    <a:pt x="12497" y="3850"/>
                    <a:pt x="12496" y="3847"/>
                  </a:cubicBezTo>
                  <a:cubicBezTo>
                    <a:pt x="12258" y="1701"/>
                    <a:pt x="10436" y="1"/>
                    <a:pt x="8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0635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>
          <a:extLst>
            <a:ext uri="{FF2B5EF4-FFF2-40B4-BE49-F238E27FC236}">
              <a16:creationId xmlns:a16="http://schemas.microsoft.com/office/drawing/2014/main" id="{8EE2B4CA-9FA8-CB50-B2A2-1DD3571A2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39">
            <a:extLst>
              <a:ext uri="{FF2B5EF4-FFF2-40B4-BE49-F238E27FC236}">
                <a16:creationId xmlns:a16="http://schemas.microsoft.com/office/drawing/2014/main" id="{7ACD2BD1-00FF-19C7-BFD3-FAE79A33640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29" b="129"/>
          <a:stretch/>
        </p:blipFill>
        <p:spPr>
          <a:xfrm rot="10800000">
            <a:off x="2677801" y="270878"/>
            <a:ext cx="1716695" cy="1307947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9">
            <a:extLst>
              <a:ext uri="{FF2B5EF4-FFF2-40B4-BE49-F238E27FC236}">
                <a16:creationId xmlns:a16="http://schemas.microsoft.com/office/drawing/2014/main" id="{85EEA43F-DB8D-A9DF-74BE-AE42E5A81C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7175" y="2409650"/>
            <a:ext cx="4383600" cy="13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ARCHITECTURE</a:t>
            </a:r>
            <a:endParaRPr dirty="0"/>
          </a:p>
        </p:txBody>
      </p:sp>
      <p:sp>
        <p:nvSpPr>
          <p:cNvPr id="371" name="Google Shape;371;p39">
            <a:extLst>
              <a:ext uri="{FF2B5EF4-FFF2-40B4-BE49-F238E27FC236}">
                <a16:creationId xmlns:a16="http://schemas.microsoft.com/office/drawing/2014/main" id="{C62D5279-CE8A-D9F6-99FE-EF7E8BEF3D8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690274" y="1037350"/>
            <a:ext cx="1219289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84EB35EC-AC5E-32A4-21D5-1862228B7199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4"/>
          <a:srcRect l="27345" r="273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21924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116F990-391F-30D4-28AB-E90D1C9501D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4709" y="0"/>
            <a:ext cx="2908205" cy="5143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C7F6EF6-F90C-F117-35F4-5992C6AD540F}"/>
              </a:ext>
            </a:extLst>
          </p:cNvPr>
          <p:cNvSpPr txBox="1"/>
          <p:nvPr/>
        </p:nvSpPr>
        <p:spPr>
          <a:xfrm>
            <a:off x="4152613" y="1701108"/>
            <a:ext cx="457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This architecture outlines how the MEX Assistant processes merchant queries, extracts relevant context, and delivers personalized, real-time insights. It integrates multilingual NLP, merchant profiling, data analytics, and a response generator to provide actionable guidance through a natural chat interface.</a:t>
            </a:r>
          </a:p>
          <a:p>
            <a:pPr algn="ctr"/>
            <a:endParaRPr lang="en-MY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3F5586-D0F2-BD1E-AD34-D42554298779}"/>
              </a:ext>
            </a:extLst>
          </p:cNvPr>
          <p:cNvSpPr txBox="1"/>
          <p:nvPr/>
        </p:nvSpPr>
        <p:spPr>
          <a:xfrm>
            <a:off x="4152613" y="513005"/>
            <a:ext cx="457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000" b="1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SOLUTION ARCHITECTURE</a:t>
            </a:r>
            <a:endParaRPr lang="en-MY" sz="3000" b="1" dirty="0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>
          <a:extLst>
            <a:ext uri="{FF2B5EF4-FFF2-40B4-BE49-F238E27FC236}">
              <a16:creationId xmlns:a16="http://schemas.microsoft.com/office/drawing/2014/main" id="{5040E385-90FC-A0E1-EEF1-68BCCAFAE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39">
            <a:extLst>
              <a:ext uri="{FF2B5EF4-FFF2-40B4-BE49-F238E27FC236}">
                <a16:creationId xmlns:a16="http://schemas.microsoft.com/office/drawing/2014/main" id="{0AC59C85-4BE3-1CD1-731A-096CE5C914B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29" b="129"/>
          <a:stretch/>
        </p:blipFill>
        <p:spPr>
          <a:xfrm rot="10800000">
            <a:off x="2677801" y="270878"/>
            <a:ext cx="1716695" cy="1307947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9">
            <a:extLst>
              <a:ext uri="{FF2B5EF4-FFF2-40B4-BE49-F238E27FC236}">
                <a16:creationId xmlns:a16="http://schemas.microsoft.com/office/drawing/2014/main" id="{9DB8CF4D-6E0D-E414-69D2-1EC4340D60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7175" y="2409650"/>
            <a:ext cx="4383600" cy="13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UTILIZATION</a:t>
            </a:r>
            <a:endParaRPr dirty="0"/>
          </a:p>
        </p:txBody>
      </p:sp>
      <p:sp>
        <p:nvSpPr>
          <p:cNvPr id="371" name="Google Shape;371;p39">
            <a:extLst>
              <a:ext uri="{FF2B5EF4-FFF2-40B4-BE49-F238E27FC236}">
                <a16:creationId xmlns:a16="http://schemas.microsoft.com/office/drawing/2014/main" id="{6240E96F-3130-EF0E-D09F-05C2159057A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690274" y="1037350"/>
            <a:ext cx="1219289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B4A9B34-E0C5-41D0-FAAC-ABD996B316AF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4"/>
          <a:srcRect l="27478" r="274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14667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6"/>
          <p:cNvSpPr txBox="1">
            <a:spLocks noGrp="1"/>
          </p:cNvSpPr>
          <p:nvPr>
            <p:ph type="title"/>
          </p:nvPr>
        </p:nvSpPr>
        <p:spPr>
          <a:xfrm>
            <a:off x="1967020" y="318658"/>
            <a:ext cx="5209960" cy="10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dugi" panose="020B0502040204020203" pitchFamily="34" charset="0"/>
                <a:ea typeface="Gadugi" panose="020B0502040204020203" pitchFamily="34" charset="0"/>
              </a:rPr>
              <a:t>Data sources</a:t>
            </a:r>
            <a:endParaRPr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484" name="Google Shape;484;p46"/>
          <p:cNvSpPr txBox="1">
            <a:spLocks noGrp="1"/>
          </p:cNvSpPr>
          <p:nvPr>
            <p:ph type="subTitle" idx="1"/>
          </p:nvPr>
        </p:nvSpPr>
        <p:spPr>
          <a:xfrm>
            <a:off x="1295972" y="1691869"/>
            <a:ext cx="6552055" cy="17597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Gadugi" panose="020B0502040204020203" pitchFamily="34" charset="0"/>
                <a:ea typeface="Gadugi" panose="020B0502040204020203" pitchFamily="34" charset="0"/>
              </a:rPr>
              <a:t>"We’ve been provided with clean, structured datasets—</a:t>
            </a:r>
            <a:r>
              <a:rPr lang="en-US" sz="1600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items.csv</a:t>
            </a:r>
            <a:r>
              <a:rPr lang="en-US" sz="1600" dirty="0">
                <a:latin typeface="Gadugi" panose="020B0502040204020203" pitchFamily="34" charset="0"/>
                <a:ea typeface="Gadugi" panose="020B0502040204020203" pitchFamily="34" charset="0"/>
              </a:rPr>
              <a:t>, </a:t>
            </a:r>
            <a:r>
              <a:rPr lang="en-US" sz="1600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keywords.csv</a:t>
            </a:r>
            <a:r>
              <a:rPr lang="en-US" sz="1600" dirty="0">
                <a:latin typeface="Gadugi" panose="020B0502040204020203" pitchFamily="34" charset="0"/>
                <a:ea typeface="Gadugi" panose="020B0502040204020203" pitchFamily="34" charset="0"/>
              </a:rPr>
              <a:t>, </a:t>
            </a:r>
            <a:r>
              <a:rPr lang="en-US" sz="1600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merchant.csv</a:t>
            </a:r>
            <a:r>
              <a:rPr lang="en-US" sz="1600" dirty="0">
                <a:latin typeface="Gadugi" panose="020B0502040204020203" pitchFamily="34" charset="0"/>
                <a:ea typeface="Gadugi" panose="020B0502040204020203" pitchFamily="34" charset="0"/>
              </a:rPr>
              <a:t>, </a:t>
            </a:r>
            <a:r>
              <a:rPr lang="en-US" sz="1600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transaction_data.csv</a:t>
            </a:r>
            <a:r>
              <a:rPr lang="en-US" sz="1600" dirty="0">
                <a:latin typeface="Gadugi" panose="020B0502040204020203" pitchFamily="34" charset="0"/>
                <a:ea typeface="Gadugi" panose="020B0502040204020203" pitchFamily="34" charset="0"/>
              </a:rPr>
              <a:t>, and </a:t>
            </a:r>
            <a:r>
              <a:rPr lang="en-US" sz="1600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transaction_items.csv</a:t>
            </a:r>
            <a:r>
              <a:rPr lang="en-US" sz="1600" dirty="0">
                <a:latin typeface="Gadugi" panose="020B0502040204020203" pitchFamily="34" charset="0"/>
                <a:ea typeface="Gadugi" panose="020B0502040204020203" pitchFamily="34" charset="0"/>
              </a:rPr>
              <a:t>—covering merchant profiles and transactions. These are ready to use, allowing us to focus on building insights, trend analysis, and personalized experiences without spending time on data cleaning."</a:t>
            </a:r>
            <a:endParaRPr sz="16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dustrial Preliminary Project by Slidesgo">
  <a:themeElements>
    <a:clrScheme name="Simple Light">
      <a:dk1>
        <a:srgbClr val="202A41"/>
      </a:dk1>
      <a:lt1>
        <a:srgbClr val="FFFFFF"/>
      </a:lt1>
      <a:dk2>
        <a:srgbClr val="516988"/>
      </a:dk2>
      <a:lt2>
        <a:srgbClr val="D3E1F1"/>
      </a:lt2>
      <a:accent1>
        <a:srgbClr val="90ABCE"/>
      </a:accent1>
      <a:accent2>
        <a:srgbClr val="6E86A5"/>
      </a:accent2>
      <a:accent3>
        <a:srgbClr val="F5F4F3"/>
      </a:accent3>
      <a:accent4>
        <a:srgbClr val="FFFFFF"/>
      </a:accent4>
      <a:accent5>
        <a:srgbClr val="FFFFFF"/>
      </a:accent5>
      <a:accent6>
        <a:srgbClr val="FFFFFF"/>
      </a:accent6>
      <a:hlink>
        <a:srgbClr val="202A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</Words>
  <Application>Microsoft Office PowerPoint</Application>
  <PresentationFormat>On-screen Show (16:9)</PresentationFormat>
  <Paragraphs>48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Anaheim</vt:lpstr>
      <vt:lpstr>Arial</vt:lpstr>
      <vt:lpstr>Poppins</vt:lpstr>
      <vt:lpstr>Nunito Light</vt:lpstr>
      <vt:lpstr>Gadugi</vt:lpstr>
      <vt:lpstr>Industrial Preliminary Project by Slidesgo</vt:lpstr>
      <vt:lpstr>Grab Problem Statement Theme: Economic empowerment through AI</vt:lpstr>
      <vt:lpstr>TABLE OF CONTENTS</vt:lpstr>
      <vt:lpstr>PROBLEM STATEMENT</vt:lpstr>
      <vt:lpstr>Problem statement</vt:lpstr>
      <vt:lpstr>Solution Overview</vt:lpstr>
      <vt:lpstr>SOLUTION ARCHITECTURE</vt:lpstr>
      <vt:lpstr>PowerPoint Presentation</vt:lpstr>
      <vt:lpstr>DATA UTILIZATION</vt:lpstr>
      <vt:lpstr>Data sources</vt:lpstr>
      <vt:lpstr>PERSONALIZED STRATEGIES</vt:lpstr>
      <vt:lpstr>Personalization strategy</vt:lpstr>
      <vt:lpstr>INTERACTION DESIGN</vt:lpstr>
      <vt:lpstr>INTERACTION DESIGN</vt:lpstr>
      <vt:lpstr>SAMPLE CHAT CASE</vt:lpstr>
      <vt:lpstr>SAMPLE SHOWCASE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Zhi Hen Lee</dc:creator>
  <cp:lastModifiedBy>Zhi Hen Lee</cp:lastModifiedBy>
  <cp:revision>1</cp:revision>
  <dcterms:modified xsi:type="dcterms:W3CDTF">2025-04-12T15:35:01Z</dcterms:modified>
</cp:coreProperties>
</file>