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911CF4-DD5D-4444-BB3D-0B1C42DDD8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93D39-0C9A-4A4D-ACCC-C6E45F7A3D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08A6A5-4CE6-4860-8C40-D8B1A59301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2B9F32-6D10-4403-9BB4-8E46B67986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6FFD8-3240-42CC-99FC-73CF1FE9C4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0B4803F-C1B1-490B-BD24-69B0917FE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2D79006-27C1-4D75-84F9-757654C11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C83077A-1E7D-4EC5-8110-FAF97D25C0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D402F6E-9446-40DF-9F2D-9D416C9343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5BC7E19-0231-4F39-B0F2-CD2E6B8EC2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E092A7-4756-4C94-B717-99B3F588F0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761463C-4069-46B6-9212-8096DD0D38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F498BE7-A8FD-410A-A798-30E58FEDE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4DCA8EF-C383-43CE-B374-90E8D1A5F4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510C23-051D-474A-9F20-33920055B8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1C25601-6427-4C6C-9265-6B02A15828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DCCAD65-AACF-49F6-B202-36237DA0BF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E3983C-88D4-43B8-96C2-85E1DE62C6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BA57F1-C671-4B71-BD66-52386F1490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086BE-BC11-49DE-8DC1-BFC4186862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F9872-24B2-4D31-921F-78C950C684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90C94-7B4F-4EA8-B1B2-0EB3113B3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9A2D36-D3E1-441A-8F23-772624D2EF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91A69A-E31F-491E-9087-04246AE2EA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5C45F4E-CD0D-4A75-9AFA-9C8C901BD476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33409FBB-1013-4A2E-85CD-E2C1E3123867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75ABBEF-DD78-4DEB-84C6-D6F65DC13A66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MyPayChoice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Personal Finance Help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Problem Statement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It is very difficult for time-poor, working customers to keep on top of managing budgets for regular spending and outgoings for subscriptions, bills and services.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High Level Architecture - MVP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251440" y="1881720"/>
            <a:ext cx="808920" cy="2782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Opt-in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80000" y="2961360"/>
            <a:ext cx="1080000" cy="2782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Merchant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1620360" y="1620360"/>
            <a:ext cx="5400000" cy="3420000"/>
          </a:xfrm>
          <a:custGeom>
            <a:avLst/>
            <a:gdLst/>
            <a:ahLst/>
            <a:rect l="l" t="t" r="r" b="b"/>
            <a:pathLst>
              <a:path w="34104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0504" y="21600"/>
                </a:lnTo>
                <a:arcTo wR="8904" hR="3600" stAng="5400000" swAng="5400000"/>
                <a:lnTo>
                  <a:pt x="21600" y="3600"/>
                </a:lnTo>
                <a:arcTo wR="8904" hR="3600" stAng="10800000" swAng="5400000"/>
                <a:close/>
              </a:path>
            </a:pathLst>
          </a:custGeom>
          <a:noFill/>
          <a:ln w="0">
            <a:solidFill>
              <a:srgbClr val="3465a4"/>
            </a:solidFill>
            <a:prstDash val="dashDot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320000" y="2605320"/>
            <a:ext cx="720000" cy="4546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Card Controls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251080" y="2965680"/>
            <a:ext cx="808920" cy="454680"/>
          </a:xfrm>
          <a:prstGeom prst="foldedCorner">
            <a:avLst>
              <a:gd name="adj" fmla="val 12500"/>
            </a:avLst>
          </a:pr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Payment Approval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 flipH="1" flipV="1">
            <a:off x="1260000" y="3060000"/>
            <a:ext cx="99108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 flipH="1" flipV="1">
            <a:off x="2700000" y="2160000"/>
            <a:ext cx="162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 flipH="1" flipV="1">
            <a:off x="2700000" y="3420360"/>
            <a:ext cx="1440000" cy="5396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 txBox="1"/>
          <p:nvPr/>
        </p:nvSpPr>
        <p:spPr>
          <a:xfrm>
            <a:off x="2160000" y="4680000"/>
            <a:ext cx="14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LBG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320360" y="2605320"/>
            <a:ext cx="720000" cy="4546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Card Controls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60000" y="2245320"/>
            <a:ext cx="900000" cy="4546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Reusing/ No Change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140000" y="3780000"/>
            <a:ext cx="1080000" cy="2782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Authentication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H="1">
            <a:off x="3060000" y="2866320"/>
            <a:ext cx="126000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560000" y="3060000"/>
            <a:ext cx="900000" cy="4546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Change existing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560000" y="3865680"/>
            <a:ext cx="900000" cy="454320"/>
          </a:xfrm>
          <a:prstGeom prst="foldedCorner">
            <a:avLst>
              <a:gd name="adj" fmla="val 125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New</a:t>
            </a:r>
            <a:endParaRPr b="0" lang="en-GB" sz="1100" spc="-1" strike="noStrike">
              <a:latin typeface="Arial"/>
            </a:endParaRPr>
          </a:p>
          <a:p>
            <a:pPr algn="ctr">
              <a:buNone/>
            </a:pP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MVP Description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8036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No change to existing merchant payment request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Change existing account administration / card controls form to display choice to opt into new card payment control prompt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New message request to set flag in existing card control backend systems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Add control metadata field in existing card control data structure for customers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Product Prototype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Opt-in consent form, approval form - Azure Static Web apps demo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Selected Azure solution for Agile delivery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Scalability not required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High Level Architecture future solution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251440" y="1881720"/>
            <a:ext cx="808920" cy="2782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Opt-in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80000" y="2961360"/>
            <a:ext cx="1080000" cy="2782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Merchant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620360" y="1620360"/>
            <a:ext cx="5400000" cy="3420000"/>
          </a:xfrm>
          <a:custGeom>
            <a:avLst/>
            <a:gdLst/>
            <a:ahLst/>
            <a:rect l="l" t="t" r="r" b="b"/>
            <a:pathLst>
              <a:path w="34104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0504" y="21600"/>
                </a:lnTo>
                <a:arcTo wR="8904" hR="3600" stAng="5400000" swAng="5400000"/>
                <a:lnTo>
                  <a:pt x="21600" y="3600"/>
                </a:lnTo>
                <a:arcTo wR="8904" hR="3600" stAng="10800000" swAng="5400000"/>
                <a:close/>
              </a:path>
            </a:pathLst>
          </a:custGeom>
          <a:noFill/>
          <a:ln w="0">
            <a:solidFill>
              <a:srgbClr val="3465a4"/>
            </a:solidFill>
            <a:prstDash val="dashDot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3870360" y="2376720"/>
            <a:ext cx="720000" cy="4546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Card Controls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251080" y="2965680"/>
            <a:ext cx="808920" cy="4546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Payment Approval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 flipV="1">
            <a:off x="1260000" y="3060000"/>
            <a:ext cx="99108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 flipH="1" flipV="1">
            <a:off x="2700000" y="2160000"/>
            <a:ext cx="117036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 flipH="1" flipV="1">
            <a:off x="2700000" y="3420360"/>
            <a:ext cx="991080" cy="7196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3691080" y="4048200"/>
            <a:ext cx="1168920" cy="2782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Authentication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871080" y="3145320"/>
            <a:ext cx="808920" cy="454680"/>
          </a:xfrm>
          <a:prstGeom prst="foldedCorner">
            <a:avLst>
              <a:gd name="adj" fmla="val 125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AC Projection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 flipH="1" flipV="1">
            <a:off x="3060000" y="3240000"/>
            <a:ext cx="81108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 txBox="1"/>
          <p:nvPr/>
        </p:nvSpPr>
        <p:spPr>
          <a:xfrm>
            <a:off x="2160000" y="4680000"/>
            <a:ext cx="14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LBG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560360" y="2245320"/>
            <a:ext cx="900000" cy="454680"/>
          </a:xfrm>
          <a:prstGeom prst="foldedCorner">
            <a:avLst>
              <a:gd name="adj" fmla="val 12500"/>
            </a:avLst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Reusing/ No Change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7560360" y="3060000"/>
            <a:ext cx="900000" cy="454680"/>
          </a:xfrm>
          <a:prstGeom prst="foldedCorner">
            <a:avLst>
              <a:gd name="adj" fmla="val 12500"/>
            </a:avLst>
          </a:pr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Change existing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7560360" y="3865680"/>
            <a:ext cx="900000" cy="454680"/>
          </a:xfrm>
          <a:prstGeom prst="foldedCorner">
            <a:avLst>
              <a:gd name="adj" fmla="val 125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buNone/>
            </a:pPr>
            <a:r>
              <a:rPr b="0" lang="en-GB" sz="1100" spc="-1" strike="noStrike">
                <a:latin typeface="Arial"/>
              </a:rPr>
              <a:t>New</a:t>
            </a:r>
            <a:endParaRPr b="0" lang="en-GB" sz="1100" spc="-1" strike="noStrike">
              <a:latin typeface="Arial"/>
            </a:endParaRPr>
          </a:p>
          <a:p>
            <a:pPr algn="ctr">
              <a:buNone/>
            </a:pP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Future Solution Description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67560" y="146988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Use customer account usage analytics to provide future projections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Display projection in visual form to show potential savings margin or debt growth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Deliver new account projection APIs to be called from Payment approval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AEEAAC4-0AAD-4AD7-962B-5A727E558B6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2024-11-26T23:38:29Z</dcterms:created>
  <dc:creator/>
  <dc:description/>
  <dc:language>en-GB</dc:language>
  <cp:lastModifiedBy/>
  <dcterms:modified xsi:type="dcterms:W3CDTF">2024-12-03T13:06:30Z</dcterms:modified>
  <cp:revision>8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