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13" r:id="rId2"/>
    <p:sldMasterId id="2147483734" r:id="rId3"/>
  </p:sldMasterIdLst>
  <p:notesMasterIdLst>
    <p:notesMasterId r:id="rId39"/>
  </p:notesMasterIdLst>
  <p:sldIdLst>
    <p:sldId id="280" r:id="rId4"/>
    <p:sldId id="407" r:id="rId5"/>
    <p:sldId id="539" r:id="rId6"/>
    <p:sldId id="408" r:id="rId7"/>
    <p:sldId id="351" r:id="rId8"/>
    <p:sldId id="352" r:id="rId9"/>
    <p:sldId id="353" r:id="rId10"/>
    <p:sldId id="470" r:id="rId11"/>
    <p:sldId id="538" r:id="rId12"/>
    <p:sldId id="541" r:id="rId13"/>
    <p:sldId id="359" r:id="rId14"/>
    <p:sldId id="328" r:id="rId15"/>
    <p:sldId id="379" r:id="rId16"/>
    <p:sldId id="361" r:id="rId17"/>
    <p:sldId id="362" r:id="rId18"/>
    <p:sldId id="409" r:id="rId19"/>
    <p:sldId id="411" r:id="rId20"/>
    <p:sldId id="412" r:id="rId21"/>
    <p:sldId id="396" r:id="rId22"/>
    <p:sldId id="400" r:id="rId23"/>
    <p:sldId id="383" r:id="rId24"/>
    <p:sldId id="385" r:id="rId25"/>
    <p:sldId id="413" r:id="rId26"/>
    <p:sldId id="548" r:id="rId27"/>
    <p:sldId id="543" r:id="rId28"/>
    <p:sldId id="544" r:id="rId29"/>
    <p:sldId id="545" r:id="rId30"/>
    <p:sldId id="546" r:id="rId31"/>
    <p:sldId id="542" r:id="rId32"/>
    <p:sldId id="354" r:id="rId33"/>
    <p:sldId id="355" r:id="rId34"/>
    <p:sldId id="547" r:id="rId35"/>
    <p:sldId id="356" r:id="rId36"/>
    <p:sldId id="550" r:id="rId37"/>
    <p:sldId id="54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96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84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40:40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26150-BD55-403D-A2A2-AD7C66CD856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CF497-DB26-4A8A-9BCF-94CF89F8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D81D9-1A6A-469E-AEDB-6BB7B240B39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2075" tIns="46038" rIns="92075" bIns="46038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9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066C21-9909-49E4-8351-25C440D1BB4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7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44436B-61DF-46B0-99B8-4F8322203B4D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8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2CE880-5386-45A7-80E3-F34FE1637EB9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18191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4BC0B-C8D1-44F6-91F5-BA394B8378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11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6E7DC4-F1E7-43A9-84E0-896813E5B3A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8EF96-B1FC-4C93-926C-0A5199F53AD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BDADDF8E-E05A-415A-B30E-02850AF6E712}" type="slidenum">
              <a:rPr lang="fr-FR" sz="1200"/>
              <a:pPr/>
              <a:t>4</a:t>
            </a:fld>
            <a:endParaRPr lang="fr-FR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4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904" tIns="45452" rIns="90904" bIns="45452" anchor="b"/>
          <a:lstStyle/>
          <a:p>
            <a:pPr algn="r" defTabSz="865188" eaLnBrk="0" hangingPunct="0"/>
            <a:fld id="{24A7FD7C-714C-4E3E-BC63-E780CC8EB217}" type="slidenum">
              <a:rPr lang="en-US" sz="1200">
                <a:solidFill>
                  <a:prstClr val="black"/>
                </a:solidFill>
                <a:latin typeface="Times New Roman" pitchFamily="18" charset="0"/>
                <a:cs typeface="+mn-cs"/>
              </a:rPr>
              <a:pPr algn="r" defTabSz="865188" eaLnBrk="0" hangingPunct="0"/>
              <a:t>30</a:t>
            </a:fld>
            <a:endParaRPr lang="en-US" sz="120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904" tIns="45452" rIns="90904" bIns="4545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904" tIns="45452" rIns="90904" bIns="45452" anchor="b"/>
          <a:lstStyle/>
          <a:p>
            <a:pPr algn="r" defTabSz="865188" eaLnBrk="0" hangingPunct="0"/>
            <a:fld id="{9AD4EAEC-D805-41D4-8B0E-890A0BE6A71F}" type="slidenum">
              <a:rPr lang="en-US" sz="1200">
                <a:solidFill>
                  <a:prstClr val="black"/>
                </a:solidFill>
                <a:latin typeface="Times New Roman" pitchFamily="18" charset="0"/>
                <a:cs typeface="+mn-cs"/>
              </a:rPr>
              <a:pPr algn="r" defTabSz="865188" eaLnBrk="0" hangingPunct="0"/>
              <a:t>31</a:t>
            </a:fld>
            <a:endParaRPr lang="en-US" sz="120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904" tIns="45452" rIns="90904" bIns="4545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9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904" tIns="45452" rIns="90904" bIns="45452" anchor="b"/>
          <a:lstStyle/>
          <a:p>
            <a:pPr algn="r" defTabSz="865188" eaLnBrk="0" hangingPunct="0"/>
            <a:fld id="{0FA06899-A7AE-4C8E-B460-0137724C72FF}" type="slidenum">
              <a:rPr lang="fr-FR" sz="1200">
                <a:solidFill>
                  <a:srgbClr val="000000"/>
                </a:solidFill>
                <a:latin typeface="Times New Roman" pitchFamily="18" charset="0"/>
                <a:cs typeface="+mn-cs"/>
              </a:rPr>
              <a:pPr algn="r" defTabSz="865188" eaLnBrk="0" hangingPunct="0"/>
              <a:t>33</a:t>
            </a:fld>
            <a:endParaRPr lang="fr-FR" sz="12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904" tIns="45452" rIns="90904" bIns="4545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100762" cy="343217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lIns="90904" tIns="45452" rIns="90904" bIns="4545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904" tIns="45452" rIns="90904" bIns="4545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5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904" tIns="45452" rIns="90904" bIns="4545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904" tIns="45452" rIns="90904" bIns="45452" anchor="b"/>
          <a:lstStyle/>
          <a:p>
            <a:pPr algn="r" defTabSz="865188" eaLnBrk="0" hangingPunct="0"/>
            <a:fld id="{24A7FD7C-714C-4E3E-BC63-E780CC8EB217}" type="slidenum">
              <a:rPr lang="en-US" sz="1200">
                <a:solidFill>
                  <a:prstClr val="black"/>
                </a:solidFill>
                <a:latin typeface="Times New Roman" pitchFamily="18" charset="0"/>
                <a:cs typeface="+mn-cs"/>
              </a:rPr>
              <a:pPr algn="r" defTabSz="865188" eaLnBrk="0" hangingPunct="0"/>
              <a:t>10</a:t>
            </a:fld>
            <a:endParaRPr lang="en-US" sz="120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904" tIns="45452" rIns="90904" bIns="4545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D0B78-F035-49C5-84F7-741A45E7E2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C78BE0-6E85-4791-868F-2DDA5BEACEF1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67" indent="0" algn="ctr">
              <a:buNone/>
              <a:defRPr/>
            </a:lvl2pPr>
            <a:lvl3pPr marL="914332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30" indent="0" algn="ctr">
              <a:buNone/>
              <a:defRPr/>
            </a:lvl6pPr>
            <a:lvl7pPr marL="2742994" indent="0" algn="ctr">
              <a:buNone/>
              <a:defRPr/>
            </a:lvl7pPr>
            <a:lvl8pPr marL="3200160" indent="0" algn="ctr">
              <a:buNone/>
              <a:defRPr/>
            </a:lvl8pPr>
            <a:lvl9pPr marL="36573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9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21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6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2948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09600" y="274667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88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260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92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17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72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734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834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3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838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634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95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060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086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18852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216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023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20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51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0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701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882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170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143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8C9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7142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00" cy="1143000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Georgia"/>
              </a:defRPr>
            </a:lvl1pPr>
            <a:lvl2pPr>
              <a:defRPr sz="1800">
                <a:latin typeface="Georgia"/>
              </a:defRPr>
            </a:lvl2pPr>
            <a:lvl3pPr>
              <a:defRPr sz="1500">
                <a:latin typeface="Georgia"/>
              </a:defRPr>
            </a:lvl3pPr>
            <a:lvl4pPr>
              <a:defRPr sz="1350">
                <a:latin typeface="Georgia"/>
              </a:defRPr>
            </a:lvl4pPr>
            <a:lvl5pPr>
              <a:defRPr sz="1350">
                <a:latin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725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77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00" cy="1143000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3C8C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Georgia"/>
              </a:defRPr>
            </a:lvl1pPr>
            <a:lvl2pPr>
              <a:defRPr sz="1500">
                <a:latin typeface="Georgia"/>
              </a:defRPr>
            </a:lvl2pPr>
            <a:lvl3pPr>
              <a:defRPr sz="1350">
                <a:latin typeface="Georgia"/>
              </a:defRPr>
            </a:lvl3pPr>
            <a:lvl4pPr>
              <a:defRPr sz="1200">
                <a:latin typeface="Georgia"/>
              </a:defRPr>
            </a:lvl4pPr>
            <a:lvl5pPr>
              <a:defRPr sz="1200">
                <a:latin typeface="Georgia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Georgia"/>
              </a:defRPr>
            </a:lvl1pPr>
            <a:lvl2pPr>
              <a:defRPr sz="1500">
                <a:latin typeface="Georgia"/>
              </a:defRPr>
            </a:lvl2pPr>
            <a:lvl3pPr>
              <a:defRPr sz="1350">
                <a:latin typeface="Georgia"/>
              </a:defRPr>
            </a:lvl3pPr>
            <a:lvl4pPr>
              <a:defRPr sz="1200">
                <a:latin typeface="Georgia"/>
              </a:defRPr>
            </a:lvl4pPr>
            <a:lvl5pPr>
              <a:defRPr sz="1200">
                <a:latin typeface="Georgia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9568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3456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00" cy="1143000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3C8C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337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98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635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346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6182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9324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96960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09600" y="274645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622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600" y="1301751"/>
            <a:ext cx="11623647" cy="466239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105505" y="3"/>
            <a:ext cx="10809739" cy="101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01" y="6394823"/>
            <a:ext cx="5953809" cy="343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07244" y="6394824"/>
            <a:ext cx="508000" cy="343643"/>
          </a:xfrm>
          <a:prstGeom prst="rect">
            <a:avLst/>
          </a:prstGeom>
        </p:spPr>
        <p:txBody>
          <a:bodyPr/>
          <a:lstStyle>
            <a:lvl1pPr algn="r">
              <a:defRPr sz="6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667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defRPr/>
            </a:pPr>
            <a:fld id="{00000000-1234-1234-1234-123412341234}" type="slidenum">
              <a:rPr lang="en" smtClean="0">
                <a:solidFill>
                  <a:srgbClr val="000000"/>
                </a:solidFill>
              </a:rPr>
              <a:pPr defTabSz="685800">
                <a:defRPr/>
              </a:pPr>
              <a:t>‹#›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812000" y="6531176"/>
            <a:ext cx="1056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675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limited use only.  Preliminary results.  Not yet cleared by funder for broad dissemination. Please contact ahalt@renci.org before sharing.</a:t>
            </a:r>
            <a:endParaRPr kumimoji="0" sz="675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167330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114303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4B7252-C366-4D88-AA7E-9079B182151E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3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22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8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5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7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35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8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"/>
            <a:ext cx="12192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0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16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33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49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66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874" indent="-342874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3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2914" indent="-22858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080" indent="-22858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247" indent="-22858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412" indent="-22858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578" indent="-22858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744" indent="-22858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5910" indent="-22858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85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"/>
            <a:ext cx="121920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4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%2FS0065-7743%2808%2961100-8" TargetMode="External"/><Relationship Id="rId2" Type="http://schemas.openxmlformats.org/officeDocument/2006/relationships/hyperlink" Target="https://en.wikipedia.org/wiki/Doi_(identifier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740043/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4.emf"/><Relationship Id="rId5" Type="http://schemas.openxmlformats.org/officeDocument/2006/relationships/image" Target="../media/image12.emf"/><Relationship Id="rId10" Type="http://schemas.openxmlformats.org/officeDocument/2006/relationships/image" Target="../media/image10.emf"/><Relationship Id="rId4" Type="http://schemas.openxmlformats.org/officeDocument/2006/relationships/image" Target="../media/image11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1629937" y="3285664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Text Box 10"/>
          <p:cNvSpPr txBox="1">
            <a:spLocks noChangeArrowheads="1"/>
          </p:cNvSpPr>
          <p:nvPr/>
        </p:nvSpPr>
        <p:spPr bwMode="auto">
          <a:xfrm>
            <a:off x="2307171" y="3789685"/>
            <a:ext cx="6504646" cy="119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 defTabSz="839726" fontAlgn="base">
              <a:spcBef>
                <a:spcPct val="0"/>
              </a:spcBef>
              <a:spcAft>
                <a:spcPct val="0"/>
              </a:spcAft>
            </a:pPr>
            <a:r>
              <a:rPr lang="en-US" sz="2400" u="sng" dirty="0">
                <a:solidFill>
                  <a:srgbClr val="000000"/>
                </a:solidFill>
              </a:rPr>
              <a:t>Lecture 3: Chemical Data Representation and </a:t>
            </a:r>
          </a:p>
          <a:p>
            <a:pPr algn="ctr" defTabSz="839726" fontAlgn="base">
              <a:spcBef>
                <a:spcPct val="0"/>
              </a:spcBef>
              <a:spcAft>
                <a:spcPct val="0"/>
              </a:spcAft>
            </a:pPr>
            <a:r>
              <a:rPr lang="en-US" sz="2400" u="sng" dirty="0">
                <a:solidFill>
                  <a:srgbClr val="000000"/>
                </a:solidFill>
              </a:rPr>
              <a:t>Molecular Similarity</a:t>
            </a:r>
          </a:p>
          <a:p>
            <a:pPr algn="ctr" defTabSz="839726" fontAlgn="base">
              <a:spcBef>
                <a:spcPct val="0"/>
              </a:spcBef>
              <a:spcAft>
                <a:spcPct val="0"/>
              </a:spcAft>
            </a:pPr>
            <a:endParaRPr lang="en-US" altLang="ja-JP" sz="2400" i="1" dirty="0">
              <a:solidFill>
                <a:srgbClr val="808080"/>
              </a:solidFill>
              <a:ea typeface="MS PGothic" pitchFamily="34" charset="-128"/>
            </a:endParaRPr>
          </a:p>
        </p:txBody>
      </p:sp>
      <p:pic>
        <p:nvPicPr>
          <p:cNvPr id="16390" name="Picture 2" descr="UNC Pharmacy logo 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41" y="190503"/>
            <a:ext cx="31480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1A185B28-58FF-452E-B31B-7179DBCE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115" y="2014628"/>
            <a:ext cx="8248714" cy="17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 defTabSz="839726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Introduction to Molecular Modeling and </a:t>
            </a:r>
          </a:p>
          <a:p>
            <a:pPr algn="ctr" defTabSz="839726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Computer-Aided Drug Discovery</a:t>
            </a:r>
          </a:p>
          <a:p>
            <a:pPr algn="ctr" defTabSz="839726" fontAlgn="base">
              <a:spcBef>
                <a:spcPct val="0"/>
              </a:spcBef>
              <a:spcAft>
                <a:spcPct val="0"/>
              </a:spcAft>
            </a:pPr>
            <a:endParaRPr lang="en-US" altLang="ja-JP" sz="3600" i="1" dirty="0">
              <a:solidFill>
                <a:schemeClr val="accent1">
                  <a:lumMod val="50000"/>
                </a:schemeClr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22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3"/>
          <p:cNvSpPr>
            <a:spLocks noChangeArrowheads="1"/>
          </p:cNvSpPr>
          <p:nvPr/>
        </p:nvSpPr>
        <p:spPr bwMode="auto">
          <a:xfrm>
            <a:off x="1524000" y="1989139"/>
            <a:ext cx="9144000" cy="3889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26358" y="7674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l" eaLnBrk="1" hangingPunct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SMILES (or graphs) should be transformed into molecular descriptors</a:t>
            </a:r>
          </a:p>
        </p:txBody>
      </p:sp>
      <p:graphicFrame>
        <p:nvGraphicFramePr>
          <p:cNvPr id="5183" name="Group 63"/>
          <p:cNvGraphicFramePr>
            <a:graphicFrameLocks noGrp="1"/>
          </p:cNvGraphicFramePr>
          <p:nvPr/>
        </p:nvGraphicFramePr>
        <p:xfrm>
          <a:off x="2819402" y="2276478"/>
          <a:ext cx="6477000" cy="31813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6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Samples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(Compounds)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Variables (descriptors)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9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2"/>
          <p:cNvSpPr txBox="1">
            <a:spLocks noChangeArrowheads="1"/>
          </p:cNvSpPr>
          <p:nvPr/>
        </p:nvSpPr>
        <p:spPr bwMode="auto">
          <a:xfrm>
            <a:off x="997081" y="2026986"/>
            <a:ext cx="53292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/>
              <a:t>“The molecular descriptor is the final result of a logic and mathematical procedure which transforms chemical information encoded within a symbolic representation of a molecule into a useful number or the result of some standardized experiment.”</a:t>
            </a:r>
          </a:p>
        </p:txBody>
      </p:sp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1903413" y="3997326"/>
            <a:ext cx="404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Prs. R. Todeschini and V. Consonni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4100" y="1653982"/>
            <a:ext cx="307498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4224338" y="6308726"/>
            <a:ext cx="3179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≈ 3300 molecular descriptors 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1631950" y="115889"/>
            <a:ext cx="6904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Definition of molecular descriptor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5"/>
          <p:cNvSpPr txBox="1">
            <a:spLocks noChangeArrowheads="1"/>
          </p:cNvSpPr>
          <p:nvPr/>
        </p:nvSpPr>
        <p:spPr bwMode="auto">
          <a:xfrm>
            <a:off x="1631950" y="115888"/>
            <a:ext cx="499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Properties of a molecular descriptor</a:t>
            </a:r>
          </a:p>
        </p:txBody>
      </p:sp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1703388" y="908051"/>
            <a:ext cx="258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descriptor must have:</a:t>
            </a:r>
          </a:p>
        </p:txBody>
      </p:sp>
      <p:sp>
        <p:nvSpPr>
          <p:cNvPr id="48132" name="Text Box 7"/>
          <p:cNvSpPr txBox="1">
            <a:spLocks noChangeArrowheads="1"/>
          </p:cNvSpPr>
          <p:nvPr/>
        </p:nvSpPr>
        <p:spPr bwMode="auto">
          <a:xfrm>
            <a:off x="1448101" y="1385708"/>
            <a:ext cx="929579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- invariance with respect to labeling and numbering of atoms;</a:t>
            </a:r>
          </a:p>
          <a:p>
            <a:r>
              <a:rPr lang="en-US" dirty="0"/>
              <a:t>- invariance with respect to roto-translation;</a:t>
            </a:r>
          </a:p>
          <a:p>
            <a:r>
              <a:rPr lang="en-US" dirty="0"/>
              <a:t>- an unambiguous algorithmically computable definition;</a:t>
            </a:r>
          </a:p>
          <a:p>
            <a:r>
              <a:rPr lang="en-US" dirty="0"/>
              <a:t>- values in a suitable numerical range for the set of molecules where it is applicable to; </a:t>
            </a:r>
          </a:p>
        </p:txBody>
      </p:sp>
      <p:sp>
        <p:nvSpPr>
          <p:cNvPr id="48133" name="Text Box 8"/>
          <p:cNvSpPr txBox="1">
            <a:spLocks noChangeArrowheads="1"/>
          </p:cNvSpPr>
          <p:nvPr/>
        </p:nvSpPr>
        <p:spPr bwMode="auto">
          <a:xfrm>
            <a:off x="1404292" y="2610263"/>
            <a:ext cx="9550810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- a structural interpretation;</a:t>
            </a:r>
          </a:p>
          <a:p>
            <a:r>
              <a:rPr lang="en-US" dirty="0"/>
              <a:t>- a good correlation with at least one property;</a:t>
            </a:r>
          </a:p>
          <a:p>
            <a:r>
              <a:rPr lang="en-US" dirty="0"/>
              <a:t>- no trivial correlation with other molecular descriptors;</a:t>
            </a:r>
          </a:p>
          <a:p>
            <a:r>
              <a:rPr lang="en-US" dirty="0"/>
              <a:t>- gradual change in its values with gradual changes in the molecular structure;</a:t>
            </a:r>
          </a:p>
          <a:p>
            <a:r>
              <a:rPr lang="en-US" dirty="0"/>
              <a:t>- not included in the modeled experimental properties;</a:t>
            </a:r>
          </a:p>
          <a:p>
            <a:pPr>
              <a:buFontTx/>
              <a:buChar char="-"/>
            </a:pPr>
            <a:r>
              <a:rPr lang="en-US" dirty="0"/>
              <a:t> not restricted to a too small class of molecular structures;</a:t>
            </a:r>
          </a:p>
          <a:p>
            <a:endParaRPr lang="en-US" dirty="0"/>
          </a:p>
          <a:p>
            <a:r>
              <a:rPr lang="en-US" sz="1600" dirty="0"/>
              <a:t>- preferably, some discrimination power among isomers;</a:t>
            </a:r>
          </a:p>
          <a:p>
            <a:r>
              <a:rPr lang="en-US" sz="1600" dirty="0"/>
              <a:t>- preferably, not trivially included in the definition of other molecular descriptors;</a:t>
            </a:r>
          </a:p>
          <a:p>
            <a:r>
              <a:rPr lang="en-US" sz="1600" dirty="0"/>
              <a:t>- preferably, allowing reversible decoding (back from the descriptor value to the Structure -&gt; inverse QSAR).</a:t>
            </a:r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1682750" y="6040438"/>
            <a:ext cx="7024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Source : Handbook of molecular descriptors by</a:t>
            </a:r>
            <a:r>
              <a:rPr lang="en-US" i="1" dirty="0"/>
              <a:t> Roberto Todeschini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2"/>
          <p:cNvSpPr txBox="1">
            <a:spLocks noChangeArrowheads="1"/>
          </p:cNvSpPr>
          <p:nvPr/>
        </p:nvSpPr>
        <p:spPr bwMode="auto">
          <a:xfrm>
            <a:off x="2135188" y="1600200"/>
            <a:ext cx="86407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011" tIns="38507" rIns="77011" bIns="38507">
            <a:spAutoFit/>
          </a:bodyPr>
          <a:lstStyle/>
          <a:p>
            <a:pPr defTabSz="769938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latin typeface="Arial" charset="0"/>
                <a:cs typeface="Times New Roman" pitchFamily="18" charset="0"/>
              </a:rPr>
              <a:t>Constitutional		</a:t>
            </a:r>
            <a:r>
              <a:rPr lang="en-GB" dirty="0">
                <a:latin typeface="Arial" charset="0"/>
                <a:cs typeface="Times New Roman" pitchFamily="18" charset="0"/>
              </a:rPr>
              <a:t>(mol. weight, number of S, N or O atoms, …)</a:t>
            </a:r>
          </a:p>
          <a:p>
            <a:pPr defTabSz="769938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latin typeface="Arial" charset="0"/>
                <a:cs typeface="Times New Roman" pitchFamily="18" charset="0"/>
              </a:rPr>
              <a:t>Topological		</a:t>
            </a:r>
            <a:r>
              <a:rPr lang="en-GB" dirty="0">
                <a:latin typeface="Arial" charset="0"/>
                <a:cs typeface="Times New Roman" pitchFamily="18" charset="0"/>
              </a:rPr>
              <a:t>(Randic index, informational content, …)</a:t>
            </a:r>
          </a:p>
          <a:p>
            <a:pPr defTabSz="769938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latin typeface="Arial" charset="0"/>
                <a:cs typeface="Times New Roman" pitchFamily="18" charset="0"/>
              </a:rPr>
              <a:t>Geometrical		</a:t>
            </a:r>
            <a:r>
              <a:rPr lang="en-GB" dirty="0">
                <a:latin typeface="Arial" charset="0"/>
                <a:cs typeface="Times New Roman" pitchFamily="18" charset="0"/>
              </a:rPr>
              <a:t>(molecular size, distances between functional groups, … )</a:t>
            </a:r>
            <a:endParaRPr lang="en-GB" b="1" dirty="0">
              <a:latin typeface="Arial" charset="0"/>
              <a:cs typeface="Times New Roman" pitchFamily="18" charset="0"/>
            </a:endParaRPr>
          </a:p>
          <a:p>
            <a:pPr defTabSz="769938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latin typeface="Arial" charset="0"/>
                <a:cs typeface="Times New Roman" pitchFamily="18" charset="0"/>
              </a:rPr>
              <a:t>Electrostatic		</a:t>
            </a:r>
            <a:r>
              <a:rPr lang="en-GB" dirty="0">
                <a:latin typeface="Arial" charset="0"/>
                <a:cs typeface="Times New Roman" pitchFamily="18" charset="0"/>
              </a:rPr>
              <a:t>(electrostatic potential, charges, …)</a:t>
            </a:r>
          </a:p>
          <a:p>
            <a:pPr defTabSz="769938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latin typeface="Arial" charset="0"/>
                <a:cs typeface="Times New Roman" pitchFamily="18" charset="0"/>
              </a:rPr>
              <a:t>Quantum-chemical	</a:t>
            </a:r>
            <a:r>
              <a:rPr lang="en-GB" dirty="0">
                <a:latin typeface="Arial" charset="0"/>
                <a:cs typeface="Times New Roman" pitchFamily="18" charset="0"/>
              </a:rPr>
              <a:t>(energies of molecular orbitals, reactivity indices, …)</a:t>
            </a:r>
            <a:endParaRPr lang="en-GB" b="1" dirty="0">
              <a:latin typeface="Arial" charset="0"/>
              <a:cs typeface="Times New Roman" pitchFamily="18" charset="0"/>
            </a:endParaRPr>
          </a:p>
          <a:p>
            <a:pPr defTabSz="769938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 err="1">
                <a:latin typeface="Arial" charset="0"/>
                <a:cs typeface="Times New Roman" pitchFamily="18" charset="0"/>
              </a:rPr>
              <a:t>Thermodynamical</a:t>
            </a:r>
            <a:r>
              <a:rPr lang="en-GB" b="1" dirty="0">
                <a:latin typeface="Arial" charset="0"/>
                <a:cs typeface="Times New Roman" pitchFamily="18" charset="0"/>
              </a:rPr>
              <a:t>	</a:t>
            </a:r>
            <a:r>
              <a:rPr lang="en-GB" dirty="0">
                <a:latin typeface="Arial" charset="0"/>
                <a:cs typeface="Times New Roman" pitchFamily="18" charset="0"/>
              </a:rPr>
              <a:t>(heat of formation, </a:t>
            </a:r>
            <a:r>
              <a:rPr lang="en-GB" dirty="0" err="1">
                <a:latin typeface="Arial" charset="0"/>
                <a:cs typeface="Times New Roman" pitchFamily="18" charset="0"/>
              </a:rPr>
              <a:t>logP</a:t>
            </a:r>
            <a:r>
              <a:rPr lang="en-GB" dirty="0">
                <a:latin typeface="Arial" charset="0"/>
                <a:cs typeface="Times New Roman" pitchFamily="18" charset="0"/>
              </a:rPr>
              <a:t>, …)</a:t>
            </a:r>
          </a:p>
          <a:p>
            <a:pPr defTabSz="769938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latin typeface="Arial" charset="0"/>
              <a:cs typeface="Times New Roman" pitchFamily="18" charset="0"/>
            </a:endParaRPr>
          </a:p>
          <a:p>
            <a:pPr defTabSz="769938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>
                <a:latin typeface="Arial" charset="0"/>
                <a:cs typeface="Times New Roman" pitchFamily="18" charset="0"/>
              </a:rPr>
              <a:t>Fragmental		</a:t>
            </a:r>
            <a:r>
              <a:rPr lang="en-GB" dirty="0">
                <a:latin typeface="Arial" charset="0"/>
                <a:cs typeface="Times New Roman" pitchFamily="18" charset="0"/>
              </a:rPr>
              <a:t>(sequences of atoms and bonds, augmented atoms, …)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1631950" y="115888"/>
            <a:ext cx="433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Types of molecular descriptors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969963"/>
            <a:ext cx="7772400" cy="4114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dirty="0" err="1"/>
              <a:t>Hansch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</a:t>
            </a:r>
            <a:r>
              <a:rPr lang="en-US" sz="2400" dirty="0"/>
              <a:t> parameter (hydrophobicity)</a:t>
            </a:r>
          </a:p>
          <a:p>
            <a:pPr algn="just"/>
            <a:endParaRPr lang="en-US" sz="2400" dirty="0"/>
          </a:p>
          <a:p>
            <a:r>
              <a:rPr lang="en-US" sz="2400" dirty="0"/>
              <a:t>Hammett  </a:t>
            </a:r>
            <a:r>
              <a:rPr lang="en-US" sz="2400" dirty="0">
                <a:latin typeface="Symbol" pitchFamily="18" charset="2"/>
              </a:rPr>
              <a:t></a:t>
            </a:r>
            <a:r>
              <a:rPr lang="en-US" sz="2400" dirty="0"/>
              <a:t> parameter (electron-donating or accepting properties)</a:t>
            </a:r>
          </a:p>
          <a:p>
            <a:endParaRPr lang="en-US" sz="2400" dirty="0"/>
          </a:p>
          <a:p>
            <a:pPr algn="just"/>
            <a:r>
              <a:rPr lang="en-US" sz="2400" dirty="0"/>
              <a:t>Steric parameters</a:t>
            </a:r>
          </a:p>
          <a:p>
            <a:pPr algn="just"/>
            <a:r>
              <a:rPr lang="en-US" sz="2400" dirty="0"/>
              <a:t>Structural descriptors</a:t>
            </a:r>
          </a:p>
          <a:p>
            <a:pPr algn="just"/>
            <a:r>
              <a:rPr lang="en-US" sz="2400" dirty="0"/>
              <a:t>Topological descriptors</a:t>
            </a:r>
          </a:p>
          <a:p>
            <a:pPr algn="just"/>
            <a:r>
              <a:rPr lang="en-US" sz="2400" dirty="0"/>
              <a:t>Topographical descriptors, etc.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631950" y="115888"/>
            <a:ext cx="433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Types of molecular descriptors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1157288"/>
            <a:ext cx="741680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631951" y="115888"/>
            <a:ext cx="524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Hansch </a:t>
            </a:r>
            <a:r>
              <a:rPr lang="el-GR" sz="2400">
                <a:solidFill>
                  <a:schemeClr val="accent1">
                    <a:lumMod val="50000"/>
                  </a:schemeClr>
                </a:solidFill>
              </a:rPr>
              <a:t>π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 parameter (hydrophobicity)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1641475" y="838201"/>
            <a:ext cx="429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logP = octanol/water partition coefficient 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2038350" y="2879725"/>
            <a:ext cx="528638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400">
                <a:solidFill>
                  <a:schemeClr val="bg1"/>
                </a:solidFill>
              </a:rPr>
              <a:t>π</a:t>
            </a:r>
            <a:r>
              <a:rPr lang="en-US" sz="2400" baseline="-250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2092326" y="6145214"/>
            <a:ext cx="82518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200" dirty="0"/>
              <a:t>π</a:t>
            </a:r>
            <a:r>
              <a:rPr lang="fr-FR" sz="2200" baseline="-25000" dirty="0"/>
              <a:t>X</a:t>
            </a:r>
            <a:r>
              <a:rPr lang="en-US" sz="2200" dirty="0"/>
              <a:t> </a:t>
            </a:r>
            <a:r>
              <a:rPr lang="en-US" sz="2200" b="1" dirty="0"/>
              <a:t>is the hydrophobic parameter for a specific substituent X.</a:t>
            </a:r>
          </a:p>
        </p:txBody>
      </p:sp>
      <p:pic>
        <p:nvPicPr>
          <p:cNvPr id="5223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7589" y="2162175"/>
            <a:ext cx="4535487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1950" y="5057776"/>
            <a:ext cx="54546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631950" y="115888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Topological Indices (TI)</a:t>
            </a: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302" y="2151450"/>
            <a:ext cx="7921625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5099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ChangeArrowheads="1"/>
          </p:cNvSpPr>
          <p:nvPr/>
        </p:nvSpPr>
        <p:spPr bwMode="auto">
          <a:xfrm>
            <a:off x="4724400" y="838200"/>
            <a:ext cx="5715000" cy="2590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83" name="Text Box 3"/>
          <p:cNvSpPr txBox="1">
            <a:spLocks noChangeArrowheads="1"/>
          </p:cNvSpPr>
          <p:nvPr/>
        </p:nvSpPr>
        <p:spPr bwMode="auto">
          <a:xfrm>
            <a:off x="4800600" y="990601"/>
            <a:ext cx="5486400" cy="346075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Hydrogen - depleted molecular graph and vertex degrees</a:t>
            </a:r>
            <a:r>
              <a:rPr lang="ru-RU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6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1600" b="1" i="1" baseline="-25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i</a:t>
            </a:r>
            <a:endParaRPr lang="en-US" sz="1600" b="1" i="1">
              <a:solidFill>
                <a:srgbClr val="80808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084" name="Rectangle 4"/>
          <p:cNvSpPr>
            <a:spLocks noChangeArrowheads="1"/>
          </p:cNvSpPr>
          <p:nvPr/>
        </p:nvSpPr>
        <p:spPr bwMode="auto">
          <a:xfrm>
            <a:off x="4800600" y="2025134"/>
            <a:ext cx="1600200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4876800" y="1600200"/>
          <a:ext cx="144145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3" imgW="906480" imgH="761760" progId="">
                  <p:embed/>
                </p:oleObj>
              </mc:Choice>
              <mc:Fallback>
                <p:oleObj name="ISIS/Draw Sketch" r:id="rId3" imgW="906480" imgH="761760" progId="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144145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1676401" y="935039"/>
            <a:ext cx="2867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latin typeface="Times New Roman" pitchFamily="18" charset="0"/>
                <a:cs typeface="Arial" charset="0"/>
              </a:rPr>
              <a:t>Molecular connectivity indices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latin typeface="Times New Roman" pitchFamily="18" charset="0"/>
                <a:cs typeface="Arial" charset="0"/>
              </a:rPr>
              <a:t>[2-5]</a:t>
            </a:r>
          </a:p>
        </p:txBody>
      </p:sp>
      <p:sp>
        <p:nvSpPr>
          <p:cNvPr id="3086" name="Rectangle 7"/>
          <p:cNvSpPr>
            <a:spLocks noChangeArrowheads="1"/>
          </p:cNvSpPr>
          <p:nvPr/>
        </p:nvSpPr>
        <p:spPr bwMode="auto">
          <a:xfrm>
            <a:off x="1828800" y="3505200"/>
            <a:ext cx="8610600" cy="1295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1905001" y="4038601"/>
          <a:ext cx="7731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720" imgH="431640" progId="Equation.3">
                  <p:embed/>
                </p:oleObj>
              </mc:Choice>
              <mc:Fallback>
                <p:oleObj name="Equation" r:id="rId5" imgW="558720" imgH="431640" progId="Equation.3">
                  <p:embed/>
                  <p:pic>
                    <p:nvPicPr>
                      <p:cNvPr id="30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038601"/>
                        <a:ext cx="773113" cy="5953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0000"/>
                        </a:srgbClr>
                      </a:solidFill>
                      <a:ln w="12700" cap="sq">
                        <a:solidFill>
                          <a:srgbClr val="80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2819400" y="4038600"/>
          <a:ext cx="127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520" imgH="355320" progId="Equation.3">
                  <p:embed/>
                </p:oleObj>
              </mc:Choice>
              <mc:Fallback>
                <p:oleObj name="Equation" r:id="rId7" imgW="812520" imgH="355320" progId="Equation.3">
                  <p:embed/>
                  <p:pic>
                    <p:nvPicPr>
                      <p:cNvPr id="307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38600"/>
                        <a:ext cx="1270000" cy="6096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0000"/>
                        </a:srgbClr>
                      </a:solidFill>
                      <a:ln w="12700" cap="sq">
                        <a:solidFill>
                          <a:srgbClr val="80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"/>
          <p:cNvGraphicFramePr>
            <a:graphicFrameLocks noChangeAspect="1"/>
          </p:cNvGraphicFramePr>
          <p:nvPr/>
        </p:nvGraphicFramePr>
        <p:xfrm>
          <a:off x="4191001" y="4038600"/>
          <a:ext cx="1997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355320" progId="Equation.3">
                  <p:embed/>
                </p:oleObj>
              </mc:Choice>
              <mc:Fallback>
                <p:oleObj name="Equation" r:id="rId9" imgW="1358640" imgH="355320" progId="Equation.3">
                  <p:embed/>
                  <p:pic>
                    <p:nvPicPr>
                      <p:cNvPr id="307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038600"/>
                        <a:ext cx="1997075" cy="6096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0000"/>
                        </a:srgbClr>
                      </a:solidFill>
                      <a:ln w="12700" cap="sq">
                        <a:solidFill>
                          <a:srgbClr val="80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1"/>
          <p:cNvSpPr txBox="1">
            <a:spLocks noChangeArrowheads="1"/>
          </p:cNvSpPr>
          <p:nvPr/>
        </p:nvSpPr>
        <p:spPr bwMode="auto">
          <a:xfrm>
            <a:off x="1905000" y="3586164"/>
            <a:ext cx="4267200" cy="376237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latin typeface="Times New Roman" pitchFamily="18" charset="0"/>
                <a:cs typeface="Arial" charset="0"/>
              </a:rPr>
              <a:t>Connectivity indices</a:t>
            </a:r>
          </a:p>
        </p:txBody>
      </p:sp>
      <p:sp>
        <p:nvSpPr>
          <p:cNvPr id="3088" name="Text Box 12"/>
          <p:cNvSpPr txBox="1">
            <a:spLocks noChangeArrowheads="1"/>
          </p:cNvSpPr>
          <p:nvPr/>
        </p:nvSpPr>
        <p:spPr bwMode="auto">
          <a:xfrm>
            <a:off x="1676400" y="1989138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latin typeface="Times New Roman" pitchFamily="18" charset="0"/>
                <a:cs typeface="Arial" charset="0"/>
              </a:rPr>
              <a:t>Wiener number</a:t>
            </a:r>
          </a:p>
        </p:txBody>
      </p:sp>
      <p:sp>
        <p:nvSpPr>
          <p:cNvPr id="3089" name="Text Box 13"/>
          <p:cNvSpPr txBox="1">
            <a:spLocks noChangeArrowheads="1"/>
          </p:cNvSpPr>
          <p:nvPr/>
        </p:nvSpPr>
        <p:spPr bwMode="auto">
          <a:xfrm>
            <a:off x="1676400" y="258445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latin typeface="Times New Roman" pitchFamily="18" charset="0"/>
                <a:cs typeface="Arial" charset="0"/>
              </a:rPr>
              <a:t>Information indices</a:t>
            </a:r>
          </a:p>
        </p:txBody>
      </p:sp>
      <p:sp>
        <p:nvSpPr>
          <p:cNvPr id="3090" name="Text Box 14"/>
          <p:cNvSpPr txBox="1">
            <a:spLocks noChangeArrowheads="1"/>
          </p:cNvSpPr>
          <p:nvPr/>
        </p:nvSpPr>
        <p:spPr bwMode="auto">
          <a:xfrm>
            <a:off x="1676400" y="2308225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latin typeface="Times New Roman" pitchFamily="18" charset="0"/>
                <a:cs typeface="Arial" charset="0"/>
              </a:rPr>
              <a:t>Platt number</a:t>
            </a:r>
          </a:p>
        </p:txBody>
      </p:sp>
      <p:sp>
        <p:nvSpPr>
          <p:cNvPr id="3091" name="Text Box 15"/>
          <p:cNvSpPr txBox="1">
            <a:spLocks noChangeArrowheads="1"/>
          </p:cNvSpPr>
          <p:nvPr/>
        </p:nvSpPr>
        <p:spPr bwMode="auto">
          <a:xfrm>
            <a:off x="1676400" y="2827338"/>
            <a:ext cx="3124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latin typeface="Times New Roman" pitchFamily="18" charset="0"/>
                <a:cs typeface="Arial" charset="0"/>
              </a:rPr>
              <a:t>Graph radius and diameter, </a:t>
            </a:r>
            <a:r>
              <a:rPr lang="en-US" b="1">
                <a:latin typeface="Times New Roman" pitchFamily="18" charset="0"/>
                <a:cs typeface="Arial" charset="0"/>
              </a:rPr>
              <a:t>etc.</a:t>
            </a:r>
            <a:endParaRPr lang="en-US" sz="1600" b="1">
              <a:latin typeface="Times New Roman" pitchFamily="18" charset="0"/>
              <a:cs typeface="Arial" charset="0"/>
            </a:endParaRPr>
          </a:p>
        </p:txBody>
      </p:sp>
      <p:sp>
        <p:nvSpPr>
          <p:cNvPr id="3092" name="Text Box 16"/>
          <p:cNvSpPr txBox="1">
            <a:spLocks noChangeArrowheads="1"/>
          </p:cNvSpPr>
          <p:nvPr/>
        </p:nvSpPr>
        <p:spPr bwMode="auto">
          <a:xfrm>
            <a:off x="1828800" y="6019800"/>
            <a:ext cx="8610600" cy="376238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The number of descriptors exceeds the number of compounds</a:t>
            </a:r>
          </a:p>
        </p:txBody>
      </p:sp>
      <p:sp>
        <p:nvSpPr>
          <p:cNvPr id="3093" name="Text Box 17"/>
          <p:cNvSpPr txBox="1">
            <a:spLocks noChangeArrowheads="1"/>
          </p:cNvSpPr>
          <p:nvPr/>
        </p:nvSpPr>
        <p:spPr bwMode="auto">
          <a:xfrm>
            <a:off x="6324600" y="3581400"/>
            <a:ext cx="3962400" cy="1016000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5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f=-0.5            Molecular connectivity  indices</a:t>
            </a:r>
          </a:p>
          <a:p>
            <a:pPr marL="571500" indent="-5715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5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f=1      </a:t>
            </a:r>
            <a:r>
              <a:rPr lang="en-US" sz="1500" b="1" baseline="30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n-1</a:t>
            </a:r>
            <a:r>
              <a:rPr lang="en-US" sz="15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1500" b="1" baseline="-25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15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Zagreb group indices</a:t>
            </a:r>
          </a:p>
          <a:p>
            <a:pPr marL="571500" indent="-5715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5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f=2      </a:t>
            </a:r>
            <a:r>
              <a:rPr lang="en-US" sz="1500" b="1" baseline="30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n-1</a:t>
            </a:r>
            <a:r>
              <a:rPr lang="en-US" sz="15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1500" b="1" baseline="-25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15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Zagreb group indices</a:t>
            </a:r>
          </a:p>
        </p:txBody>
      </p:sp>
      <p:graphicFrame>
        <p:nvGraphicFramePr>
          <p:cNvPr id="3078" name="Object 18"/>
          <p:cNvGraphicFramePr>
            <a:graphicFrameLocks noChangeAspect="1"/>
          </p:cNvGraphicFramePr>
          <p:nvPr/>
        </p:nvGraphicFramePr>
        <p:xfrm>
          <a:off x="6934200" y="3619500"/>
          <a:ext cx="45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28600" progId="Equation.3">
                  <p:embed/>
                </p:oleObj>
              </mc:Choice>
              <mc:Fallback>
                <p:oleObj name="Equation" r:id="rId11" imgW="304560" imgH="228600" progId="Equation.3">
                  <p:embed/>
                  <p:pic>
                    <p:nvPicPr>
                      <p:cNvPr id="30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619500"/>
                        <a:ext cx="457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19"/>
          <p:cNvSpPr txBox="1">
            <a:spLocks noChangeArrowheads="1"/>
          </p:cNvSpPr>
          <p:nvPr/>
        </p:nvSpPr>
        <p:spPr bwMode="auto">
          <a:xfrm>
            <a:off x="1676400" y="706438"/>
            <a:ext cx="297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latin typeface="Times New Roman" pitchFamily="18" charset="0"/>
                <a:cs typeface="Arial" charset="0"/>
              </a:rPr>
              <a:t>Zagreb group indices [1]</a:t>
            </a:r>
          </a:p>
        </p:txBody>
      </p:sp>
      <p:sp>
        <p:nvSpPr>
          <p:cNvPr id="3095" name="Text Box 20"/>
          <p:cNvSpPr txBox="1">
            <a:spLocks noChangeArrowheads="1"/>
          </p:cNvSpPr>
          <p:nvPr/>
        </p:nvSpPr>
        <p:spPr bwMode="auto">
          <a:xfrm>
            <a:off x="1676400" y="1436688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latin typeface="Times New Roman" pitchFamily="18" charset="0"/>
                <a:cs typeface="Arial" charset="0"/>
              </a:rPr>
              <a:t>Extended connectivity indices [6]</a:t>
            </a:r>
          </a:p>
        </p:txBody>
      </p:sp>
      <p:sp>
        <p:nvSpPr>
          <p:cNvPr id="3096" name="Text Box 21"/>
          <p:cNvSpPr txBox="1">
            <a:spLocks noChangeArrowheads="1"/>
          </p:cNvSpPr>
          <p:nvPr/>
        </p:nvSpPr>
        <p:spPr bwMode="auto">
          <a:xfrm>
            <a:off x="1676400" y="169545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latin typeface="Times New Roman" pitchFamily="18" charset="0"/>
                <a:cs typeface="Arial" charset="0"/>
              </a:rPr>
              <a:t>Overall connectivity indices [7-8]</a:t>
            </a:r>
          </a:p>
        </p:txBody>
      </p:sp>
      <p:sp>
        <p:nvSpPr>
          <p:cNvPr id="3097" name="Rectangle 22"/>
          <p:cNvSpPr>
            <a:spLocks noChangeArrowheads="1"/>
          </p:cNvSpPr>
          <p:nvPr/>
        </p:nvSpPr>
        <p:spPr bwMode="auto">
          <a:xfrm>
            <a:off x="6553200" y="1447800"/>
            <a:ext cx="3733800" cy="18288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98" name="Text Box 23"/>
          <p:cNvSpPr txBox="1">
            <a:spLocks noChangeArrowheads="1"/>
          </p:cNvSpPr>
          <p:nvPr/>
        </p:nvSpPr>
        <p:spPr bwMode="auto">
          <a:xfrm>
            <a:off x="6781800" y="1524000"/>
            <a:ext cx="3200400" cy="376238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Extended connectivity indices</a:t>
            </a:r>
            <a:endParaRPr lang="en-US" sz="1600" b="1">
              <a:solidFill>
                <a:srgbClr val="808080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9" name="Object 24"/>
          <p:cNvGraphicFramePr>
            <a:graphicFrameLocks noChangeAspect="1"/>
          </p:cNvGraphicFramePr>
          <p:nvPr/>
        </p:nvGraphicFramePr>
        <p:xfrm>
          <a:off x="7315200" y="1981200"/>
          <a:ext cx="236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63560" imgH="444240" progId="Equation.3">
                  <p:embed/>
                </p:oleObj>
              </mc:Choice>
              <mc:Fallback>
                <p:oleObj name="Equation" r:id="rId13" imgW="1663560" imgH="444240" progId="Equation.3">
                  <p:embed/>
                  <p:pic>
                    <p:nvPicPr>
                      <p:cNvPr id="307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981200"/>
                        <a:ext cx="2362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25"/>
          <p:cNvGraphicFramePr>
            <a:graphicFrameLocks noChangeAspect="1"/>
          </p:cNvGraphicFramePr>
          <p:nvPr/>
        </p:nvGraphicFramePr>
        <p:xfrm>
          <a:off x="6629400" y="2514601"/>
          <a:ext cx="1143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50680" imgH="444240" progId="Equation.3">
                  <p:embed/>
                </p:oleObj>
              </mc:Choice>
              <mc:Fallback>
                <p:oleObj name="Equation" r:id="rId15" imgW="850680" imgH="444240" progId="Equation.3">
                  <p:embed/>
                  <p:pic>
                    <p:nvPicPr>
                      <p:cNvPr id="308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14601"/>
                        <a:ext cx="1143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Text Box 26"/>
          <p:cNvSpPr txBox="1">
            <a:spLocks noChangeArrowheads="1"/>
          </p:cNvSpPr>
          <p:nvPr/>
        </p:nvSpPr>
        <p:spPr bwMode="auto">
          <a:xfrm>
            <a:off x="7696200" y="2619376"/>
            <a:ext cx="259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5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is the sum of vertex degrees connected to vertex i, </a:t>
            </a:r>
            <a:r>
              <a:rPr lang="en-US" sz="1500" b="1" i="1" baseline="30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15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1500" b="1" i="1" baseline="-25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15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=a</a:t>
            </a:r>
            <a:r>
              <a:rPr lang="en-US" sz="1500" b="1" i="1" baseline="-25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15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.</a:t>
            </a:r>
          </a:p>
        </p:txBody>
      </p:sp>
      <p:sp>
        <p:nvSpPr>
          <p:cNvPr id="3100" name="Rectangle 27"/>
          <p:cNvSpPr>
            <a:spLocks noChangeArrowheads="1"/>
          </p:cNvSpPr>
          <p:nvPr/>
        </p:nvSpPr>
        <p:spPr bwMode="auto">
          <a:xfrm>
            <a:off x="1828800" y="4876800"/>
            <a:ext cx="8610600" cy="1066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01" name="Text Box 28"/>
          <p:cNvSpPr txBox="1">
            <a:spLocks noChangeArrowheads="1"/>
          </p:cNvSpPr>
          <p:nvPr/>
        </p:nvSpPr>
        <p:spPr bwMode="auto">
          <a:xfrm>
            <a:off x="1905000" y="4953000"/>
            <a:ext cx="2971800" cy="376238"/>
          </a:xfrm>
          <a:prstGeom prst="rect">
            <a:avLst/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Overall connectivity indices</a:t>
            </a:r>
          </a:p>
        </p:txBody>
      </p:sp>
      <p:graphicFrame>
        <p:nvGraphicFramePr>
          <p:cNvPr id="3081" name="Object 29"/>
          <p:cNvGraphicFramePr>
            <a:graphicFrameLocks noChangeAspect="1"/>
          </p:cNvGraphicFramePr>
          <p:nvPr/>
        </p:nvGraphicFramePr>
        <p:xfrm>
          <a:off x="2438400" y="5300664"/>
          <a:ext cx="1447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04840" imgH="457200" progId="Equation.3">
                  <p:embed/>
                </p:oleObj>
              </mc:Choice>
              <mc:Fallback>
                <p:oleObj name="Equation" r:id="rId17" imgW="1104840" imgH="457200" progId="Equation.3">
                  <p:embed/>
                  <p:pic>
                    <p:nvPicPr>
                      <p:cNvPr id="308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00664"/>
                        <a:ext cx="1447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5029200" y="4960939"/>
            <a:ext cx="5257800" cy="885825"/>
          </a:xfrm>
          <a:prstGeom prst="rect">
            <a:avLst/>
          </a:prstGeom>
          <a:solidFill>
            <a:srgbClr val="CCFFFF">
              <a:alpha val="50195"/>
            </a:srgbClr>
          </a:solidFill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en-US" sz="1600" b="1" i="1" baseline="30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16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1600" b="1" i="1" baseline="30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1600" b="1" i="1" baseline="-25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 vertex degree of atom </a:t>
            </a:r>
            <a:r>
              <a:rPr lang="en-US" sz="16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 in subgraph </a:t>
            </a:r>
            <a:r>
              <a:rPr lang="en-US" sz="16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1600" b="1" i="1" baseline="-25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1600" b="1" baseline="-25000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of order </a:t>
            </a:r>
            <a:r>
              <a:rPr lang="en-US" sz="16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, </a:t>
            </a:r>
          </a:p>
          <a:p>
            <a:pPr algn="just"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16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f</a:t>
            </a: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 = 0, vertex degrees of subgraphs</a:t>
            </a:r>
          </a:p>
          <a:p>
            <a:pPr algn="just"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600" b="1" i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f </a:t>
            </a:r>
            <a:r>
              <a:rPr lang="en-US" sz="1600" b="1">
                <a:solidFill>
                  <a:srgbClr val="808080"/>
                </a:solidFill>
                <a:latin typeface="Times New Roman" pitchFamily="18" charset="0"/>
                <a:cs typeface="Arial" charset="0"/>
              </a:rPr>
              <a:t>= 1, vertex degrees of the whole molecular graph</a:t>
            </a: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1966913" y="6491288"/>
            <a:ext cx="829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99CC00"/>
                </a:solidFill>
                <a:latin typeface="Times New Roman" pitchFamily="18" charset="0"/>
                <a:cs typeface="Arial" charset="0"/>
              </a:rPr>
              <a:t>Hall, L. H.; Kier, L. B. In </a:t>
            </a:r>
            <a:r>
              <a:rPr lang="en-US" i="1">
                <a:solidFill>
                  <a:srgbClr val="99CC00"/>
                </a:solidFill>
                <a:latin typeface="Times New Roman" pitchFamily="18" charset="0"/>
                <a:cs typeface="Arial" charset="0"/>
              </a:rPr>
              <a:t>Reviews in Computational Chemistry II</a:t>
            </a:r>
            <a:r>
              <a:rPr lang="en-US">
                <a:solidFill>
                  <a:srgbClr val="99CC00"/>
                </a:solidFill>
                <a:latin typeface="Times New Roman" pitchFamily="18" charset="0"/>
                <a:cs typeface="Arial" charset="0"/>
              </a:rPr>
              <a:t>, VCH, 1991, 367-422.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631950" y="147638"/>
            <a:ext cx="3370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Topological Descriptors</a:t>
            </a:r>
          </a:p>
        </p:txBody>
      </p:sp>
    </p:spTree>
    <p:extLst>
      <p:ext uri="{BB962C8B-B14F-4D97-AF65-F5344CB8AC3E}">
        <p14:creationId xmlns:p14="http://schemas.microsoft.com/office/powerpoint/2010/main" val="25390025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5"/>
          <p:cNvGrpSpPr>
            <a:grpSpLocks/>
          </p:cNvGrpSpPr>
          <p:nvPr/>
        </p:nvGrpSpPr>
        <p:grpSpPr bwMode="auto">
          <a:xfrm>
            <a:off x="2051050" y="4005265"/>
            <a:ext cx="1828800" cy="2354277"/>
            <a:chOff x="864" y="2448"/>
            <a:chExt cx="1152" cy="1482"/>
          </a:xfrm>
        </p:grpSpPr>
        <p:sp>
          <p:nvSpPr>
            <p:cNvPr id="4125" name="Text Box 6"/>
            <p:cNvSpPr txBox="1">
              <a:spLocks noChangeArrowheads="1"/>
            </p:cNvSpPr>
            <p:nvPr/>
          </p:nvSpPr>
          <p:spPr bwMode="auto">
            <a:xfrm>
              <a:off x="864" y="2448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latin typeface="Arial" charset="0"/>
                  <a:cs typeface="Arial" charset="0"/>
                </a:rPr>
                <a:t>C-N=C-H</a:t>
              </a:r>
              <a:endParaRPr lang="en-US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126" name="Text Box 7"/>
            <p:cNvSpPr txBox="1">
              <a:spLocks noChangeArrowheads="1"/>
            </p:cNvSpPr>
            <p:nvPr/>
          </p:nvSpPr>
          <p:spPr bwMode="auto">
            <a:xfrm>
              <a:off x="864" y="2726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>
                  <a:latin typeface="Arial" charset="0"/>
                  <a:cs typeface="Arial" charset="0"/>
                </a:rPr>
                <a:t>C-N=C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127" name="Text Box 8"/>
            <p:cNvSpPr txBox="1">
              <a:spLocks noChangeArrowheads="1"/>
            </p:cNvSpPr>
            <p:nvPr/>
          </p:nvSpPr>
          <p:spPr bwMode="auto">
            <a:xfrm>
              <a:off x="864" y="2976"/>
              <a:ext cx="115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>
                  <a:latin typeface="Arial" charset="0"/>
                  <a:cs typeface="Arial" charset="0"/>
                </a:rPr>
                <a:t>N=C-N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128" name="Text Box 9"/>
            <p:cNvSpPr txBox="1">
              <a:spLocks noChangeArrowheads="1"/>
            </p:cNvSpPr>
            <p:nvPr/>
          </p:nvSpPr>
          <p:spPr bwMode="auto">
            <a:xfrm>
              <a:off x="864" y="3206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>
                  <a:latin typeface="Arial" charset="0"/>
                  <a:cs typeface="Arial" charset="0"/>
                </a:rPr>
                <a:t>C-N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129" name="Text Box 10"/>
            <p:cNvSpPr txBox="1">
              <a:spLocks noChangeArrowheads="1"/>
            </p:cNvSpPr>
            <p:nvPr/>
          </p:nvSpPr>
          <p:spPr bwMode="auto">
            <a:xfrm>
              <a:off x="864" y="3456"/>
              <a:ext cx="115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8" tIns="45709" rIns="91418" bIns="45709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>
                  <a:latin typeface="Arial" charset="0"/>
                  <a:cs typeface="Arial" charset="0"/>
                </a:rPr>
                <a:t>N=C</a:t>
              </a:r>
            </a:p>
            <a:p>
              <a:pPr algn="ctr" eaLnBrk="0" fontAlgn="base" hangingPunct="0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>
                  <a:latin typeface="Arial" charset="0"/>
                  <a:cs typeface="Arial" charset="0"/>
                </a:rPr>
                <a:t>C-H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4100" name="Text Box 11"/>
          <p:cNvSpPr txBox="1">
            <a:spLocks noChangeArrowheads="1"/>
          </p:cNvSpPr>
          <p:nvPr/>
        </p:nvSpPr>
        <p:spPr bwMode="auto">
          <a:xfrm>
            <a:off x="6253163" y="3284539"/>
            <a:ext cx="315595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I(AB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4101" name="Text Box 12"/>
          <p:cNvSpPr txBox="1">
            <a:spLocks noChangeArrowheads="1"/>
          </p:cNvSpPr>
          <p:nvPr/>
        </p:nvSpPr>
        <p:spPr bwMode="auto">
          <a:xfrm>
            <a:off x="4716464" y="4652964"/>
            <a:ext cx="1163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>
                <a:latin typeface="Times New Roman" pitchFamily="18" charset="0"/>
                <a:cs typeface="Arial" charset="0"/>
              </a:rPr>
              <a:t>sequence</a:t>
            </a:r>
          </a:p>
        </p:txBody>
      </p:sp>
      <p:sp>
        <p:nvSpPr>
          <p:cNvPr id="4102" name="Text Box 13"/>
          <p:cNvSpPr txBox="1">
            <a:spLocks noChangeArrowheads="1"/>
          </p:cNvSpPr>
          <p:nvPr/>
        </p:nvSpPr>
        <p:spPr bwMode="auto">
          <a:xfrm>
            <a:off x="6024564" y="5013326"/>
            <a:ext cx="227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>
                <a:latin typeface="Times New Roman" pitchFamily="18" charset="0"/>
                <a:cs typeface="Arial" charset="0"/>
              </a:rPr>
              <a:t>Atoms + Bonds</a:t>
            </a:r>
          </a:p>
        </p:txBody>
      </p:sp>
      <p:sp>
        <p:nvSpPr>
          <p:cNvPr id="4103" name="Text Box 14"/>
          <p:cNvSpPr txBox="1">
            <a:spLocks noChangeArrowheads="1"/>
          </p:cNvSpPr>
          <p:nvPr/>
        </p:nvSpPr>
        <p:spPr bwMode="auto">
          <a:xfrm>
            <a:off x="7419975" y="4265614"/>
            <a:ext cx="3213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from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-25000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to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-25000" dirty="0" err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atoms</a:t>
            </a:r>
          </a:p>
        </p:txBody>
      </p:sp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5270500" y="3749676"/>
            <a:ext cx="1066800" cy="957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6902450" y="3789364"/>
            <a:ext cx="0" cy="125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106" name="Line 17"/>
          <p:cNvSpPr>
            <a:spLocks noChangeShapeType="1"/>
          </p:cNvSpPr>
          <p:nvPr/>
        </p:nvSpPr>
        <p:spPr bwMode="auto">
          <a:xfrm flipH="1" flipV="1">
            <a:off x="8143876" y="3860800"/>
            <a:ext cx="6889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108" name="Rectangle 29"/>
          <p:cNvSpPr>
            <a:spLocks noChangeArrowheads="1"/>
          </p:cNvSpPr>
          <p:nvPr/>
        </p:nvSpPr>
        <p:spPr bwMode="auto">
          <a:xfrm>
            <a:off x="1698625" y="3432175"/>
            <a:ext cx="2668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: I(AB</a:t>
            </a:r>
            <a:r>
              <a:rPr lang="en-US" sz="22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2-4</a:t>
            </a:r>
            <a:r>
              <a:rPr lang="en-US" sz="22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109" name="Text Box 30"/>
          <p:cNvSpPr txBox="1">
            <a:spLocks noChangeArrowheads="1"/>
          </p:cNvSpPr>
          <p:nvPr/>
        </p:nvSpPr>
        <p:spPr bwMode="auto">
          <a:xfrm>
            <a:off x="5808664" y="5949950"/>
            <a:ext cx="341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-2500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 2; n</a:t>
            </a:r>
            <a:r>
              <a:rPr lang="en-US" sz="2400" b="1" baseline="-2500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b="1">
                <a:latin typeface="Arial" charset="0"/>
                <a:cs typeface="Arial" charset="0"/>
              </a:rPr>
              <a:t> </a:t>
            </a:r>
            <a:r>
              <a:rPr lang="en-US" sz="2400" b="1">
                <a:latin typeface="Times New Roman" pitchFamily="18" charset="0"/>
                <a:cs typeface="Arial" charset="0"/>
              </a:rPr>
              <a:t>= 15 </a:t>
            </a:r>
          </a:p>
        </p:txBody>
      </p:sp>
      <p:sp>
        <p:nvSpPr>
          <p:cNvPr id="4110" name="Rectangle 31"/>
          <p:cNvSpPr>
            <a:spLocks noChangeArrowheads="1"/>
          </p:cNvSpPr>
          <p:nvPr/>
        </p:nvSpPr>
        <p:spPr bwMode="auto">
          <a:xfrm>
            <a:off x="6167438" y="3198813"/>
            <a:ext cx="3097212" cy="79216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4111" name="Text Box 34"/>
          <p:cNvSpPr txBox="1">
            <a:spLocks noChangeArrowheads="1"/>
          </p:cNvSpPr>
          <p:nvPr/>
        </p:nvSpPr>
        <p:spPr bwMode="auto">
          <a:xfrm>
            <a:off x="5735638" y="5654676"/>
            <a:ext cx="3575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Shortest path between two atoms</a:t>
            </a:r>
          </a:p>
        </p:txBody>
      </p:sp>
      <p:sp>
        <p:nvSpPr>
          <p:cNvPr id="4113" name="Text Box 33"/>
          <p:cNvSpPr txBox="1">
            <a:spLocks noChangeArrowheads="1"/>
          </p:cNvSpPr>
          <p:nvPr/>
        </p:nvSpPr>
        <p:spPr bwMode="auto">
          <a:xfrm>
            <a:off x="1631951" y="115889"/>
            <a:ext cx="3196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Fragment descriptors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6086476" y="2755900"/>
            <a:ext cx="447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Arial" charset="0"/>
                <a:cs typeface="Arial" charset="0"/>
              </a:rPr>
              <a:t>Sequences of atoms and bonds</a:t>
            </a:r>
          </a:p>
        </p:txBody>
      </p:sp>
      <p:graphicFrame>
        <p:nvGraphicFramePr>
          <p:cNvPr id="4098" name="Object 3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6775" y="639764"/>
          <a:ext cx="273685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338120" imgH="1158480" progId="">
                  <p:embed/>
                </p:oleObj>
              </mc:Choice>
              <mc:Fallback>
                <p:oleObj name="CS ChemDraw Drawing" r:id="rId3" imgW="1338120" imgH="1158480" progId="">
                  <p:embed/>
                  <p:pic>
                    <p:nvPicPr>
                      <p:cNvPr id="4098" name="Object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639764"/>
                        <a:ext cx="2736850" cy="2370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7" name="Group 18"/>
          <p:cNvGrpSpPr>
            <a:grpSpLocks/>
          </p:cNvGrpSpPr>
          <p:nvPr/>
        </p:nvGrpSpPr>
        <p:grpSpPr bwMode="auto">
          <a:xfrm>
            <a:off x="3278189" y="1550989"/>
            <a:ext cx="1677987" cy="649287"/>
            <a:chOff x="1295" y="1488"/>
            <a:chExt cx="1057" cy="409"/>
          </a:xfrm>
          <a:noFill/>
        </p:grpSpPr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2041" y="1627"/>
              <a:ext cx="311" cy="270"/>
            </a:xfrm>
            <a:prstGeom prst="ellipse">
              <a:avLst/>
            </a:prstGeom>
            <a:grp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>
              <a:off x="1295" y="1488"/>
              <a:ext cx="835" cy="313"/>
              <a:chOff x="1295" y="1488"/>
              <a:chExt cx="835" cy="313"/>
            </a:xfrm>
            <a:grpFill/>
          </p:grpSpPr>
          <p:sp>
            <p:nvSpPr>
              <p:cNvPr id="4117" name="Oval 21"/>
              <p:cNvSpPr>
                <a:spLocks noChangeArrowheads="1"/>
              </p:cNvSpPr>
              <p:nvPr/>
            </p:nvSpPr>
            <p:spPr bwMode="auto">
              <a:xfrm>
                <a:off x="1295" y="1488"/>
                <a:ext cx="289" cy="259"/>
              </a:xfrm>
              <a:prstGeom prst="ellipse">
                <a:avLst/>
              </a:prstGeom>
              <a:grp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8" name="Line 22"/>
              <p:cNvSpPr>
                <a:spLocks noChangeShapeType="1"/>
              </p:cNvSpPr>
              <p:nvPr/>
            </p:nvSpPr>
            <p:spPr bwMode="auto">
              <a:xfrm rot="142503" flipV="1">
                <a:off x="1450" y="1564"/>
                <a:ext cx="216" cy="77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9" name="Line 23"/>
              <p:cNvSpPr>
                <a:spLocks noChangeShapeType="1"/>
              </p:cNvSpPr>
              <p:nvPr/>
            </p:nvSpPr>
            <p:spPr bwMode="auto">
              <a:xfrm>
                <a:off x="1797" y="1646"/>
                <a:ext cx="98" cy="128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20" name="Line 24"/>
              <p:cNvSpPr>
                <a:spLocks noChangeShapeType="1"/>
              </p:cNvSpPr>
              <p:nvPr/>
            </p:nvSpPr>
            <p:spPr bwMode="auto">
              <a:xfrm>
                <a:off x="1908" y="1774"/>
                <a:ext cx="177" cy="0"/>
              </a:xfrm>
              <a:prstGeom prst="line">
                <a:avLst/>
              </a:prstGeom>
              <a:grp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21" name="Oval 25"/>
              <p:cNvSpPr>
                <a:spLocks noChangeArrowheads="1"/>
              </p:cNvSpPr>
              <p:nvPr/>
            </p:nvSpPr>
            <p:spPr bwMode="auto">
              <a:xfrm>
                <a:off x="1406" y="1604"/>
                <a:ext cx="66" cy="5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22" name="Oval 26"/>
              <p:cNvSpPr>
                <a:spLocks noChangeArrowheads="1"/>
              </p:cNvSpPr>
              <p:nvPr/>
            </p:nvSpPr>
            <p:spPr bwMode="auto">
              <a:xfrm>
                <a:off x="1678" y="1539"/>
                <a:ext cx="66" cy="5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23" name="Oval 27"/>
              <p:cNvSpPr>
                <a:spLocks noChangeArrowheads="1"/>
              </p:cNvSpPr>
              <p:nvPr/>
            </p:nvSpPr>
            <p:spPr bwMode="auto">
              <a:xfrm>
                <a:off x="1856" y="1744"/>
                <a:ext cx="65" cy="5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24" name="Oval 28"/>
              <p:cNvSpPr>
                <a:spLocks noChangeArrowheads="1"/>
              </p:cNvSpPr>
              <p:nvPr/>
            </p:nvSpPr>
            <p:spPr bwMode="auto">
              <a:xfrm>
                <a:off x="2064" y="1740"/>
                <a:ext cx="66" cy="5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99692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19"/>
          <p:cNvSpPr txBox="1">
            <a:spLocks noChangeArrowheads="1"/>
          </p:cNvSpPr>
          <p:nvPr/>
        </p:nvSpPr>
        <p:spPr bwMode="auto">
          <a:xfrm>
            <a:off x="1755776" y="5513389"/>
            <a:ext cx="89122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sz="1400">
                <a:latin typeface="Arial" charset="0"/>
                <a:cs typeface="Arial" charset="0"/>
              </a:rPr>
              <a:t>A. Varnek, D. Fourches, F. Hoonakker, V. Solov’ev. </a:t>
            </a:r>
            <a:r>
              <a:rPr lang="en-US" sz="1400" i="1">
                <a:latin typeface="Arial" charset="0"/>
                <a:cs typeface="Arial" charset="0"/>
              </a:rPr>
              <a:t>J. Comp.-Aided Mol. Design</a:t>
            </a:r>
            <a:r>
              <a:rPr lang="en-US" sz="1400">
                <a:latin typeface="Arial" charset="0"/>
                <a:cs typeface="Arial" charset="0"/>
              </a:rPr>
              <a:t>, 2005. 19, p. 693-703.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en-US" sz="1400">
              <a:latin typeface="Arial" charset="0"/>
              <a:cs typeface="Arial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sz="1400">
                <a:latin typeface="Arial" charset="0"/>
                <a:cs typeface="Arial" charset="0"/>
              </a:rPr>
              <a:t>A. Varnek, D. Fourches, V. Solov’ev, D. Fara, A. Turanov, A. Katritzky. </a:t>
            </a:r>
            <a:r>
              <a:rPr lang="en-US" sz="1400" i="1">
                <a:latin typeface="Arial" charset="0"/>
                <a:cs typeface="Arial" charset="0"/>
              </a:rPr>
              <a:t>J. Chem. Inf. Comput. Sci.</a:t>
            </a:r>
            <a:r>
              <a:rPr lang="en-US" sz="1400">
                <a:latin typeface="Arial" charset="0"/>
                <a:cs typeface="Arial" charset="0"/>
              </a:rPr>
              <a:t>, 2004. 44, p. 1365-1382.</a:t>
            </a:r>
          </a:p>
        </p:txBody>
      </p:sp>
      <p:sp>
        <p:nvSpPr>
          <p:cNvPr id="96260" name="AutoShape 23"/>
          <p:cNvSpPr>
            <a:spLocks noChangeArrowheads="1"/>
          </p:cNvSpPr>
          <p:nvPr/>
        </p:nvSpPr>
        <p:spPr bwMode="auto">
          <a:xfrm>
            <a:off x="1703389" y="1052514"/>
            <a:ext cx="8785225" cy="9604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1" name="Text Box 25"/>
          <p:cNvSpPr txBox="1">
            <a:spLocks noChangeArrowheads="1"/>
          </p:cNvSpPr>
          <p:nvPr/>
        </p:nvSpPr>
        <p:spPr bwMode="auto">
          <a:xfrm>
            <a:off x="2654301" y="1533525"/>
            <a:ext cx="7135813" cy="4000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atin typeface="Arial" charset="0"/>
                <a:cs typeface="Arial" charset="0"/>
              </a:rPr>
              <a:t>universal methodology for assessment of chemical properties</a:t>
            </a:r>
          </a:p>
        </p:txBody>
      </p:sp>
      <p:sp>
        <p:nvSpPr>
          <p:cNvPr id="96262" name="Line 26"/>
          <p:cNvSpPr>
            <a:spLocks noChangeShapeType="1"/>
          </p:cNvSpPr>
          <p:nvPr/>
        </p:nvSpPr>
        <p:spPr bwMode="auto">
          <a:xfrm>
            <a:off x="1973264" y="1758950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3" name="Text Box 30"/>
          <p:cNvSpPr txBox="1">
            <a:spLocks noChangeArrowheads="1"/>
          </p:cNvSpPr>
          <p:nvPr/>
        </p:nvSpPr>
        <p:spPr bwMode="auto">
          <a:xfrm>
            <a:off x="1847850" y="1111250"/>
            <a:ext cx="47307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>
                <a:latin typeface="Arial" charset="0"/>
                <a:cs typeface="Arial" charset="0"/>
              </a:rPr>
              <a:t>Suitable to encode chemical information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22439" y="3835401"/>
            <a:ext cx="8785225" cy="601663"/>
            <a:chOff x="125" y="2688"/>
            <a:chExt cx="5534" cy="379"/>
          </a:xfrm>
        </p:grpSpPr>
        <p:sp>
          <p:nvSpPr>
            <p:cNvPr id="96270" name="AutoShape 31"/>
            <p:cNvSpPr>
              <a:spLocks noChangeArrowheads="1"/>
            </p:cNvSpPr>
            <p:nvPr/>
          </p:nvSpPr>
          <p:spPr bwMode="auto">
            <a:xfrm>
              <a:off x="125" y="2688"/>
              <a:ext cx="5534" cy="379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6271" name="Text Box 32"/>
            <p:cNvSpPr txBox="1">
              <a:spLocks noChangeArrowheads="1"/>
            </p:cNvSpPr>
            <p:nvPr/>
          </p:nvSpPr>
          <p:spPr bwMode="auto">
            <a:xfrm>
              <a:off x="203" y="2746"/>
              <a:ext cx="1337" cy="25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2000">
                  <a:latin typeface="Arial" charset="0"/>
                  <a:cs typeface="Arial" charset="0"/>
                </a:rPr>
                <a:t>Easy to calculate</a:t>
              </a:r>
            </a:p>
          </p:txBody>
        </p:sp>
        <p:sp>
          <p:nvSpPr>
            <p:cNvPr id="96272" name="Line 33"/>
            <p:cNvSpPr>
              <a:spLocks noChangeShapeType="1"/>
            </p:cNvSpPr>
            <p:nvPr/>
          </p:nvSpPr>
          <p:spPr bwMode="auto">
            <a:xfrm>
              <a:off x="1701" y="2885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6273" name="Text Box 34"/>
            <p:cNvSpPr txBox="1">
              <a:spLocks noChangeArrowheads="1"/>
            </p:cNvSpPr>
            <p:nvPr/>
          </p:nvSpPr>
          <p:spPr bwMode="auto">
            <a:xfrm>
              <a:off x="2109" y="2749"/>
              <a:ext cx="3228" cy="25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2000">
                  <a:latin typeface="Arial" charset="0"/>
                  <a:cs typeface="Arial" charset="0"/>
                </a:rPr>
                <a:t>Suitable for screening of the large data sets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703389" y="2636838"/>
            <a:ext cx="8785225" cy="601662"/>
            <a:chOff x="113" y="1661"/>
            <a:chExt cx="5534" cy="379"/>
          </a:xfrm>
        </p:grpSpPr>
        <p:sp>
          <p:nvSpPr>
            <p:cNvPr id="96266" name="AutoShape 27"/>
            <p:cNvSpPr>
              <a:spLocks noChangeArrowheads="1"/>
            </p:cNvSpPr>
            <p:nvPr/>
          </p:nvSpPr>
          <p:spPr bwMode="auto">
            <a:xfrm>
              <a:off x="113" y="1661"/>
              <a:ext cx="5534" cy="379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6267" name="Text Box 28"/>
            <p:cNvSpPr txBox="1">
              <a:spLocks noChangeArrowheads="1"/>
            </p:cNvSpPr>
            <p:nvPr/>
          </p:nvSpPr>
          <p:spPr bwMode="auto">
            <a:xfrm>
              <a:off x="2601" y="1719"/>
              <a:ext cx="1850" cy="25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2000">
                  <a:latin typeface="Arial" charset="0"/>
                  <a:cs typeface="Arial" charset="0"/>
                </a:rPr>
                <a:t>Chemically interpretable</a:t>
              </a:r>
            </a:p>
          </p:txBody>
        </p:sp>
        <p:sp>
          <p:nvSpPr>
            <p:cNvPr id="96268" name="Line 26"/>
            <p:cNvSpPr>
              <a:spLocks noChangeShapeType="1"/>
            </p:cNvSpPr>
            <p:nvPr/>
          </p:nvSpPr>
          <p:spPr bwMode="auto">
            <a:xfrm>
              <a:off x="2148" y="1854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6269" name="Text Box 28"/>
            <p:cNvSpPr txBox="1">
              <a:spLocks noChangeArrowheads="1"/>
            </p:cNvSpPr>
            <p:nvPr/>
          </p:nvSpPr>
          <p:spPr bwMode="auto">
            <a:xfrm>
              <a:off x="137" y="1717"/>
              <a:ext cx="1739" cy="25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2000">
                  <a:latin typeface="Arial" charset="0"/>
                  <a:cs typeface="Arial" charset="0"/>
                </a:rPr>
                <a:t>Derived from stuctures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F06E367-0EAD-4057-AF6E-16E321DB774A}"/>
              </a:ext>
            </a:extLst>
          </p:cNvPr>
          <p:cNvSpPr txBox="1"/>
          <p:nvPr/>
        </p:nvSpPr>
        <p:spPr>
          <a:xfrm>
            <a:off x="1755775" y="85630"/>
            <a:ext cx="68341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 charset="0"/>
              </a:rPr>
              <a:t>Fragment Descriptors</a:t>
            </a:r>
            <a:r>
              <a:rPr lang="en-US" sz="3200" baseline="300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 charset="0"/>
              </a:rPr>
              <a:t>1, 2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 charset="0"/>
              </a:rPr>
              <a:t> : sequences and augmented atoms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890" y="71681"/>
            <a:ext cx="8991600" cy="987345"/>
          </a:xfrm>
          <a:noFill/>
        </p:spPr>
        <p:txBody>
          <a:bodyPr lIns="92075" tIns="46038" rIns="92075" bIns="46038"/>
          <a:lstStyle/>
          <a:p>
            <a:pPr algn="l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Major theoretical concepts concerning 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molecular structure representation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3727" y="1381609"/>
            <a:ext cx="6498595" cy="4152900"/>
          </a:xfrm>
          <a:noFill/>
        </p:spPr>
        <p:txBody>
          <a:bodyPr lIns="92075" tIns="46038" rIns="92075" bIns="46038"/>
          <a:lstStyle/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Quantum Mechanics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initio and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semiempirical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methods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- application of electronic structure theory to atoms and molecules. QM uses non-empirical physical principles in order to describe the molecule and optimize its geometry.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Molecular Mechanics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classical description of molecules as series of masses joined by springs.  Molecular mechanics is an empirical approach that uses classical mechanics in order to optimize the geometry of the molecule.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7" name="Picture 5" descr="http://vig-fp.prenhall.com/bigcovers/0136131069.jpg"/>
          <p:cNvPicPr>
            <a:picLocks noChangeAspect="1" noChangeArrowheads="1"/>
          </p:cNvPicPr>
          <p:nvPr/>
        </p:nvPicPr>
        <p:blipFill rotWithShape="1">
          <a:blip r:embed="rId3" cstate="print"/>
          <a:srcRect t="37064" b="10374"/>
          <a:stretch/>
        </p:blipFill>
        <p:spPr bwMode="auto">
          <a:xfrm>
            <a:off x="8817282" y="1208113"/>
            <a:ext cx="2191598" cy="1746457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88185" y="2952658"/>
            <a:ext cx="2161311" cy="1969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021689" y="5217549"/>
            <a:ext cx="6099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Chem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[o]informatics – 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representation of molecules as objects in multidimensional chemical space defined by chemical descriptors</a:t>
            </a:r>
          </a:p>
        </p:txBody>
      </p:sp>
      <p:sp>
        <p:nvSpPr>
          <p:cNvPr id="7" name="Oval 6"/>
          <p:cNvSpPr/>
          <p:nvPr/>
        </p:nvSpPr>
        <p:spPr>
          <a:xfrm>
            <a:off x="1649505" y="148478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48174" y="3458059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72065" y="535270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47574" y="4853045"/>
            <a:ext cx="2459716" cy="193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 rot="20070650">
            <a:off x="8911362" y="5009752"/>
            <a:ext cx="642942" cy="714380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03284" y="5155435"/>
            <a:ext cx="4333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10302033" y="5851092"/>
            <a:ext cx="857256" cy="857256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17917" y="6013032"/>
            <a:ext cx="6429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9595958" y="5905818"/>
            <a:ext cx="428628" cy="428628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033728" y="5136574"/>
            <a:ext cx="571504" cy="57150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05166" y="5217549"/>
            <a:ext cx="3937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01943" y="5931924"/>
            <a:ext cx="211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9140" y="6334313"/>
            <a:ext cx="540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Varnek A, Baskin II. </a:t>
            </a:r>
            <a:r>
              <a:rPr lang="en-US" sz="1200" dirty="0" err="1">
                <a:solidFill>
                  <a:srgbClr val="FF0000"/>
                </a:solidFill>
              </a:rPr>
              <a:t>Chemoinformatics</a:t>
            </a:r>
            <a:r>
              <a:rPr lang="en-US" sz="1200" dirty="0">
                <a:solidFill>
                  <a:srgbClr val="FF0000"/>
                </a:solidFill>
              </a:rPr>
              <a:t> as a Theoretical Chemistry Discipline.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Mol</a:t>
            </a:r>
            <a:r>
              <a:rPr lang="en-US" sz="1200" dirty="0">
                <a:solidFill>
                  <a:srgbClr val="FF0000"/>
                </a:solidFill>
              </a:rPr>
              <a:t> Inform. 2011 Jan 17;30(1):20-32 </a:t>
            </a:r>
          </a:p>
        </p:txBody>
      </p:sp>
    </p:spTree>
    <p:extLst>
      <p:ext uri="{BB962C8B-B14F-4D97-AF65-F5344CB8AC3E}">
        <p14:creationId xmlns:p14="http://schemas.microsoft.com/office/powerpoint/2010/main" val="269711622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279650" y="3789363"/>
            <a:ext cx="7704138" cy="172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084389" y="1192214"/>
            <a:ext cx="80486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>Distance: shortest chemical graph distance (number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>atoms) between atom i and atom j (2D AP) or physical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>distance (3D AP)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4089400" y="2990850"/>
            <a:ext cx="3886200" cy="457200"/>
            <a:chOff x="1596" y="1616"/>
            <a:chExt cx="2448" cy="288"/>
          </a:xfrm>
          <a:solidFill>
            <a:schemeClr val="tx1"/>
          </a:solidFill>
        </p:grpSpPr>
        <p:sp>
          <p:nvSpPr>
            <p:cNvPr id="7189" name="Text Box 5"/>
            <p:cNvSpPr txBox="1">
              <a:spLocks noChangeArrowheads="1"/>
            </p:cNvSpPr>
            <p:nvPr/>
          </p:nvSpPr>
          <p:spPr bwMode="auto">
            <a:xfrm>
              <a:off x="2040" y="1616"/>
              <a:ext cx="1608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cs typeface="Arial" charset="0"/>
                </a:rPr>
                <a:t>----- (distance) -----</a:t>
              </a:r>
              <a:endParaRPr lang="en-US" sz="2400" b="1">
                <a:solidFill>
                  <a:srgbClr val="FFFFFF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190" name="Oval 6"/>
            <p:cNvSpPr>
              <a:spLocks noChangeArrowheads="1"/>
            </p:cNvSpPr>
            <p:nvPr/>
          </p:nvSpPr>
          <p:spPr bwMode="auto">
            <a:xfrm>
              <a:off x="1596" y="1616"/>
              <a:ext cx="288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cs typeface="Arial" charset="0"/>
                </a:rPr>
                <a:t>i</a:t>
              </a:r>
            </a:p>
          </p:txBody>
        </p:sp>
        <p:sp>
          <p:nvSpPr>
            <p:cNvPr id="7191" name="Oval 7"/>
            <p:cNvSpPr>
              <a:spLocks noChangeArrowheads="1"/>
            </p:cNvSpPr>
            <p:nvPr/>
          </p:nvSpPr>
          <p:spPr bwMode="auto">
            <a:xfrm>
              <a:off x="3756" y="1616"/>
              <a:ext cx="288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cs typeface="Arial" charset="0"/>
                </a:rPr>
                <a:t>j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00388" y="4322763"/>
            <a:ext cx="4308474" cy="1663700"/>
            <a:chOff x="993" y="2723"/>
            <a:chExt cx="2714" cy="1048"/>
          </a:xfrm>
        </p:grpSpPr>
        <p:grpSp>
          <p:nvGrpSpPr>
            <p:cNvPr id="7185" name="Group 9"/>
            <p:cNvGrpSpPr>
              <a:grpSpLocks/>
            </p:cNvGrpSpPr>
            <p:nvPr/>
          </p:nvGrpSpPr>
          <p:grpSpPr bwMode="auto">
            <a:xfrm>
              <a:off x="993" y="2723"/>
              <a:ext cx="2039" cy="300"/>
              <a:chOff x="1372" y="1500"/>
              <a:chExt cx="1422" cy="215"/>
            </a:xfrm>
          </p:grpSpPr>
          <p:sp>
            <p:nvSpPr>
              <p:cNvPr id="7187" name="Oval 10"/>
              <p:cNvSpPr>
                <a:spLocks noChangeArrowheads="1"/>
              </p:cNvSpPr>
              <p:nvPr/>
            </p:nvSpPr>
            <p:spPr bwMode="auto">
              <a:xfrm>
                <a:off x="2584" y="1505"/>
                <a:ext cx="210" cy="21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188" name="Oval 11"/>
              <p:cNvSpPr>
                <a:spLocks noChangeArrowheads="1"/>
              </p:cNvSpPr>
              <p:nvPr/>
            </p:nvSpPr>
            <p:spPr bwMode="auto">
              <a:xfrm>
                <a:off x="1372" y="1500"/>
                <a:ext cx="210" cy="210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186" name="Text Box 12"/>
            <p:cNvSpPr txBox="1">
              <a:spLocks noChangeArrowheads="1"/>
            </p:cNvSpPr>
            <p:nvPr/>
          </p:nvSpPr>
          <p:spPr bwMode="auto">
            <a:xfrm>
              <a:off x="2169" y="3500"/>
              <a:ext cx="15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 dirty="0">
                  <a:latin typeface="Times New Roman" pitchFamily="18" charset="0"/>
                  <a:cs typeface="Arial" charset="0"/>
                </a:rPr>
                <a:t>N ----- (7) ----- S</a:t>
              </a:r>
            </a:p>
          </p:txBody>
        </p:sp>
      </p:grp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700338" y="3857625"/>
          <a:ext cx="6913562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3" imgW="3171600" imgH="780840" progId="">
                  <p:embed/>
                </p:oleObj>
              </mc:Choice>
              <mc:Fallback>
                <p:oleObj name="ISIS/Draw Sketch" r:id="rId3" imgW="3171600" imgH="780840" progId="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857625"/>
                        <a:ext cx="6913562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497263" y="4259263"/>
            <a:ext cx="2463800" cy="298450"/>
            <a:chOff x="1243" y="2683"/>
            <a:chExt cx="1552" cy="188"/>
          </a:xfrm>
        </p:grpSpPr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 flipV="1">
              <a:off x="1243" y="2683"/>
              <a:ext cx="202" cy="115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>
              <a:off x="1444" y="2701"/>
              <a:ext cx="303" cy="17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 flipV="1">
              <a:off x="1746" y="2709"/>
              <a:ext cx="199" cy="152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>
              <a:off x="2068" y="2719"/>
              <a:ext cx="227" cy="152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auto">
            <a:xfrm flipV="1">
              <a:off x="2285" y="2691"/>
              <a:ext cx="312" cy="161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4" name="Line 20"/>
            <p:cNvSpPr>
              <a:spLocks noChangeShapeType="1"/>
            </p:cNvSpPr>
            <p:nvPr/>
          </p:nvSpPr>
          <p:spPr bwMode="auto">
            <a:xfrm>
              <a:off x="2587" y="2691"/>
              <a:ext cx="208" cy="123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b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176" name="Text Box 21"/>
          <p:cNvSpPr txBox="1">
            <a:spLocks noChangeArrowheads="1"/>
          </p:cNvSpPr>
          <p:nvPr/>
        </p:nvSpPr>
        <p:spPr bwMode="auto">
          <a:xfrm>
            <a:off x="2733675" y="6491288"/>
            <a:ext cx="676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Times New Roman" pitchFamily="18" charset="0"/>
                <a:cs typeface="Arial" charset="0"/>
              </a:rPr>
              <a:t>Carhart, R. E.; Smith, D. H.; </a:t>
            </a:r>
            <a:r>
              <a:rPr lang="en-US" i="1" dirty="0">
                <a:latin typeface="Times New Roman" pitchFamily="18" charset="0"/>
                <a:cs typeface="Arial" charset="0"/>
              </a:rPr>
              <a:t>J. Chem. Inf.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Comput</a:t>
            </a:r>
            <a:r>
              <a:rPr lang="en-US" i="1" dirty="0">
                <a:latin typeface="Times New Roman" pitchFamily="18" charset="0"/>
                <a:cs typeface="Arial" charset="0"/>
              </a:rPr>
              <a:t>. Sci</a:t>
            </a:r>
            <a:r>
              <a:rPr lang="en-US" dirty="0">
                <a:latin typeface="Times New Roman" pitchFamily="18" charset="0"/>
                <a:cs typeface="Arial" charset="0"/>
              </a:rPr>
              <a:t>. </a:t>
            </a:r>
            <a:r>
              <a:rPr lang="en-US" b="1" dirty="0">
                <a:latin typeface="Times New Roman" pitchFamily="18" charset="0"/>
                <a:cs typeface="Arial" charset="0"/>
              </a:rPr>
              <a:t>1985</a:t>
            </a:r>
            <a:r>
              <a:rPr lang="en-US" dirty="0">
                <a:latin typeface="Times New Roman" pitchFamily="18" charset="0"/>
                <a:cs typeface="Arial" charset="0"/>
              </a:rPr>
              <a:t>, 25, 64-73</a:t>
            </a:r>
          </a:p>
        </p:txBody>
      </p:sp>
      <p:sp>
        <p:nvSpPr>
          <p:cNvPr id="7178" name="Text Box 23"/>
          <p:cNvSpPr txBox="1">
            <a:spLocks noChangeArrowheads="1"/>
          </p:cNvSpPr>
          <p:nvPr/>
        </p:nvSpPr>
        <p:spPr bwMode="auto">
          <a:xfrm>
            <a:off x="1631950" y="147638"/>
            <a:ext cx="314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Atom Pair Descriptors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2"/>
          <p:cNvSpPr txBox="1">
            <a:spLocks noChangeArrowheads="1"/>
          </p:cNvSpPr>
          <p:nvPr/>
        </p:nvSpPr>
        <p:spPr bwMode="auto">
          <a:xfrm>
            <a:off x="3997326" y="6242050"/>
            <a:ext cx="4740275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Arial" charset="0"/>
                <a:cs typeface="Arial" charset="0"/>
              </a:rPr>
              <a:t>SYBYL UNITY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Arial" charset="0"/>
                <a:cs typeface="Arial" charset="0"/>
              </a:rPr>
              <a:t>Poetter, T.; Matter, H. </a:t>
            </a:r>
            <a:r>
              <a:rPr lang="en-US" sz="1400" i="1">
                <a:solidFill>
                  <a:srgbClr val="FFFFFF"/>
                </a:solidFill>
                <a:latin typeface="Arial" charset="0"/>
                <a:cs typeface="Arial" charset="0"/>
              </a:rPr>
              <a:t>J. Med. Chem. </a:t>
            </a:r>
            <a:r>
              <a:rPr lang="en-US" sz="1400" b="1">
                <a:solidFill>
                  <a:srgbClr val="FFFFFF"/>
                </a:solidFill>
                <a:latin typeface="Arial" charset="0"/>
                <a:cs typeface="Arial" charset="0"/>
              </a:rPr>
              <a:t>1998</a:t>
            </a:r>
            <a:r>
              <a:rPr lang="en-US" sz="1400">
                <a:solidFill>
                  <a:srgbClr val="FFFFFF"/>
                </a:solidFill>
                <a:latin typeface="Arial" charset="0"/>
                <a:cs typeface="Arial" charset="0"/>
              </a:rPr>
              <a:t>, </a:t>
            </a:r>
            <a:r>
              <a:rPr lang="en-US" sz="1400" i="1">
                <a:solidFill>
                  <a:srgbClr val="FFFFFF"/>
                </a:solidFill>
                <a:latin typeface="Arial" charset="0"/>
                <a:cs typeface="Arial" charset="0"/>
              </a:rPr>
              <a:t>41</a:t>
            </a:r>
            <a:r>
              <a:rPr lang="en-US" sz="1400">
                <a:solidFill>
                  <a:srgbClr val="FFFFFF"/>
                </a:solidFill>
                <a:latin typeface="Arial" charset="0"/>
                <a:cs typeface="Arial" charset="0"/>
              </a:rPr>
              <a:t>, 478-488</a:t>
            </a:r>
          </a:p>
        </p:txBody>
      </p:sp>
      <p:sp>
        <p:nvSpPr>
          <p:cNvPr id="105474" name="Text Box 3"/>
          <p:cNvSpPr txBox="1">
            <a:spLocks noChangeArrowheads="1"/>
          </p:cNvSpPr>
          <p:nvPr/>
        </p:nvSpPr>
        <p:spPr bwMode="auto">
          <a:xfrm>
            <a:off x="1905000" y="685801"/>
            <a:ext cx="853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 dirty="0">
                <a:latin typeface="Arial" charset="0"/>
                <a:cs typeface="Arial" charset="0"/>
              </a:rPr>
              <a:t>INFORMATION ABOUT THE PRESENCE OF MOLECULAR FRAGMENTS </a:t>
            </a:r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1749425" y="1577975"/>
            <a:ext cx="86868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6" name="Text Box 5"/>
          <p:cNvSpPr txBox="1">
            <a:spLocks noChangeArrowheads="1"/>
          </p:cNvSpPr>
          <p:nvPr/>
        </p:nvSpPr>
        <p:spPr bwMode="auto">
          <a:xfrm>
            <a:off x="4648200" y="1143001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 dirty="0">
                <a:latin typeface="Arial" charset="0"/>
                <a:cs typeface="Arial" charset="0"/>
              </a:rPr>
              <a:t>Binary string of 988 bits</a:t>
            </a:r>
          </a:p>
        </p:txBody>
      </p:sp>
      <p:sp>
        <p:nvSpPr>
          <p:cNvPr id="105477" name="Text Box 6"/>
          <p:cNvSpPr txBox="1">
            <a:spLocks noChangeArrowheads="1"/>
          </p:cNvSpPr>
          <p:nvPr/>
        </p:nvSpPr>
        <p:spPr bwMode="auto">
          <a:xfrm>
            <a:off x="1749425" y="2339976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5478" name="Text Box 7"/>
          <p:cNvSpPr txBox="1">
            <a:spLocks noChangeArrowheads="1"/>
          </p:cNvSpPr>
          <p:nvPr/>
        </p:nvSpPr>
        <p:spPr bwMode="auto">
          <a:xfrm>
            <a:off x="2206625" y="2354263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85</a:t>
            </a:r>
          </a:p>
        </p:txBody>
      </p:sp>
      <p:sp>
        <p:nvSpPr>
          <p:cNvPr id="105479" name="Text Box 8"/>
          <p:cNvSpPr txBox="1">
            <a:spLocks noChangeArrowheads="1"/>
          </p:cNvSpPr>
          <p:nvPr/>
        </p:nvSpPr>
        <p:spPr bwMode="auto">
          <a:xfrm>
            <a:off x="3152775" y="2339976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184</a:t>
            </a:r>
          </a:p>
        </p:txBody>
      </p:sp>
      <p:sp>
        <p:nvSpPr>
          <p:cNvPr id="105480" name="Text Box 9"/>
          <p:cNvSpPr txBox="1">
            <a:spLocks noChangeArrowheads="1"/>
          </p:cNvSpPr>
          <p:nvPr/>
        </p:nvSpPr>
        <p:spPr bwMode="auto">
          <a:xfrm>
            <a:off x="4540250" y="2339976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333</a:t>
            </a:r>
          </a:p>
        </p:txBody>
      </p:sp>
      <p:sp>
        <p:nvSpPr>
          <p:cNvPr id="105481" name="Text Box 10"/>
          <p:cNvSpPr txBox="1">
            <a:spLocks noChangeArrowheads="1"/>
          </p:cNvSpPr>
          <p:nvPr/>
        </p:nvSpPr>
        <p:spPr bwMode="auto">
          <a:xfrm>
            <a:off x="8607425" y="2339976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928</a:t>
            </a:r>
          </a:p>
        </p:txBody>
      </p:sp>
      <p:sp>
        <p:nvSpPr>
          <p:cNvPr id="105482" name="Text Box 11"/>
          <p:cNvSpPr txBox="1">
            <a:spLocks noChangeArrowheads="1"/>
          </p:cNvSpPr>
          <p:nvPr/>
        </p:nvSpPr>
        <p:spPr bwMode="auto">
          <a:xfrm>
            <a:off x="9947275" y="2330451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988</a:t>
            </a:r>
          </a:p>
        </p:txBody>
      </p:sp>
      <p:sp>
        <p:nvSpPr>
          <p:cNvPr id="105483" name="Line 12"/>
          <p:cNvSpPr>
            <a:spLocks noChangeShapeType="1"/>
          </p:cNvSpPr>
          <p:nvPr/>
        </p:nvSpPr>
        <p:spPr bwMode="auto">
          <a:xfrm>
            <a:off x="1765300" y="180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84" name="Line 13"/>
          <p:cNvSpPr>
            <a:spLocks noChangeShapeType="1"/>
          </p:cNvSpPr>
          <p:nvPr/>
        </p:nvSpPr>
        <p:spPr bwMode="auto">
          <a:xfrm>
            <a:off x="2587625" y="180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85" name="Text Box 14"/>
          <p:cNvSpPr txBox="1">
            <a:spLocks noChangeArrowheads="1"/>
          </p:cNvSpPr>
          <p:nvPr/>
        </p:nvSpPr>
        <p:spPr bwMode="auto">
          <a:xfrm>
            <a:off x="2555875" y="2354263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86</a:t>
            </a:r>
          </a:p>
        </p:txBody>
      </p:sp>
      <p:sp>
        <p:nvSpPr>
          <p:cNvPr id="105486" name="Line 15"/>
          <p:cNvSpPr>
            <a:spLocks noChangeShapeType="1"/>
          </p:cNvSpPr>
          <p:nvPr/>
        </p:nvSpPr>
        <p:spPr bwMode="auto">
          <a:xfrm>
            <a:off x="3654425" y="180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87" name="Text Box 16"/>
          <p:cNvSpPr txBox="1">
            <a:spLocks noChangeArrowheads="1"/>
          </p:cNvSpPr>
          <p:nvPr/>
        </p:nvSpPr>
        <p:spPr bwMode="auto">
          <a:xfrm>
            <a:off x="3622675" y="2339976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185</a:t>
            </a:r>
          </a:p>
        </p:txBody>
      </p:sp>
      <p:sp>
        <p:nvSpPr>
          <p:cNvPr id="105488" name="Line 17"/>
          <p:cNvSpPr>
            <a:spLocks noChangeShapeType="1"/>
          </p:cNvSpPr>
          <p:nvPr/>
        </p:nvSpPr>
        <p:spPr bwMode="auto">
          <a:xfrm>
            <a:off x="5026025" y="180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89" name="Text Box 18"/>
          <p:cNvSpPr txBox="1">
            <a:spLocks noChangeArrowheads="1"/>
          </p:cNvSpPr>
          <p:nvPr/>
        </p:nvSpPr>
        <p:spPr bwMode="auto">
          <a:xfrm>
            <a:off x="5026025" y="2339976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334</a:t>
            </a:r>
          </a:p>
        </p:txBody>
      </p:sp>
      <p:sp>
        <p:nvSpPr>
          <p:cNvPr id="105490" name="Line 19"/>
          <p:cNvSpPr>
            <a:spLocks noChangeShapeType="1"/>
          </p:cNvSpPr>
          <p:nvPr/>
        </p:nvSpPr>
        <p:spPr bwMode="auto">
          <a:xfrm>
            <a:off x="9140825" y="180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91" name="Text Box 20"/>
          <p:cNvSpPr txBox="1">
            <a:spLocks noChangeArrowheads="1"/>
          </p:cNvSpPr>
          <p:nvPr/>
        </p:nvSpPr>
        <p:spPr bwMode="auto">
          <a:xfrm>
            <a:off x="9109075" y="2339976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929</a:t>
            </a:r>
          </a:p>
        </p:txBody>
      </p:sp>
      <p:sp>
        <p:nvSpPr>
          <p:cNvPr id="105492" name="Line 21"/>
          <p:cNvSpPr>
            <a:spLocks noChangeShapeType="1"/>
          </p:cNvSpPr>
          <p:nvPr/>
        </p:nvSpPr>
        <p:spPr bwMode="auto">
          <a:xfrm>
            <a:off x="10420350" y="180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93" name="Line 22"/>
          <p:cNvSpPr>
            <a:spLocks noChangeShapeType="1"/>
          </p:cNvSpPr>
          <p:nvPr/>
        </p:nvSpPr>
        <p:spPr bwMode="auto">
          <a:xfrm>
            <a:off x="1962150" y="2524125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94" name="Line 23"/>
          <p:cNvSpPr>
            <a:spLocks noChangeShapeType="1"/>
          </p:cNvSpPr>
          <p:nvPr/>
        </p:nvSpPr>
        <p:spPr bwMode="auto">
          <a:xfrm>
            <a:off x="4124325" y="2536825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95" name="Line 24"/>
          <p:cNvSpPr>
            <a:spLocks noChangeShapeType="1"/>
          </p:cNvSpPr>
          <p:nvPr/>
        </p:nvSpPr>
        <p:spPr bwMode="auto">
          <a:xfrm flipV="1">
            <a:off x="5559425" y="2505075"/>
            <a:ext cx="3048000" cy="31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96" name="Line 25"/>
          <p:cNvSpPr>
            <a:spLocks noChangeShapeType="1"/>
          </p:cNvSpPr>
          <p:nvPr/>
        </p:nvSpPr>
        <p:spPr bwMode="auto">
          <a:xfrm>
            <a:off x="9566275" y="2492375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97" name="Line 26"/>
          <p:cNvSpPr>
            <a:spLocks noChangeShapeType="1"/>
          </p:cNvSpPr>
          <p:nvPr/>
        </p:nvSpPr>
        <p:spPr bwMode="auto">
          <a:xfrm>
            <a:off x="2952750" y="2536825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98" name="Text Box 27"/>
          <p:cNvSpPr txBox="1">
            <a:spLocks noChangeArrowheads="1"/>
          </p:cNvSpPr>
          <p:nvPr/>
        </p:nvSpPr>
        <p:spPr bwMode="auto">
          <a:xfrm>
            <a:off x="1689100" y="2895600"/>
            <a:ext cx="8839200" cy="2027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 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1-85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encode presence of two-atomic fragments with no hydrogens.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 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86-184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encode presence of three-atomic fragments with no hydrogens.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 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185-333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encode presence of hydrogen-including four-atomic fragments.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 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334-928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encode presence of four-to-six atomic fragments with no hydrogens.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 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929-988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encode presence of characteristic atoms, groups and rings.</a:t>
            </a:r>
          </a:p>
        </p:txBody>
      </p:sp>
      <p:sp>
        <p:nvSpPr>
          <p:cNvPr id="105499" name="Text Box 28"/>
          <p:cNvSpPr txBox="1">
            <a:spLocks noChangeArrowheads="1"/>
          </p:cNvSpPr>
          <p:nvPr/>
        </p:nvSpPr>
        <p:spPr bwMode="auto">
          <a:xfrm>
            <a:off x="1736725" y="5181600"/>
            <a:ext cx="3429000" cy="749300"/>
          </a:xfrm>
          <a:prstGeom prst="rect">
            <a:avLst/>
          </a:prstGeom>
          <a:noFill/>
          <a:ln w="9525">
            <a:solidFill>
              <a:srgbClr val="CC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700">
                <a:latin typeface="Arial" charset="0"/>
                <a:cs typeface="Arial" charset="0"/>
              </a:rPr>
              <a:t>1 – FRAGMENT IS PRESENT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700">
                <a:latin typeface="Arial" charset="0"/>
                <a:cs typeface="Arial" charset="0"/>
              </a:rPr>
              <a:t>0 – FRAGMENT IS ABSENT</a:t>
            </a:r>
          </a:p>
        </p:txBody>
      </p:sp>
      <p:sp>
        <p:nvSpPr>
          <p:cNvPr id="105500" name="Text Box 29"/>
          <p:cNvSpPr txBox="1">
            <a:spLocks noChangeArrowheads="1"/>
          </p:cNvSpPr>
          <p:nvPr/>
        </p:nvSpPr>
        <p:spPr bwMode="auto">
          <a:xfrm>
            <a:off x="5302250" y="5181601"/>
            <a:ext cx="5257800" cy="726609"/>
          </a:xfrm>
          <a:prstGeom prst="rect">
            <a:avLst/>
          </a:prstGeom>
          <a:noFill/>
          <a:ln w="9525">
            <a:solidFill>
              <a:srgbClr val="CC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ADJACENT 1-s, IF A COMPOUND CONTAINS MORE THAN ONE </a:t>
            </a:r>
            <a:r>
              <a:rPr lang="en-US" sz="1700">
                <a:latin typeface="Arial" charset="0"/>
                <a:cs typeface="Arial" charset="0"/>
              </a:rPr>
              <a:t>INSTANCE</a:t>
            </a:r>
            <a:r>
              <a:rPr lang="en-US">
                <a:latin typeface="Arial" charset="0"/>
                <a:cs typeface="Arial" charset="0"/>
              </a:rPr>
              <a:t> OF A FRAGMENT</a:t>
            </a:r>
          </a:p>
        </p:txBody>
      </p:sp>
      <p:sp>
        <p:nvSpPr>
          <p:cNvPr id="105502" name="Text Box 31"/>
          <p:cNvSpPr txBox="1">
            <a:spLocks noChangeArrowheads="1"/>
          </p:cNvSpPr>
          <p:nvPr/>
        </p:nvSpPr>
        <p:spPr bwMode="auto">
          <a:xfrm>
            <a:off x="1631950" y="44450"/>
            <a:ext cx="3746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Molecula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r Fingerprints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2"/>
          <p:cNvSpPr txBox="1">
            <a:spLocks noChangeArrowheads="1"/>
          </p:cNvSpPr>
          <p:nvPr/>
        </p:nvSpPr>
        <p:spPr bwMode="auto">
          <a:xfrm>
            <a:off x="1597026" y="44450"/>
            <a:ext cx="320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Molecular Fingerprints</a:t>
            </a:r>
          </a:p>
        </p:txBody>
      </p:sp>
      <p:pic>
        <p:nvPicPr>
          <p:cNvPr id="107522" name="Picture 3" descr="fingerprint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3" y="981075"/>
            <a:ext cx="88582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5448300" y="6326188"/>
            <a:ext cx="5132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1">
                <a:solidFill>
                  <a:srgbClr val="FFFFFF"/>
                </a:solidFill>
                <a:latin typeface="Arial" charset="0"/>
                <a:cs typeface="Arial" charset="0"/>
              </a:rPr>
              <a:t>From J. Bajorath, SSS Cheminformatics, Obernai 2008</a:t>
            </a:r>
          </a:p>
        </p:txBody>
      </p:sp>
      <p:sp>
        <p:nvSpPr>
          <p:cNvPr id="107524" name="Text Box 5"/>
          <p:cNvSpPr txBox="1">
            <a:spLocks noChangeArrowheads="1"/>
          </p:cNvSpPr>
          <p:nvPr/>
        </p:nvSpPr>
        <p:spPr bwMode="auto">
          <a:xfrm>
            <a:off x="6430964" y="981076"/>
            <a:ext cx="306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FFFF"/>
                </a:solidFill>
                <a:latin typeface="Arial" charset="0"/>
                <a:cs typeface="Arial" charset="0"/>
              </a:rPr>
              <a:t>each bit position monitors</a:t>
            </a:r>
          </a:p>
        </p:txBody>
      </p:sp>
      <p:sp>
        <p:nvSpPr>
          <p:cNvPr id="107525" name="Rectangle 6"/>
          <p:cNvSpPr>
            <a:spLocks noChangeArrowheads="1"/>
          </p:cNvSpPr>
          <p:nvPr/>
        </p:nvSpPr>
        <p:spPr bwMode="auto">
          <a:xfrm>
            <a:off x="1992313" y="1412875"/>
            <a:ext cx="863600" cy="2873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89151" y="2095500"/>
          <a:ext cx="10080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884240" imgH="1627560" progId="">
                  <p:embed/>
                </p:oleObj>
              </mc:Choice>
              <mc:Fallback>
                <p:oleObj name="CS ChemDraw Drawing" r:id="rId3" imgW="1884240" imgH="1627560" progId="">
                  <p:embed/>
                  <p:pic>
                    <p:nvPicPr>
                      <p:cNvPr id="6146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1" y="2095500"/>
                        <a:ext cx="1008063" cy="869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89150" y="3248026"/>
          <a:ext cx="762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1539000" imgH="1890360" progId="">
                  <p:embed/>
                </p:oleObj>
              </mc:Choice>
              <mc:Fallback>
                <p:oleObj name="CS ChemDraw Drawing" r:id="rId5" imgW="1539000" imgH="1890360" progId="">
                  <p:embed/>
                  <p:pic>
                    <p:nvPicPr>
                      <p:cNvPr id="6147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248026"/>
                        <a:ext cx="762000" cy="936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73251" y="4543426"/>
          <a:ext cx="1171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1890360" imgH="1430640" progId="">
                  <p:embed/>
                </p:oleObj>
              </mc:Choice>
              <mc:Fallback>
                <p:oleObj name="CS ChemDraw Drawing" r:id="rId7" imgW="1890360" imgH="1430640" progId="">
                  <p:embed/>
                  <p:pic>
                    <p:nvPicPr>
                      <p:cNvPr id="614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1" y="4543426"/>
                        <a:ext cx="1171575" cy="885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089150" y="5834063"/>
            <a:ext cx="5778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176714" y="1735138"/>
            <a:ext cx="720725" cy="4824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313113" y="2527300"/>
            <a:ext cx="252095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313113" y="3824288"/>
            <a:ext cx="252095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313113" y="5191125"/>
            <a:ext cx="252095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016125" y="1512888"/>
            <a:ext cx="10096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DataSet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 rot="18839161">
            <a:off x="5938233" y="1098883"/>
            <a:ext cx="1569660" cy="456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>
                <a:latin typeface="Arial" charset="0"/>
                <a:cs typeface="Arial" charset="0"/>
              </a:rPr>
              <a:t>C-C-C-C-C-C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 rot="-2804142">
            <a:off x="6712744" y="1215232"/>
            <a:ext cx="15557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>
                <a:latin typeface="Arial" charset="0"/>
                <a:cs typeface="Arial" charset="0"/>
              </a:rPr>
              <a:t>C-C-C-N-C-C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 rot="-2845757">
            <a:off x="7574757" y="1550194"/>
            <a:ext cx="66040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>
                <a:latin typeface="Arial" charset="0"/>
                <a:cs typeface="Arial" charset="0"/>
              </a:rPr>
              <a:t>C=O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 rot="-2891484">
            <a:off x="8284369" y="1378744"/>
            <a:ext cx="10731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>
                <a:latin typeface="Arial" charset="0"/>
                <a:cs typeface="Arial" charset="0"/>
              </a:rPr>
              <a:t>C-C-C-N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 rot="-2928844">
            <a:off x="8973344" y="1280319"/>
            <a:ext cx="13271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>
                <a:latin typeface="Arial" charset="0"/>
                <a:cs typeface="Arial" charset="0"/>
              </a:rPr>
              <a:t>C-N-C-C*C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976938" y="1838325"/>
            <a:ext cx="0" cy="42497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6719888" y="1838325"/>
            <a:ext cx="0" cy="42497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7464425" y="1838325"/>
            <a:ext cx="0" cy="42497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8208963" y="1838325"/>
            <a:ext cx="0" cy="42497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8953500" y="1828800"/>
            <a:ext cx="0" cy="42497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9698038" y="1828800"/>
            <a:ext cx="0" cy="42497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5981635" y="871120"/>
            <a:ext cx="936625" cy="936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6719889" y="881064"/>
            <a:ext cx="936625" cy="936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7445376" y="914401"/>
            <a:ext cx="936625" cy="936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V="1">
            <a:off x="8208964" y="876301"/>
            <a:ext cx="936625" cy="936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V="1">
            <a:off x="8951914" y="868364"/>
            <a:ext cx="936625" cy="936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V="1">
            <a:off x="9696451" y="873126"/>
            <a:ext cx="936625" cy="936625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3227388" y="6173788"/>
            <a:ext cx="2519362" cy="36933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ISIDA FRAGMENTOR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6173788" y="2320926"/>
            <a:ext cx="329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0        10         1          5          0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173788" y="3617913"/>
            <a:ext cx="33591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0         8          1          4          0 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6173788" y="4987926"/>
            <a:ext cx="32956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0         4          1         2           4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7175500" y="6200776"/>
            <a:ext cx="16065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charset="0"/>
                <a:cs typeface="Arial" charset="0"/>
              </a:rPr>
              <a:t>Pattern matrix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631950" y="80492"/>
            <a:ext cx="3903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Descriptor profiles</a:t>
            </a:r>
          </a:p>
        </p:txBody>
      </p:sp>
    </p:spTree>
    <p:extLst>
      <p:ext uri="{BB962C8B-B14F-4D97-AF65-F5344CB8AC3E}">
        <p14:creationId xmlns:p14="http://schemas.microsoft.com/office/powerpoint/2010/main" val="10318222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AE4D-C2CD-7353-A0DE-09142EDB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Chemical Similarity Searching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E6553-CAB5-DB25-9541-02B02F63618D}"/>
              </a:ext>
            </a:extLst>
          </p:cNvPr>
          <p:cNvSpPr txBox="1">
            <a:spLocks noChangeArrowheads="1"/>
          </p:cNvSpPr>
          <p:nvPr/>
        </p:nvSpPr>
        <p:spPr>
          <a:xfrm>
            <a:off x="1027501" y="1509251"/>
            <a:ext cx="8505855" cy="4114800"/>
          </a:xfrm>
          <a:prstGeom prst="rect">
            <a:avLst/>
          </a:prstGeom>
        </p:spPr>
        <p:txBody>
          <a:bodyPr/>
          <a:lstStyle>
            <a:lvl1pPr marL="342874" indent="-34287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14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080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247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412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578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744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5910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altLang="en-US" sz="2800" kern="0" dirty="0"/>
              <a:t>Searching for all molecules containing a given substructure or search for molecules “similar” to a given target molecule</a:t>
            </a:r>
          </a:p>
          <a:p>
            <a:r>
              <a:rPr lang="en-GB" altLang="en-US" sz="2800" kern="0" dirty="0"/>
              <a:t>Foundational hypothesis: similar property principle:</a:t>
            </a:r>
          </a:p>
          <a:p>
            <a:pPr lvl="1">
              <a:buFontTx/>
              <a:buNone/>
            </a:pPr>
            <a:r>
              <a:rPr lang="en-GB" altLang="en-US" kern="0" dirty="0"/>
              <a:t>“structurally similar molecules are expected to exhibit similar properties or biological activities”</a:t>
            </a:r>
          </a:p>
          <a:p>
            <a:pPr lvl="1">
              <a:buFontTx/>
              <a:buNone/>
            </a:pPr>
            <a:endParaRPr lang="en-GB" altLang="en-US" kern="0" dirty="0"/>
          </a:p>
          <a:p>
            <a:pPr lvl="1">
              <a:buFontTx/>
              <a:buNone/>
            </a:pPr>
            <a:endParaRPr lang="en-GB" altLang="en-US" kern="0" dirty="0"/>
          </a:p>
          <a:p>
            <a:pPr lvl="1">
              <a:buFontTx/>
              <a:buNone/>
            </a:pPr>
            <a:r>
              <a:rPr lang="en-GB" altLang="en-US" sz="2000" kern="0" dirty="0">
                <a:solidFill>
                  <a:srgbClr val="00B050"/>
                </a:solidFill>
              </a:rPr>
              <a:t>Mark Johnson and Gerry </a:t>
            </a:r>
            <a:r>
              <a:rPr lang="en-GB" altLang="en-US" sz="2000" kern="0" dirty="0" err="1">
                <a:solidFill>
                  <a:srgbClr val="00B050"/>
                </a:solidFill>
              </a:rPr>
              <a:t>Maggiora</a:t>
            </a:r>
            <a:r>
              <a:rPr lang="en-GB" altLang="en-US" sz="2000" kern="0" dirty="0">
                <a:solidFill>
                  <a:srgbClr val="00B050"/>
                </a:solidFill>
              </a:rPr>
              <a:t> (Eds.) </a:t>
            </a:r>
            <a:r>
              <a:rPr lang="en-GB" altLang="en-US" sz="2000" i="1" kern="0" dirty="0">
                <a:solidFill>
                  <a:srgbClr val="00B050"/>
                </a:solidFill>
              </a:rPr>
              <a:t>Concepts and Applications of Molecular Similarity</a:t>
            </a:r>
            <a:r>
              <a:rPr lang="en-GB" altLang="en-US" sz="2000" kern="0" dirty="0">
                <a:solidFill>
                  <a:srgbClr val="00B050"/>
                </a:solidFill>
              </a:rPr>
              <a:t>. Wiley, New York, </a:t>
            </a:r>
            <a:r>
              <a:rPr lang="en-GB" altLang="en-US" sz="2000" b="1" kern="0" dirty="0">
                <a:solidFill>
                  <a:srgbClr val="00B050"/>
                </a:solidFill>
              </a:rPr>
              <a:t>1990</a:t>
            </a:r>
            <a:endParaRPr lang="en-US" altLang="en-US" sz="2000" b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31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D262-9159-AB76-4F71-8BABBBD9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Chemical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0DC0-5C71-5A5F-E485-328F54F7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dirty="0"/>
              <a:t>“Similarity is in the eye of the beholder”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dirty="0"/>
              <a:t>Similarity can be measured in many different ways</a:t>
            </a:r>
          </a:p>
          <a:p>
            <a:pPr lvl="1"/>
            <a:r>
              <a:rPr lang="en-GB" altLang="en-US" sz="2400" dirty="0"/>
              <a:t>equivalence (some arbitrary metric)</a:t>
            </a:r>
          </a:p>
          <a:p>
            <a:pPr lvl="2"/>
            <a:endParaRPr lang="en-GB" altLang="en-US" sz="2000" dirty="0"/>
          </a:p>
          <a:p>
            <a:pPr lvl="1"/>
            <a:r>
              <a:rPr lang="en-GB" altLang="en-US" sz="2400" dirty="0"/>
              <a:t>numerical measures</a:t>
            </a:r>
          </a:p>
          <a:p>
            <a:pPr lvl="2"/>
            <a:endParaRPr lang="en-GB" altLang="en-US" sz="2000" dirty="0"/>
          </a:p>
          <a:p>
            <a:pPr lvl="1"/>
            <a:r>
              <a:rPr lang="en-GB" altLang="en-US" sz="2400" dirty="0"/>
              <a:t>distance measures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88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060F-3729-C92B-CA7F-092C99CE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dirty="0">
                <a:solidFill>
                  <a:schemeClr val="accent1">
                    <a:lumMod val="50000"/>
                  </a:schemeClr>
                </a:solidFill>
              </a:rPr>
              <a:t>Equivalence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6020-B654-4AA6-A473-946CEF93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Molecules identical at some level of description</a:t>
            </a:r>
          </a:p>
          <a:p>
            <a:pPr lvl="1"/>
            <a:r>
              <a:rPr lang="en-GB" altLang="en-US" sz="2400" dirty="0"/>
              <a:t>molecular formula</a:t>
            </a:r>
          </a:p>
          <a:p>
            <a:pPr lvl="1"/>
            <a:r>
              <a:rPr lang="en-GB" altLang="en-US" sz="2400" dirty="0"/>
              <a:t>structure graph (with no distinction between node and bond types)</a:t>
            </a:r>
          </a:p>
          <a:p>
            <a:pPr lvl="1"/>
            <a:r>
              <a:rPr lang="en-GB" altLang="en-US" sz="2400" dirty="0"/>
              <a:t>reduced graph</a:t>
            </a:r>
          </a:p>
          <a:p>
            <a:pPr lvl="1"/>
            <a:r>
              <a:rPr lang="en-GB" altLang="en-US" sz="2400" dirty="0"/>
              <a:t>same ring systems</a:t>
            </a:r>
          </a:p>
          <a:p>
            <a:pPr lvl="1"/>
            <a:r>
              <a:rPr lang="en-GB" altLang="en-US" sz="2400" dirty="0"/>
              <a:t>same fingerprints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33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B1A9-5C0A-AF72-75FC-CE11236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dirty="0">
                <a:solidFill>
                  <a:schemeClr val="accent1">
                    <a:lumMod val="50000"/>
                  </a:schemeClr>
                </a:solidFill>
              </a:rPr>
              <a:t>Similarity using fingerprints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B98E-02BE-3BFE-2BE8-B3758CA8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similarity measures are most commonly calculated from structure fingerprints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count the bits that are “on” in both molecules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count the bits that are “on” in each molecule separately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dirty="0"/>
              <a:t>struct A:		00010100010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00010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0100</a:t>
            </a:r>
            <a:r>
              <a:rPr lang="en-GB" altLang="en-US" sz="1800" dirty="0">
                <a:solidFill>
                  <a:srgbClr val="FF0000"/>
                </a:solidFill>
              </a:rPr>
              <a:t>111</a:t>
            </a:r>
            <a:r>
              <a:rPr lang="en-GB" altLang="en-US" sz="1800" dirty="0"/>
              <a:t>10100    13 bits on (A)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dirty="0"/>
              <a:t>struct B:		00000000100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00100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0000</a:t>
            </a:r>
            <a:r>
              <a:rPr lang="en-GB" altLang="en-US" sz="1800" dirty="0">
                <a:solidFill>
                  <a:srgbClr val="FF0000"/>
                </a:solidFill>
              </a:rPr>
              <a:t>111</a:t>
            </a:r>
            <a:r>
              <a:rPr lang="en-GB" altLang="en-US" sz="1800" dirty="0"/>
              <a:t>00000    8 bits on   (B)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dirty="0"/>
              <a:t>A AND B:	00000000000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00000</a:t>
            </a:r>
            <a:r>
              <a:rPr lang="en-GB" altLang="en-US" sz="1800" dirty="0">
                <a:solidFill>
                  <a:srgbClr val="FF0000"/>
                </a:solidFill>
              </a:rPr>
              <a:t>1</a:t>
            </a:r>
            <a:r>
              <a:rPr lang="en-GB" altLang="en-US" sz="1800" dirty="0"/>
              <a:t>0000</a:t>
            </a:r>
            <a:r>
              <a:rPr lang="en-GB" altLang="en-US" sz="1800" dirty="0">
                <a:solidFill>
                  <a:srgbClr val="FF0000"/>
                </a:solidFill>
              </a:rPr>
              <a:t>111</a:t>
            </a:r>
            <a:r>
              <a:rPr lang="en-GB" altLang="en-US" sz="1800" dirty="0"/>
              <a:t>00000    6 bits on   (C)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similarity coefficient can </a:t>
            </a:r>
            <a:br>
              <a:rPr lang="en-GB" altLang="en-US" sz="2400" dirty="0"/>
            </a:br>
            <a:r>
              <a:rPr lang="en-GB" altLang="en-US" sz="2400" dirty="0"/>
              <a:t>be calculated from A, B and C</a:t>
            </a:r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4E9632D0-4177-EF64-113C-CA128490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80" y="4952017"/>
            <a:ext cx="1295400" cy="914400"/>
          </a:xfrm>
          <a:prstGeom prst="ellipse">
            <a:avLst/>
          </a:prstGeom>
          <a:solidFill>
            <a:srgbClr val="FFFFFF">
              <a:alpha val="50000"/>
            </a:srgb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altLang="en-US" sz="24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55A5EE0E-1861-5684-68A3-2281F2C34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980" y="4952017"/>
            <a:ext cx="1066800" cy="914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62343CF-C186-1156-7B8D-7F8C7A39D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168" y="4952017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A</a:t>
            </a:r>
            <a:endParaRPr lang="en-US" altLang="en-US" sz="24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F257AC0-D3BD-498C-ACB4-DB976F111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380" y="4799617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B</a:t>
            </a:r>
            <a:endParaRPr lang="en-US" altLang="en-US" sz="2400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A680186-382A-92CE-ACB1-A21F95EAA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83" y="5180617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C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3236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AE43-0C74-009A-5F36-9C4025A4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940"/>
            <a:ext cx="10972800" cy="1143000"/>
          </a:xfrm>
        </p:spPr>
        <p:txBody>
          <a:bodyPr/>
          <a:lstStyle/>
          <a:p>
            <a:pPr algn="l"/>
            <a:r>
              <a:rPr lang="en-GB" altLang="en-US" dirty="0" err="1">
                <a:solidFill>
                  <a:schemeClr val="accent1">
                    <a:lumMod val="50000"/>
                  </a:schemeClr>
                </a:solidFill>
              </a:rPr>
              <a:t>Tanimoto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</a:rPr>
              <a:t> coefficient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2C3D1-EF7F-8765-D60A-ED50B90A835C}"/>
              </a:ext>
            </a:extLst>
          </p:cNvPr>
          <p:cNvSpPr txBox="1">
            <a:spLocks noChangeArrowheads="1"/>
          </p:cNvSpPr>
          <p:nvPr/>
        </p:nvSpPr>
        <p:spPr>
          <a:xfrm>
            <a:off x="1021603" y="1476140"/>
            <a:ext cx="7791450" cy="4114800"/>
          </a:xfrm>
          <a:prstGeom prst="rect">
            <a:avLst/>
          </a:prstGeom>
        </p:spPr>
        <p:txBody>
          <a:bodyPr/>
          <a:lstStyle>
            <a:lvl1pPr marL="342874" indent="-34287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14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080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247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412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578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744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5910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altLang="en-US" kern="0" dirty="0"/>
              <a:t>similarity =	       C</a:t>
            </a:r>
            <a:br>
              <a:rPr lang="en-GB" altLang="en-US" kern="0" dirty="0"/>
            </a:br>
            <a:r>
              <a:rPr lang="en-GB" altLang="en-US" kern="0" dirty="0"/>
              <a:t>			A + B </a:t>
            </a:r>
            <a:r>
              <a:rPr lang="en-GB" altLang="en-US" kern="0" dirty="0">
                <a:cs typeface="Times New Roman" panose="02020603050405020304" pitchFamily="18" charset="0"/>
              </a:rPr>
              <a:t>–</a:t>
            </a:r>
            <a:r>
              <a:rPr lang="en-GB" altLang="en-US" kern="0" dirty="0"/>
              <a:t> C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kern="0" dirty="0"/>
              <a:t> 			= 6 / (13 + 8 – 6) = 0.4</a:t>
            </a:r>
          </a:p>
          <a:p>
            <a:r>
              <a:rPr lang="en-GB" altLang="en-US" sz="2800" kern="0" dirty="0"/>
              <a:t>the number of bits set in both molecules divided by the number of bits set in either molecule</a:t>
            </a:r>
          </a:p>
          <a:p>
            <a:r>
              <a:rPr lang="en-GB" altLang="en-US" sz="2800" kern="0" dirty="0"/>
              <a:t>The </a:t>
            </a:r>
            <a:r>
              <a:rPr lang="en-GB" altLang="en-US" sz="2800" kern="0" dirty="0" err="1"/>
              <a:t>Tanimoto</a:t>
            </a:r>
            <a:r>
              <a:rPr lang="en-GB" altLang="en-US" sz="2800" kern="0" dirty="0"/>
              <a:t> coefficient is the most commonly used similarity coefficient in chemical informatics</a:t>
            </a:r>
          </a:p>
          <a:p>
            <a:pPr lvl="1"/>
            <a:r>
              <a:rPr lang="en-GB" altLang="en-US" sz="2400" kern="0" dirty="0"/>
              <a:t>also called the Jaccard coefficient</a:t>
            </a:r>
            <a:endParaRPr lang="en-US" altLang="en-US" sz="2400" kern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1DE226-1EC1-1546-80C0-78FDED6DFE23}"/>
              </a:ext>
            </a:extLst>
          </p:cNvPr>
          <p:cNvGrpSpPr>
            <a:grpSpLocks/>
          </p:cNvGrpSpPr>
          <p:nvPr/>
        </p:nvGrpSpPr>
        <p:grpSpPr bwMode="auto">
          <a:xfrm>
            <a:off x="6188915" y="1399940"/>
            <a:ext cx="2087563" cy="1066800"/>
            <a:chOff x="3648" y="1392"/>
            <a:chExt cx="1315" cy="67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CD6B-E467-92B5-343B-F8766764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488"/>
              <a:ext cx="816" cy="57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 sz="24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3E56E6-196A-4D25-F818-39C55B2D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488"/>
              <a:ext cx="672" cy="5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5BAC6F8-BE65-DC3E-722F-B34845319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/>
                <a:t>A</a:t>
              </a:r>
              <a:endParaRPr lang="en-US" altLang="en-US" sz="2400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48554ABE-AC7A-F1CD-B055-1C72E8452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139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/>
                <a:t>B</a:t>
              </a:r>
              <a:endParaRPr lang="en-US" altLang="en-US" sz="2400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38A4C7F7-DA95-EEBB-E013-3B03DF39E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16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/>
                <a:t>C</a:t>
              </a:r>
              <a:endParaRPr lang="en-US" altLang="en-US" sz="2400"/>
            </a:p>
          </p:txBody>
        </p:sp>
      </p:grpSp>
      <p:sp>
        <p:nvSpPr>
          <p:cNvPr id="11" name="Line 10">
            <a:extLst>
              <a:ext uri="{FF2B5EF4-FFF2-40B4-BE49-F238E27FC236}">
                <a16:creationId xmlns:a16="http://schemas.microsoft.com/office/drawing/2014/main" id="{44117FD4-60D6-2727-F474-F2A7E8D53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915" y="200954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6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02F6-45D4-8B29-67DA-9145D9BE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74"/>
            <a:ext cx="109728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Similarity Searching against databases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229FA1-AC13-57C2-49A1-B4F39271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23" y="2054359"/>
            <a:ext cx="72580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5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06C1-8F47-EA7D-EDF6-67280293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15" y="106064"/>
            <a:ext cx="109728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Chem[o]informatics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E8AA-A85E-3E33-CAB5-63EDC06B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5" y="1210848"/>
            <a:ext cx="10972800" cy="4525963"/>
          </a:xfrm>
        </p:spPr>
        <p:txBody>
          <a:bodyPr/>
          <a:lstStyle/>
          <a:p>
            <a:r>
              <a:rPr lang="en-US" sz="2400" dirty="0"/>
              <a:t>Informatics – combines the terms “information” and “automation” to name automatic information processing.</a:t>
            </a:r>
          </a:p>
          <a:p>
            <a:r>
              <a:rPr lang="en-US" sz="2400" dirty="0"/>
              <a:t>“Cheminformatics (also known as </a:t>
            </a:r>
            <a:r>
              <a:rPr lang="en-US" sz="2400" dirty="0" err="1"/>
              <a:t>chemoinformatics</a:t>
            </a:r>
            <a:r>
              <a:rPr lang="en-US" sz="2400" dirty="0"/>
              <a:t>) refers to the use of physical chemistry theory with computer and information science techniques—so called "in silico" techniques—in application to a range of descriptive and prescriptive problems in the field of chemistry, including in its applications to biology and related molecular fields” [Wikipedia]</a:t>
            </a:r>
          </a:p>
          <a:p>
            <a:r>
              <a:rPr lang="en-US" sz="2400" dirty="0"/>
              <a:t>“</a:t>
            </a:r>
            <a:r>
              <a:rPr lang="en-US" sz="2400" dirty="0" err="1"/>
              <a:t>Chemoinformatics</a:t>
            </a:r>
            <a:r>
              <a:rPr lang="en-US" sz="2400" dirty="0"/>
              <a:t> is the mixing of those information resources to transform data into information and information into knowledge for the </a:t>
            </a:r>
            <a:r>
              <a:rPr lang="en-US" sz="2400" dirty="0">
                <a:solidFill>
                  <a:srgbClr val="FF0000"/>
                </a:solidFill>
              </a:rPr>
              <a:t>intended purpose of making better decisions faster in the area of drug lead identification and optimization</a:t>
            </a:r>
            <a:r>
              <a:rPr lang="en-US" sz="2400" dirty="0"/>
              <a:t>.” [Original definition by Frank Brown]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99AB-EAEA-3A17-66A3-D7A0067E2A61}"/>
              </a:ext>
            </a:extLst>
          </p:cNvPr>
          <p:cNvSpPr txBox="1"/>
          <p:nvPr/>
        </p:nvSpPr>
        <p:spPr>
          <a:xfrm>
            <a:off x="75217" y="6396335"/>
            <a:ext cx="1055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F.K. Brown (1998). "Ch. 35. 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Chemoinformatics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What is it and How does it Impact Drug Discovery". </a:t>
            </a:r>
            <a:r>
              <a:rPr lang="en-US" sz="12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Annual Reports in Medicinal Chemistry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Vol. 33. pp. 375–384. 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 tooltip="Doi (identifi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10.1016/S0065-7743(08)61100-8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19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893" y="76745"/>
            <a:ext cx="9791065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Similarity as Euclidean distance between molecules. </a:t>
            </a:r>
          </a:p>
        </p:txBody>
      </p:sp>
      <p:graphicFrame>
        <p:nvGraphicFramePr>
          <p:cNvPr id="518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68520"/>
              </p:ext>
            </p:extLst>
          </p:nvPr>
        </p:nvGraphicFramePr>
        <p:xfrm>
          <a:off x="1633981" y="1865788"/>
          <a:ext cx="6477000" cy="3126423"/>
        </p:xfrm>
        <a:graphic>
          <a:graphicData uri="http://schemas.openxmlformats.org/drawingml/2006/table">
            <a:tbl>
              <a:tblPr/>
              <a:tblGrid>
                <a:gridCol w="167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Samples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(Compounds)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Variables (descriptors)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F6AFFF-2594-1805-6652-4CD44A4760AE}"/>
              </a:ext>
            </a:extLst>
          </p:cNvPr>
          <p:cNvSpPr txBox="1"/>
          <p:nvPr/>
        </p:nvSpPr>
        <p:spPr>
          <a:xfrm>
            <a:off x="2111542" y="518128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Molecular descriptors can be viewed as coordinates of molecules in high-dimensional descriptor space</a:t>
            </a:r>
          </a:p>
        </p:txBody>
      </p:sp>
    </p:spTree>
    <p:extLst>
      <p:ext uri="{BB962C8B-B14F-4D97-AF65-F5344CB8AC3E}">
        <p14:creationId xmlns:p14="http://schemas.microsoft.com/office/powerpoint/2010/main" val="58730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3"/>
          <p:cNvSpPr>
            <a:spLocks noChangeArrowheads="1"/>
          </p:cNvSpPr>
          <p:nvPr/>
        </p:nvSpPr>
        <p:spPr bwMode="auto">
          <a:xfrm>
            <a:off x="1519240" y="1700217"/>
            <a:ext cx="9148763" cy="4897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1924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Compounds represented by vectors 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in a multidimensional descriptor space </a:t>
            </a:r>
          </a:p>
        </p:txBody>
      </p:sp>
      <p:pic>
        <p:nvPicPr>
          <p:cNvPr id="29700" name="Picture 22" descr="D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5838" y="1773239"/>
            <a:ext cx="78486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640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FA4B855-C1E6-7E6E-03E6-21E6EC54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26" y="58993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16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33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49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664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</a:rPr>
              <a:t>Euclidean distance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D18D13-0731-149F-A405-78A61864632E}"/>
              </a:ext>
            </a:extLst>
          </p:cNvPr>
          <p:cNvSpPr txBox="1">
            <a:spLocks noChangeArrowheads="1"/>
          </p:cNvSpPr>
          <p:nvPr/>
        </p:nvSpPr>
        <p:spPr>
          <a:xfrm>
            <a:off x="1172776" y="1515151"/>
            <a:ext cx="7791450" cy="4648200"/>
          </a:xfrm>
          <a:prstGeom prst="rect">
            <a:avLst/>
          </a:prstGeom>
        </p:spPr>
        <p:txBody>
          <a:bodyPr/>
          <a:lstStyle>
            <a:lvl1pPr marL="342874" indent="-34287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14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080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247" indent="-22858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412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578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744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5910" indent="-228584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2800" kern="0" dirty="0"/>
              <a:t>“ordinary distance”</a:t>
            </a:r>
          </a:p>
          <a:p>
            <a:pPr>
              <a:lnSpc>
                <a:spcPct val="90000"/>
              </a:lnSpc>
            </a:pPr>
            <a:r>
              <a:rPr lang="en-GB" altLang="en-US" sz="2800" kern="0" dirty="0"/>
              <a:t>each of n variables (descriptors) is a dimension in n-dimensional space</a:t>
            </a:r>
          </a:p>
          <a:p>
            <a:pPr>
              <a:lnSpc>
                <a:spcPct val="90000"/>
              </a:lnSpc>
            </a:pPr>
            <a:r>
              <a:rPr lang="en-GB" altLang="en-US" sz="2800" kern="0" dirty="0"/>
              <a:t>distance between A and B is given by</a:t>
            </a:r>
          </a:p>
          <a:p>
            <a:pPr>
              <a:lnSpc>
                <a:spcPct val="90000"/>
              </a:lnSpc>
            </a:pPr>
            <a:endParaRPr lang="en-GB" altLang="en-US" sz="2800" kern="0" dirty="0"/>
          </a:p>
          <a:p>
            <a:pPr>
              <a:lnSpc>
                <a:spcPct val="90000"/>
              </a:lnSpc>
            </a:pPr>
            <a:endParaRPr lang="en-GB" altLang="en-US" sz="2800" kern="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kern="0" dirty="0" err="1"/>
              <a:t>x</a:t>
            </a:r>
            <a:r>
              <a:rPr lang="en-GB" altLang="en-US" sz="2400" kern="0" baseline="-25000" dirty="0" err="1"/>
              <a:t>jA</a:t>
            </a:r>
            <a:r>
              <a:rPr lang="en-GB" altLang="en-US" sz="2400" kern="0" dirty="0"/>
              <a:t> = value of descriptor j in molecule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kern="0" dirty="0" err="1"/>
              <a:t>x</a:t>
            </a:r>
            <a:r>
              <a:rPr lang="en-GB" altLang="en-US" sz="2400" kern="0" baseline="-25000" dirty="0" err="1"/>
              <a:t>jB</a:t>
            </a:r>
            <a:r>
              <a:rPr lang="en-GB" altLang="en-US" sz="2400" kern="0" dirty="0"/>
              <a:t> = value of descriptor j in molecule B</a:t>
            </a:r>
          </a:p>
          <a:p>
            <a:pPr>
              <a:lnSpc>
                <a:spcPct val="90000"/>
              </a:lnSpc>
            </a:pPr>
            <a:endParaRPr lang="en-US" altLang="en-US" sz="2800" kern="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72927D1-6744-5F70-DDCA-F2878A60D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04495"/>
              </p:ext>
            </p:extLst>
          </p:nvPr>
        </p:nvGraphicFramePr>
        <p:xfrm>
          <a:off x="2547551" y="3267751"/>
          <a:ext cx="40782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4078080" imgH="1206720" progId="SmartDraw.2">
                  <p:embed/>
                </p:oleObj>
              </mc:Choice>
              <mc:Fallback>
                <p:oleObj name="SmartDraw" r:id="rId2" imgW="4078080" imgH="1206720" progId="SmartDraw.2">
                  <p:embed/>
                  <p:pic>
                    <p:nvPicPr>
                      <p:cNvPr id="484356" name="Object 4">
                        <a:extLst>
                          <a:ext uri="{FF2B5EF4-FFF2-40B4-BE49-F238E27FC236}">
                            <a16:creationId xmlns:a16="http://schemas.microsoft.com/office/drawing/2014/main" id="{2A863649-8A03-6238-C66E-B14EF6FA2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551" y="3267751"/>
                        <a:ext cx="407828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681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774825" y="1052518"/>
          <a:ext cx="5399088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4238095" imgH="4019048" progId="PBrush">
                  <p:embed/>
                </p:oleObj>
              </mc:Choice>
              <mc:Fallback>
                <p:oleObj name="Image bitmap" r:id="rId3" imgW="4238095" imgH="40190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052518"/>
                        <a:ext cx="5399088" cy="511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171953" y="3632200"/>
            <a:ext cx="144463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2028" y="869955"/>
            <a:ext cx="2087563" cy="1571625"/>
            <a:chOff x="1383" y="548"/>
            <a:chExt cx="1315" cy="990"/>
          </a:xfrm>
        </p:grpSpPr>
        <p:sp>
          <p:nvSpPr>
            <p:cNvPr id="4121" name="Freeform 5"/>
            <p:cNvSpPr>
              <a:spLocks/>
            </p:cNvSpPr>
            <p:nvPr/>
          </p:nvSpPr>
          <p:spPr bwMode="auto">
            <a:xfrm>
              <a:off x="1383" y="548"/>
              <a:ext cx="1315" cy="990"/>
            </a:xfrm>
            <a:custGeom>
              <a:avLst/>
              <a:gdLst>
                <a:gd name="T0" fmla="*/ 60 w 1315"/>
                <a:gd name="T1" fmla="*/ 75 h 990"/>
                <a:gd name="T2" fmla="*/ 15 w 1315"/>
                <a:gd name="T3" fmla="*/ 483 h 990"/>
                <a:gd name="T4" fmla="*/ 15 w 1315"/>
                <a:gd name="T5" fmla="*/ 665 h 990"/>
                <a:gd name="T6" fmla="*/ 106 w 1315"/>
                <a:gd name="T7" fmla="*/ 755 h 990"/>
                <a:gd name="T8" fmla="*/ 242 w 1315"/>
                <a:gd name="T9" fmla="*/ 891 h 990"/>
                <a:gd name="T10" fmla="*/ 378 w 1315"/>
                <a:gd name="T11" fmla="*/ 982 h 990"/>
                <a:gd name="T12" fmla="*/ 559 w 1315"/>
                <a:gd name="T13" fmla="*/ 937 h 990"/>
                <a:gd name="T14" fmla="*/ 741 w 1315"/>
                <a:gd name="T15" fmla="*/ 891 h 990"/>
                <a:gd name="T16" fmla="*/ 877 w 1315"/>
                <a:gd name="T17" fmla="*/ 846 h 990"/>
                <a:gd name="T18" fmla="*/ 1013 w 1315"/>
                <a:gd name="T19" fmla="*/ 619 h 990"/>
                <a:gd name="T20" fmla="*/ 1149 w 1315"/>
                <a:gd name="T21" fmla="*/ 438 h 990"/>
                <a:gd name="T22" fmla="*/ 1240 w 1315"/>
                <a:gd name="T23" fmla="*/ 211 h 990"/>
                <a:gd name="T24" fmla="*/ 1285 w 1315"/>
                <a:gd name="T25" fmla="*/ 75 h 990"/>
                <a:gd name="T26" fmla="*/ 1058 w 1315"/>
                <a:gd name="T27" fmla="*/ 75 h 990"/>
                <a:gd name="T28" fmla="*/ 831 w 1315"/>
                <a:gd name="T29" fmla="*/ 75 h 990"/>
                <a:gd name="T30" fmla="*/ 605 w 1315"/>
                <a:gd name="T31" fmla="*/ 211 h 990"/>
                <a:gd name="T32" fmla="*/ 468 w 1315"/>
                <a:gd name="T33" fmla="*/ 120 h 990"/>
                <a:gd name="T34" fmla="*/ 287 w 1315"/>
                <a:gd name="T35" fmla="*/ 30 h 990"/>
                <a:gd name="T36" fmla="*/ 60 w 1315"/>
                <a:gd name="T37" fmla="*/ 75 h 9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5"/>
                <a:gd name="T58" fmla="*/ 0 h 990"/>
                <a:gd name="T59" fmla="*/ 1315 w 1315"/>
                <a:gd name="T60" fmla="*/ 990 h 9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5" h="990">
                  <a:moveTo>
                    <a:pt x="60" y="75"/>
                  </a:moveTo>
                  <a:cubicBezTo>
                    <a:pt x="15" y="150"/>
                    <a:pt x="22" y="385"/>
                    <a:pt x="15" y="483"/>
                  </a:cubicBezTo>
                  <a:cubicBezTo>
                    <a:pt x="8" y="581"/>
                    <a:pt x="0" y="620"/>
                    <a:pt x="15" y="665"/>
                  </a:cubicBezTo>
                  <a:cubicBezTo>
                    <a:pt x="30" y="710"/>
                    <a:pt x="68" y="717"/>
                    <a:pt x="106" y="755"/>
                  </a:cubicBezTo>
                  <a:cubicBezTo>
                    <a:pt x="144" y="793"/>
                    <a:pt x="197" y="853"/>
                    <a:pt x="242" y="891"/>
                  </a:cubicBezTo>
                  <a:cubicBezTo>
                    <a:pt x="287" y="929"/>
                    <a:pt x="325" y="974"/>
                    <a:pt x="378" y="982"/>
                  </a:cubicBezTo>
                  <a:cubicBezTo>
                    <a:pt x="431" y="990"/>
                    <a:pt x="499" y="952"/>
                    <a:pt x="559" y="937"/>
                  </a:cubicBezTo>
                  <a:cubicBezTo>
                    <a:pt x="619" y="922"/>
                    <a:pt x="688" y="906"/>
                    <a:pt x="741" y="891"/>
                  </a:cubicBezTo>
                  <a:cubicBezTo>
                    <a:pt x="794" y="876"/>
                    <a:pt x="832" y="891"/>
                    <a:pt x="877" y="846"/>
                  </a:cubicBezTo>
                  <a:cubicBezTo>
                    <a:pt x="922" y="801"/>
                    <a:pt x="968" y="687"/>
                    <a:pt x="1013" y="619"/>
                  </a:cubicBezTo>
                  <a:cubicBezTo>
                    <a:pt x="1058" y="551"/>
                    <a:pt x="1111" y="506"/>
                    <a:pt x="1149" y="438"/>
                  </a:cubicBezTo>
                  <a:cubicBezTo>
                    <a:pt x="1187" y="370"/>
                    <a:pt x="1217" y="271"/>
                    <a:pt x="1240" y="211"/>
                  </a:cubicBezTo>
                  <a:cubicBezTo>
                    <a:pt x="1263" y="151"/>
                    <a:pt x="1315" y="98"/>
                    <a:pt x="1285" y="75"/>
                  </a:cubicBezTo>
                  <a:cubicBezTo>
                    <a:pt x="1255" y="52"/>
                    <a:pt x="1134" y="75"/>
                    <a:pt x="1058" y="75"/>
                  </a:cubicBezTo>
                  <a:cubicBezTo>
                    <a:pt x="982" y="75"/>
                    <a:pt x="906" y="52"/>
                    <a:pt x="831" y="75"/>
                  </a:cubicBezTo>
                  <a:cubicBezTo>
                    <a:pt x="756" y="98"/>
                    <a:pt x="665" y="203"/>
                    <a:pt x="605" y="211"/>
                  </a:cubicBezTo>
                  <a:cubicBezTo>
                    <a:pt x="545" y="219"/>
                    <a:pt x="521" y="150"/>
                    <a:pt x="468" y="120"/>
                  </a:cubicBezTo>
                  <a:cubicBezTo>
                    <a:pt x="415" y="90"/>
                    <a:pt x="355" y="37"/>
                    <a:pt x="287" y="30"/>
                  </a:cubicBezTo>
                  <a:cubicBezTo>
                    <a:pt x="219" y="23"/>
                    <a:pt x="105" y="0"/>
                    <a:pt x="60" y="7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50000">
                  <a:srgbClr val="FFCC00"/>
                </a:gs>
                <a:gs pos="100000">
                  <a:srgbClr val="FFFF00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1830000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pPr eaLnBrk="0" hangingPunct="0"/>
              <a:endParaRPr lang="en-US" sz="2400">
                <a:solidFill>
                  <a:srgbClr val="000000"/>
                </a:solidFill>
                <a:latin typeface="Arial" charset="0"/>
                <a:cs typeface="Arial"/>
              </a:endParaRPr>
            </a:p>
          </p:txBody>
        </p:sp>
        <p:sp>
          <p:nvSpPr>
            <p:cNvPr id="4122" name="Text Box 6"/>
            <p:cNvSpPr txBox="1">
              <a:spLocks noChangeArrowheads="1"/>
            </p:cNvSpPr>
            <p:nvPr/>
          </p:nvSpPr>
          <p:spPr bwMode="auto">
            <a:xfrm>
              <a:off x="1524" y="890"/>
              <a:ext cx="7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400" b="1">
                  <a:solidFill>
                    <a:srgbClr val="000000"/>
                  </a:solidFill>
                  <a:latin typeface="Arial" charset="0"/>
                  <a:cs typeface="Arial"/>
                </a:rPr>
                <a:t>Cluster</a:t>
              </a:r>
            </a:p>
            <a:p>
              <a:pPr algn="ctr" eaLnBrk="0" hangingPunct="0"/>
              <a:r>
                <a:rPr lang="fr-FR" sz="2400" b="1">
                  <a:solidFill>
                    <a:srgbClr val="000000"/>
                  </a:solidFill>
                  <a:latin typeface="Arial" charset="0"/>
                  <a:cs typeface="Arial"/>
                </a:rPr>
                <a:t>2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52913" y="2336800"/>
            <a:ext cx="2616200" cy="2471738"/>
            <a:chOff x="1856" y="1472"/>
            <a:chExt cx="1648" cy="1557"/>
          </a:xfrm>
        </p:grpSpPr>
        <p:sp>
          <p:nvSpPr>
            <p:cNvPr id="48136" name="Freeform 8"/>
            <p:cNvSpPr>
              <a:spLocks/>
            </p:cNvSpPr>
            <p:nvPr/>
          </p:nvSpPr>
          <p:spPr bwMode="auto">
            <a:xfrm>
              <a:off x="1856" y="1472"/>
              <a:ext cx="1648" cy="1557"/>
            </a:xfrm>
            <a:custGeom>
              <a:avLst/>
              <a:gdLst/>
              <a:ahLst/>
              <a:cxnLst>
                <a:cxn ang="0">
                  <a:pos x="1467" y="8"/>
                </a:cxn>
                <a:cxn ang="0">
                  <a:pos x="1149" y="144"/>
                </a:cxn>
                <a:cxn ang="0">
                  <a:pos x="1013" y="144"/>
                </a:cxn>
                <a:cxn ang="0">
                  <a:pos x="877" y="144"/>
                </a:cxn>
                <a:cxn ang="0">
                  <a:pos x="696" y="189"/>
                </a:cxn>
                <a:cxn ang="0">
                  <a:pos x="514" y="234"/>
                </a:cxn>
                <a:cxn ang="0">
                  <a:pos x="424" y="416"/>
                </a:cxn>
                <a:cxn ang="0">
                  <a:pos x="288" y="507"/>
                </a:cxn>
                <a:cxn ang="0">
                  <a:pos x="197" y="552"/>
                </a:cxn>
                <a:cxn ang="0">
                  <a:pos x="61" y="688"/>
                </a:cxn>
                <a:cxn ang="0">
                  <a:pos x="15" y="915"/>
                </a:cxn>
                <a:cxn ang="0">
                  <a:pos x="15" y="1142"/>
                </a:cxn>
                <a:cxn ang="0">
                  <a:pos x="106" y="1278"/>
                </a:cxn>
                <a:cxn ang="0">
                  <a:pos x="288" y="1368"/>
                </a:cxn>
                <a:cxn ang="0">
                  <a:pos x="469" y="1414"/>
                </a:cxn>
                <a:cxn ang="0">
                  <a:pos x="696" y="1459"/>
                </a:cxn>
                <a:cxn ang="0">
                  <a:pos x="877" y="1504"/>
                </a:cxn>
                <a:cxn ang="0">
                  <a:pos x="1059" y="1550"/>
                </a:cxn>
                <a:cxn ang="0">
                  <a:pos x="1195" y="1459"/>
                </a:cxn>
                <a:cxn ang="0">
                  <a:pos x="1240" y="1323"/>
                </a:cxn>
                <a:cxn ang="0">
                  <a:pos x="1376" y="1232"/>
                </a:cxn>
                <a:cxn ang="0">
                  <a:pos x="1603" y="1006"/>
                </a:cxn>
                <a:cxn ang="0">
                  <a:pos x="1603" y="824"/>
                </a:cxn>
                <a:cxn ang="0">
                  <a:pos x="1603" y="461"/>
                </a:cxn>
                <a:cxn ang="0">
                  <a:pos x="1648" y="325"/>
                </a:cxn>
                <a:cxn ang="0">
                  <a:pos x="1603" y="189"/>
                </a:cxn>
                <a:cxn ang="0">
                  <a:pos x="1467" y="8"/>
                </a:cxn>
              </a:cxnLst>
              <a:rect l="0" t="0" r="r" b="b"/>
              <a:pathLst>
                <a:path w="1648" h="1557">
                  <a:moveTo>
                    <a:pt x="1467" y="8"/>
                  </a:moveTo>
                  <a:cubicBezTo>
                    <a:pt x="1391" y="0"/>
                    <a:pt x="1225" y="121"/>
                    <a:pt x="1149" y="144"/>
                  </a:cubicBezTo>
                  <a:cubicBezTo>
                    <a:pt x="1073" y="167"/>
                    <a:pt x="1058" y="144"/>
                    <a:pt x="1013" y="144"/>
                  </a:cubicBezTo>
                  <a:cubicBezTo>
                    <a:pt x="968" y="144"/>
                    <a:pt x="930" y="137"/>
                    <a:pt x="877" y="144"/>
                  </a:cubicBezTo>
                  <a:cubicBezTo>
                    <a:pt x="824" y="151"/>
                    <a:pt x="756" y="174"/>
                    <a:pt x="696" y="189"/>
                  </a:cubicBezTo>
                  <a:cubicBezTo>
                    <a:pt x="636" y="204"/>
                    <a:pt x="559" y="196"/>
                    <a:pt x="514" y="234"/>
                  </a:cubicBezTo>
                  <a:cubicBezTo>
                    <a:pt x="469" y="272"/>
                    <a:pt x="462" y="370"/>
                    <a:pt x="424" y="416"/>
                  </a:cubicBezTo>
                  <a:cubicBezTo>
                    <a:pt x="386" y="462"/>
                    <a:pt x="326" y="484"/>
                    <a:pt x="288" y="507"/>
                  </a:cubicBezTo>
                  <a:cubicBezTo>
                    <a:pt x="250" y="530"/>
                    <a:pt x="235" y="522"/>
                    <a:pt x="197" y="552"/>
                  </a:cubicBezTo>
                  <a:cubicBezTo>
                    <a:pt x="159" y="582"/>
                    <a:pt x="91" y="628"/>
                    <a:pt x="61" y="688"/>
                  </a:cubicBezTo>
                  <a:cubicBezTo>
                    <a:pt x="31" y="748"/>
                    <a:pt x="23" y="839"/>
                    <a:pt x="15" y="915"/>
                  </a:cubicBezTo>
                  <a:cubicBezTo>
                    <a:pt x="7" y="991"/>
                    <a:pt x="0" y="1082"/>
                    <a:pt x="15" y="1142"/>
                  </a:cubicBezTo>
                  <a:cubicBezTo>
                    <a:pt x="30" y="1202"/>
                    <a:pt x="60" y="1240"/>
                    <a:pt x="106" y="1278"/>
                  </a:cubicBezTo>
                  <a:cubicBezTo>
                    <a:pt x="152" y="1316"/>
                    <a:pt x="228" y="1345"/>
                    <a:pt x="288" y="1368"/>
                  </a:cubicBezTo>
                  <a:cubicBezTo>
                    <a:pt x="348" y="1391"/>
                    <a:pt x="401" y="1399"/>
                    <a:pt x="469" y="1414"/>
                  </a:cubicBezTo>
                  <a:cubicBezTo>
                    <a:pt x="537" y="1429"/>
                    <a:pt x="628" y="1444"/>
                    <a:pt x="696" y="1459"/>
                  </a:cubicBezTo>
                  <a:cubicBezTo>
                    <a:pt x="764" y="1474"/>
                    <a:pt x="817" y="1489"/>
                    <a:pt x="877" y="1504"/>
                  </a:cubicBezTo>
                  <a:cubicBezTo>
                    <a:pt x="937" y="1519"/>
                    <a:pt x="1006" y="1557"/>
                    <a:pt x="1059" y="1550"/>
                  </a:cubicBezTo>
                  <a:cubicBezTo>
                    <a:pt x="1112" y="1543"/>
                    <a:pt x="1165" y="1497"/>
                    <a:pt x="1195" y="1459"/>
                  </a:cubicBezTo>
                  <a:cubicBezTo>
                    <a:pt x="1225" y="1421"/>
                    <a:pt x="1210" y="1361"/>
                    <a:pt x="1240" y="1323"/>
                  </a:cubicBezTo>
                  <a:cubicBezTo>
                    <a:pt x="1270" y="1285"/>
                    <a:pt x="1315" y="1285"/>
                    <a:pt x="1376" y="1232"/>
                  </a:cubicBezTo>
                  <a:cubicBezTo>
                    <a:pt x="1437" y="1179"/>
                    <a:pt x="1565" y="1074"/>
                    <a:pt x="1603" y="1006"/>
                  </a:cubicBezTo>
                  <a:cubicBezTo>
                    <a:pt x="1641" y="938"/>
                    <a:pt x="1603" y="915"/>
                    <a:pt x="1603" y="824"/>
                  </a:cubicBezTo>
                  <a:cubicBezTo>
                    <a:pt x="1603" y="733"/>
                    <a:pt x="1596" y="544"/>
                    <a:pt x="1603" y="461"/>
                  </a:cubicBezTo>
                  <a:cubicBezTo>
                    <a:pt x="1610" y="378"/>
                    <a:pt x="1648" y="370"/>
                    <a:pt x="1648" y="325"/>
                  </a:cubicBezTo>
                  <a:cubicBezTo>
                    <a:pt x="1648" y="280"/>
                    <a:pt x="1633" y="242"/>
                    <a:pt x="1603" y="189"/>
                  </a:cubicBezTo>
                  <a:cubicBezTo>
                    <a:pt x="1573" y="136"/>
                    <a:pt x="1543" y="16"/>
                    <a:pt x="1467" y="8"/>
                  </a:cubicBezTo>
                  <a:close/>
                </a:path>
              </a:pathLst>
            </a:custGeom>
            <a:gradFill rotWithShape="1">
              <a:gsLst>
                <a:gs pos="0">
                  <a:srgbClr val="66FF33"/>
                </a:gs>
                <a:gs pos="50000">
                  <a:schemeClr val="folHlink"/>
                </a:gs>
                <a:gs pos="100000">
                  <a:srgbClr val="66FF33"/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>
              <a:flatTx/>
            </a:bodyPr>
            <a:lstStyle/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4120" name="Text Box 9"/>
            <p:cNvSpPr txBox="1">
              <a:spLocks noChangeArrowheads="1"/>
            </p:cNvSpPr>
            <p:nvPr/>
          </p:nvSpPr>
          <p:spPr bwMode="auto">
            <a:xfrm>
              <a:off x="2340" y="2069"/>
              <a:ext cx="7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400" b="1">
                  <a:solidFill>
                    <a:srgbClr val="000000"/>
                  </a:solidFill>
                  <a:latin typeface="Arial" charset="0"/>
                  <a:cs typeface="Arial"/>
                </a:rPr>
                <a:t>Cluster</a:t>
              </a:r>
            </a:p>
            <a:p>
              <a:pPr algn="ctr" eaLnBrk="0" hangingPunct="0"/>
              <a:r>
                <a:rPr lang="fr-FR" sz="2400" b="1">
                  <a:solidFill>
                    <a:srgbClr val="000000"/>
                  </a:solidFill>
                  <a:latin typeface="Arial" charset="0"/>
                  <a:cs typeface="Arial"/>
                </a:rPr>
                <a:t>3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30475" y="4568830"/>
            <a:ext cx="3132138" cy="1165225"/>
            <a:chOff x="771" y="2878"/>
            <a:chExt cx="1973" cy="734"/>
          </a:xfrm>
        </p:grpSpPr>
        <p:sp>
          <p:nvSpPr>
            <p:cNvPr id="48139" name="Freeform 11"/>
            <p:cNvSpPr>
              <a:spLocks/>
            </p:cNvSpPr>
            <p:nvPr/>
          </p:nvSpPr>
          <p:spPr bwMode="auto">
            <a:xfrm>
              <a:off x="771" y="2878"/>
              <a:ext cx="1973" cy="734"/>
            </a:xfrm>
            <a:custGeom>
              <a:avLst/>
              <a:gdLst/>
              <a:ahLst/>
              <a:cxnLst>
                <a:cxn ang="0">
                  <a:pos x="1822" y="99"/>
                </a:cxn>
                <a:cxn ang="0">
                  <a:pos x="1278" y="8"/>
                </a:cxn>
                <a:cxn ang="0">
                  <a:pos x="960" y="53"/>
                </a:cxn>
                <a:cxn ang="0">
                  <a:pos x="506" y="144"/>
                </a:cxn>
                <a:cxn ang="0">
                  <a:pos x="189" y="235"/>
                </a:cxn>
                <a:cxn ang="0">
                  <a:pos x="7" y="461"/>
                </a:cxn>
                <a:cxn ang="0">
                  <a:pos x="144" y="688"/>
                </a:cxn>
                <a:cxn ang="0">
                  <a:pos x="416" y="734"/>
                </a:cxn>
                <a:cxn ang="0">
                  <a:pos x="688" y="688"/>
                </a:cxn>
                <a:cxn ang="0">
                  <a:pos x="915" y="643"/>
                </a:cxn>
                <a:cxn ang="0">
                  <a:pos x="1187" y="643"/>
                </a:cxn>
                <a:cxn ang="0">
                  <a:pos x="1459" y="688"/>
                </a:cxn>
                <a:cxn ang="0">
                  <a:pos x="1686" y="688"/>
                </a:cxn>
                <a:cxn ang="0">
                  <a:pos x="1867" y="643"/>
                </a:cxn>
                <a:cxn ang="0">
                  <a:pos x="1913" y="461"/>
                </a:cxn>
                <a:cxn ang="0">
                  <a:pos x="1958" y="280"/>
                </a:cxn>
                <a:cxn ang="0">
                  <a:pos x="1822" y="99"/>
                </a:cxn>
              </a:cxnLst>
              <a:rect l="0" t="0" r="r" b="b"/>
              <a:pathLst>
                <a:path w="1973" h="734">
                  <a:moveTo>
                    <a:pt x="1822" y="99"/>
                  </a:moveTo>
                  <a:cubicBezTo>
                    <a:pt x="1709" y="54"/>
                    <a:pt x="1422" y="16"/>
                    <a:pt x="1278" y="8"/>
                  </a:cubicBezTo>
                  <a:cubicBezTo>
                    <a:pt x="1134" y="0"/>
                    <a:pt x="1089" y="30"/>
                    <a:pt x="960" y="53"/>
                  </a:cubicBezTo>
                  <a:cubicBezTo>
                    <a:pt x="831" y="76"/>
                    <a:pt x="634" y="114"/>
                    <a:pt x="506" y="144"/>
                  </a:cubicBezTo>
                  <a:cubicBezTo>
                    <a:pt x="378" y="174"/>
                    <a:pt x="272" y="182"/>
                    <a:pt x="189" y="235"/>
                  </a:cubicBezTo>
                  <a:cubicBezTo>
                    <a:pt x="106" y="288"/>
                    <a:pt x="14" y="386"/>
                    <a:pt x="7" y="461"/>
                  </a:cubicBezTo>
                  <a:cubicBezTo>
                    <a:pt x="0" y="536"/>
                    <a:pt x="76" y="643"/>
                    <a:pt x="144" y="688"/>
                  </a:cubicBezTo>
                  <a:cubicBezTo>
                    <a:pt x="212" y="733"/>
                    <a:pt x="325" y="734"/>
                    <a:pt x="416" y="734"/>
                  </a:cubicBezTo>
                  <a:cubicBezTo>
                    <a:pt x="507" y="734"/>
                    <a:pt x="605" y="703"/>
                    <a:pt x="688" y="688"/>
                  </a:cubicBezTo>
                  <a:cubicBezTo>
                    <a:pt x="771" y="673"/>
                    <a:pt x="832" y="650"/>
                    <a:pt x="915" y="643"/>
                  </a:cubicBezTo>
                  <a:cubicBezTo>
                    <a:pt x="998" y="636"/>
                    <a:pt x="1096" y="635"/>
                    <a:pt x="1187" y="643"/>
                  </a:cubicBezTo>
                  <a:cubicBezTo>
                    <a:pt x="1278" y="651"/>
                    <a:pt x="1376" y="681"/>
                    <a:pt x="1459" y="688"/>
                  </a:cubicBezTo>
                  <a:cubicBezTo>
                    <a:pt x="1542" y="695"/>
                    <a:pt x="1618" y="696"/>
                    <a:pt x="1686" y="688"/>
                  </a:cubicBezTo>
                  <a:cubicBezTo>
                    <a:pt x="1754" y="680"/>
                    <a:pt x="1829" y="681"/>
                    <a:pt x="1867" y="643"/>
                  </a:cubicBezTo>
                  <a:cubicBezTo>
                    <a:pt x="1905" y="605"/>
                    <a:pt x="1898" y="521"/>
                    <a:pt x="1913" y="461"/>
                  </a:cubicBezTo>
                  <a:cubicBezTo>
                    <a:pt x="1928" y="401"/>
                    <a:pt x="1973" y="340"/>
                    <a:pt x="1958" y="280"/>
                  </a:cubicBezTo>
                  <a:cubicBezTo>
                    <a:pt x="1943" y="220"/>
                    <a:pt x="1935" y="144"/>
                    <a:pt x="1822" y="99"/>
                  </a:cubicBezTo>
                  <a:close/>
                </a:path>
              </a:pathLst>
            </a:custGeom>
            <a:gradFill rotWithShape="1">
              <a:gsLst>
                <a:gs pos="0">
                  <a:srgbClr val="E2BE8E"/>
                </a:gs>
                <a:gs pos="50000">
                  <a:schemeClr val="bg2"/>
                </a:gs>
                <a:gs pos="100000">
                  <a:srgbClr val="E2BE8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ObliqueTopRight">
                <a:rot lat="18300000" lon="0" rev="0"/>
              </a:camera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E2BE8E"/>
              </a:extrusionClr>
            </a:sp3d>
          </p:spPr>
          <p:txBody>
            <a:bodyPr>
              <a:flatTx/>
            </a:bodyPr>
            <a:lstStyle/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4118" name="Text Box 12"/>
            <p:cNvSpPr txBox="1">
              <a:spLocks noChangeArrowheads="1"/>
            </p:cNvSpPr>
            <p:nvPr/>
          </p:nvSpPr>
          <p:spPr bwMode="auto">
            <a:xfrm>
              <a:off x="1388" y="3067"/>
              <a:ext cx="7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400" b="1">
                  <a:solidFill>
                    <a:srgbClr val="000000"/>
                  </a:solidFill>
                  <a:latin typeface="Arial" charset="0"/>
                  <a:cs typeface="Arial"/>
                </a:rPr>
                <a:t>Cluster</a:t>
              </a:r>
            </a:p>
            <a:p>
              <a:pPr algn="ctr" eaLnBrk="0" hangingPunct="0"/>
              <a:r>
                <a:rPr lang="fr-FR" sz="2400" b="1">
                  <a:solidFill>
                    <a:srgbClr val="000000"/>
                  </a:solidFill>
                  <a:latin typeface="Arial" charset="0"/>
                  <a:cs typeface="Arial"/>
                </a:rPr>
                <a:t>4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952625" y="2343154"/>
            <a:ext cx="2603500" cy="2855913"/>
            <a:chOff x="407" y="1476"/>
            <a:chExt cx="1640" cy="1799"/>
          </a:xfrm>
        </p:grpSpPr>
        <p:sp>
          <p:nvSpPr>
            <p:cNvPr id="48142" name="Freeform 14"/>
            <p:cNvSpPr>
              <a:spLocks/>
            </p:cNvSpPr>
            <p:nvPr/>
          </p:nvSpPr>
          <p:spPr bwMode="auto">
            <a:xfrm>
              <a:off x="407" y="1476"/>
              <a:ext cx="1640" cy="1799"/>
            </a:xfrm>
            <a:custGeom>
              <a:avLst/>
              <a:gdLst/>
              <a:ahLst/>
              <a:cxnLst>
                <a:cxn ang="0">
                  <a:pos x="1149" y="227"/>
                </a:cxn>
                <a:cxn ang="0">
                  <a:pos x="196" y="227"/>
                </a:cxn>
                <a:cxn ang="0">
                  <a:pos x="106" y="1587"/>
                </a:cxn>
                <a:cxn ang="0">
                  <a:pos x="831" y="1497"/>
                </a:cxn>
                <a:cxn ang="0">
                  <a:pos x="1376" y="1633"/>
                </a:cxn>
                <a:cxn ang="0">
                  <a:pos x="1285" y="1089"/>
                </a:cxn>
                <a:cxn ang="0">
                  <a:pos x="1602" y="816"/>
                </a:cxn>
                <a:cxn ang="0">
                  <a:pos x="1512" y="408"/>
                </a:cxn>
                <a:cxn ang="0">
                  <a:pos x="1149" y="227"/>
                </a:cxn>
              </a:cxnLst>
              <a:rect l="0" t="0" r="r" b="b"/>
              <a:pathLst>
                <a:path w="1640" h="1799">
                  <a:moveTo>
                    <a:pt x="1149" y="227"/>
                  </a:moveTo>
                  <a:cubicBezTo>
                    <a:pt x="930" y="197"/>
                    <a:pt x="370" y="0"/>
                    <a:pt x="196" y="227"/>
                  </a:cubicBezTo>
                  <a:cubicBezTo>
                    <a:pt x="22" y="454"/>
                    <a:pt x="0" y="1375"/>
                    <a:pt x="106" y="1587"/>
                  </a:cubicBezTo>
                  <a:cubicBezTo>
                    <a:pt x="212" y="1799"/>
                    <a:pt x="619" y="1489"/>
                    <a:pt x="831" y="1497"/>
                  </a:cubicBezTo>
                  <a:cubicBezTo>
                    <a:pt x="1043" y="1505"/>
                    <a:pt x="1300" y="1701"/>
                    <a:pt x="1376" y="1633"/>
                  </a:cubicBezTo>
                  <a:cubicBezTo>
                    <a:pt x="1452" y="1565"/>
                    <a:pt x="1247" y="1225"/>
                    <a:pt x="1285" y="1089"/>
                  </a:cubicBezTo>
                  <a:cubicBezTo>
                    <a:pt x="1323" y="953"/>
                    <a:pt x="1564" y="930"/>
                    <a:pt x="1602" y="816"/>
                  </a:cubicBezTo>
                  <a:cubicBezTo>
                    <a:pt x="1640" y="702"/>
                    <a:pt x="1587" y="506"/>
                    <a:pt x="1512" y="408"/>
                  </a:cubicBezTo>
                  <a:cubicBezTo>
                    <a:pt x="1437" y="310"/>
                    <a:pt x="1368" y="257"/>
                    <a:pt x="1149" y="2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20099999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4116" name="Text Box 15"/>
            <p:cNvSpPr txBox="1">
              <a:spLocks noChangeArrowheads="1"/>
            </p:cNvSpPr>
            <p:nvPr/>
          </p:nvSpPr>
          <p:spPr bwMode="auto">
            <a:xfrm>
              <a:off x="751" y="2160"/>
              <a:ext cx="7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400" b="1">
                  <a:solidFill>
                    <a:srgbClr val="000000"/>
                  </a:solidFill>
                  <a:latin typeface="Arial" charset="0"/>
                  <a:cs typeface="Arial"/>
                </a:rPr>
                <a:t>Cluster</a:t>
              </a:r>
            </a:p>
            <a:p>
              <a:pPr algn="ctr" eaLnBrk="0" hangingPunct="0"/>
              <a:r>
                <a:rPr lang="fr-FR" sz="2400" b="1">
                  <a:solidFill>
                    <a:srgbClr val="000000"/>
                  </a:solidFill>
                  <a:latin typeface="Arial" charset="0"/>
                  <a:cs typeface="Arial"/>
                </a:rPr>
                <a:t>1</a:t>
              </a:r>
            </a:p>
          </p:txBody>
        </p:sp>
      </p:grpSp>
      <p:sp>
        <p:nvSpPr>
          <p:cNvPr id="4104" name="Line 16"/>
          <p:cNvSpPr>
            <a:spLocks noChangeShapeType="1"/>
          </p:cNvSpPr>
          <p:nvPr/>
        </p:nvSpPr>
        <p:spPr bwMode="auto">
          <a:xfrm>
            <a:off x="1808163" y="2320925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05" name="Line 17"/>
          <p:cNvSpPr>
            <a:spLocks noChangeShapeType="1"/>
          </p:cNvSpPr>
          <p:nvPr/>
        </p:nvSpPr>
        <p:spPr bwMode="auto">
          <a:xfrm>
            <a:off x="3060703" y="1071563"/>
            <a:ext cx="3960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06" name="Line 18"/>
          <p:cNvSpPr>
            <a:spLocks noChangeShapeType="1"/>
          </p:cNvSpPr>
          <p:nvPr/>
        </p:nvSpPr>
        <p:spPr bwMode="auto">
          <a:xfrm>
            <a:off x="1841503" y="6021388"/>
            <a:ext cx="3960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07" name="Line 19"/>
          <p:cNvSpPr>
            <a:spLocks noChangeShapeType="1"/>
          </p:cNvSpPr>
          <p:nvPr/>
        </p:nvSpPr>
        <p:spPr bwMode="auto">
          <a:xfrm>
            <a:off x="1808163" y="2324100"/>
            <a:ext cx="25400" cy="369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08" name="Line 20"/>
          <p:cNvSpPr>
            <a:spLocks noChangeShapeType="1"/>
          </p:cNvSpPr>
          <p:nvPr/>
        </p:nvSpPr>
        <p:spPr bwMode="auto">
          <a:xfrm>
            <a:off x="5807077" y="2314575"/>
            <a:ext cx="25400" cy="369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09" name="Line 21"/>
          <p:cNvSpPr>
            <a:spLocks noChangeShapeType="1"/>
          </p:cNvSpPr>
          <p:nvPr/>
        </p:nvSpPr>
        <p:spPr bwMode="auto">
          <a:xfrm>
            <a:off x="7031040" y="1125543"/>
            <a:ext cx="25400" cy="3697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10" name="Line 22"/>
          <p:cNvSpPr>
            <a:spLocks noChangeShapeType="1"/>
          </p:cNvSpPr>
          <p:nvPr/>
        </p:nvSpPr>
        <p:spPr bwMode="auto">
          <a:xfrm flipV="1">
            <a:off x="1833565" y="1087438"/>
            <a:ext cx="1223962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11" name="Line 23"/>
          <p:cNvSpPr>
            <a:spLocks noChangeShapeType="1"/>
          </p:cNvSpPr>
          <p:nvPr/>
        </p:nvSpPr>
        <p:spPr bwMode="auto">
          <a:xfrm flipV="1">
            <a:off x="5807076" y="1125538"/>
            <a:ext cx="1223963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12" name="Line 24"/>
          <p:cNvSpPr>
            <a:spLocks noChangeShapeType="1"/>
          </p:cNvSpPr>
          <p:nvPr/>
        </p:nvSpPr>
        <p:spPr bwMode="auto">
          <a:xfrm flipV="1">
            <a:off x="5853113" y="4762505"/>
            <a:ext cx="1223962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4113" name="Text Box 25"/>
          <p:cNvSpPr txBox="1">
            <a:spLocks noChangeArrowheads="1"/>
          </p:cNvSpPr>
          <p:nvPr/>
        </p:nvSpPr>
        <p:spPr bwMode="auto">
          <a:xfrm>
            <a:off x="7321553" y="1268413"/>
            <a:ext cx="331152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Arial"/>
              </a:rPr>
              <a:t>Molecules are considered as vectors in the space of descriptors (« chemical » space).</a:t>
            </a:r>
          </a:p>
          <a:p>
            <a:pPr eaLnBrk="0" hangingPunct="0"/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cs typeface="Arial"/>
            </a:endParaRPr>
          </a:p>
          <a:p>
            <a:pPr eaLnBrk="0" hangingPunct="0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Arial"/>
              </a:rPr>
              <a:t>Dimensions of this space correspond to the number of descriptors.</a:t>
            </a:r>
          </a:p>
          <a:p>
            <a:pPr eaLnBrk="0" hangingPunct="0"/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cs typeface="Arial"/>
            </a:endParaRPr>
          </a:p>
          <a:p>
            <a:pPr eaLnBrk="0" hangingPunct="0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Arial"/>
              </a:rPr>
              <a:t>Clustering methods are employed to analyze distances between compounds and identify clusters.</a:t>
            </a:r>
          </a:p>
        </p:txBody>
      </p:sp>
      <p:sp>
        <p:nvSpPr>
          <p:cNvPr id="4114" name="Text Box 26"/>
          <p:cNvSpPr txBox="1">
            <a:spLocks noChangeArrowheads="1"/>
          </p:cNvSpPr>
          <p:nvPr/>
        </p:nvSpPr>
        <p:spPr bwMode="auto">
          <a:xfrm>
            <a:off x="1516065" y="-73024"/>
            <a:ext cx="9117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/>
                <a:sym typeface="Wingdings" pitchFamily="2" charset="2"/>
              </a:rPr>
              <a:t>Molecules may form clusters</a:t>
            </a:r>
          </a:p>
          <a:p>
            <a:pPr eaLnBrk="0" hangingPunct="0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/>
                <a:sym typeface="Wingdings" pitchFamily="2" charset="2"/>
              </a:rPr>
              <a:t> in chemical space</a:t>
            </a:r>
          </a:p>
        </p:txBody>
      </p:sp>
    </p:spTree>
    <p:extLst>
      <p:ext uri="{BB962C8B-B14F-4D97-AF65-F5344CB8AC3E}">
        <p14:creationId xmlns:p14="http://schemas.microsoft.com/office/powerpoint/2010/main" val="115152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953-7D08-F963-CAA7-29E27DFD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350" y="0"/>
            <a:ext cx="4609606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Activity Cliffs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FD5C267-47EA-DAF0-32A2-58DB8A9E4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859E884-3436-69A8-5F49-6B5638923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76E1F-A512-5173-1E5E-A735609C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5" y="765067"/>
            <a:ext cx="8119482" cy="5643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DF536-BEDB-BE5B-CD54-6B57382E74F6}"/>
              </a:ext>
            </a:extLst>
          </p:cNvPr>
          <p:cNvSpPr txBox="1"/>
          <p:nvPr/>
        </p:nvSpPr>
        <p:spPr>
          <a:xfrm>
            <a:off x="6521533" y="65055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sng" dirty="0" err="1">
                <a:solidFill>
                  <a:srgbClr val="009999"/>
                </a:solidFill>
                <a:effectLst/>
                <a:highlight>
                  <a:srgbClr val="FFFFFF"/>
                </a:highlight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Stumpfe</a:t>
            </a:r>
            <a:r>
              <a:rPr lang="en-US" sz="1400" b="0" i="0" u="sng" dirty="0">
                <a:solidFill>
                  <a:srgbClr val="009999"/>
                </a:solidFill>
                <a:effectLst/>
                <a:highlight>
                  <a:srgbClr val="FFFFFF"/>
                </a:highlight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al, ACS </a:t>
            </a:r>
            <a:r>
              <a:rPr lang="en-US" sz="1400" b="0" i="0" u="sng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Omega.</a:t>
            </a:r>
            <a:r>
              <a:rPr lang="en-US" sz="1400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Helvetica Neue"/>
              </a:rPr>
              <a:t> 2019 Sep 10; 4(11): 14360–14368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81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E98AF96-3D60-540C-FB87-4FAB64E4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26" y="58993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167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33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49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664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</a:rPr>
              <a:t>Key take aways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E1B9CF-30D6-ECAA-FFC6-B93130350BA4}"/>
                  </a:ext>
                </a:extLst>
              </p14:cNvPr>
              <p14:cNvContentPartPr/>
              <p14:nvPr/>
            </p14:nvContentPartPr>
            <p14:xfrm>
              <a:off x="1568694" y="194049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E1B9CF-30D6-ECAA-FFC6-B93130350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054" y="19314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7D7E20-884E-740A-A643-18A9BE0F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searching is a fundamental concept in cheminformatics involved in practically any study</a:t>
            </a:r>
          </a:p>
          <a:p>
            <a:r>
              <a:rPr lang="en-GB" altLang="en-US" dirty="0"/>
              <a:t>S</a:t>
            </a:r>
            <a:r>
              <a:rPr lang="en-GB" altLang="en-US" sz="3200" dirty="0"/>
              <a:t>imilarity can be measured with respect to many different types of structure descriptors; none of these is “best”</a:t>
            </a:r>
          </a:p>
          <a:p>
            <a:r>
              <a:rPr lang="en-GB" dirty="0"/>
              <a:t>Multiple similarity metrics exist; should be evaluated in the context of the “target property”</a:t>
            </a:r>
          </a:p>
          <a:p>
            <a:r>
              <a:rPr lang="en-GB" dirty="0"/>
              <a:t>Activity cliffs represent one of the most inexplicable concepts </a:t>
            </a:r>
            <a:r>
              <a:rPr lang="en-GB"/>
              <a:t>in cheminformatics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"/>
          <p:cNvSpPr>
            <a:spLocks noChangeArrowheads="1"/>
          </p:cNvSpPr>
          <p:nvPr/>
        </p:nvSpPr>
        <p:spPr bwMode="auto">
          <a:xfrm>
            <a:off x="5207001" y="1"/>
            <a:ext cx="5508625" cy="67421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1" y="1"/>
            <a:ext cx="8715375" cy="68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1738313" y="5546726"/>
            <a:ext cx="8786812" cy="13112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defRPr/>
            </a:pPr>
            <a:r>
              <a:rPr lang="en-GB" sz="2800" i="1" dirty="0" err="1">
                <a:solidFill>
                  <a:srgbClr val="FFFF00"/>
                </a:solidFill>
                <a:latin typeface="+mj-lt"/>
              </a:rPr>
              <a:t>Cheminformatics</a:t>
            </a:r>
            <a:r>
              <a:rPr lang="en-GB" sz="2800" dirty="0">
                <a:solidFill>
                  <a:srgbClr val="FFFF00"/>
                </a:solidFill>
                <a:latin typeface="+mj-lt"/>
              </a:rPr>
              <a:t> is the field dealing with molecular objects in multidimensional chemical space defined by descriptors.     	        				      	</a:t>
            </a:r>
            <a:endParaRPr lang="fr-FR" sz="2000" i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61806" y="3000372"/>
            <a:ext cx="857256" cy="857256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3975" y="3154364"/>
            <a:ext cx="5461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18"/>
          <p:cNvSpPr/>
          <p:nvPr/>
        </p:nvSpPr>
        <p:spPr>
          <a:xfrm>
            <a:off x="7739074" y="2714620"/>
            <a:ext cx="857256" cy="857256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 rot="20070650">
            <a:off x="2646523" y="675055"/>
            <a:ext cx="642942" cy="714380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86790" y="2412294"/>
            <a:ext cx="428628" cy="428628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90632" y="4839472"/>
            <a:ext cx="571504" cy="57150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24562" y="4071942"/>
            <a:ext cx="428628" cy="428628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67636" y="1357298"/>
            <a:ext cx="857256" cy="857256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 rot="20070650">
            <a:off x="2360771" y="1317999"/>
            <a:ext cx="642942" cy="714380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24562" y="1643050"/>
            <a:ext cx="571504" cy="57150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563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3163" y="1455739"/>
            <a:ext cx="4111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8439" y="820738"/>
            <a:ext cx="4333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3514" y="1519238"/>
            <a:ext cx="6429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5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72413" y="2867025"/>
            <a:ext cx="60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6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0" y="1724025"/>
            <a:ext cx="3937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7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92775" y="2438400"/>
            <a:ext cx="211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8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05326" y="4956176"/>
            <a:ext cx="3397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9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1" y="4117975"/>
            <a:ext cx="282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Oval 24"/>
          <p:cNvSpPr/>
          <p:nvPr/>
        </p:nvSpPr>
        <p:spPr>
          <a:xfrm>
            <a:off x="4381488" y="3143248"/>
            <a:ext cx="214314" cy="21431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57296" y="2403150"/>
            <a:ext cx="214314" cy="21431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96198" y="4429132"/>
            <a:ext cx="214314" cy="21431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81620" y="1518462"/>
            <a:ext cx="214314" cy="21431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80556" y="5072074"/>
            <a:ext cx="214314" cy="21431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66308" y="3152392"/>
            <a:ext cx="214314" cy="214314"/>
          </a:xfrm>
          <a:prstGeom prst="ellipse">
            <a:avLst/>
          </a:prstGeom>
          <a:solidFill>
            <a:schemeClr val="accent3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2"/>
          <p:cNvSpPr txBox="1">
            <a:spLocks noChangeArrowheads="1"/>
          </p:cNvSpPr>
          <p:nvPr/>
        </p:nvSpPr>
        <p:spPr bwMode="auto">
          <a:xfrm>
            <a:off x="1471543" y="-19987"/>
            <a:ext cx="45784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/>
              </a:rPr>
              <a:t>Structure representation</a:t>
            </a:r>
          </a:p>
        </p:txBody>
      </p:sp>
      <p:pic>
        <p:nvPicPr>
          <p:cNvPr id="16388" name="Picture 4" descr="m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6277" y="620718"/>
            <a:ext cx="273685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971878" y="668364"/>
            <a:ext cx="1460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>
                <a:latin typeface="Arial" charset="0"/>
                <a:cs typeface="Arial"/>
              </a:rPr>
              <a:t>naphtalen-1-amine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24078" y="3141677"/>
            <a:ext cx="2352670" cy="3702049"/>
            <a:chOff x="364" y="2069"/>
            <a:chExt cx="1482" cy="2332"/>
          </a:xfrm>
        </p:grpSpPr>
        <p:pic>
          <p:nvPicPr>
            <p:cNvPr id="16400" name="Picture 7" descr="Cpd_mo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1" y="2798"/>
              <a:ext cx="1361" cy="1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1" name="Text Box 8"/>
            <p:cNvSpPr txBox="1">
              <a:spLocks noChangeArrowheads="1"/>
            </p:cNvSpPr>
            <p:nvPr/>
          </p:nvSpPr>
          <p:spPr bwMode="auto">
            <a:xfrm>
              <a:off x="364" y="3916"/>
              <a:ext cx="148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200" dirty="0" err="1">
                  <a:latin typeface="Arial" charset="0"/>
                  <a:cs typeface="Arial"/>
                </a:rPr>
                <a:t>Viewed</a:t>
              </a:r>
              <a:r>
                <a:rPr lang="fr-FR" sz="2200" dirty="0">
                  <a:latin typeface="Arial" charset="0"/>
                  <a:cs typeface="Arial"/>
                </a:rPr>
                <a:t> by</a:t>
              </a:r>
            </a:p>
            <a:p>
              <a:pPr algn="ctr" eaLnBrk="0" hangingPunct="0"/>
              <a:r>
                <a:rPr lang="fr-FR" sz="2200" dirty="0" err="1">
                  <a:latin typeface="Arial" charset="0"/>
                  <a:cs typeface="Arial"/>
                </a:rPr>
                <a:t>another</a:t>
              </a:r>
              <a:r>
                <a:rPr lang="fr-FR" sz="2200" dirty="0">
                  <a:latin typeface="Arial" charset="0"/>
                  <a:cs typeface="Arial"/>
                </a:rPr>
                <a:t> </a:t>
              </a:r>
              <a:r>
                <a:rPr lang="fr-FR" sz="2200" dirty="0" err="1">
                  <a:latin typeface="Arial" charset="0"/>
                  <a:cs typeface="Arial"/>
                </a:rPr>
                <a:t>molecule</a:t>
              </a:r>
              <a:endParaRPr lang="fr-FR" sz="2200" dirty="0">
                <a:latin typeface="Arial" charset="0"/>
                <a:cs typeface="Arial"/>
              </a:endParaRPr>
            </a:p>
          </p:txBody>
        </p:sp>
        <p:sp>
          <p:nvSpPr>
            <p:cNvPr id="16402" name="Line 9"/>
            <p:cNvSpPr>
              <a:spLocks noChangeShapeType="1"/>
            </p:cNvSpPr>
            <p:nvPr/>
          </p:nvSpPr>
          <p:spPr bwMode="auto">
            <a:xfrm flipH="1">
              <a:off x="1292" y="2069"/>
              <a:ext cx="227" cy="635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/>
              <a:endParaRPr lang="en-US" sz="2400">
                <a:solidFill>
                  <a:srgbClr val="000000"/>
                </a:solidFill>
                <a:latin typeface="Arial" charset="0"/>
                <a:cs typeface="Arial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72046" y="2997215"/>
            <a:ext cx="2897187" cy="3522663"/>
            <a:chOff x="2109" y="1888"/>
            <a:chExt cx="1825" cy="2219"/>
          </a:xfrm>
        </p:grpSpPr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2109" y="3838"/>
              <a:ext cx="18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fr-FR" sz="2200" dirty="0" err="1">
                  <a:latin typeface="Arial" charset="0"/>
                  <a:cs typeface="Arial"/>
                </a:rPr>
                <a:t>Viewed</a:t>
              </a:r>
              <a:r>
                <a:rPr lang="fr-FR" sz="2200" dirty="0">
                  <a:latin typeface="Arial" charset="0"/>
                  <a:cs typeface="Arial"/>
                </a:rPr>
                <a:t> by </a:t>
              </a:r>
              <a:r>
                <a:rPr lang="fr-FR" sz="2200" dirty="0" err="1">
                  <a:latin typeface="Arial" charset="0"/>
                  <a:cs typeface="Arial"/>
                </a:rPr>
                <a:t>chemists</a:t>
              </a:r>
              <a:endParaRPr lang="fr-FR" sz="2200" dirty="0">
                <a:latin typeface="Arial" charset="0"/>
                <a:cs typeface="Arial"/>
              </a:endParaRP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200" y="1888"/>
              <a:ext cx="1542" cy="1996"/>
              <a:chOff x="2200" y="1888"/>
              <a:chExt cx="1542" cy="1996"/>
            </a:xfrm>
          </p:grpSpPr>
          <p:pic>
            <p:nvPicPr>
              <p:cNvPr id="16398" name="Picture 13" descr="Cpd_chemists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00" y="2573"/>
                <a:ext cx="1542" cy="1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399" name="Line 14"/>
              <p:cNvSpPr>
                <a:spLocks noChangeShapeType="1"/>
              </p:cNvSpPr>
              <p:nvPr/>
            </p:nvSpPr>
            <p:spPr bwMode="auto">
              <a:xfrm>
                <a:off x="2472" y="1888"/>
                <a:ext cx="272" cy="635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0" hangingPunct="0"/>
                <a:endParaRPr lang="en-US" sz="2400">
                  <a:solidFill>
                    <a:srgbClr val="000000"/>
                  </a:solidFill>
                  <a:latin typeface="Arial" charset="0"/>
                  <a:cs typeface="Arial"/>
                </a:endParaRPr>
              </a:p>
            </p:txBody>
          </p:sp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096000" y="2420947"/>
            <a:ext cx="4300538" cy="3073399"/>
            <a:chOff x="2880" y="1525"/>
            <a:chExt cx="2709" cy="1936"/>
          </a:xfrm>
        </p:grpSpPr>
        <p:sp>
          <p:nvSpPr>
            <p:cNvPr id="16393" name="Text Box 16"/>
            <p:cNvSpPr txBox="1">
              <a:spLocks noChangeArrowheads="1"/>
            </p:cNvSpPr>
            <p:nvPr/>
          </p:nvSpPr>
          <p:spPr bwMode="auto">
            <a:xfrm>
              <a:off x="4439" y="2976"/>
              <a:ext cx="94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2200" dirty="0" err="1">
                  <a:latin typeface="Arial" charset="0"/>
                  <a:cs typeface="Arial"/>
                </a:rPr>
                <a:t>Viewed</a:t>
              </a:r>
              <a:r>
                <a:rPr lang="fr-FR" sz="2200" dirty="0">
                  <a:latin typeface="Arial" charset="0"/>
                  <a:cs typeface="Arial"/>
                </a:rPr>
                <a:t> by</a:t>
              </a:r>
            </a:p>
            <a:p>
              <a:pPr algn="ctr" eaLnBrk="0" hangingPunct="0"/>
              <a:r>
                <a:rPr lang="fr-FR" sz="2200" dirty="0">
                  <a:latin typeface="Arial" charset="0"/>
                  <a:cs typeface="Arial"/>
                </a:rPr>
                <a:t>computers</a:t>
              </a:r>
            </a:p>
          </p:txBody>
        </p:sp>
        <p:pic>
          <p:nvPicPr>
            <p:cNvPr id="16394" name="Picture 17" descr="Cpd_graph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59" y="1661"/>
              <a:ext cx="1530" cy="1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5" name="Line 18"/>
            <p:cNvSpPr>
              <a:spLocks noChangeShapeType="1"/>
            </p:cNvSpPr>
            <p:nvPr/>
          </p:nvSpPr>
          <p:spPr bwMode="auto">
            <a:xfrm>
              <a:off x="2880" y="1525"/>
              <a:ext cx="1179" cy="454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hangingPunct="0"/>
              <a:endParaRPr lang="en-US" sz="2400">
                <a:solidFill>
                  <a:srgbClr val="000000"/>
                </a:solidFill>
                <a:latin typeface="Arial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6227" y="2636838"/>
            <a:ext cx="2586038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2">
            <a:extLst>
              <a:ext uri="{FF2B5EF4-FFF2-40B4-BE49-F238E27FC236}">
                <a16:creationId xmlns:a16="http://schemas.microsoft.com/office/drawing/2014/main" id="{7F99280A-60B9-4AFA-BCDE-B6323A49B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071" y="-26980"/>
            <a:ext cx="45784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/>
              </a:rPr>
              <a:t>Structure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49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00833E-6 C -0.00034 -0.00185 -0.00069 -0.00579 -0.00156 -0.00764 C -0.0026 -0.00995 -0.00486 -0.01412 -0.00486 -0.01388 C -0.00503 -0.0155 -0.00503 -0.01712 -0.00555 -0.01851 C -0.0059 -0.01944 -0.00694 -0.01967 -0.00729 -0.02059 C -0.01197 -0.03494 -0.00434 -0.01851 -0.00972 -0.02939 C -0.01197 -0.0398 -0.01319 -0.05183 -0.01788 -0.06062 C -0.01927 -0.06826 -0.02031 -0.0708 -0.02274 -0.07705 C -0.02343 -0.08283 -0.02482 -0.08399 -0.02673 -0.08885 C -0.02934 -0.09556 -0.03107 -0.10273 -0.03333 -0.10944 C -0.03888 -0.12564 -0.04236 -0.14369 -0.04878 -0.15919 C -0.05052 -0.17052 -0.0559 -0.18117 -0.0592 -0.19181 C -0.06093 -0.19783 -0.06041 -0.1976 -0.0625 -0.20269 C -0.06406 -0.20662 -0.06545 -0.21102 -0.06736 -0.21449 C -0.06875 -0.21703 -0.07152 -0.22212 -0.07152 -0.22189 C -0.07343 -0.23114 -0.07031 -0.21865 -0.07465 -0.2286 C -0.07517 -0.22999 -0.075 -0.23161 -0.07552 -0.233 C -0.07656 -0.23531 -0.08125 -0.24318 -0.08281 -0.24595 C -0.08715 -0.25336 -0.08263 -0.24734 -0.08524 -0.25359 C -0.08784 -0.26007 -0.09166 -0.26539 -0.09513 -0.27094 C -0.09843 -0.27603 -0.10121 -0.28344 -0.10555 -0.28714 C -0.10989 -0.295 -0.11562 -0.30125 -0.121 -0.30773 C -0.12534 -0.31282 -0.12951 -0.32046 -0.13489 -0.323 C -0.14097 -0.32902 -0.14704 -0.33758 -0.15451 -0.34035 C -0.15572 -0.34151 -0.15729 -0.3422 -0.1585 -0.34359 C -0.15972 -0.34475 -0.16059 -0.3466 -0.1618 -0.34776 C -0.16753 -0.35308 -0.17552 -0.3584 -0.18229 -0.36187 C -0.18732 -0.36465 -0.19461 -0.36673 -0.19913 -0.37066 C -0.20572 -0.37622 -0.21979 -0.382 -0.2276 -0.38362 C -0.23767 -0.38848 -0.24826 -0.39264 -0.2585 -0.39542 C -0.26979 -0.40329 -0.29218 -0.41069 -0.30486 -0.41277 C -0.38003 -0.41231 -0.41927 -0.41671 -0.47881 -0.40953 C -0.50434 -0.40236 -0.52621 -0.40468 -0.55434 -0.40421 C -0.5592 -0.40329 -0.56336 -0.40167 -0.56822 -0.40097 C -0.57361 -0.39843 -0.57951 -0.39588 -0.58524 -0.3945 C -0.5934 -0.3901 -0.60208 -0.38663 -0.61059 -0.38362 C -0.61423 -0.38223 -0.61666 -0.37853 -0.62031 -0.37714 C -0.62621 -0.37182 -0.63194 -0.36997 -0.63888 -0.36742 C -0.64218 -0.36303 -0.64739 -0.36095 -0.65034 -0.35655 C -0.6526 -0.35331 -0.6552 -0.35053 -0.65763 -0.34776 C -0.65989 -0.34544 -0.66336 -0.31213 -0.66909 -0.3068 " pathEditMode="relative" rAng="0" ptsTypes="fffffffffffffffffffffffffffffffffffffffff">
                                      <p:cBhvr>
                                        <p:cTn id="6" dur="20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00" y="-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08346" y="3716346"/>
            <a:ext cx="302418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fr-FR" sz="2000" dirty="0" err="1">
                <a:latin typeface="Arial" charset="0"/>
                <a:cs typeface="Arial"/>
              </a:rPr>
              <a:t>Molecular</a:t>
            </a:r>
            <a:r>
              <a:rPr lang="fr-FR" sz="2000" dirty="0">
                <a:latin typeface="Arial" charset="0"/>
                <a:cs typeface="Arial"/>
              </a:rPr>
              <a:t> graphs </a:t>
            </a:r>
            <a:r>
              <a:rPr lang="fr-FR" sz="2000" dirty="0" err="1">
                <a:latin typeface="Arial" charset="0"/>
                <a:cs typeface="Arial"/>
              </a:rPr>
              <a:t>allow</a:t>
            </a:r>
            <a:r>
              <a:rPr lang="fr-FR" sz="2000" dirty="0">
                <a:latin typeface="Arial" charset="0"/>
                <a:cs typeface="Arial"/>
              </a:rPr>
              <a:t> the computation of </a:t>
            </a:r>
            <a:r>
              <a:rPr lang="fr-FR" sz="2000" dirty="0" err="1">
                <a:latin typeface="Arial" charset="0"/>
                <a:cs typeface="Arial"/>
              </a:rPr>
              <a:t>numerous</a:t>
            </a:r>
            <a:r>
              <a:rPr lang="fr-FR" sz="2000" dirty="0">
                <a:latin typeface="Arial" charset="0"/>
                <a:cs typeface="Arial"/>
              </a:rPr>
              <a:t> indices to compare </a:t>
            </a:r>
            <a:r>
              <a:rPr lang="fr-FR" sz="2000" dirty="0" err="1">
                <a:latin typeface="Arial" charset="0"/>
                <a:cs typeface="Arial"/>
              </a:rPr>
              <a:t>them</a:t>
            </a:r>
            <a:r>
              <a:rPr lang="fr-FR" sz="2000" dirty="0">
                <a:latin typeface="Arial" charset="0"/>
                <a:cs typeface="Arial"/>
              </a:rPr>
              <a:t> </a:t>
            </a:r>
            <a:r>
              <a:rPr lang="fr-FR" sz="2000" dirty="0" err="1">
                <a:latin typeface="Arial" charset="0"/>
                <a:cs typeface="Arial"/>
              </a:rPr>
              <a:t>quantitatively</a:t>
            </a:r>
            <a:r>
              <a:rPr lang="fr-FR" sz="2000" dirty="0">
                <a:latin typeface="Arial" charset="0"/>
                <a:cs typeface="Arial"/>
              </a:rPr>
              <a:t>.</a:t>
            </a:r>
            <a:endParaRPr lang="en-US" sz="2000" dirty="0">
              <a:latin typeface="Arial" charset="0"/>
              <a:cs typeface="Arial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56138" y="836614"/>
            <a:ext cx="54737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  <a:cs typeface="Arial"/>
              </a:rPr>
              <a:t>Graphs are widely used to represent</a:t>
            </a:r>
          </a:p>
          <a:p>
            <a:pPr eaLnBrk="0" hangingPunct="0"/>
            <a:r>
              <a:rPr lang="en-US" sz="2400" dirty="0">
                <a:latin typeface="Arial" charset="0"/>
                <a:cs typeface="Arial"/>
              </a:rPr>
              <a:t>and differentiate chemical structures,</a:t>
            </a:r>
          </a:p>
          <a:p>
            <a:pPr eaLnBrk="0" hangingPunct="0"/>
            <a:r>
              <a:rPr lang="en-US" sz="2400" dirty="0">
                <a:latin typeface="Arial" charset="0"/>
                <a:cs typeface="Arial"/>
              </a:rPr>
              <a:t>where atoms are vertices and bonds</a:t>
            </a:r>
          </a:p>
          <a:p>
            <a:pPr eaLnBrk="0" hangingPunct="0"/>
            <a:r>
              <a:rPr lang="en-US" sz="2400" dirty="0">
                <a:latin typeface="Arial" charset="0"/>
                <a:cs typeface="Arial"/>
              </a:rPr>
              <a:t>are expressed as edges connecting these vertices.</a:t>
            </a:r>
            <a:r>
              <a:rPr lang="fr-FR" sz="2400" dirty="0">
                <a:latin typeface="Arial" charset="0"/>
                <a:cs typeface="Arial"/>
              </a:rPr>
              <a:t> </a:t>
            </a:r>
            <a:endParaRPr lang="en-US" sz="2400" dirty="0">
              <a:latin typeface="Arial" charset="0"/>
              <a:cs typeface="Arial"/>
            </a:endParaRPr>
          </a:p>
        </p:txBody>
      </p:sp>
      <p:pic>
        <p:nvPicPr>
          <p:cNvPr id="18436" name="Picture 4" descr="mol_file_N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1904" y="3128963"/>
            <a:ext cx="4141788" cy="33956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656139" y="2276490"/>
            <a:ext cx="1368425" cy="576263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296033" y="2741627"/>
            <a:ext cx="165576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  <a:latin typeface="Arial" charset="0"/>
                <a:cs typeface="Arial"/>
              </a:rPr>
              <a:t>MOL File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559800" y="3619501"/>
            <a:ext cx="1097032" cy="4001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FF00"/>
                </a:solidFill>
                <a:latin typeface="Arial" charset="0"/>
                <a:cs typeface="Arial"/>
              </a:rPr>
              <a:t>Vertices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464433" y="5108576"/>
            <a:ext cx="912429" cy="4001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FF00"/>
                </a:solidFill>
                <a:latin typeface="Arial" charset="0"/>
                <a:cs typeface="Arial"/>
              </a:rPr>
              <a:t>Edges</a:t>
            </a: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855" y="476250"/>
            <a:ext cx="2586038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3789363" y="4941888"/>
            <a:ext cx="577850" cy="6477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009775" y="5708650"/>
            <a:ext cx="3605474" cy="523220"/>
          </a:xfrm>
          <a:prstGeom prst="rect">
            <a:avLst/>
          </a:prstGeom>
          <a:solidFill>
            <a:srgbClr val="0080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rgbClr val="FFFF00"/>
                </a:solidFill>
                <a:latin typeface="Arial" charset="0"/>
                <a:cs typeface="Arial"/>
              </a:rPr>
              <a:t>Molecular descriptors</a:t>
            </a:r>
          </a:p>
        </p:txBody>
      </p:sp>
      <p:sp>
        <p:nvSpPr>
          <p:cNvPr id="18444" name="Text Box 22"/>
          <p:cNvSpPr txBox="1">
            <a:spLocks noChangeArrowheads="1"/>
          </p:cNvSpPr>
          <p:nvPr/>
        </p:nvSpPr>
        <p:spPr bwMode="auto">
          <a:xfrm>
            <a:off x="1451071" y="-26980"/>
            <a:ext cx="45784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/>
              </a:rPr>
              <a:t>Structure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2285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7" y="88886"/>
            <a:ext cx="7675857" cy="85725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798A9"/>
                </a:solidFill>
              </a:rPr>
              <a:t>SMILES: a compact way to encode, store, and share chemical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28" y="2259917"/>
            <a:ext cx="7780650" cy="3805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5E7C04-06BC-4AA1-A5DA-078C21EF1ADB}"/>
              </a:ext>
            </a:extLst>
          </p:cNvPr>
          <p:cNvSpPr/>
          <p:nvPr/>
        </p:nvSpPr>
        <p:spPr>
          <a:xfrm>
            <a:off x="2764881" y="1349111"/>
            <a:ext cx="6400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350" dirty="0">
                <a:solidFill>
                  <a:srgbClr val="2D2D8A">
                    <a:lumMod val="50000"/>
                  </a:srgbClr>
                </a:solidFill>
                <a:latin typeface="Arial"/>
                <a:cs typeface="Arial"/>
              </a:rPr>
              <a:t>SMILES – (</a:t>
            </a:r>
            <a:r>
              <a:rPr lang="en-US" sz="1350" b="1" dirty="0">
                <a:solidFill>
                  <a:srgbClr val="2D2D8A">
                    <a:lumMod val="50000"/>
                  </a:srgbClr>
                </a:solidFill>
                <a:latin typeface="Arial"/>
                <a:cs typeface="Arial"/>
              </a:rPr>
              <a:t>simplified molecular-input line-entry system</a:t>
            </a:r>
            <a:r>
              <a:rPr lang="en-US" sz="1350" dirty="0">
                <a:solidFill>
                  <a:srgbClr val="2D2D8A">
                    <a:lumMod val="50000"/>
                  </a:srgbClr>
                </a:solidFill>
                <a:latin typeface="Arial"/>
                <a:cs typeface="Arial"/>
              </a:rPr>
              <a:t>) is a sequence of characters then encodes the molecular graph; one sequence = one molecule</a:t>
            </a:r>
            <a:endParaRPr lang="en-US" sz="13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355" y="177968"/>
            <a:ext cx="7656811" cy="85725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798A9"/>
                </a:solidFill>
              </a:rPr>
              <a:t>Representation of molecules by SMILES (Simplified molecular-input line-entry system)</a:t>
            </a:r>
          </a:p>
        </p:txBody>
      </p:sp>
      <p:sp>
        <p:nvSpPr>
          <p:cNvPr id="3" name="Rectangle 2"/>
          <p:cNvSpPr/>
          <p:nvPr/>
        </p:nvSpPr>
        <p:spPr>
          <a:xfrm>
            <a:off x="5822794" y="6430072"/>
            <a:ext cx="526337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srgbClr val="000000"/>
                </a:solidFill>
                <a:latin typeface="Arial"/>
                <a:cs typeface="Arial"/>
              </a:rPr>
              <a:t>https://commons.wikimedia.org/w/index.php?curid=2556784</a:t>
            </a:r>
          </a:p>
        </p:txBody>
      </p:sp>
      <p:pic>
        <p:nvPicPr>
          <p:cNvPr id="7170" name="Picture 2" descr="Image result for representation of molecules by sm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688" y="1651453"/>
            <a:ext cx="5350761" cy="271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2ED53A-2896-4693-AB87-F6841E1B93ED}"/>
              </a:ext>
            </a:extLst>
          </p:cNvPr>
          <p:cNvSpPr txBox="1">
            <a:spLocks/>
          </p:cNvSpPr>
          <p:nvPr/>
        </p:nvSpPr>
        <p:spPr>
          <a:xfrm>
            <a:off x="2006340" y="5344153"/>
            <a:ext cx="8724585" cy="8572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1798A9"/>
                </a:solidFill>
              </a:rPr>
              <a:t>NB: SMILES is c compact way to encode molecular structure. SMILES are </a:t>
            </a:r>
            <a:r>
              <a:rPr lang="en-US" u="sng" kern="0" dirty="0">
                <a:solidFill>
                  <a:srgbClr val="1798A9"/>
                </a:solidFill>
              </a:rPr>
              <a:t>not</a:t>
            </a:r>
            <a:r>
              <a:rPr lang="en-US" kern="0" dirty="0">
                <a:solidFill>
                  <a:srgbClr val="1798A9"/>
                </a:solidFill>
              </a:rPr>
              <a:t> molecular descriptors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51302198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r Alex ACS_Boston_1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2010</Words>
  <Application>Microsoft Office PowerPoint</Application>
  <PresentationFormat>Widescreen</PresentationFormat>
  <Paragraphs>327</Paragraphs>
  <Slides>35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MS PGothic</vt:lpstr>
      <vt:lpstr>Arial</vt:lpstr>
      <vt:lpstr>Calibri</vt:lpstr>
      <vt:lpstr>Georgia</vt:lpstr>
      <vt:lpstr>Helvetica Neue</vt:lpstr>
      <vt:lpstr>Nunito</vt:lpstr>
      <vt:lpstr>Symbol</vt:lpstr>
      <vt:lpstr>Times New Roman</vt:lpstr>
      <vt:lpstr>Wingdings</vt:lpstr>
      <vt:lpstr>Modèle par défaut</vt:lpstr>
      <vt:lpstr>1_Modèle par défaut</vt:lpstr>
      <vt:lpstr>for Alex ACS_Boston_15</vt:lpstr>
      <vt:lpstr>ISIS/Draw Sketch</vt:lpstr>
      <vt:lpstr>Equation</vt:lpstr>
      <vt:lpstr>CS ChemDraw Drawing</vt:lpstr>
      <vt:lpstr>SmartDraw</vt:lpstr>
      <vt:lpstr>Image bitmap</vt:lpstr>
      <vt:lpstr>PowerPoint Presentation</vt:lpstr>
      <vt:lpstr>Major theoretical concepts concerning  molecular structure representation</vt:lpstr>
      <vt:lpstr>Chem[o]informatics</vt:lpstr>
      <vt:lpstr>PowerPoint Presentation</vt:lpstr>
      <vt:lpstr>PowerPoint Presentation</vt:lpstr>
      <vt:lpstr>PowerPoint Presentation</vt:lpstr>
      <vt:lpstr>PowerPoint Presentation</vt:lpstr>
      <vt:lpstr>SMILES: a compact way to encode, store, and share chemical data</vt:lpstr>
      <vt:lpstr>Representation of molecules by SMILES (Simplified molecular-input line-entry system)</vt:lpstr>
      <vt:lpstr>SMILES (or graphs) should be transformed into molecular descriptors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Chemical Similarity Searching</vt:lpstr>
      <vt:lpstr>Chemical Similarity</vt:lpstr>
      <vt:lpstr>Equivalence</vt:lpstr>
      <vt:lpstr>Similarity using fingerprints</vt:lpstr>
      <vt:lpstr>Tanimoto coefficient</vt:lpstr>
      <vt:lpstr>Similarity Searching against databases </vt:lpstr>
      <vt:lpstr>Similarity as Euclidean distance between molecules. </vt:lpstr>
      <vt:lpstr>Compounds represented by vectors  in a multidimensional descriptor space </vt:lpstr>
      <vt:lpstr>PowerPoint Presentation</vt:lpstr>
      <vt:lpstr>PowerPoint Presentation</vt:lpstr>
      <vt:lpstr>Activity Cliffs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Tropsha, Alexander</dc:creator>
  <cp:lastModifiedBy>Tropsha, Alexander</cp:lastModifiedBy>
  <cp:revision>104</cp:revision>
  <dcterms:created xsi:type="dcterms:W3CDTF">2015-06-01T21:49:46Z</dcterms:created>
  <dcterms:modified xsi:type="dcterms:W3CDTF">2024-08-28T00:59:54Z</dcterms:modified>
</cp:coreProperties>
</file>