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6"/>
  </p:notesMasterIdLst>
  <p:sldIdLst>
    <p:sldId id="431" r:id="rId2"/>
    <p:sldId id="524" r:id="rId3"/>
    <p:sldId id="325" r:id="rId4"/>
    <p:sldId id="478" r:id="rId5"/>
    <p:sldId id="571" r:id="rId6"/>
    <p:sldId id="589" r:id="rId7"/>
    <p:sldId id="554" r:id="rId8"/>
    <p:sldId id="586" r:id="rId9"/>
    <p:sldId id="583" r:id="rId10"/>
    <p:sldId id="577" r:id="rId11"/>
    <p:sldId id="440" r:id="rId12"/>
    <p:sldId id="567" r:id="rId13"/>
    <p:sldId id="566" r:id="rId14"/>
    <p:sldId id="568" r:id="rId15"/>
    <p:sldId id="592" r:id="rId16"/>
    <p:sldId id="494" r:id="rId17"/>
    <p:sldId id="5807" r:id="rId18"/>
    <p:sldId id="580" r:id="rId19"/>
    <p:sldId id="485" r:id="rId20"/>
    <p:sldId id="492" r:id="rId21"/>
    <p:sldId id="442" r:id="rId22"/>
    <p:sldId id="787" r:id="rId23"/>
    <p:sldId id="443" r:id="rId24"/>
    <p:sldId id="790" r:id="rId25"/>
    <p:sldId id="605" r:id="rId26"/>
    <p:sldId id="624" r:id="rId27"/>
    <p:sldId id="608" r:id="rId28"/>
    <p:sldId id="574" r:id="rId29"/>
    <p:sldId id="489" r:id="rId30"/>
    <p:sldId id="486" r:id="rId31"/>
    <p:sldId id="445" r:id="rId32"/>
    <p:sldId id="609" r:id="rId33"/>
    <p:sldId id="611" r:id="rId34"/>
    <p:sldId id="444" r:id="rId35"/>
    <p:sldId id="575" r:id="rId36"/>
    <p:sldId id="801" r:id="rId37"/>
    <p:sldId id="370" r:id="rId38"/>
    <p:sldId id="371" r:id="rId39"/>
    <p:sldId id="581" r:id="rId40"/>
    <p:sldId id="576" r:id="rId41"/>
    <p:sldId id="573" r:id="rId42"/>
    <p:sldId id="615" r:id="rId43"/>
    <p:sldId id="805" r:id="rId44"/>
    <p:sldId id="7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798A9"/>
    <a:srgbClr val="B90000"/>
    <a:srgbClr val="FFFDA9"/>
    <a:srgbClr val="FFFD78"/>
    <a:srgbClr val="FFFC00"/>
    <a:srgbClr val="F5EE00"/>
    <a:srgbClr val="666699"/>
    <a:srgbClr val="00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70786" autoAdjust="0"/>
  </p:normalViewPr>
  <p:slideViewPr>
    <p:cSldViewPr>
      <p:cViewPr varScale="1">
        <p:scale>
          <a:sx n="75" d="100"/>
          <a:sy n="75" d="100"/>
        </p:scale>
        <p:origin x="828" y="36"/>
      </p:cViewPr>
      <p:guideLst>
        <p:guide orient="horz" pos="2160"/>
        <p:guide pos="3840"/>
      </p:guideLst>
    </p:cSldViewPr>
  </p:slideViewPr>
  <p:notesTextViewPr>
    <p:cViewPr>
      <p:scale>
        <a:sx n="3" d="2"/>
        <a:sy n="3" d="2"/>
      </p:scale>
      <p:origin x="0" y="0"/>
    </p:cViewPr>
  </p:notesTextViewPr>
  <p:sorterViewPr>
    <p:cViewPr varScale="1">
      <p:scale>
        <a:sx n="1" d="1"/>
        <a:sy n="1" d="1"/>
      </p:scale>
      <p:origin x="0" y="-97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D:\Downloads\AID_884_datatable_a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wnloads\AID_884_datatable_all.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SID_</a:t>
            </a:r>
            <a:r>
              <a:rPr lang="he-IL" sz="1400" b="0" i="0" u="none" strike="noStrike" baseline="0">
                <a:effectLst/>
              </a:rPr>
              <a:t>11111504</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Sheet1!$A$1:$A$7</c:f>
              <c:numCache>
                <c:formatCode>General</c:formatCode>
                <c:ptCount val="7"/>
                <c:pt idx="0">
                  <c:v>1</c:v>
                </c:pt>
                <c:pt idx="1">
                  <c:v>2</c:v>
                </c:pt>
                <c:pt idx="2">
                  <c:v>3</c:v>
                </c:pt>
                <c:pt idx="3">
                  <c:v>4</c:v>
                </c:pt>
                <c:pt idx="4">
                  <c:v>5</c:v>
                </c:pt>
                <c:pt idx="5">
                  <c:v>6</c:v>
                </c:pt>
                <c:pt idx="6">
                  <c:v>7</c:v>
                </c:pt>
              </c:numCache>
            </c:numRef>
          </c:xVal>
          <c:yVal>
            <c:numRef>
              <c:f>Sheet1!$B$1:$B$7</c:f>
              <c:numCache>
                <c:formatCode>General</c:formatCode>
                <c:ptCount val="7"/>
                <c:pt idx="0">
                  <c:v>-16.035499999999999</c:v>
                </c:pt>
                <c:pt idx="1">
                  <c:v>-30.271799999999999</c:v>
                </c:pt>
                <c:pt idx="2">
                  <c:v>-35.888100000000001</c:v>
                </c:pt>
                <c:pt idx="3">
                  <c:v>-25.115500000000001</c:v>
                </c:pt>
                <c:pt idx="4">
                  <c:v>-37.523600000000002</c:v>
                </c:pt>
                <c:pt idx="5">
                  <c:v>-12.763199999999999</c:v>
                </c:pt>
                <c:pt idx="6">
                  <c:v>-40.964300000000001</c:v>
                </c:pt>
              </c:numCache>
            </c:numRef>
          </c:yVal>
          <c:smooth val="0"/>
          <c:extLst>
            <c:ext xmlns:c16="http://schemas.microsoft.com/office/drawing/2014/chart" uri="{C3380CC4-5D6E-409C-BE32-E72D297353CC}">
              <c16:uniqueId val="{00000000-98DD-45A2-81DC-EA2AEB8AA901}"/>
            </c:ext>
          </c:extLst>
        </c:ser>
        <c:dLbls>
          <c:showLegendKey val="0"/>
          <c:showVal val="0"/>
          <c:showCatName val="0"/>
          <c:showSerName val="0"/>
          <c:showPercent val="0"/>
          <c:showBubbleSize val="0"/>
        </c:dLbls>
        <c:axId val="842390952"/>
        <c:axId val="842396832"/>
      </c:scatterChart>
      <c:valAx>
        <c:axId val="842390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396832"/>
        <c:crosses val="autoZero"/>
        <c:crossBetween val="midCat"/>
      </c:valAx>
      <c:valAx>
        <c:axId val="84239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3909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SID_</a:t>
            </a:r>
            <a:r>
              <a:rPr lang="he-IL" sz="1400" b="0" i="0" u="none" strike="noStrike" baseline="0">
                <a:effectLst/>
              </a:rPr>
              <a:t>11113673</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Sheet1!$A$1:$A$13</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xVal>
          <c:yVal>
            <c:numRef>
              <c:f>Sheet1!$C$1:$C$13</c:f>
              <c:numCache>
                <c:formatCode>General</c:formatCode>
                <c:ptCount val="13"/>
                <c:pt idx="0">
                  <c:v>3.5194000000000001</c:v>
                </c:pt>
                <c:pt idx="1">
                  <c:v>3.8889</c:v>
                </c:pt>
                <c:pt idx="2">
                  <c:v>2.3572000000000002</c:v>
                </c:pt>
                <c:pt idx="3">
                  <c:v>1.9798</c:v>
                </c:pt>
                <c:pt idx="4">
                  <c:v>4.1475</c:v>
                </c:pt>
                <c:pt idx="5">
                  <c:v>3.7896999999999998</c:v>
                </c:pt>
                <c:pt idx="6">
                  <c:v>6.8207000000000004</c:v>
                </c:pt>
                <c:pt idx="7">
                  <c:v>5.5911</c:v>
                </c:pt>
                <c:pt idx="8">
                  <c:v>6.3521000000000001</c:v>
                </c:pt>
                <c:pt idx="9">
                  <c:v>4.5834000000000001</c:v>
                </c:pt>
                <c:pt idx="10">
                  <c:v>0.64090000000000003</c:v>
                </c:pt>
                <c:pt idx="11">
                  <c:v>-5.4428999999999998</c:v>
                </c:pt>
                <c:pt idx="12">
                  <c:v>-15.3734</c:v>
                </c:pt>
              </c:numCache>
            </c:numRef>
          </c:yVal>
          <c:smooth val="0"/>
          <c:extLst>
            <c:ext xmlns:c16="http://schemas.microsoft.com/office/drawing/2014/chart" uri="{C3380CC4-5D6E-409C-BE32-E72D297353CC}">
              <c16:uniqueId val="{00000000-851F-4BAA-85EB-583DF1A68DA0}"/>
            </c:ext>
          </c:extLst>
        </c:ser>
        <c:dLbls>
          <c:showLegendKey val="0"/>
          <c:showVal val="0"/>
          <c:showCatName val="0"/>
          <c:showSerName val="0"/>
          <c:showPercent val="0"/>
          <c:showBubbleSize val="0"/>
        </c:dLbls>
        <c:axId val="842399576"/>
        <c:axId val="842395656"/>
      </c:scatterChart>
      <c:valAx>
        <c:axId val="842399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395656"/>
        <c:crosses val="autoZero"/>
        <c:crossBetween val="midCat"/>
      </c:valAx>
      <c:valAx>
        <c:axId val="842395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3995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67E831-4479-974F-948B-45A1CB315EF0}" type="datetimeFigureOut">
              <a:rPr lang="en-US" smtClean="0"/>
              <a:t>9/11/2024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CA44E-EA06-C640-89D0-ABDCE4AD28CE}" type="slidenum">
              <a:rPr lang="en-US" smtClean="0"/>
              <a:t>‹#›</a:t>
            </a:fld>
            <a:endParaRPr lang="en-US"/>
          </a:p>
        </p:txBody>
      </p:sp>
    </p:spTree>
    <p:extLst>
      <p:ext uri="{BB962C8B-B14F-4D97-AF65-F5344CB8AC3E}">
        <p14:creationId xmlns:p14="http://schemas.microsoft.com/office/powerpoint/2010/main" val="1379697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p:spPr>
        <p:txBody>
          <a:bodyPr/>
          <a:lstStyle/>
          <a:p>
            <a:endParaRPr lang="fr-FR" dirty="0"/>
          </a:p>
        </p:txBody>
      </p:sp>
      <p:sp>
        <p:nvSpPr>
          <p:cNvPr id="19460" name="Slide Number Placeholder 3"/>
          <p:cNvSpPr>
            <a:spLocks noGrp="1"/>
          </p:cNvSpPr>
          <p:nvPr>
            <p:ph type="sldNum" sz="quarter" idx="5"/>
          </p:nvPr>
        </p:nvSpPr>
        <p:spPr/>
        <p:txBody>
          <a:bodyPr/>
          <a:lstStyle/>
          <a:p>
            <a:pPr>
              <a:defRPr/>
            </a:pPr>
            <a:fld id="{EBB60BEE-59F7-4CC4-A34F-896EB5782BE3}" type="slidenum">
              <a:rPr lang="ru-RU" smtClean="0"/>
              <a:pPr>
                <a:defRPr/>
              </a:pPr>
              <a:t>1</a:t>
            </a:fld>
            <a:endParaRPr lang="ru-R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2540111-E576-4183-B889-AE1258667EC6}" type="slidenum">
              <a:rPr lang="ru-RU" smtClean="0"/>
              <a:pPr/>
              <a:t>22</a:t>
            </a:fld>
            <a:endParaRPr lang="ru-RU"/>
          </a:p>
        </p:txBody>
      </p:sp>
      <p:sp>
        <p:nvSpPr>
          <p:cNvPr id="28675" name="Rectangle 2"/>
          <p:cNvSpPr>
            <a:spLocks noGrp="1" noRot="1" noChangeAspect="1" noChangeArrowheads="1" noTextEdit="1"/>
          </p:cNvSpPr>
          <p:nvPr>
            <p:ph type="sldImg"/>
          </p:nvPr>
        </p:nvSpPr>
        <p:spPr>
          <a:xfrm>
            <a:off x="109538" y="739775"/>
            <a:ext cx="6569075" cy="3695700"/>
          </a:xfrm>
          <a:ln/>
        </p:spPr>
      </p:sp>
      <p:sp>
        <p:nvSpPr>
          <p:cNvPr id="28676" name="Rectangle 3"/>
          <p:cNvSpPr>
            <a:spLocks noGrp="1" noChangeArrowheads="1"/>
          </p:cNvSpPr>
          <p:nvPr>
            <p:ph type="body" idx="1"/>
          </p:nvPr>
        </p:nvSpPr>
        <p:spPr>
          <a:xfrm>
            <a:off x="904875" y="4681538"/>
            <a:ext cx="4975225" cy="4435475"/>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401E91A5-4FFB-4710-9CA7-67E0DDB34B60}" type="slidenum">
              <a:rPr lang="ru-RU" smtClean="0"/>
              <a:pPr>
                <a:defRPr/>
              </a:pPr>
              <a:t>23</a:t>
            </a:fld>
            <a:endParaRPr lang="ru-RU"/>
          </a:p>
        </p:txBody>
      </p:sp>
      <p:sp>
        <p:nvSpPr>
          <p:cNvPr id="145410" name="Rectangle 2"/>
          <p:cNvSpPr>
            <a:spLocks noGrp="1" noRot="1" noChangeAspect="1" noChangeArrowheads="1" noTextEdit="1"/>
          </p:cNvSpPr>
          <p:nvPr>
            <p:ph type="sldImg"/>
          </p:nvPr>
        </p:nvSpPr>
        <p:spPr>
          <a:xfrm>
            <a:off x="457200" y="719138"/>
            <a:ext cx="6391275" cy="3595687"/>
          </a:xfrm>
          <a:ln/>
        </p:spPr>
      </p:sp>
      <p:sp>
        <p:nvSpPr>
          <p:cNvPr id="145411"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9317265-5FB0-4488-A502-34B2CD25BF0B}" type="slidenum">
              <a:rPr lang="ru-RU" smtClean="0"/>
              <a:pPr/>
              <a:t>24</a:t>
            </a:fld>
            <a:endParaRPr lang="ru-RU"/>
          </a:p>
        </p:txBody>
      </p:sp>
      <p:sp>
        <p:nvSpPr>
          <p:cNvPr id="30723" name="Rectangle 2"/>
          <p:cNvSpPr>
            <a:spLocks noGrp="1" noRot="1" noChangeAspect="1" noChangeArrowheads="1" noTextEdit="1"/>
          </p:cNvSpPr>
          <p:nvPr>
            <p:ph type="sldImg"/>
          </p:nvPr>
        </p:nvSpPr>
        <p:spPr>
          <a:xfrm>
            <a:off x="109538" y="739775"/>
            <a:ext cx="6569075" cy="3695700"/>
          </a:xfrm>
          <a:ln/>
        </p:spPr>
      </p:sp>
      <p:sp>
        <p:nvSpPr>
          <p:cNvPr id="30724" name="Rectangle 3"/>
          <p:cNvSpPr>
            <a:spLocks noGrp="1" noChangeArrowheads="1"/>
          </p:cNvSpPr>
          <p:nvPr>
            <p:ph type="body" idx="1"/>
          </p:nvPr>
        </p:nvSpPr>
        <p:spPr>
          <a:xfrm>
            <a:off x="904875" y="4681538"/>
            <a:ext cx="4975225" cy="4435475"/>
          </a:xfrm>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30B6A30B-4295-442A-9F89-ACB6F12D08CA}" type="slidenum">
              <a:rPr lang="ru-RU" smtClean="0"/>
              <a:pPr>
                <a:defRPr/>
              </a:pPr>
              <a:t>28</a:t>
            </a:fld>
            <a:endParaRPr lang="ru-RU"/>
          </a:p>
        </p:txBody>
      </p:sp>
      <p:sp>
        <p:nvSpPr>
          <p:cNvPr id="148482" name="Rectangle 2"/>
          <p:cNvSpPr>
            <a:spLocks noGrp="1" noRot="1" noChangeAspect="1" noChangeArrowheads="1" noTextEdit="1"/>
          </p:cNvSpPr>
          <p:nvPr>
            <p:ph type="sldImg"/>
          </p:nvPr>
        </p:nvSpPr>
        <p:spPr>
          <a:xfrm>
            <a:off x="457200" y="719138"/>
            <a:ext cx="6391275" cy="3595687"/>
          </a:xfrm>
          <a:ln/>
        </p:spPr>
      </p:sp>
      <p:sp>
        <p:nvSpPr>
          <p:cNvPr id="148483"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pPr>
              <a:defRPr/>
            </a:pPr>
            <a:fld id="{3036BAAC-ED64-4AE4-893D-7A60C916ECDE}" type="slidenum">
              <a:rPr lang="ru-RU" smtClean="0"/>
              <a:pPr>
                <a:defRPr/>
              </a:pPr>
              <a:t>31</a:t>
            </a:fld>
            <a:endParaRPr lang="ru-RU"/>
          </a:p>
        </p:txBody>
      </p:sp>
      <p:sp>
        <p:nvSpPr>
          <p:cNvPr id="152578" name="Rectangle 2"/>
          <p:cNvSpPr>
            <a:spLocks noGrp="1" noRot="1" noChangeAspect="1" noChangeArrowheads="1" noTextEdit="1"/>
          </p:cNvSpPr>
          <p:nvPr>
            <p:ph type="sldImg"/>
          </p:nvPr>
        </p:nvSpPr>
        <p:spPr>
          <a:xfrm>
            <a:off x="457200" y="719138"/>
            <a:ext cx="6391275" cy="3595687"/>
          </a:xfrm>
          <a:ln/>
        </p:spPr>
      </p:sp>
      <p:sp>
        <p:nvSpPr>
          <p:cNvPr id="152579"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6EA77E61-9773-4340-BE63-0016F70970AC}" type="slidenum">
              <a:rPr lang="ru-RU" smtClean="0"/>
              <a:pPr>
                <a:defRPr/>
              </a:pPr>
              <a:t>34</a:t>
            </a:fld>
            <a:endParaRPr lang="ru-RU"/>
          </a:p>
        </p:txBody>
      </p:sp>
      <p:sp>
        <p:nvSpPr>
          <p:cNvPr id="154626" name="Rectangle 2"/>
          <p:cNvSpPr>
            <a:spLocks noGrp="1" noRot="1" noChangeAspect="1" noChangeArrowheads="1" noTextEdit="1"/>
          </p:cNvSpPr>
          <p:nvPr>
            <p:ph type="sldImg"/>
          </p:nvPr>
        </p:nvSpPr>
        <p:spPr>
          <a:xfrm>
            <a:off x="457200" y="719138"/>
            <a:ext cx="6391275" cy="3595687"/>
          </a:xfrm>
          <a:ln/>
        </p:spPr>
      </p:sp>
      <p:sp>
        <p:nvSpPr>
          <p:cNvPr id="154627"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8BAD4-51C4-48E1-AE94-2C18B11B6D26}"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47909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DAA2ECF5-7369-4FA7-8CBF-DAE715706212}" type="slidenum">
              <a:rPr lang="ru-RU" smtClean="0"/>
              <a:pPr>
                <a:defRPr/>
              </a:pPr>
              <a:t>39</a:t>
            </a:fld>
            <a:endParaRPr lang="ru-RU"/>
          </a:p>
        </p:txBody>
      </p:sp>
      <p:sp>
        <p:nvSpPr>
          <p:cNvPr id="157698" name="Rectangle 2"/>
          <p:cNvSpPr>
            <a:spLocks noGrp="1" noRot="1" noChangeAspect="1" noChangeArrowheads="1" noTextEdit="1"/>
          </p:cNvSpPr>
          <p:nvPr>
            <p:ph type="sldImg"/>
          </p:nvPr>
        </p:nvSpPr>
        <p:spPr>
          <a:xfrm>
            <a:off x="457200" y="719138"/>
            <a:ext cx="6391275" cy="3595687"/>
          </a:xfrm>
          <a:ln/>
        </p:spPr>
      </p:sp>
      <p:sp>
        <p:nvSpPr>
          <p:cNvPr id="157699"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80093DA-815C-4B34-8F5D-D87C1D9E33B5}" type="slidenum">
              <a:rPr lang="ru-RU" smtClean="0"/>
              <a:pPr/>
              <a:t>44</a:t>
            </a:fld>
            <a:endParaRPr lang="ru-RU"/>
          </a:p>
        </p:txBody>
      </p:sp>
      <p:sp>
        <p:nvSpPr>
          <p:cNvPr id="33795" name="Rectangle 2"/>
          <p:cNvSpPr>
            <a:spLocks noGrp="1" noRot="1" noChangeAspect="1" noChangeArrowheads="1" noTextEdit="1"/>
          </p:cNvSpPr>
          <p:nvPr>
            <p:ph type="sldImg"/>
          </p:nvPr>
        </p:nvSpPr>
        <p:spPr>
          <a:xfrm>
            <a:off x="106363" y="738188"/>
            <a:ext cx="6572250" cy="3697287"/>
          </a:xfrm>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3" name="Rectangle 7"/>
          <p:cNvSpPr>
            <a:spLocks noGrp="1" noChangeArrowheads="1"/>
          </p:cNvSpPr>
          <p:nvPr>
            <p:ph type="sldNum" sz="quarter" idx="5"/>
          </p:nvPr>
        </p:nvSpPr>
        <p:spPr>
          <a:noFill/>
        </p:spPr>
        <p:txBody>
          <a:bodyPr/>
          <a:lstStyle/>
          <a:p>
            <a:fld id="{FEF6EA97-ECF1-4ED7-96D8-C1B993AF876C}" type="slidenum">
              <a:rPr lang="en-US" smtClean="0">
                <a:cs typeface="Arial" charset="0"/>
              </a:rPr>
              <a:pPr/>
              <a:t>3</a:t>
            </a:fld>
            <a:endParaRPr lang="en-US" dirty="0">
              <a:cs typeface="Arial" charset="0"/>
            </a:endParaRPr>
          </a:p>
        </p:txBody>
      </p:sp>
      <p:sp>
        <p:nvSpPr>
          <p:cNvPr id="617474" name="Rectangle 2"/>
          <p:cNvSpPr>
            <a:spLocks noGrp="1" noRot="1" noChangeAspect="1" noChangeArrowheads="1" noTextEdit="1"/>
          </p:cNvSpPr>
          <p:nvPr>
            <p:ph type="sldImg"/>
          </p:nvPr>
        </p:nvSpPr>
        <p:spPr>
          <a:xfrm>
            <a:off x="381000" y="685800"/>
            <a:ext cx="6096000" cy="3429000"/>
          </a:xfrm>
          <a:ln/>
        </p:spPr>
      </p:sp>
      <p:sp>
        <p:nvSpPr>
          <p:cNvPr id="617475" name="Rectangle 3"/>
          <p:cNvSpPr>
            <a:spLocks noGrp="1" noChangeArrowheads="1"/>
          </p:cNvSpPr>
          <p:nvPr>
            <p:ph type="body" idx="1"/>
          </p:nvPr>
        </p:nvSpPr>
        <p:spPr>
          <a:noFill/>
          <a:ln/>
        </p:spPr>
        <p:txBody>
          <a:bodyPr/>
          <a:lstStyle/>
          <a:p>
            <a:pPr eaLnBrk="1" hangingPunct="1"/>
            <a:endParaRPr lang="fr-FR" dirty="0"/>
          </a:p>
        </p:txBody>
      </p:sp>
    </p:spTree>
    <p:extLst>
      <p:ext uri="{BB962C8B-B14F-4D97-AF65-F5344CB8AC3E}">
        <p14:creationId xmlns:p14="http://schemas.microsoft.com/office/powerpoint/2010/main" val="4059104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p:txBody>
          <a:bodyPr/>
          <a:lstStyle/>
          <a:p>
            <a:pPr>
              <a:defRPr/>
            </a:pPr>
            <a:fld id="{47DBC577-7279-42FC-9EEE-FC2F3E416736}" type="slidenum">
              <a:rPr lang="ru-RU" smtClean="0"/>
              <a:pPr>
                <a:defRPr/>
              </a:pPr>
              <a:t>4</a:t>
            </a:fld>
            <a:endParaRPr lang="ru-RU" dirty="0"/>
          </a:p>
        </p:txBody>
      </p:sp>
      <p:sp>
        <p:nvSpPr>
          <p:cNvPr id="34818" name="Rectangle 2"/>
          <p:cNvSpPr>
            <a:spLocks noGrp="1" noRot="1" noChangeAspect="1" noChangeArrowheads="1" noTextEdit="1"/>
          </p:cNvSpPr>
          <p:nvPr>
            <p:ph type="sldImg"/>
          </p:nvPr>
        </p:nvSpPr>
        <p:spPr>
          <a:xfrm>
            <a:off x="457200" y="719138"/>
            <a:ext cx="6391275" cy="3595687"/>
          </a:xfrm>
          <a:ln/>
        </p:spPr>
      </p:sp>
      <p:sp>
        <p:nvSpPr>
          <p:cNvPr id="34819" name="Rectangle 3"/>
          <p:cNvSpPr>
            <a:spLocks noGrp="1" noChangeArrowheads="1"/>
          </p:cNvSpPr>
          <p:nvPr>
            <p:ph type="body" idx="1"/>
          </p:nvPr>
        </p:nvSpPr>
        <p:spPr>
          <a:noFill/>
          <a:ln/>
        </p:spPr>
        <p:txBody>
          <a:bodyPr/>
          <a:lstStyle/>
          <a:p>
            <a:pPr eaLnBrk="1" hangingPunct="1"/>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46CF7D80-B712-43AC-8D63-D06DE1B75EE1}" type="slidenum">
              <a:rPr lang="ru-RU" smtClean="0"/>
              <a:pPr>
                <a:defRPr/>
              </a:pPr>
              <a:t>8</a:t>
            </a:fld>
            <a:endParaRPr lang="ru-RU"/>
          </a:p>
        </p:txBody>
      </p:sp>
      <p:sp>
        <p:nvSpPr>
          <p:cNvPr id="112642" name="Rectangle 2"/>
          <p:cNvSpPr>
            <a:spLocks noGrp="1" noRot="1" noChangeAspect="1" noChangeArrowheads="1" noTextEdit="1"/>
          </p:cNvSpPr>
          <p:nvPr>
            <p:ph type="sldImg"/>
          </p:nvPr>
        </p:nvSpPr>
        <p:spPr>
          <a:xfrm>
            <a:off x="457200" y="719138"/>
            <a:ext cx="6391275" cy="3595687"/>
          </a:xfrm>
          <a:ln/>
        </p:spPr>
      </p:sp>
      <p:sp>
        <p:nvSpPr>
          <p:cNvPr id="112643"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3291E191-C4C2-4D26-B20E-BE7B043DB217}" type="slidenum">
              <a:rPr lang="ru-RU" smtClean="0"/>
              <a:pPr>
                <a:defRPr/>
              </a:pPr>
              <a:t>10</a:t>
            </a:fld>
            <a:endParaRPr lang="ru-RU"/>
          </a:p>
        </p:txBody>
      </p:sp>
      <p:sp>
        <p:nvSpPr>
          <p:cNvPr id="118786" name="Rectangle 2"/>
          <p:cNvSpPr>
            <a:spLocks noGrp="1" noRot="1" noChangeAspect="1" noChangeArrowheads="1" noTextEdit="1"/>
          </p:cNvSpPr>
          <p:nvPr>
            <p:ph type="sldImg"/>
          </p:nvPr>
        </p:nvSpPr>
        <p:spPr>
          <a:xfrm>
            <a:off x="457200" y="719138"/>
            <a:ext cx="6391275" cy="3595687"/>
          </a:xfrm>
          <a:ln/>
        </p:spPr>
      </p:sp>
      <p:sp>
        <p:nvSpPr>
          <p:cNvPr id="118787"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8611BAAA-AF1A-4FC6-9C24-6A63332DD912}" type="slidenum">
              <a:rPr lang="ru-RU" smtClean="0"/>
              <a:pPr>
                <a:defRPr/>
              </a:pPr>
              <a:t>11</a:t>
            </a:fld>
            <a:endParaRPr lang="ru-RU"/>
          </a:p>
        </p:txBody>
      </p:sp>
      <p:sp>
        <p:nvSpPr>
          <p:cNvPr id="120834" name="Rectangle 2"/>
          <p:cNvSpPr>
            <a:spLocks noGrp="1" noRot="1" noChangeAspect="1" noChangeArrowheads="1" noTextEdit="1"/>
          </p:cNvSpPr>
          <p:nvPr>
            <p:ph type="sldImg"/>
          </p:nvPr>
        </p:nvSpPr>
        <p:spPr>
          <a:xfrm>
            <a:off x="457200" y="719138"/>
            <a:ext cx="6391275" cy="3595687"/>
          </a:xfrm>
          <a:ln/>
        </p:spPr>
      </p:sp>
      <p:sp>
        <p:nvSpPr>
          <p:cNvPr id="120835"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A517B680-FF8E-4DC6-B15D-EE9F23DD9008}" type="slidenum">
              <a:rPr lang="ru-RU" smtClean="0"/>
              <a:pPr>
                <a:defRPr/>
              </a:pPr>
              <a:t>18</a:t>
            </a:fld>
            <a:endParaRPr lang="ru-RU"/>
          </a:p>
        </p:txBody>
      </p:sp>
      <p:sp>
        <p:nvSpPr>
          <p:cNvPr id="137218" name="Rectangle 2"/>
          <p:cNvSpPr>
            <a:spLocks noGrp="1" noRot="1" noChangeAspect="1" noChangeArrowheads="1" noTextEdit="1"/>
          </p:cNvSpPr>
          <p:nvPr>
            <p:ph type="sldImg"/>
          </p:nvPr>
        </p:nvSpPr>
        <p:spPr>
          <a:xfrm>
            <a:off x="457200" y="719138"/>
            <a:ext cx="6391275" cy="3595687"/>
          </a:xfrm>
          <a:ln/>
        </p:spPr>
      </p:sp>
      <p:sp>
        <p:nvSpPr>
          <p:cNvPr id="137219"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023EE897-D870-49EE-9484-46BFAFD1B91E}" type="slidenum">
              <a:rPr lang="ru-RU" smtClean="0"/>
              <a:pPr>
                <a:defRPr/>
              </a:pPr>
              <a:t>20</a:t>
            </a:fld>
            <a:endParaRPr lang="ru-RU"/>
          </a:p>
        </p:txBody>
      </p:sp>
      <p:sp>
        <p:nvSpPr>
          <p:cNvPr id="140290" name="Rectangle 2"/>
          <p:cNvSpPr>
            <a:spLocks noGrp="1" noRot="1" noChangeAspect="1" noChangeArrowheads="1" noTextEdit="1"/>
          </p:cNvSpPr>
          <p:nvPr>
            <p:ph type="sldImg"/>
          </p:nvPr>
        </p:nvSpPr>
        <p:spPr>
          <a:xfrm>
            <a:off x="457200" y="719138"/>
            <a:ext cx="6391275" cy="3595687"/>
          </a:xfrm>
          <a:ln/>
        </p:spPr>
      </p:sp>
      <p:sp>
        <p:nvSpPr>
          <p:cNvPr id="140291"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122851CD-EBE5-49A4-800A-0B03BD279137}" type="slidenum">
              <a:rPr lang="ru-RU" smtClean="0"/>
              <a:pPr>
                <a:defRPr/>
              </a:pPr>
              <a:t>21</a:t>
            </a:fld>
            <a:endParaRPr lang="ru-RU"/>
          </a:p>
        </p:txBody>
      </p:sp>
      <p:sp>
        <p:nvSpPr>
          <p:cNvPr id="143362" name="Rectangle 2"/>
          <p:cNvSpPr>
            <a:spLocks noGrp="1" noRot="1" noChangeAspect="1" noChangeArrowheads="1" noTextEdit="1"/>
          </p:cNvSpPr>
          <p:nvPr>
            <p:ph type="sldImg"/>
          </p:nvPr>
        </p:nvSpPr>
        <p:spPr>
          <a:xfrm>
            <a:off x="457200" y="719138"/>
            <a:ext cx="6391275" cy="3595687"/>
          </a:xfrm>
          <a:ln/>
        </p:spPr>
      </p:sp>
      <p:sp>
        <p:nvSpPr>
          <p:cNvPr id="143363"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a:prstGeom prst="rect">
            <a:avLst/>
          </a:prstGeom>
        </p:spPr>
        <p:txBody>
          <a:bodyPr/>
          <a:lstStyle>
            <a:lvl1pPr>
              <a:defRPr>
                <a:solidFill>
                  <a:srgbClr val="3C8C9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5"/>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609600" y="274643"/>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0192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71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534400" cy="1143000"/>
          </a:xfrm>
          <a:prstGeom prst="rect">
            <a:avLst/>
          </a:prstGeom>
        </p:spPr>
        <p:txBody>
          <a:bodyPr/>
          <a:lstStyle>
            <a:lvl1pPr>
              <a:defRPr sz="3600">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609600" y="1600205"/>
            <a:ext cx="10972800" cy="4525963"/>
          </a:xfrm>
          <a:prstGeom prst="rect">
            <a:avLst/>
          </a:prstGeom>
        </p:spPr>
        <p:txBody>
          <a:bodyPr/>
          <a:lstStyle>
            <a:lvl1pPr>
              <a:defRPr sz="2800">
                <a:latin typeface="Georgia"/>
              </a:defRPr>
            </a:lvl1pPr>
            <a:lvl2pPr>
              <a:defRPr sz="2400">
                <a:latin typeface="Georgia"/>
              </a:defRPr>
            </a:lvl2pPr>
            <a:lvl3pPr>
              <a:defRPr sz="2000">
                <a:latin typeface="Georgia"/>
              </a:defRPr>
            </a:lvl3pPr>
            <a:lvl4pPr>
              <a:defRPr sz="1800">
                <a:latin typeface="Georgia"/>
              </a:defRPr>
            </a:lvl4pPr>
            <a:lvl5pPr>
              <a:defRPr sz="1800">
                <a:latin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534400" cy="1143000"/>
          </a:xfrm>
          <a:prstGeom prst="rect">
            <a:avLst/>
          </a:prstGeom>
        </p:spPr>
        <p:txBody>
          <a:bodyPr/>
          <a:lstStyle>
            <a:lvl1pPr>
              <a:defRPr sz="3600">
                <a:solidFill>
                  <a:srgbClr val="3C8C93"/>
                </a:solidFill>
              </a:defRPr>
            </a:lvl1pPr>
          </a:lstStyle>
          <a:p>
            <a:r>
              <a:rPr lang="en-US"/>
              <a:t>Click to edit Master title style</a:t>
            </a:r>
          </a:p>
        </p:txBody>
      </p:sp>
      <p:sp>
        <p:nvSpPr>
          <p:cNvPr id="3" name="Content Placeholder 2"/>
          <p:cNvSpPr>
            <a:spLocks noGrp="1"/>
          </p:cNvSpPr>
          <p:nvPr>
            <p:ph sz="half" idx="1"/>
          </p:nvPr>
        </p:nvSpPr>
        <p:spPr>
          <a:xfrm>
            <a:off x="609600" y="1600205"/>
            <a:ext cx="5384800" cy="4525963"/>
          </a:xfrm>
          <a:prstGeom prst="rect">
            <a:avLst/>
          </a:prstGeom>
        </p:spPr>
        <p:txBody>
          <a:bodyPr/>
          <a:lstStyle>
            <a:lvl1pPr>
              <a:defRPr sz="2400">
                <a:latin typeface="Georgia"/>
              </a:defRPr>
            </a:lvl1pPr>
            <a:lvl2pPr>
              <a:defRPr sz="2000">
                <a:latin typeface="Georgia"/>
              </a:defRPr>
            </a:lvl2pPr>
            <a:lvl3pPr>
              <a:defRPr sz="1800">
                <a:latin typeface="Georgia"/>
              </a:defRPr>
            </a:lvl3pPr>
            <a:lvl4pPr>
              <a:defRPr sz="1600">
                <a:latin typeface="Georgia"/>
              </a:defRPr>
            </a:lvl4pPr>
            <a:lvl5pPr>
              <a:defRPr sz="1600">
                <a:latin typeface="Georgia"/>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5"/>
            <a:ext cx="5384800" cy="4525963"/>
          </a:xfrm>
          <a:prstGeom prst="rect">
            <a:avLst/>
          </a:prstGeom>
        </p:spPr>
        <p:txBody>
          <a:bodyPr/>
          <a:lstStyle>
            <a:lvl1pPr>
              <a:defRPr sz="2400">
                <a:latin typeface="Georgia"/>
              </a:defRPr>
            </a:lvl1pPr>
            <a:lvl2pPr>
              <a:defRPr sz="2000">
                <a:latin typeface="Georgia"/>
              </a:defRPr>
            </a:lvl2pPr>
            <a:lvl3pPr>
              <a:defRPr sz="1800">
                <a:latin typeface="Georgia"/>
              </a:defRPr>
            </a:lvl3pPr>
            <a:lvl4pPr>
              <a:defRPr sz="1600">
                <a:latin typeface="Georgia"/>
              </a:defRPr>
            </a:lvl4pPr>
            <a:lvl5pPr>
              <a:defRPr sz="1600">
                <a:latin typeface="Georgia"/>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534400" cy="1143000"/>
          </a:xfrm>
          <a:prstGeom prst="rect">
            <a:avLst/>
          </a:prstGeom>
        </p:spPr>
        <p:txBody>
          <a:bodyPr/>
          <a:lstStyle>
            <a:lvl1pPr>
              <a:defRPr sz="3600">
                <a:solidFill>
                  <a:srgbClr val="3C8C93"/>
                </a:solidFill>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5" y="273055"/>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white"/>
          <p:cNvPicPr>
            <a:picLocks noChangeAspect="1" noChangeArrowheads="1"/>
          </p:cNvPicPr>
          <p:nvPr/>
        </p:nvPicPr>
        <p:blipFill>
          <a:blip r:embed="rId16" cstate="print"/>
          <a:srcRect/>
          <a:stretch>
            <a:fillRect/>
          </a:stretch>
        </p:blipFill>
        <p:spPr bwMode="auto">
          <a:xfrm>
            <a:off x="0" y="5"/>
            <a:ext cx="12192000" cy="6873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745" r:id="rId13"/>
    <p:sldLayoutId id="2147483746"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8.png"/><Relationship Id="rId7" Type="http://schemas.openxmlformats.org/officeDocument/2006/relationships/oleObject" Target="../embeddings/oleObject12.bin"/><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image" Target="../media/image30.wmf"/><Relationship Id="rId5" Type="http://schemas.openxmlformats.org/officeDocument/2006/relationships/oleObject" Target="../embeddings/oleObject11.bin"/><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8.wmf"/><Relationship Id="rId3" Type="http://schemas.openxmlformats.org/officeDocument/2006/relationships/image" Target="../media/image28.png"/><Relationship Id="rId7" Type="http://schemas.openxmlformats.org/officeDocument/2006/relationships/image" Target="../media/image34.wmf"/><Relationship Id="rId12" Type="http://schemas.openxmlformats.org/officeDocument/2006/relationships/oleObject" Target="../embeddings/oleObject16.bin"/><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oleObject" Target="../embeddings/oleObject14.bin"/><Relationship Id="rId11" Type="http://schemas.openxmlformats.org/officeDocument/2006/relationships/image" Target="../media/image37.png"/><Relationship Id="rId5" Type="http://schemas.openxmlformats.org/officeDocument/2006/relationships/image" Target="../media/image33.wmf"/><Relationship Id="rId10" Type="http://schemas.openxmlformats.org/officeDocument/2006/relationships/image" Target="../media/image36.png"/><Relationship Id="rId4" Type="http://schemas.openxmlformats.org/officeDocument/2006/relationships/oleObject" Target="../embeddings/oleObject13.bin"/><Relationship Id="rId9" Type="http://schemas.openxmlformats.org/officeDocument/2006/relationships/image" Target="../media/image35.wmf"/></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 Id="rId9" Type="http://schemas.openxmlformats.org/officeDocument/2006/relationships/image" Target="../media/image54.emf"/></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17.bin"/><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14.xml"/><Relationship Id="rId4" Type="http://schemas.openxmlformats.org/officeDocument/2006/relationships/image" Target="../media/image78.e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image" Target="../media/image11.emf"/><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notesSlide" Target="../notesSlides/notesSlide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slideLayout" Target="../slideLayouts/slideLayout7.x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3.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2.emf"/><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auto">
          <a:xfrm>
            <a:off x="2841966" y="1762221"/>
            <a:ext cx="6860040" cy="1927590"/>
          </a:xfrm>
          <a:prstGeom prst="rect">
            <a:avLst/>
          </a:prstGeom>
          <a:noFill/>
          <a:ln w="9525">
            <a:noFill/>
            <a:miter lim="800000"/>
            <a:headEnd/>
            <a:tailEnd/>
          </a:ln>
        </p:spPr>
        <p:txBody>
          <a:bodyPr wrap="none" lIns="80147" tIns="40074" rIns="80147" bIns="40074">
            <a:spAutoFit/>
          </a:bodyPr>
          <a:lstStyle/>
          <a:p>
            <a:pPr defTabSz="873125">
              <a:defRPr/>
            </a:pPr>
            <a:r>
              <a:rPr lang="en-US" sz="6000" b="1" spc="50" dirty="0">
                <a:ln w="13500">
                  <a:solidFill>
                    <a:schemeClr val="accent1">
                      <a:shade val="2500"/>
                      <a:alpha val="6500"/>
                    </a:schemeClr>
                  </a:solidFill>
                  <a:prstDash val="solid"/>
                </a:ln>
                <a:solidFill>
                  <a:schemeClr val="accent1">
                    <a:lumMod val="50000"/>
                  </a:schemeClr>
                </a:solidFill>
                <a:effectLst>
                  <a:innerShdw blurRad="50900" dist="38500" dir="13500000">
                    <a:srgbClr val="000000">
                      <a:alpha val="60000"/>
                    </a:srgbClr>
                  </a:innerShdw>
                </a:effectLst>
                <a:latin typeface="+mj-lt"/>
              </a:rPr>
              <a:t>Trust… but verify!</a:t>
            </a:r>
            <a:endParaRPr lang="ru-RU" sz="6000" b="1" spc="50" dirty="0">
              <a:ln w="13500">
                <a:solidFill>
                  <a:schemeClr val="accent1">
                    <a:shade val="2500"/>
                    <a:alpha val="6500"/>
                  </a:schemeClr>
                </a:solidFill>
                <a:prstDash val="solid"/>
              </a:ln>
              <a:solidFill>
                <a:schemeClr val="accent1">
                  <a:lumMod val="50000"/>
                </a:schemeClr>
              </a:solidFill>
              <a:effectLst>
                <a:innerShdw blurRad="50900" dist="38500" dir="13500000">
                  <a:srgbClr val="000000">
                    <a:alpha val="60000"/>
                  </a:srgbClr>
                </a:innerShdw>
              </a:effectLst>
              <a:latin typeface="+mj-lt"/>
            </a:endParaRPr>
          </a:p>
          <a:p>
            <a:pPr algn="ctr" defTabSz="873125">
              <a:defRPr/>
            </a:pPr>
            <a:r>
              <a:rPr lang="en-US" sz="6000" spc="50">
                <a:ln w="13500">
                  <a:solidFill>
                    <a:schemeClr val="accent1">
                      <a:shade val="2500"/>
                      <a:alpha val="6500"/>
                    </a:schemeClr>
                  </a:solidFill>
                  <a:prstDash val="solid"/>
                </a:ln>
                <a:solidFill>
                  <a:schemeClr val="accent1">
                    <a:lumMod val="50000"/>
                  </a:schemeClr>
                </a:solidFill>
                <a:effectLst>
                  <a:innerShdw blurRad="50900" dist="38500" dir="13500000">
                    <a:srgbClr val="000000">
                      <a:alpha val="60000"/>
                    </a:srgbClr>
                  </a:innerShdw>
                </a:effectLst>
                <a:latin typeface="+mj-lt"/>
              </a:rPr>
              <a:t>Lecture 5</a:t>
            </a:r>
            <a:endParaRPr lang="en-US" sz="6000" spc="50" dirty="0">
              <a:ln w="13500">
                <a:solidFill>
                  <a:schemeClr val="accent1">
                    <a:shade val="2500"/>
                    <a:alpha val="6500"/>
                  </a:schemeClr>
                </a:solidFill>
                <a:prstDash val="solid"/>
              </a:ln>
              <a:solidFill>
                <a:schemeClr val="accent1">
                  <a:lumMod val="50000"/>
                </a:schemeClr>
              </a:solidFill>
              <a:effectLst>
                <a:innerShdw blurRad="50900" dist="38500" dir="13500000">
                  <a:srgbClr val="000000">
                    <a:alpha val="60000"/>
                  </a:srgbClr>
                </a:innerShdw>
              </a:effectLst>
              <a:latin typeface="+mj-lt"/>
            </a:endParaRPr>
          </a:p>
        </p:txBody>
      </p:sp>
      <p:sp>
        <p:nvSpPr>
          <p:cNvPr id="8" name="Text Box 6"/>
          <p:cNvSpPr txBox="1">
            <a:spLocks noChangeArrowheads="1"/>
          </p:cNvSpPr>
          <p:nvPr/>
        </p:nvSpPr>
        <p:spPr bwMode="auto">
          <a:xfrm>
            <a:off x="1524000" y="4343400"/>
            <a:ext cx="10052049" cy="634929"/>
          </a:xfrm>
          <a:prstGeom prst="rect">
            <a:avLst/>
          </a:prstGeom>
          <a:noFill/>
          <a:ln w="9525">
            <a:noFill/>
            <a:miter lim="800000"/>
            <a:headEnd/>
            <a:tailEnd/>
          </a:ln>
        </p:spPr>
        <p:txBody>
          <a:bodyPr wrap="square" lIns="80147" tIns="40074" rIns="80147" bIns="40074">
            <a:spAutoFit/>
          </a:bodyPr>
          <a:lstStyle/>
          <a:p>
            <a:pPr algn="ctr" defTabSz="873125">
              <a:defRPr/>
            </a:pPr>
            <a:r>
              <a:rPr lang="en-US" sz="3600" dirty="0">
                <a:solidFill>
                  <a:schemeClr val="accent1">
                    <a:lumMod val="50000"/>
                  </a:schemeClr>
                </a:solidFill>
                <a:latin typeface="+mj-lt"/>
              </a:rPr>
              <a:t>Chemical data curation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6"/>
          <p:cNvSpPr>
            <a:spLocks noChangeArrowheads="1"/>
          </p:cNvSpPr>
          <p:nvPr/>
        </p:nvSpPr>
        <p:spPr bwMode="auto">
          <a:xfrm>
            <a:off x="1543050" y="2657476"/>
            <a:ext cx="9144000" cy="627063"/>
          </a:xfrm>
          <a:prstGeom prst="rect">
            <a:avLst/>
          </a:prstGeom>
          <a:noFill/>
          <a:ln w="9525">
            <a:noFill/>
            <a:miter lim="800000"/>
            <a:headEnd/>
            <a:tailEnd/>
          </a:ln>
        </p:spPr>
        <p:txBody>
          <a:bodyPr/>
          <a:lstStyle/>
          <a:p>
            <a:pPr marL="342900" indent="-342900" algn="ctr">
              <a:spcBef>
                <a:spcPct val="20000"/>
              </a:spcBef>
            </a:pPr>
            <a:r>
              <a:rPr lang="en-US" sz="4000" b="1" dirty="0">
                <a:solidFill>
                  <a:schemeClr val="accent1">
                    <a:lumMod val="50000"/>
                  </a:schemeClr>
                </a:solidFill>
              </a:rPr>
              <a:t>STEP 1 : </a:t>
            </a:r>
            <a:r>
              <a:rPr lang="en-US" sz="3800" b="1" dirty="0">
                <a:solidFill>
                  <a:schemeClr val="accent1">
                    <a:lumMod val="50000"/>
                  </a:schemeClr>
                </a:solidFill>
              </a:rPr>
              <a:t>Inorganics/Organometallics/Mixtures</a:t>
            </a:r>
            <a:endParaRPr lang="fr-FR" sz="3800" b="1" dirty="0">
              <a:solidFill>
                <a:schemeClr val="accent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Rectangle 6"/>
          <p:cNvSpPr>
            <a:spLocks noChangeArrowheads="1"/>
          </p:cNvSpPr>
          <p:nvPr/>
        </p:nvSpPr>
        <p:spPr bwMode="auto">
          <a:xfrm>
            <a:off x="685800" y="81754"/>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1a - Removal of inorganics</a:t>
            </a:r>
          </a:p>
        </p:txBody>
      </p:sp>
      <p:sp>
        <p:nvSpPr>
          <p:cNvPr id="119814" name="TextBox 6"/>
          <p:cNvSpPr txBox="1">
            <a:spLocks noChangeArrowheads="1"/>
          </p:cNvSpPr>
          <p:nvPr/>
        </p:nvSpPr>
        <p:spPr bwMode="auto">
          <a:xfrm>
            <a:off x="1635126" y="2800351"/>
            <a:ext cx="4022725" cy="3662363"/>
          </a:xfrm>
          <a:prstGeom prst="rect">
            <a:avLst/>
          </a:prstGeom>
          <a:noFill/>
          <a:ln w="9525">
            <a:noFill/>
            <a:miter lim="800000"/>
            <a:headEnd/>
            <a:tailEnd/>
          </a:ln>
        </p:spPr>
        <p:txBody>
          <a:bodyPr>
            <a:spAutoFit/>
          </a:bodyPr>
          <a:lstStyle/>
          <a:p>
            <a:pPr algn="just"/>
            <a:r>
              <a:rPr lang="en-US"/>
              <a:t>To detect inorganics, two solutions are available:</a:t>
            </a:r>
          </a:p>
          <a:p>
            <a:pPr algn="just"/>
            <a:endParaRPr lang="en-US"/>
          </a:p>
          <a:p>
            <a:pPr algn="just">
              <a:buFontTx/>
              <a:buChar char="-"/>
            </a:pPr>
            <a:r>
              <a:rPr lang="en-US" i="1"/>
              <a:t>Manual inspection </a:t>
            </a:r>
            <a:r>
              <a:rPr lang="en-US"/>
              <a:t>of SMILES compounds possessing no carbon atom using text-editing tools.</a:t>
            </a:r>
          </a:p>
          <a:p>
            <a:pPr algn="just"/>
            <a:endParaRPr lang="en-US"/>
          </a:p>
          <a:p>
            <a:pPr algn="just">
              <a:buFontTx/>
              <a:buChar char="-"/>
            </a:pPr>
            <a:r>
              <a:rPr lang="en-US"/>
              <a:t> </a:t>
            </a:r>
            <a:r>
              <a:rPr lang="en-US" i="1"/>
              <a:t>Automatic identification </a:t>
            </a:r>
            <a:r>
              <a:rPr lang="en-US"/>
              <a:t>using in combination Jchem (ChemAxon, cxcalc program) to output the empirical formula of all compounds and simple scripts to remove compounds with no carbon; </a:t>
            </a:r>
          </a:p>
        </p:txBody>
      </p:sp>
      <p:pic>
        <p:nvPicPr>
          <p:cNvPr id="119815" name="Picture 3"/>
          <p:cNvPicPr>
            <a:picLocks noChangeAspect="1" noChangeArrowheads="1"/>
          </p:cNvPicPr>
          <p:nvPr/>
        </p:nvPicPr>
        <p:blipFill>
          <a:blip r:embed="rId3" cstate="print"/>
          <a:srcRect/>
          <a:stretch>
            <a:fillRect/>
          </a:stretch>
        </p:blipFill>
        <p:spPr bwMode="auto">
          <a:xfrm>
            <a:off x="6534151" y="2806701"/>
            <a:ext cx="4870450" cy="3878263"/>
          </a:xfrm>
          <a:prstGeom prst="rect">
            <a:avLst/>
          </a:prstGeom>
          <a:noFill/>
          <a:ln w="9525">
            <a:noFill/>
            <a:miter lim="800000"/>
            <a:headEnd/>
            <a:tailEnd/>
          </a:ln>
        </p:spPr>
      </p:pic>
      <p:sp>
        <p:nvSpPr>
          <p:cNvPr id="119816" name="TextBox 9"/>
          <p:cNvSpPr txBox="1">
            <a:spLocks noChangeArrowheads="1"/>
          </p:cNvSpPr>
          <p:nvPr/>
        </p:nvSpPr>
        <p:spPr bwMode="auto">
          <a:xfrm>
            <a:off x="1644122" y="640815"/>
            <a:ext cx="6826250" cy="1138773"/>
          </a:xfrm>
          <a:prstGeom prst="rect">
            <a:avLst/>
          </a:prstGeom>
          <a:noFill/>
          <a:ln w="9525">
            <a:noFill/>
            <a:miter lim="800000"/>
            <a:headEnd/>
            <a:tailEnd/>
          </a:ln>
        </p:spPr>
        <p:txBody>
          <a:bodyPr>
            <a:spAutoFit/>
          </a:bodyPr>
          <a:lstStyle/>
          <a:p>
            <a:pPr algn="just"/>
            <a:r>
              <a:rPr lang="en-GB" sz="2400" dirty="0"/>
              <a:t>All inorganic compounds must be removed</a:t>
            </a:r>
            <a:r>
              <a:rPr lang="en-GB" sz="2200" dirty="0"/>
              <a:t> since our QSAR modeling strategy includes the calculation of molecular descriptors for organic compounds only.</a:t>
            </a:r>
          </a:p>
        </p:txBody>
      </p:sp>
      <p:sp>
        <p:nvSpPr>
          <p:cNvPr id="119817" name="TextBox 10"/>
          <p:cNvSpPr txBox="1">
            <a:spLocks noChangeArrowheads="1"/>
          </p:cNvSpPr>
          <p:nvPr/>
        </p:nvSpPr>
        <p:spPr bwMode="auto">
          <a:xfrm>
            <a:off x="1627189" y="1866901"/>
            <a:ext cx="9031287" cy="1006475"/>
          </a:xfrm>
          <a:prstGeom prst="rect">
            <a:avLst/>
          </a:prstGeom>
          <a:noFill/>
          <a:ln w="9525">
            <a:noFill/>
            <a:miter lim="800000"/>
            <a:headEnd/>
            <a:tailEnd/>
          </a:ln>
        </p:spPr>
        <p:txBody>
          <a:bodyPr>
            <a:spAutoFit/>
          </a:bodyPr>
          <a:lstStyle/>
          <a:p>
            <a:pPr algn="just"/>
            <a:r>
              <a:rPr lang="en-GB" sz="2000"/>
              <a:t>This is an obvious limitation of the approach. However the total fraction of inorganics in most available datasets is relatively small.</a:t>
            </a:r>
            <a:endParaRPr lang="en-US" sz="2000"/>
          </a:p>
          <a:p>
            <a:pPr algn="just"/>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8" name="Rectangle 6"/>
          <p:cNvSpPr>
            <a:spLocks noChangeArrowheads="1"/>
          </p:cNvSpPr>
          <p:nvPr/>
        </p:nvSpPr>
        <p:spPr bwMode="auto">
          <a:xfrm>
            <a:off x="914400" y="57154"/>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1a - Removal of inorganics</a:t>
            </a:r>
          </a:p>
        </p:txBody>
      </p:sp>
      <p:pic>
        <p:nvPicPr>
          <p:cNvPr id="110599" name="Picture 12"/>
          <p:cNvPicPr>
            <a:picLocks noChangeAspect="1" noChangeArrowheads="1"/>
          </p:cNvPicPr>
          <p:nvPr/>
        </p:nvPicPr>
        <p:blipFill>
          <a:blip r:embed="rId2" cstate="print"/>
          <a:srcRect/>
          <a:stretch>
            <a:fillRect/>
          </a:stretch>
        </p:blipFill>
        <p:spPr bwMode="auto">
          <a:xfrm>
            <a:off x="1668463" y="822326"/>
            <a:ext cx="4818062" cy="5237163"/>
          </a:xfrm>
          <a:prstGeom prst="rect">
            <a:avLst/>
          </a:prstGeom>
          <a:noFill/>
          <a:ln w="9525">
            <a:noFill/>
            <a:miter lim="800000"/>
            <a:headEnd/>
            <a:tailEnd/>
          </a:ln>
        </p:spPr>
      </p:pic>
      <p:sp>
        <p:nvSpPr>
          <p:cNvPr id="124941" name="Text Box 13"/>
          <p:cNvSpPr txBox="1">
            <a:spLocks noChangeArrowheads="1"/>
          </p:cNvSpPr>
          <p:nvPr/>
        </p:nvSpPr>
        <p:spPr bwMode="auto">
          <a:xfrm>
            <a:off x="7118108" y="287764"/>
            <a:ext cx="2770310"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2400" dirty="0" err="1">
                <a:latin typeface="Arial" charset="0"/>
                <a:cs typeface="Arial" charset="0"/>
              </a:rPr>
              <a:t>ChemAxon</a:t>
            </a:r>
            <a:r>
              <a:rPr lang="en-US" sz="2400" dirty="0">
                <a:latin typeface="Arial" charset="0"/>
                <a:cs typeface="Arial" charset="0"/>
              </a:rPr>
              <a:t> </a:t>
            </a:r>
            <a:r>
              <a:rPr lang="en-US" sz="2400" dirty="0" err="1">
                <a:latin typeface="Arial" charset="0"/>
                <a:cs typeface="Arial" charset="0"/>
              </a:rPr>
              <a:t>JChem</a:t>
            </a:r>
            <a:endParaRPr lang="en-US" sz="2400" dirty="0">
              <a:latin typeface="Arial" charset="0"/>
              <a:cs typeface="Arial" charset="0"/>
            </a:endParaRPr>
          </a:p>
          <a:p>
            <a:pPr>
              <a:defRPr/>
            </a:pPr>
            <a:r>
              <a:rPr lang="en-US" sz="2400" dirty="0">
                <a:latin typeface="Arial" charset="0"/>
                <a:cs typeface="Arial" charset="0"/>
              </a:rPr>
              <a:t>(</a:t>
            </a:r>
            <a:r>
              <a:rPr lang="en-US" sz="2400" dirty="0" err="1">
                <a:latin typeface="Arial" charset="0"/>
                <a:cs typeface="Arial" charset="0"/>
              </a:rPr>
              <a:t>cxcalc</a:t>
            </a:r>
            <a:r>
              <a:rPr lang="en-US" sz="2400" dirty="0">
                <a:latin typeface="Arial" charset="0"/>
                <a:cs typeface="Arial" charset="0"/>
              </a:rPr>
              <a:t> program)</a:t>
            </a:r>
          </a:p>
        </p:txBody>
      </p:sp>
      <p:pic>
        <p:nvPicPr>
          <p:cNvPr id="110601" name="Picture 14"/>
          <p:cNvPicPr>
            <a:picLocks noChangeAspect="1" noChangeArrowheads="1"/>
          </p:cNvPicPr>
          <p:nvPr/>
        </p:nvPicPr>
        <p:blipFill>
          <a:blip r:embed="rId3" cstate="print"/>
          <a:srcRect/>
          <a:stretch>
            <a:fillRect/>
          </a:stretch>
        </p:blipFill>
        <p:spPr bwMode="auto">
          <a:xfrm>
            <a:off x="3465514" y="1766889"/>
            <a:ext cx="6446837" cy="1133475"/>
          </a:xfrm>
          <a:prstGeom prst="rect">
            <a:avLst/>
          </a:prstGeom>
          <a:noFill/>
          <a:ln w="9525">
            <a:noFill/>
            <a:miter lim="800000"/>
            <a:headEnd/>
            <a:tailEnd/>
          </a:ln>
        </p:spPr>
      </p:pic>
      <p:pic>
        <p:nvPicPr>
          <p:cNvPr id="110602" name="Picture 17"/>
          <p:cNvPicPr>
            <a:picLocks noChangeAspect="1" noChangeArrowheads="1"/>
          </p:cNvPicPr>
          <p:nvPr/>
        </p:nvPicPr>
        <p:blipFill>
          <a:blip r:embed="rId4" cstate="print"/>
          <a:srcRect/>
          <a:stretch>
            <a:fillRect/>
          </a:stretch>
        </p:blipFill>
        <p:spPr bwMode="auto">
          <a:xfrm>
            <a:off x="3467101" y="3244850"/>
            <a:ext cx="3343275" cy="2590800"/>
          </a:xfrm>
          <a:prstGeom prst="rect">
            <a:avLst/>
          </a:prstGeom>
          <a:noFill/>
          <a:ln w="9525">
            <a:noFill/>
            <a:miter lim="800000"/>
            <a:headEnd/>
            <a:tailEnd/>
          </a:ln>
        </p:spPr>
      </p:pic>
      <p:sp>
        <p:nvSpPr>
          <p:cNvPr id="124946" name="Text Box 18"/>
          <p:cNvSpPr txBox="1">
            <a:spLocks noChangeArrowheads="1"/>
          </p:cNvSpPr>
          <p:nvPr/>
        </p:nvSpPr>
        <p:spPr bwMode="auto">
          <a:xfrm>
            <a:off x="3392488" y="6076525"/>
            <a:ext cx="4806950" cy="57943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3200" dirty="0">
                <a:latin typeface="Arial" charset="0"/>
                <a:cs typeface="Arial" charset="0"/>
              </a:rPr>
              <a:t>2 inorganics are identified</a:t>
            </a:r>
          </a:p>
        </p:txBody>
      </p:sp>
      <p:graphicFrame>
        <p:nvGraphicFramePr>
          <p:cNvPr id="110594" name="Object 2"/>
          <p:cNvGraphicFramePr>
            <a:graphicFrameLocks noChangeAspect="1"/>
          </p:cNvGraphicFramePr>
          <p:nvPr>
            <p:extLst>
              <p:ext uri="{D42A27DB-BD31-4B8C-83A1-F6EECF244321}">
                <p14:modId xmlns:p14="http://schemas.microsoft.com/office/powerpoint/2010/main" val="224607515"/>
              </p:ext>
            </p:extLst>
          </p:nvPr>
        </p:nvGraphicFramePr>
        <p:xfrm>
          <a:off x="7002464" y="3040064"/>
          <a:ext cx="2090737" cy="2147887"/>
        </p:xfrm>
        <a:graphic>
          <a:graphicData uri="http://schemas.openxmlformats.org/presentationml/2006/ole">
            <mc:AlternateContent xmlns:mc="http://schemas.openxmlformats.org/markup-compatibility/2006">
              <mc:Choice xmlns:v="urn:schemas-microsoft-com:vml" Requires="v">
                <p:oleObj name="MarvinOLE" r:id="rId5" imgW="2090520" imgH="2148480" progId="MarvinOLE.Document">
                  <p:embed/>
                </p:oleObj>
              </mc:Choice>
              <mc:Fallback>
                <p:oleObj name="MarvinOLE" r:id="rId5" imgW="2090520" imgH="2148480" progId="MarvinOLE.Document">
                  <p:embed/>
                  <p:pic>
                    <p:nvPicPr>
                      <p:cNvPr id="11059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464" y="3040064"/>
                        <a:ext cx="2090737"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5" name="Object 3"/>
          <p:cNvGraphicFramePr>
            <a:graphicFrameLocks noChangeAspect="1"/>
          </p:cNvGraphicFramePr>
          <p:nvPr>
            <p:extLst>
              <p:ext uri="{D42A27DB-BD31-4B8C-83A1-F6EECF244321}">
                <p14:modId xmlns:p14="http://schemas.microsoft.com/office/powerpoint/2010/main" val="1606579890"/>
              </p:ext>
            </p:extLst>
          </p:nvPr>
        </p:nvGraphicFramePr>
        <p:xfrm>
          <a:off x="7240588" y="5372101"/>
          <a:ext cx="1327150" cy="638175"/>
        </p:xfrm>
        <a:graphic>
          <a:graphicData uri="http://schemas.openxmlformats.org/presentationml/2006/ole">
            <mc:AlternateContent xmlns:mc="http://schemas.openxmlformats.org/markup-compatibility/2006">
              <mc:Choice xmlns:v="urn:schemas-microsoft-com:vml" Requires="v">
                <p:oleObj name="MarvinOLE" r:id="rId7" imgW="2661840" imgH="1279800" progId="MarvinOLE.Document">
                  <p:embed/>
                </p:oleObj>
              </mc:Choice>
              <mc:Fallback>
                <p:oleObj name="MarvinOLE" r:id="rId7" imgW="2661840" imgH="1279800" progId="MarvinOLE.Document">
                  <p:embed/>
                  <p:pic>
                    <p:nvPicPr>
                      <p:cNvPr id="110595"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0588" y="5372101"/>
                        <a:ext cx="1327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6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9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5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6"/>
          <p:cNvSpPr>
            <a:spLocks noChangeArrowheads="1"/>
          </p:cNvSpPr>
          <p:nvPr/>
        </p:nvSpPr>
        <p:spPr bwMode="auto">
          <a:xfrm>
            <a:off x="1219200" y="0"/>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1b - Removal of organometallics</a:t>
            </a:r>
          </a:p>
        </p:txBody>
      </p:sp>
      <p:sp>
        <p:nvSpPr>
          <p:cNvPr id="125959" name="Text Box 7"/>
          <p:cNvSpPr txBox="1">
            <a:spLocks noChangeArrowheads="1"/>
          </p:cNvSpPr>
          <p:nvPr/>
        </p:nvSpPr>
        <p:spPr bwMode="auto">
          <a:xfrm>
            <a:off x="1541464" y="620714"/>
            <a:ext cx="6624637"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en-US" sz="2400" dirty="0">
                <a:latin typeface="Arial" charset="0"/>
                <a:cs typeface="Arial" charset="0"/>
              </a:rPr>
              <a:t>Oftentimes, a dataset includes organometallics and/or rare elements.</a:t>
            </a:r>
          </a:p>
        </p:txBody>
      </p:sp>
      <p:pic>
        <p:nvPicPr>
          <p:cNvPr id="123911" name="Picture 8"/>
          <p:cNvPicPr>
            <a:picLocks noChangeAspect="1" noChangeArrowheads="1"/>
          </p:cNvPicPr>
          <p:nvPr/>
        </p:nvPicPr>
        <p:blipFill>
          <a:blip r:embed="rId2" cstate="print"/>
          <a:srcRect/>
          <a:stretch>
            <a:fillRect/>
          </a:stretch>
        </p:blipFill>
        <p:spPr bwMode="auto">
          <a:xfrm>
            <a:off x="1639889" y="1555750"/>
            <a:ext cx="8886825" cy="5170488"/>
          </a:xfrm>
          <a:prstGeom prst="rect">
            <a:avLst/>
          </a:prstGeom>
          <a:noFill/>
          <a:ln w="9525">
            <a:noFill/>
            <a:miter lim="800000"/>
            <a:headEnd/>
            <a:tailEnd/>
          </a:ln>
        </p:spPr>
      </p:pic>
      <p:sp>
        <p:nvSpPr>
          <p:cNvPr id="123913" name="Text Box 9"/>
          <p:cNvSpPr txBox="1">
            <a:spLocks noChangeArrowheads="1"/>
          </p:cNvSpPr>
          <p:nvPr/>
        </p:nvSpPr>
        <p:spPr bwMode="auto">
          <a:xfrm>
            <a:off x="8078789" y="2189163"/>
            <a:ext cx="2370137" cy="193899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buFontTx/>
              <a:buChar char="-"/>
            </a:pPr>
            <a:r>
              <a:rPr lang="en-US" sz="2400" b="1"/>
              <a:t>Relevant for the modeling?</a:t>
            </a:r>
          </a:p>
          <a:p>
            <a:pPr algn="ctr"/>
            <a:r>
              <a:rPr lang="en-US" sz="2400" b="1"/>
              <a:t>-Are the descriptors</a:t>
            </a:r>
          </a:p>
          <a:p>
            <a:pPr algn="ctr"/>
            <a:r>
              <a:rPr lang="en-US" sz="2400" b="1"/>
              <a:t>appropriate?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ChangeArrowheads="1"/>
          </p:cNvSpPr>
          <p:nvPr/>
        </p:nvSpPr>
        <p:spPr bwMode="auto">
          <a:xfrm>
            <a:off x="1066800" y="100808"/>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1b - Removal of organometallics</a:t>
            </a:r>
          </a:p>
        </p:txBody>
      </p:sp>
      <p:pic>
        <p:nvPicPr>
          <p:cNvPr id="111623" name="Picture 12"/>
          <p:cNvPicPr>
            <a:picLocks noChangeAspect="1" noChangeArrowheads="1"/>
          </p:cNvPicPr>
          <p:nvPr/>
        </p:nvPicPr>
        <p:blipFill>
          <a:blip r:embed="rId2" cstate="print"/>
          <a:srcRect/>
          <a:stretch>
            <a:fillRect/>
          </a:stretch>
        </p:blipFill>
        <p:spPr bwMode="auto">
          <a:xfrm>
            <a:off x="1668463" y="822326"/>
            <a:ext cx="4818062" cy="5237163"/>
          </a:xfrm>
          <a:prstGeom prst="rect">
            <a:avLst/>
          </a:prstGeom>
          <a:noFill/>
          <a:ln w="9525">
            <a:noFill/>
            <a:miter lim="800000"/>
            <a:headEnd/>
            <a:tailEnd/>
          </a:ln>
        </p:spPr>
      </p:pic>
      <p:sp>
        <p:nvSpPr>
          <p:cNvPr id="12" name="Text Box 13"/>
          <p:cNvSpPr txBox="1">
            <a:spLocks noChangeArrowheads="1"/>
          </p:cNvSpPr>
          <p:nvPr/>
        </p:nvSpPr>
        <p:spPr bwMode="auto">
          <a:xfrm>
            <a:off x="6469063" y="722314"/>
            <a:ext cx="2770310"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2400" dirty="0">
                <a:solidFill>
                  <a:schemeClr val="bg1"/>
                </a:solidFill>
                <a:latin typeface="Arial" charset="0"/>
                <a:cs typeface="Arial" charset="0"/>
              </a:rPr>
              <a:t>ChemAxon </a:t>
            </a:r>
            <a:r>
              <a:rPr lang="en-US" sz="2400" dirty="0" err="1">
                <a:solidFill>
                  <a:schemeClr val="bg1"/>
                </a:solidFill>
                <a:latin typeface="Arial" charset="0"/>
                <a:cs typeface="Arial" charset="0"/>
              </a:rPr>
              <a:t>JChem</a:t>
            </a:r>
            <a:endParaRPr lang="en-US" sz="2400" dirty="0">
              <a:solidFill>
                <a:schemeClr val="bg1"/>
              </a:solidFill>
              <a:latin typeface="Arial" charset="0"/>
              <a:cs typeface="Arial" charset="0"/>
            </a:endParaRPr>
          </a:p>
          <a:p>
            <a:pPr>
              <a:defRPr/>
            </a:pPr>
            <a:r>
              <a:rPr lang="en-US" sz="2400" dirty="0">
                <a:solidFill>
                  <a:schemeClr val="bg1"/>
                </a:solidFill>
                <a:latin typeface="Arial" charset="0"/>
                <a:cs typeface="Arial" charset="0"/>
              </a:rPr>
              <a:t>(</a:t>
            </a:r>
            <a:r>
              <a:rPr lang="en-US" sz="2400" dirty="0" err="1">
                <a:solidFill>
                  <a:schemeClr val="bg1"/>
                </a:solidFill>
                <a:latin typeface="Arial" charset="0"/>
                <a:cs typeface="Arial" charset="0"/>
              </a:rPr>
              <a:t>cxcalc</a:t>
            </a:r>
            <a:r>
              <a:rPr lang="en-US" sz="2400" dirty="0">
                <a:solidFill>
                  <a:schemeClr val="bg1"/>
                </a:solidFill>
                <a:latin typeface="Arial" charset="0"/>
                <a:cs typeface="Arial" charset="0"/>
              </a:rPr>
              <a:t> program)</a:t>
            </a:r>
          </a:p>
        </p:txBody>
      </p:sp>
      <p:pic>
        <p:nvPicPr>
          <p:cNvPr id="111625" name="Picture 14"/>
          <p:cNvPicPr>
            <a:picLocks noChangeAspect="1" noChangeArrowheads="1"/>
          </p:cNvPicPr>
          <p:nvPr/>
        </p:nvPicPr>
        <p:blipFill>
          <a:blip r:embed="rId3" cstate="print"/>
          <a:srcRect/>
          <a:stretch>
            <a:fillRect/>
          </a:stretch>
        </p:blipFill>
        <p:spPr bwMode="auto">
          <a:xfrm>
            <a:off x="3465514" y="1766889"/>
            <a:ext cx="6446837" cy="1133475"/>
          </a:xfrm>
          <a:prstGeom prst="rect">
            <a:avLst/>
          </a:prstGeom>
          <a:noFill/>
          <a:ln w="9525">
            <a:noFill/>
            <a:miter lim="800000"/>
            <a:headEnd/>
            <a:tailEnd/>
          </a:ln>
        </p:spPr>
      </p:pic>
      <p:graphicFrame>
        <p:nvGraphicFramePr>
          <p:cNvPr id="111618" name="Object 2"/>
          <p:cNvGraphicFramePr>
            <a:graphicFrameLocks noChangeAspect="1"/>
          </p:cNvGraphicFramePr>
          <p:nvPr>
            <p:extLst>
              <p:ext uri="{D42A27DB-BD31-4B8C-83A1-F6EECF244321}">
                <p14:modId xmlns:p14="http://schemas.microsoft.com/office/powerpoint/2010/main" val="3279328617"/>
              </p:ext>
            </p:extLst>
          </p:nvPr>
        </p:nvGraphicFramePr>
        <p:xfrm>
          <a:off x="6550025" y="2992439"/>
          <a:ext cx="1073150" cy="2147887"/>
        </p:xfrm>
        <a:graphic>
          <a:graphicData uri="http://schemas.openxmlformats.org/presentationml/2006/ole">
            <mc:AlternateContent xmlns:mc="http://schemas.openxmlformats.org/markup-compatibility/2006">
              <mc:Choice xmlns:v="urn:schemas-microsoft-com:vml" Requires="v">
                <p:oleObj name="MarvinOLE" r:id="rId4" imgW="1073520" imgH="2148480" progId="MarvinOLE.Document">
                  <p:embed/>
                </p:oleObj>
              </mc:Choice>
              <mc:Fallback>
                <p:oleObj name="MarvinOLE" r:id="rId4" imgW="1073520" imgH="2148480" progId="MarvinOLE.Document">
                  <p:embed/>
                  <p:pic>
                    <p:nvPicPr>
                      <p:cNvPr id="1116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025" y="2992439"/>
                        <a:ext cx="1073150" cy="2147887"/>
                      </a:xfrm>
                      <a:prstGeom prst="rect">
                        <a:avLst/>
                      </a:prstGeom>
                      <a:solidFill>
                        <a:schemeClr val="tx1"/>
                      </a:solidFill>
                      <a:ln>
                        <a:noFill/>
                      </a:ln>
                      <a:effectLst/>
                    </p:spPr>
                  </p:pic>
                </p:oleObj>
              </mc:Fallback>
            </mc:AlternateContent>
          </a:graphicData>
        </a:graphic>
      </p:graphicFrame>
      <p:graphicFrame>
        <p:nvGraphicFramePr>
          <p:cNvPr id="111619" name="Object 3"/>
          <p:cNvGraphicFramePr>
            <a:graphicFrameLocks noChangeAspect="1"/>
          </p:cNvGraphicFramePr>
          <p:nvPr>
            <p:extLst>
              <p:ext uri="{D42A27DB-BD31-4B8C-83A1-F6EECF244321}">
                <p14:modId xmlns:p14="http://schemas.microsoft.com/office/powerpoint/2010/main" val="3190439671"/>
              </p:ext>
            </p:extLst>
          </p:nvPr>
        </p:nvGraphicFramePr>
        <p:xfrm>
          <a:off x="7607300" y="2382839"/>
          <a:ext cx="2317750" cy="2505075"/>
        </p:xfrm>
        <a:graphic>
          <a:graphicData uri="http://schemas.openxmlformats.org/presentationml/2006/ole">
            <mc:AlternateContent xmlns:mc="http://schemas.openxmlformats.org/markup-compatibility/2006">
              <mc:Choice xmlns:v="urn:schemas-microsoft-com:vml" Requires="v">
                <p:oleObj name="MarvinOLE" r:id="rId6" imgW="1987560" imgH="2148480" progId="MarvinOLE.Document">
                  <p:embed/>
                </p:oleObj>
              </mc:Choice>
              <mc:Fallback>
                <p:oleObj name="MarvinOLE" r:id="rId6" imgW="1987560" imgH="2148480" progId="MarvinOLE.Document">
                  <p:embed/>
                  <p:pic>
                    <p:nvPicPr>
                      <p:cNvPr id="11161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7300" y="2382839"/>
                        <a:ext cx="2317750" cy="2505075"/>
                      </a:xfrm>
                      <a:prstGeom prst="rect">
                        <a:avLst/>
                      </a:prstGeom>
                      <a:solidFill>
                        <a:schemeClr val="tx1"/>
                      </a:solidFill>
                      <a:ln>
                        <a:noFill/>
                      </a:ln>
                      <a:effectLst/>
                    </p:spPr>
                  </p:pic>
                </p:oleObj>
              </mc:Fallback>
            </mc:AlternateContent>
          </a:graphicData>
        </a:graphic>
      </p:graphicFrame>
      <p:graphicFrame>
        <p:nvGraphicFramePr>
          <p:cNvPr id="111620" name="Object 4"/>
          <p:cNvGraphicFramePr>
            <a:graphicFrameLocks noChangeAspect="1"/>
          </p:cNvGraphicFramePr>
          <p:nvPr/>
        </p:nvGraphicFramePr>
        <p:xfrm>
          <a:off x="8926514" y="3614739"/>
          <a:ext cx="1622425" cy="2147887"/>
        </p:xfrm>
        <a:graphic>
          <a:graphicData uri="http://schemas.openxmlformats.org/presentationml/2006/ole">
            <mc:AlternateContent xmlns:mc="http://schemas.openxmlformats.org/markup-compatibility/2006">
              <mc:Choice xmlns:v="urn:schemas-microsoft-com:vml" Requires="v">
                <p:oleObj name="MarvinOLE" r:id="rId8" imgW="1622160" imgH="2148480" progId="MarvinOLE.Document">
                  <p:embed/>
                </p:oleObj>
              </mc:Choice>
              <mc:Fallback>
                <p:oleObj name="MarvinOLE" r:id="rId8" imgW="1622160" imgH="2148480" progId="MarvinOLE.Document">
                  <p:embed/>
                  <p:pic>
                    <p:nvPicPr>
                      <p:cNvPr id="11162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26514" y="3614739"/>
                        <a:ext cx="1622425"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1627" name="Picture 17" descr="Organo1.png"/>
          <p:cNvPicPr>
            <a:picLocks noChangeAspect="1"/>
          </p:cNvPicPr>
          <p:nvPr/>
        </p:nvPicPr>
        <p:blipFill>
          <a:blip r:embed="rId10" cstate="print"/>
          <a:srcRect/>
          <a:stretch>
            <a:fillRect/>
          </a:stretch>
        </p:blipFill>
        <p:spPr bwMode="auto">
          <a:xfrm>
            <a:off x="3481388" y="3043239"/>
            <a:ext cx="3048000" cy="2414587"/>
          </a:xfrm>
          <a:prstGeom prst="rect">
            <a:avLst/>
          </a:prstGeom>
          <a:noFill/>
          <a:ln w="9525">
            <a:noFill/>
            <a:miter lim="800000"/>
            <a:headEnd/>
            <a:tailEnd/>
          </a:ln>
        </p:spPr>
      </p:pic>
      <p:sp>
        <p:nvSpPr>
          <p:cNvPr id="111636" name="Rectangle 20"/>
          <p:cNvSpPr>
            <a:spLocks noChangeArrowheads="1"/>
          </p:cNvSpPr>
          <p:nvPr/>
        </p:nvSpPr>
        <p:spPr bwMode="auto">
          <a:xfrm>
            <a:off x="6145213" y="2743200"/>
            <a:ext cx="392112" cy="342900"/>
          </a:xfrm>
          <a:prstGeom prst="rect">
            <a:avLst/>
          </a:prstGeom>
          <a:solidFill>
            <a:schemeClr val="tx1"/>
          </a:solidFill>
          <a:ln w="9525">
            <a:noFill/>
            <a:miter lim="800000"/>
            <a:headEnd/>
            <a:tailEnd/>
          </a:ln>
          <a:effectLst/>
        </p:spPr>
        <p:txBody>
          <a:bodyPr wrap="none" anchor="ctr"/>
          <a:lstStyle/>
          <a:p>
            <a:endParaRPr lang="en-US"/>
          </a:p>
        </p:txBody>
      </p:sp>
      <p:pic>
        <p:nvPicPr>
          <p:cNvPr id="111637" name="Picture 21"/>
          <p:cNvPicPr>
            <a:picLocks noChangeAspect="1" noChangeArrowheads="1"/>
          </p:cNvPicPr>
          <p:nvPr/>
        </p:nvPicPr>
        <p:blipFill>
          <a:blip r:embed="rId11" cstate="print"/>
          <a:srcRect/>
          <a:stretch>
            <a:fillRect/>
          </a:stretch>
        </p:blipFill>
        <p:spPr bwMode="auto">
          <a:xfrm>
            <a:off x="3951289" y="5648325"/>
            <a:ext cx="4162425" cy="438150"/>
          </a:xfrm>
          <a:prstGeom prst="rect">
            <a:avLst/>
          </a:prstGeom>
          <a:noFill/>
        </p:spPr>
      </p:pic>
      <p:sp>
        <p:nvSpPr>
          <p:cNvPr id="111639" name="Rectangle 23"/>
          <p:cNvSpPr>
            <a:spLocks noChangeArrowheads="1"/>
          </p:cNvSpPr>
          <p:nvPr/>
        </p:nvSpPr>
        <p:spPr bwMode="auto">
          <a:xfrm>
            <a:off x="6756400" y="5448300"/>
            <a:ext cx="3378200" cy="1181100"/>
          </a:xfrm>
          <a:prstGeom prst="rect">
            <a:avLst/>
          </a:prstGeom>
          <a:solidFill>
            <a:schemeClr val="tx1"/>
          </a:solidFill>
          <a:ln w="9525">
            <a:noFill/>
            <a:miter lim="800000"/>
            <a:headEnd/>
            <a:tailEnd/>
          </a:ln>
          <a:effectLst/>
        </p:spPr>
        <p:txBody>
          <a:bodyPr wrap="none" anchor="ctr"/>
          <a:lstStyle/>
          <a:p>
            <a:endParaRPr lang="en-US"/>
          </a:p>
        </p:txBody>
      </p:sp>
      <p:graphicFrame>
        <p:nvGraphicFramePr>
          <p:cNvPr id="111638" name="Object 22"/>
          <p:cNvGraphicFramePr>
            <a:graphicFrameLocks noChangeAspect="1"/>
          </p:cNvGraphicFramePr>
          <p:nvPr>
            <p:extLst>
              <p:ext uri="{D42A27DB-BD31-4B8C-83A1-F6EECF244321}">
                <p14:modId xmlns:p14="http://schemas.microsoft.com/office/powerpoint/2010/main" val="1082887045"/>
              </p:ext>
            </p:extLst>
          </p:nvPr>
        </p:nvGraphicFramePr>
        <p:xfrm>
          <a:off x="7169151" y="5581650"/>
          <a:ext cx="2541588" cy="1009650"/>
        </p:xfrm>
        <a:graphic>
          <a:graphicData uri="http://schemas.openxmlformats.org/presentationml/2006/ole">
            <mc:AlternateContent xmlns:mc="http://schemas.openxmlformats.org/markup-compatibility/2006">
              <mc:Choice xmlns:v="urn:schemas-microsoft-com:vml" Requires="v">
                <p:oleObj name="MarvinOLE" r:id="rId12" imgW="2541240" imgH="1009800" progId="MarvinOLE.Document">
                  <p:embed/>
                </p:oleObj>
              </mc:Choice>
              <mc:Fallback>
                <p:oleObj name="MarvinOLE" r:id="rId12" imgW="2541240" imgH="1009800" progId="MarvinOLE.Document">
                  <p:embed/>
                  <p:pic>
                    <p:nvPicPr>
                      <p:cNvPr id="111638"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9151" y="5581650"/>
                        <a:ext cx="2541588"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Line 20"/>
          <p:cNvSpPr>
            <a:spLocks noChangeShapeType="1"/>
          </p:cNvSpPr>
          <p:nvPr/>
        </p:nvSpPr>
        <p:spPr bwMode="auto">
          <a:xfrm>
            <a:off x="1743075" y="565150"/>
            <a:ext cx="6121400" cy="0"/>
          </a:xfrm>
          <a:prstGeom prst="line">
            <a:avLst/>
          </a:prstGeom>
          <a:noFill/>
          <a:ln w="38100">
            <a:solidFill>
              <a:srgbClr val="FFFF00"/>
            </a:solidFill>
            <a:round/>
            <a:headEnd/>
            <a:tailEnd/>
          </a:ln>
        </p:spPr>
        <p:txBody>
          <a:bodyPr/>
          <a:lstStyle/>
          <a:p>
            <a:endParaRPr lang="en-US"/>
          </a:p>
        </p:txBody>
      </p:sp>
      <p:sp>
        <p:nvSpPr>
          <p:cNvPr id="132098" name="Rectangle 6"/>
          <p:cNvSpPr>
            <a:spLocks noChangeArrowheads="1"/>
          </p:cNvSpPr>
          <p:nvPr/>
        </p:nvSpPr>
        <p:spPr bwMode="auto">
          <a:xfrm>
            <a:off x="1546225" y="66676"/>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1c - Removal of mixtures</a:t>
            </a:r>
            <a:endParaRPr lang="fr-FR" sz="2800" b="1" dirty="0">
              <a:solidFill>
                <a:schemeClr val="accent1">
                  <a:lumMod val="50000"/>
                </a:schemeClr>
              </a:solidFill>
            </a:endParaRPr>
          </a:p>
        </p:txBody>
      </p:sp>
      <p:cxnSp>
        <p:nvCxnSpPr>
          <p:cNvPr id="7" name="Straight Connector 6"/>
          <p:cNvCxnSpPr/>
          <p:nvPr/>
        </p:nvCxnSpPr>
        <p:spPr>
          <a:xfrm flipV="1">
            <a:off x="2733676" y="1028700"/>
            <a:ext cx="68675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2100" name="TextBox 7"/>
          <p:cNvSpPr txBox="1">
            <a:spLocks noChangeArrowheads="1"/>
          </p:cNvSpPr>
          <p:nvPr/>
        </p:nvSpPr>
        <p:spPr bwMode="auto">
          <a:xfrm>
            <a:off x="4229100" y="600076"/>
            <a:ext cx="6076950" cy="830263"/>
          </a:xfrm>
          <a:prstGeom prst="rect">
            <a:avLst/>
          </a:prstGeom>
          <a:noFill/>
          <a:ln w="9525">
            <a:noFill/>
            <a:miter lim="800000"/>
            <a:headEnd/>
            <a:tailEnd/>
          </a:ln>
        </p:spPr>
        <p:txBody>
          <a:bodyPr>
            <a:spAutoFit/>
          </a:bodyPr>
          <a:lstStyle/>
          <a:p>
            <a:r>
              <a:rPr lang="en-US" sz="2400" dirty="0"/>
              <a:t>Retain the component with the highest</a:t>
            </a:r>
          </a:p>
          <a:p>
            <a:r>
              <a:rPr lang="en-US" sz="2400" dirty="0"/>
              <a:t>MW or largest number of atoms</a:t>
            </a:r>
          </a:p>
        </p:txBody>
      </p:sp>
      <p:sp>
        <p:nvSpPr>
          <p:cNvPr id="132101" name="TextBox 4"/>
          <p:cNvSpPr txBox="1">
            <a:spLocks noChangeArrowheads="1"/>
          </p:cNvSpPr>
          <p:nvPr/>
        </p:nvSpPr>
        <p:spPr bwMode="auto">
          <a:xfrm>
            <a:off x="1609726" y="781051"/>
            <a:ext cx="2613025" cy="461963"/>
          </a:xfrm>
          <a:prstGeom prst="rect">
            <a:avLst/>
          </a:prstGeom>
          <a:solidFill>
            <a:schemeClr val="bg1"/>
          </a:solidFill>
          <a:ln w="9525">
            <a:noFill/>
            <a:miter lim="800000"/>
            <a:headEnd/>
            <a:tailEnd/>
          </a:ln>
        </p:spPr>
        <p:txBody>
          <a:bodyPr wrap="none">
            <a:spAutoFit/>
          </a:bodyPr>
          <a:lstStyle/>
          <a:p>
            <a:r>
              <a:rPr lang="en-US" sz="2400" b="1"/>
              <a:t>Popular Practice</a:t>
            </a:r>
          </a:p>
        </p:txBody>
      </p:sp>
      <p:sp>
        <p:nvSpPr>
          <p:cNvPr id="9" name="Oval 8"/>
          <p:cNvSpPr/>
          <p:nvPr/>
        </p:nvSpPr>
        <p:spPr>
          <a:xfrm>
            <a:off x="1800225" y="2322514"/>
            <a:ext cx="2152650" cy="1819275"/>
          </a:xfrm>
          <a:prstGeom prst="ellipse">
            <a:avLst/>
          </a:prstGeom>
          <a:solidFill>
            <a:schemeClr val="bg1">
              <a:lumMod val="6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Large </a:t>
            </a:r>
          </a:p>
          <a:p>
            <a:pPr algn="ctr">
              <a:defRPr/>
            </a:pPr>
            <a:r>
              <a:rPr lang="en-US" sz="2400" b="1" dirty="0">
                <a:solidFill>
                  <a:schemeClr val="tx1"/>
                </a:solidFill>
              </a:rPr>
              <a:t>Organic</a:t>
            </a:r>
          </a:p>
          <a:p>
            <a:pPr algn="ctr">
              <a:defRPr/>
            </a:pPr>
            <a:r>
              <a:rPr lang="en-US" sz="2400" b="1" dirty="0">
                <a:solidFill>
                  <a:schemeClr val="tx1"/>
                </a:solidFill>
              </a:rPr>
              <a:t>Molecule</a:t>
            </a:r>
          </a:p>
        </p:txBody>
      </p:sp>
      <p:sp>
        <p:nvSpPr>
          <p:cNvPr id="132103" name="TextBox 10"/>
          <p:cNvSpPr txBox="1">
            <a:spLocks noChangeArrowheads="1"/>
          </p:cNvSpPr>
          <p:nvPr/>
        </p:nvSpPr>
        <p:spPr bwMode="auto">
          <a:xfrm>
            <a:off x="4171951" y="2532063"/>
            <a:ext cx="754063" cy="457200"/>
          </a:xfrm>
          <a:prstGeom prst="rect">
            <a:avLst/>
          </a:prstGeom>
          <a:noFill/>
          <a:ln w="9525">
            <a:noFill/>
            <a:miter lim="800000"/>
            <a:headEnd/>
            <a:tailEnd/>
          </a:ln>
        </p:spPr>
        <p:txBody>
          <a:bodyPr wrap="none">
            <a:spAutoFit/>
          </a:bodyPr>
          <a:lstStyle/>
          <a:p>
            <a:r>
              <a:rPr lang="en-US" sz="2400">
                <a:solidFill>
                  <a:schemeClr val="bg1"/>
                </a:solidFill>
              </a:rPr>
              <a:t>H</a:t>
            </a:r>
            <a:r>
              <a:rPr lang="en-US" sz="2400" baseline="-25000">
                <a:solidFill>
                  <a:schemeClr val="bg1"/>
                </a:solidFill>
              </a:rPr>
              <a:t>2</a:t>
            </a:r>
            <a:r>
              <a:rPr lang="en-US" sz="2400">
                <a:solidFill>
                  <a:schemeClr val="bg1"/>
                </a:solidFill>
              </a:rPr>
              <a:t>O</a:t>
            </a:r>
          </a:p>
        </p:txBody>
      </p:sp>
      <p:sp>
        <p:nvSpPr>
          <p:cNvPr id="132104" name="TextBox 11"/>
          <p:cNvSpPr txBox="1">
            <a:spLocks noChangeArrowheads="1"/>
          </p:cNvSpPr>
          <p:nvPr/>
        </p:nvSpPr>
        <p:spPr bwMode="auto">
          <a:xfrm>
            <a:off x="4057650" y="3303588"/>
            <a:ext cx="693738" cy="457200"/>
          </a:xfrm>
          <a:prstGeom prst="rect">
            <a:avLst/>
          </a:prstGeom>
          <a:noFill/>
          <a:ln w="9525">
            <a:noFill/>
            <a:miter lim="800000"/>
            <a:headEnd/>
            <a:tailEnd/>
          </a:ln>
        </p:spPr>
        <p:txBody>
          <a:bodyPr wrap="none">
            <a:spAutoFit/>
          </a:bodyPr>
          <a:lstStyle/>
          <a:p>
            <a:r>
              <a:rPr lang="en-US" sz="2400">
                <a:solidFill>
                  <a:schemeClr val="bg1"/>
                </a:solidFill>
              </a:rPr>
              <a:t>HCl</a:t>
            </a:r>
            <a:endParaRPr lang="en-US" sz="2400" baseline="-25000">
              <a:solidFill>
                <a:schemeClr val="bg1"/>
              </a:solidFill>
            </a:endParaRPr>
          </a:p>
        </p:txBody>
      </p:sp>
      <p:sp>
        <p:nvSpPr>
          <p:cNvPr id="132105" name="TextBox 12"/>
          <p:cNvSpPr txBox="1">
            <a:spLocks noChangeArrowheads="1"/>
          </p:cNvSpPr>
          <p:nvPr/>
        </p:nvSpPr>
        <p:spPr bwMode="auto">
          <a:xfrm>
            <a:off x="1770063" y="4113214"/>
            <a:ext cx="2274982" cy="830997"/>
          </a:xfrm>
          <a:prstGeom prst="rect">
            <a:avLst/>
          </a:prstGeom>
          <a:noFill/>
          <a:ln w="9525">
            <a:noFill/>
            <a:miter lim="800000"/>
            <a:headEnd/>
            <a:tailEnd/>
          </a:ln>
        </p:spPr>
        <p:txBody>
          <a:bodyPr wrap="none">
            <a:spAutoFit/>
          </a:bodyPr>
          <a:lstStyle/>
          <a:p>
            <a:r>
              <a:rPr lang="en-US" sz="2400">
                <a:solidFill>
                  <a:schemeClr val="bg1"/>
                </a:solidFill>
              </a:rPr>
              <a:t>Ex: hydrates, </a:t>
            </a:r>
          </a:p>
          <a:p>
            <a:r>
              <a:rPr lang="en-US" sz="2400">
                <a:solidFill>
                  <a:schemeClr val="bg1"/>
                </a:solidFill>
              </a:rPr>
              <a:t>hydrochlorides.</a:t>
            </a:r>
          </a:p>
        </p:txBody>
      </p:sp>
      <p:sp>
        <p:nvSpPr>
          <p:cNvPr id="132106" name="TextBox 13"/>
          <p:cNvSpPr txBox="1">
            <a:spLocks noChangeArrowheads="1"/>
          </p:cNvSpPr>
          <p:nvPr/>
        </p:nvSpPr>
        <p:spPr bwMode="auto">
          <a:xfrm>
            <a:off x="5362576" y="1754189"/>
            <a:ext cx="5305425" cy="830997"/>
          </a:xfrm>
          <a:prstGeom prst="rect">
            <a:avLst/>
          </a:prstGeom>
          <a:noFill/>
          <a:ln w="9525">
            <a:noFill/>
            <a:miter lim="800000"/>
            <a:headEnd/>
            <a:tailEnd/>
          </a:ln>
        </p:spPr>
        <p:txBody>
          <a:bodyPr>
            <a:spAutoFit/>
          </a:bodyPr>
          <a:lstStyle/>
          <a:p>
            <a:r>
              <a:rPr lang="en-US" sz="2400" dirty="0"/>
              <a:t>Popular Software:</a:t>
            </a:r>
          </a:p>
          <a:p>
            <a:r>
              <a:rPr lang="en-US" sz="2400" dirty="0" err="1"/>
              <a:t>ChemAxon</a:t>
            </a:r>
            <a:r>
              <a:rPr lang="en-US" sz="2400" dirty="0"/>
              <a:t> Standardizer, MOE Wash</a:t>
            </a:r>
          </a:p>
        </p:txBody>
      </p:sp>
      <p:pic>
        <p:nvPicPr>
          <p:cNvPr id="132107" name="Picture 2"/>
          <p:cNvPicPr>
            <a:picLocks noChangeAspect="1" noChangeArrowheads="1"/>
          </p:cNvPicPr>
          <p:nvPr/>
        </p:nvPicPr>
        <p:blipFill>
          <a:blip r:embed="rId2" cstate="print"/>
          <a:srcRect/>
          <a:stretch>
            <a:fillRect/>
          </a:stretch>
        </p:blipFill>
        <p:spPr bwMode="auto">
          <a:xfrm>
            <a:off x="5537200" y="2689225"/>
            <a:ext cx="5130800" cy="3848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1" name="Picture 4"/>
          <p:cNvPicPr>
            <a:picLocks noChangeAspect="1" noChangeArrowheads="1"/>
          </p:cNvPicPr>
          <p:nvPr/>
        </p:nvPicPr>
        <p:blipFill>
          <a:blip r:embed="rId2" cstate="print"/>
          <a:srcRect/>
          <a:stretch>
            <a:fillRect/>
          </a:stretch>
        </p:blipFill>
        <p:spPr bwMode="auto">
          <a:xfrm>
            <a:off x="1660526" y="4370388"/>
            <a:ext cx="4105275" cy="2081212"/>
          </a:xfrm>
          <a:prstGeom prst="rect">
            <a:avLst/>
          </a:prstGeom>
          <a:noFill/>
          <a:ln w="9525">
            <a:noFill/>
            <a:miter lim="800000"/>
            <a:headEnd/>
            <a:tailEnd/>
          </a:ln>
        </p:spPr>
      </p:pic>
      <p:pic>
        <p:nvPicPr>
          <p:cNvPr id="133122" name="Picture 5"/>
          <p:cNvPicPr>
            <a:picLocks noChangeAspect="1" noChangeArrowheads="1"/>
          </p:cNvPicPr>
          <p:nvPr/>
        </p:nvPicPr>
        <p:blipFill>
          <a:blip r:embed="rId3" cstate="print"/>
          <a:srcRect/>
          <a:stretch>
            <a:fillRect/>
          </a:stretch>
        </p:blipFill>
        <p:spPr bwMode="auto">
          <a:xfrm>
            <a:off x="6792914" y="4346575"/>
            <a:ext cx="3455987" cy="2097088"/>
          </a:xfrm>
          <a:prstGeom prst="rect">
            <a:avLst/>
          </a:prstGeom>
          <a:noFill/>
          <a:ln w="9525">
            <a:noFill/>
            <a:miter lim="800000"/>
            <a:headEnd/>
            <a:tailEnd/>
          </a:ln>
        </p:spPr>
      </p:pic>
      <p:sp>
        <p:nvSpPr>
          <p:cNvPr id="133123" name="Text Box 6"/>
          <p:cNvSpPr txBox="1">
            <a:spLocks noChangeArrowheads="1"/>
          </p:cNvSpPr>
          <p:nvPr/>
        </p:nvSpPr>
        <p:spPr bwMode="auto">
          <a:xfrm>
            <a:off x="1543050" y="4076701"/>
            <a:ext cx="1054100" cy="366713"/>
          </a:xfrm>
          <a:prstGeom prst="rect">
            <a:avLst/>
          </a:prstGeom>
          <a:noFill/>
          <a:ln w="9525">
            <a:noFill/>
            <a:miter lim="800000"/>
            <a:headEnd/>
            <a:tailEnd/>
          </a:ln>
        </p:spPr>
        <p:txBody>
          <a:bodyPr wrap="none">
            <a:spAutoFit/>
          </a:bodyPr>
          <a:lstStyle/>
          <a:p>
            <a:r>
              <a:rPr lang="en-US"/>
              <a:t>ID=1700</a:t>
            </a:r>
          </a:p>
        </p:txBody>
      </p:sp>
      <p:sp>
        <p:nvSpPr>
          <p:cNvPr id="133124" name="Text Box 8"/>
          <p:cNvSpPr txBox="1">
            <a:spLocks noChangeArrowheads="1"/>
          </p:cNvSpPr>
          <p:nvPr/>
        </p:nvSpPr>
        <p:spPr bwMode="auto">
          <a:xfrm>
            <a:off x="1541463" y="6403975"/>
            <a:ext cx="1357312" cy="304800"/>
          </a:xfrm>
          <a:prstGeom prst="rect">
            <a:avLst/>
          </a:prstGeom>
          <a:noFill/>
          <a:ln w="9525">
            <a:noFill/>
            <a:miter lim="800000"/>
            <a:headEnd/>
            <a:tailEnd/>
          </a:ln>
        </p:spPr>
        <p:txBody>
          <a:bodyPr wrap="none">
            <a:spAutoFit/>
          </a:bodyPr>
          <a:lstStyle/>
          <a:p>
            <a:r>
              <a:rPr lang="en-US" sz="1400" i="1"/>
              <a:t>INITIAL FORM</a:t>
            </a:r>
          </a:p>
        </p:txBody>
      </p:sp>
      <p:sp>
        <p:nvSpPr>
          <p:cNvPr id="133125" name="Line 9"/>
          <p:cNvSpPr>
            <a:spLocks noChangeShapeType="1"/>
          </p:cNvSpPr>
          <p:nvPr/>
        </p:nvSpPr>
        <p:spPr bwMode="auto">
          <a:xfrm>
            <a:off x="5884863" y="5457825"/>
            <a:ext cx="792162" cy="0"/>
          </a:xfrm>
          <a:prstGeom prst="line">
            <a:avLst/>
          </a:prstGeom>
          <a:noFill/>
          <a:ln w="76200">
            <a:solidFill>
              <a:schemeClr val="tx2"/>
            </a:solidFill>
            <a:round/>
            <a:headEnd/>
            <a:tailEnd type="triangle" w="med" len="med"/>
          </a:ln>
        </p:spPr>
        <p:txBody>
          <a:bodyPr/>
          <a:lstStyle/>
          <a:p>
            <a:endParaRPr lang="en-US"/>
          </a:p>
        </p:txBody>
      </p:sp>
      <p:sp>
        <p:nvSpPr>
          <p:cNvPr id="133126" name="Text Box 13"/>
          <p:cNvSpPr txBox="1">
            <a:spLocks noChangeArrowheads="1"/>
          </p:cNvSpPr>
          <p:nvPr/>
        </p:nvSpPr>
        <p:spPr bwMode="auto">
          <a:xfrm>
            <a:off x="1546226" y="652463"/>
            <a:ext cx="6245225" cy="400050"/>
          </a:xfrm>
          <a:prstGeom prst="rect">
            <a:avLst/>
          </a:prstGeom>
          <a:noFill/>
          <a:ln w="9525">
            <a:noFill/>
            <a:miter lim="800000"/>
            <a:headEnd/>
            <a:tailEnd/>
          </a:ln>
        </p:spPr>
        <p:txBody>
          <a:bodyPr wrap="none">
            <a:spAutoFit/>
          </a:bodyPr>
          <a:lstStyle/>
          <a:p>
            <a:r>
              <a:rPr lang="en-US" sz="2000" dirty="0"/>
              <a:t>However, some cases are particularly difficult to treat.</a:t>
            </a:r>
          </a:p>
        </p:txBody>
      </p:sp>
      <p:pic>
        <p:nvPicPr>
          <p:cNvPr id="133127" name="Picture 14"/>
          <p:cNvPicPr>
            <a:picLocks noChangeAspect="1" noChangeArrowheads="1"/>
          </p:cNvPicPr>
          <p:nvPr/>
        </p:nvPicPr>
        <p:blipFill>
          <a:blip r:embed="rId4" cstate="print"/>
          <a:srcRect/>
          <a:stretch>
            <a:fillRect/>
          </a:stretch>
        </p:blipFill>
        <p:spPr bwMode="auto">
          <a:xfrm>
            <a:off x="1620839" y="1725613"/>
            <a:ext cx="4321175" cy="1644650"/>
          </a:xfrm>
          <a:prstGeom prst="rect">
            <a:avLst/>
          </a:prstGeom>
          <a:noFill/>
          <a:ln w="9525">
            <a:noFill/>
            <a:miter lim="800000"/>
            <a:headEnd/>
            <a:tailEnd/>
          </a:ln>
        </p:spPr>
      </p:pic>
      <p:sp>
        <p:nvSpPr>
          <p:cNvPr id="133128" name="Text Box 15"/>
          <p:cNvSpPr txBox="1">
            <a:spLocks noChangeArrowheads="1"/>
          </p:cNvSpPr>
          <p:nvPr/>
        </p:nvSpPr>
        <p:spPr bwMode="auto">
          <a:xfrm>
            <a:off x="1506538" y="1435101"/>
            <a:ext cx="927101" cy="366713"/>
          </a:xfrm>
          <a:prstGeom prst="rect">
            <a:avLst/>
          </a:prstGeom>
          <a:noFill/>
          <a:ln w="9525">
            <a:noFill/>
            <a:miter lim="800000"/>
            <a:headEnd/>
            <a:tailEnd/>
          </a:ln>
        </p:spPr>
        <p:txBody>
          <a:bodyPr wrap="none">
            <a:spAutoFit/>
          </a:bodyPr>
          <a:lstStyle/>
          <a:p>
            <a:r>
              <a:rPr lang="en-US"/>
              <a:t>ID=172</a:t>
            </a:r>
          </a:p>
        </p:txBody>
      </p:sp>
      <p:sp>
        <p:nvSpPr>
          <p:cNvPr id="133129" name="Text Box 16"/>
          <p:cNvSpPr txBox="1">
            <a:spLocks noChangeArrowheads="1"/>
          </p:cNvSpPr>
          <p:nvPr/>
        </p:nvSpPr>
        <p:spPr bwMode="auto">
          <a:xfrm>
            <a:off x="1495426" y="3333750"/>
            <a:ext cx="1357313" cy="304800"/>
          </a:xfrm>
          <a:prstGeom prst="rect">
            <a:avLst/>
          </a:prstGeom>
          <a:noFill/>
          <a:ln w="9525">
            <a:noFill/>
            <a:miter lim="800000"/>
            <a:headEnd/>
            <a:tailEnd/>
          </a:ln>
        </p:spPr>
        <p:txBody>
          <a:bodyPr wrap="none">
            <a:spAutoFit/>
          </a:bodyPr>
          <a:lstStyle/>
          <a:p>
            <a:r>
              <a:rPr lang="en-US" sz="1400" i="1"/>
              <a:t>INITIAL FORM</a:t>
            </a:r>
          </a:p>
        </p:txBody>
      </p:sp>
      <p:sp>
        <p:nvSpPr>
          <p:cNvPr id="133130" name="Line 17"/>
          <p:cNvSpPr>
            <a:spLocks noChangeShapeType="1"/>
          </p:cNvSpPr>
          <p:nvPr/>
        </p:nvSpPr>
        <p:spPr bwMode="auto">
          <a:xfrm>
            <a:off x="6008688" y="2560638"/>
            <a:ext cx="792162" cy="0"/>
          </a:xfrm>
          <a:prstGeom prst="line">
            <a:avLst/>
          </a:prstGeom>
          <a:noFill/>
          <a:ln w="76200">
            <a:solidFill>
              <a:schemeClr val="tx2"/>
            </a:solidFill>
            <a:round/>
            <a:headEnd/>
            <a:tailEnd type="triangle" w="med" len="med"/>
          </a:ln>
        </p:spPr>
        <p:txBody>
          <a:bodyPr/>
          <a:lstStyle/>
          <a:p>
            <a:endParaRPr lang="en-US"/>
          </a:p>
        </p:txBody>
      </p:sp>
      <p:sp>
        <p:nvSpPr>
          <p:cNvPr id="133131" name="Text Box 18"/>
          <p:cNvSpPr txBox="1">
            <a:spLocks noChangeArrowheads="1"/>
          </p:cNvSpPr>
          <p:nvPr/>
        </p:nvSpPr>
        <p:spPr bwMode="auto">
          <a:xfrm>
            <a:off x="6746875" y="3044826"/>
            <a:ext cx="2986088" cy="307975"/>
          </a:xfrm>
          <a:prstGeom prst="rect">
            <a:avLst/>
          </a:prstGeom>
          <a:noFill/>
          <a:ln w="9525">
            <a:noFill/>
            <a:miter lim="800000"/>
            <a:headEnd/>
            <a:tailEnd/>
          </a:ln>
        </p:spPr>
        <p:txBody>
          <a:bodyPr wrap="none">
            <a:spAutoFit/>
          </a:bodyPr>
          <a:lstStyle/>
          <a:p>
            <a:r>
              <a:rPr lang="en-US" sz="1400" i="1"/>
              <a:t>CLEANED FORM BY CHEMAXON</a:t>
            </a:r>
          </a:p>
        </p:txBody>
      </p:sp>
      <p:pic>
        <p:nvPicPr>
          <p:cNvPr id="133132" name="Picture 19"/>
          <p:cNvPicPr>
            <a:picLocks noChangeAspect="1" noChangeArrowheads="1"/>
          </p:cNvPicPr>
          <p:nvPr/>
        </p:nvPicPr>
        <p:blipFill>
          <a:blip r:embed="rId5" cstate="print"/>
          <a:srcRect/>
          <a:stretch>
            <a:fillRect/>
          </a:stretch>
        </p:blipFill>
        <p:spPr bwMode="auto">
          <a:xfrm>
            <a:off x="6854825" y="1749425"/>
            <a:ext cx="3778250" cy="1316038"/>
          </a:xfrm>
          <a:prstGeom prst="rect">
            <a:avLst/>
          </a:prstGeom>
          <a:noFill/>
          <a:ln w="9525">
            <a:noFill/>
            <a:miter lim="800000"/>
            <a:headEnd/>
            <a:tailEnd/>
          </a:ln>
        </p:spPr>
      </p:pic>
      <p:sp>
        <p:nvSpPr>
          <p:cNvPr id="133134" name="Rectangle 6"/>
          <p:cNvSpPr>
            <a:spLocks noChangeArrowheads="1"/>
          </p:cNvSpPr>
          <p:nvPr/>
        </p:nvSpPr>
        <p:spPr bwMode="auto">
          <a:xfrm>
            <a:off x="1546225" y="66676"/>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1c - Removal of mixtures</a:t>
            </a:r>
            <a:endParaRPr lang="fr-FR" sz="2800" b="1" dirty="0">
              <a:solidFill>
                <a:schemeClr val="accent1">
                  <a:lumMod val="50000"/>
                </a:schemeClr>
              </a:solidFill>
            </a:endParaRPr>
          </a:p>
        </p:txBody>
      </p:sp>
      <p:sp>
        <p:nvSpPr>
          <p:cNvPr id="133136" name="Text Box 18"/>
          <p:cNvSpPr txBox="1">
            <a:spLocks noChangeArrowheads="1"/>
          </p:cNvSpPr>
          <p:nvPr/>
        </p:nvSpPr>
        <p:spPr bwMode="auto">
          <a:xfrm>
            <a:off x="6689725" y="6424614"/>
            <a:ext cx="2986088" cy="307975"/>
          </a:xfrm>
          <a:prstGeom prst="rect">
            <a:avLst/>
          </a:prstGeom>
          <a:noFill/>
          <a:ln w="9525">
            <a:noFill/>
            <a:miter lim="800000"/>
            <a:headEnd/>
            <a:tailEnd/>
          </a:ln>
        </p:spPr>
        <p:txBody>
          <a:bodyPr wrap="none">
            <a:spAutoFit/>
          </a:bodyPr>
          <a:lstStyle/>
          <a:p>
            <a:r>
              <a:rPr lang="en-US" sz="1400" i="1"/>
              <a:t>CLEANED FORM BY CHEMAXON</a:t>
            </a:r>
            <a:endParaRPr lang="en-US" sz="2000" i="1"/>
          </a:p>
        </p:txBody>
      </p:sp>
      <p:sp>
        <p:nvSpPr>
          <p:cNvPr id="129042" name="TextBox 23"/>
          <p:cNvSpPr txBox="1">
            <a:spLocks noChangeArrowheads="1"/>
          </p:cNvSpPr>
          <p:nvPr/>
        </p:nvSpPr>
        <p:spPr bwMode="auto">
          <a:xfrm>
            <a:off x="1524000" y="2714625"/>
            <a:ext cx="9144000" cy="2554288"/>
          </a:xfrm>
          <a:prstGeom prst="rect">
            <a:avLst/>
          </a:prstGeom>
          <a:noFill/>
          <a:ln w="9525">
            <a:noFill/>
            <a:miter lim="800000"/>
            <a:headEnd/>
            <a:tailEnd/>
          </a:ln>
        </p:spPr>
        <p:txBody>
          <a:bodyPr>
            <a:spAutoFit/>
          </a:bodyPr>
          <a:lstStyle/>
          <a:p>
            <a:pPr algn="ctr"/>
            <a:endParaRPr lang="en-US" sz="4000" b="1" dirty="0"/>
          </a:p>
          <a:p>
            <a:pPr algn="ctr"/>
            <a:r>
              <a:rPr lang="en-US" sz="4000" b="1" dirty="0"/>
              <a:t>MANUAL INSPECTION/VALIDATION</a:t>
            </a:r>
          </a:p>
          <a:p>
            <a:pPr algn="ctr"/>
            <a:r>
              <a:rPr lang="en-US" sz="4000" b="1" dirty="0"/>
              <a:t> IS STILL CRUCIAL.</a:t>
            </a:r>
          </a:p>
          <a:p>
            <a:pPr algn="ct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ChangeArrowheads="1"/>
          </p:cNvSpPr>
          <p:nvPr/>
        </p:nvSpPr>
        <p:spPr bwMode="auto">
          <a:xfrm>
            <a:off x="1546225" y="66676"/>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1c - Removal of mixtures</a:t>
            </a:r>
            <a:endParaRPr lang="fr-FR" sz="2800" b="1" dirty="0">
              <a:solidFill>
                <a:schemeClr val="accent1">
                  <a:lumMod val="50000"/>
                </a:schemeClr>
              </a:solidFill>
            </a:endParaRPr>
          </a:p>
        </p:txBody>
      </p:sp>
      <p:sp>
        <p:nvSpPr>
          <p:cNvPr id="134148" name="Text Box 4"/>
          <p:cNvSpPr txBox="1">
            <a:spLocks noChangeArrowheads="1"/>
          </p:cNvSpPr>
          <p:nvPr/>
        </p:nvSpPr>
        <p:spPr bwMode="auto">
          <a:xfrm>
            <a:off x="1693864" y="998539"/>
            <a:ext cx="8974137" cy="113877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buFontTx/>
              <a:buAutoNum type="arabicParenBoth"/>
            </a:pPr>
            <a:r>
              <a:rPr lang="en-US" sz="2400" b="1">
                <a:solidFill>
                  <a:schemeClr val="tx2"/>
                </a:solidFill>
              </a:rPr>
              <a:t> All compounds in the mixture are identical</a:t>
            </a:r>
            <a:r>
              <a:rPr lang="en-US" sz="2400">
                <a:solidFill>
                  <a:schemeClr val="tx2"/>
                </a:solidFill>
              </a:rPr>
              <a:t> (2D level)</a:t>
            </a:r>
          </a:p>
          <a:p>
            <a:pPr marL="342900" indent="-342900"/>
            <a:r>
              <a:rPr lang="en-US" sz="2200">
                <a:solidFill>
                  <a:schemeClr val="tx2"/>
                </a:solidFill>
              </a:rPr>
              <a:t>	Only one molecule should be kept. Racemic mixture : do both enantiomers have the same properties than the mixture ?</a:t>
            </a:r>
          </a:p>
        </p:txBody>
      </p:sp>
      <p:sp>
        <p:nvSpPr>
          <p:cNvPr id="134149" name="Text Box 5"/>
          <p:cNvSpPr txBox="1">
            <a:spLocks noChangeArrowheads="1"/>
          </p:cNvSpPr>
          <p:nvPr/>
        </p:nvSpPr>
        <p:spPr bwMode="auto">
          <a:xfrm>
            <a:off x="1689101" y="2247901"/>
            <a:ext cx="8867775" cy="206210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buFontTx/>
              <a:buAutoNum type="arabicParenBoth" startAt="2"/>
            </a:pPr>
            <a:r>
              <a:rPr lang="en-US" sz="2400" b="1">
                <a:solidFill>
                  <a:schemeClr val="tx2"/>
                </a:solidFill>
              </a:rPr>
              <a:t> The mixture contains one large organic compound and several smaller ones, either organic or inorganic</a:t>
            </a:r>
          </a:p>
          <a:p>
            <a:pPr marL="342900" indent="-342900" algn="just"/>
            <a:r>
              <a:rPr lang="en-US" b="1">
                <a:solidFill>
                  <a:schemeClr val="tx2"/>
                </a:solidFill>
              </a:rPr>
              <a:t>	</a:t>
            </a:r>
            <a:r>
              <a:rPr lang="en-US" sz="2000">
                <a:solidFill>
                  <a:schemeClr val="tx2"/>
                </a:solidFill>
              </a:rPr>
              <a:t>Generally better to remove the entire record. However, it there are some reasons to believe that the experimental activity associated with the record is clearly caused by the largest organic molecule only, one can keep the record with this large compound only.  </a:t>
            </a:r>
          </a:p>
        </p:txBody>
      </p:sp>
      <p:sp>
        <p:nvSpPr>
          <p:cNvPr id="134150" name="Text Box 6"/>
          <p:cNvSpPr txBox="1">
            <a:spLocks noChangeArrowheads="1"/>
          </p:cNvSpPr>
          <p:nvPr/>
        </p:nvSpPr>
        <p:spPr bwMode="auto">
          <a:xfrm>
            <a:off x="1689101" y="4411664"/>
            <a:ext cx="886777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buFontTx/>
              <a:buAutoNum type="arabicParenBoth" startAt="3"/>
            </a:pPr>
            <a:r>
              <a:rPr lang="en-US" sz="2400" b="1">
                <a:solidFill>
                  <a:schemeClr val="tx2"/>
                </a:solidFill>
              </a:rPr>
              <a:t>The mixture contains several similar organic compounds with similar MW </a:t>
            </a:r>
            <a:r>
              <a:rPr lang="en-US" sz="2000">
                <a:solidFill>
                  <a:schemeClr val="tx2"/>
                </a:solidFill>
              </a:rPr>
              <a:t>The deletion of the entire record is recommended. </a:t>
            </a:r>
          </a:p>
        </p:txBody>
      </p:sp>
      <p:sp>
        <p:nvSpPr>
          <p:cNvPr id="134151" name="Text Box 7"/>
          <p:cNvSpPr txBox="1">
            <a:spLocks noChangeArrowheads="1"/>
          </p:cNvSpPr>
          <p:nvPr/>
        </p:nvSpPr>
        <p:spPr bwMode="auto">
          <a:xfrm>
            <a:off x="1463676" y="5567364"/>
            <a:ext cx="9236075" cy="137318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r>
              <a:rPr lang="en-US" sz="2800">
                <a:solidFill>
                  <a:schemeClr val="tx2"/>
                </a:solidFill>
              </a:rPr>
              <a:t>Experienced users need advanced tools to determine what kind of mixtures (type 1, 2, or 3) are present in their data sets.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6"/>
          <p:cNvSpPr>
            <a:spLocks noChangeArrowheads="1"/>
          </p:cNvSpPr>
          <p:nvPr/>
        </p:nvSpPr>
        <p:spPr bwMode="auto">
          <a:xfrm>
            <a:off x="1543050" y="2657476"/>
            <a:ext cx="9144000" cy="627063"/>
          </a:xfrm>
          <a:prstGeom prst="rect">
            <a:avLst/>
          </a:prstGeom>
          <a:noFill/>
          <a:ln w="9525">
            <a:noFill/>
            <a:miter lim="800000"/>
            <a:headEnd/>
            <a:tailEnd/>
          </a:ln>
        </p:spPr>
        <p:txBody>
          <a:bodyPr/>
          <a:lstStyle/>
          <a:p>
            <a:pPr marL="342900" indent="-342900" algn="ctr">
              <a:spcBef>
                <a:spcPct val="20000"/>
              </a:spcBef>
            </a:pPr>
            <a:r>
              <a:rPr lang="en-US" sz="4000" b="1" dirty="0">
                <a:solidFill>
                  <a:schemeClr val="accent1">
                    <a:lumMod val="50000"/>
                  </a:schemeClr>
                </a:solidFill>
              </a:rPr>
              <a:t>STEP 2 : </a:t>
            </a:r>
            <a:endParaRPr lang="en-US" sz="3800" b="1" dirty="0">
              <a:solidFill>
                <a:schemeClr val="accent1">
                  <a:lumMod val="50000"/>
                </a:schemeClr>
              </a:solidFill>
            </a:endParaRPr>
          </a:p>
          <a:p>
            <a:pPr marL="342900" indent="-342900" algn="ctr">
              <a:spcBef>
                <a:spcPct val="20000"/>
              </a:spcBef>
            </a:pPr>
            <a:r>
              <a:rPr lang="en-US" sz="3800" b="1" dirty="0">
                <a:solidFill>
                  <a:schemeClr val="accent1">
                    <a:lumMod val="50000"/>
                  </a:schemeClr>
                </a:solidFill>
              </a:rPr>
              <a:t>Structural conversion/normalization</a:t>
            </a:r>
            <a:endParaRPr lang="fr-FR" sz="3800" b="1" dirty="0">
              <a:solidFill>
                <a:schemeClr val="accent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6"/>
          <p:cNvSpPr>
            <a:spLocks noChangeArrowheads="1"/>
          </p:cNvSpPr>
          <p:nvPr/>
        </p:nvSpPr>
        <p:spPr bwMode="auto">
          <a:xfrm>
            <a:off x="831057" y="-54769"/>
            <a:ext cx="876935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Importance of structure visualization</a:t>
            </a:r>
            <a:endParaRPr lang="fr-FR" sz="2800" b="1" dirty="0">
              <a:solidFill>
                <a:schemeClr val="accent1">
                  <a:lumMod val="50000"/>
                </a:schemeClr>
              </a:solidFill>
            </a:endParaRPr>
          </a:p>
        </p:txBody>
      </p:sp>
      <p:pic>
        <p:nvPicPr>
          <p:cNvPr id="138243" name="Picture 30" descr="mol"/>
          <p:cNvPicPr>
            <a:picLocks noChangeAspect="1" noChangeArrowheads="1"/>
          </p:cNvPicPr>
          <p:nvPr/>
        </p:nvPicPr>
        <p:blipFill>
          <a:blip r:embed="rId2" cstate="print"/>
          <a:srcRect/>
          <a:stretch>
            <a:fillRect/>
          </a:stretch>
        </p:blipFill>
        <p:spPr bwMode="auto">
          <a:xfrm>
            <a:off x="1622424" y="1020763"/>
            <a:ext cx="2089150" cy="1833563"/>
          </a:xfrm>
          <a:prstGeom prst="rect">
            <a:avLst/>
          </a:prstGeom>
          <a:noFill/>
          <a:ln w="9525">
            <a:noFill/>
            <a:miter lim="800000"/>
            <a:headEnd/>
            <a:tailEnd/>
          </a:ln>
        </p:spPr>
      </p:pic>
      <p:sp>
        <p:nvSpPr>
          <p:cNvPr id="138244" name="Text Box 32"/>
          <p:cNvSpPr txBox="1">
            <a:spLocks noChangeArrowheads="1"/>
          </p:cNvSpPr>
          <p:nvPr/>
        </p:nvSpPr>
        <p:spPr bwMode="auto">
          <a:xfrm>
            <a:off x="1603375" y="2874963"/>
            <a:ext cx="1544637" cy="277813"/>
          </a:xfrm>
          <a:prstGeom prst="rect">
            <a:avLst/>
          </a:prstGeom>
          <a:noFill/>
          <a:ln w="9525">
            <a:noFill/>
            <a:miter lim="800000"/>
            <a:headEnd/>
            <a:tailEnd/>
          </a:ln>
        </p:spPr>
        <p:txBody>
          <a:bodyPr wrap="none">
            <a:spAutoFit/>
          </a:bodyPr>
          <a:lstStyle/>
          <a:p>
            <a:r>
              <a:rPr lang="en-US" sz="1200"/>
              <a:t>naphthalen-1-amine</a:t>
            </a:r>
          </a:p>
        </p:txBody>
      </p:sp>
      <p:pic>
        <p:nvPicPr>
          <p:cNvPr id="138245" name="Picture 14" descr="Cpd_mol"/>
          <p:cNvPicPr>
            <a:picLocks noChangeAspect="1" noChangeArrowheads="1"/>
          </p:cNvPicPr>
          <p:nvPr/>
        </p:nvPicPr>
        <p:blipFill>
          <a:blip r:embed="rId3" cstate="print"/>
          <a:srcRect/>
          <a:stretch>
            <a:fillRect/>
          </a:stretch>
        </p:blipFill>
        <p:spPr bwMode="auto">
          <a:xfrm>
            <a:off x="1528761" y="4237037"/>
            <a:ext cx="2160588" cy="1866900"/>
          </a:xfrm>
          <a:prstGeom prst="rect">
            <a:avLst/>
          </a:prstGeom>
          <a:noFill/>
          <a:ln w="9525">
            <a:noFill/>
            <a:miter lim="800000"/>
            <a:headEnd/>
            <a:tailEnd/>
          </a:ln>
        </p:spPr>
      </p:pic>
      <p:sp>
        <p:nvSpPr>
          <p:cNvPr id="138246" name="Text Box 12"/>
          <p:cNvSpPr txBox="1">
            <a:spLocks noChangeArrowheads="1"/>
          </p:cNvSpPr>
          <p:nvPr/>
        </p:nvSpPr>
        <p:spPr bwMode="auto">
          <a:xfrm>
            <a:off x="1528761" y="6011862"/>
            <a:ext cx="2139950" cy="641350"/>
          </a:xfrm>
          <a:prstGeom prst="rect">
            <a:avLst/>
          </a:prstGeom>
          <a:noFill/>
          <a:ln w="9525">
            <a:noFill/>
            <a:miter lim="800000"/>
            <a:headEnd/>
            <a:tailEnd/>
          </a:ln>
        </p:spPr>
        <p:txBody>
          <a:bodyPr wrap="none">
            <a:spAutoFit/>
          </a:bodyPr>
          <a:lstStyle/>
          <a:p>
            <a:pPr algn="ctr"/>
            <a:r>
              <a:rPr lang="fr-FR"/>
              <a:t>Viewed by another </a:t>
            </a:r>
          </a:p>
          <a:p>
            <a:pPr algn="ctr"/>
            <a:r>
              <a:rPr lang="fr-FR"/>
              <a:t>molecule</a:t>
            </a:r>
          </a:p>
        </p:txBody>
      </p:sp>
      <p:sp>
        <p:nvSpPr>
          <p:cNvPr id="138247" name="Line 33"/>
          <p:cNvSpPr>
            <a:spLocks noChangeShapeType="1"/>
          </p:cNvSpPr>
          <p:nvPr/>
        </p:nvSpPr>
        <p:spPr bwMode="auto">
          <a:xfrm>
            <a:off x="2530474" y="3195638"/>
            <a:ext cx="0" cy="1025525"/>
          </a:xfrm>
          <a:prstGeom prst="line">
            <a:avLst/>
          </a:prstGeom>
          <a:noFill/>
          <a:ln w="76200">
            <a:solidFill>
              <a:schemeClr val="bg1"/>
            </a:solidFill>
            <a:round/>
            <a:headEnd/>
            <a:tailEnd type="triangle" w="med" len="med"/>
          </a:ln>
        </p:spPr>
        <p:txBody>
          <a:bodyPr/>
          <a:lstStyle/>
          <a:p>
            <a:endParaRPr lang="en-US"/>
          </a:p>
        </p:txBody>
      </p:sp>
      <p:sp>
        <p:nvSpPr>
          <p:cNvPr id="138248" name="Text Box 7"/>
          <p:cNvSpPr txBox="1">
            <a:spLocks noChangeArrowheads="1"/>
          </p:cNvSpPr>
          <p:nvPr/>
        </p:nvSpPr>
        <p:spPr bwMode="auto">
          <a:xfrm>
            <a:off x="3683000" y="6154738"/>
            <a:ext cx="2897187" cy="366713"/>
          </a:xfrm>
          <a:prstGeom prst="rect">
            <a:avLst/>
          </a:prstGeom>
          <a:noFill/>
          <a:ln w="9525">
            <a:noFill/>
            <a:miter lim="800000"/>
            <a:headEnd/>
            <a:tailEnd/>
          </a:ln>
        </p:spPr>
        <p:txBody>
          <a:bodyPr>
            <a:spAutoFit/>
          </a:bodyPr>
          <a:lstStyle/>
          <a:p>
            <a:pPr algn="ctr"/>
            <a:r>
              <a:rPr lang="fr-FR"/>
              <a:t>Viewed by chemists</a:t>
            </a:r>
          </a:p>
        </p:txBody>
      </p:sp>
      <p:pic>
        <p:nvPicPr>
          <p:cNvPr id="138249" name="Picture 9" descr="Cpd_chemists"/>
          <p:cNvPicPr>
            <a:picLocks noChangeAspect="1" noChangeArrowheads="1"/>
          </p:cNvPicPr>
          <p:nvPr/>
        </p:nvPicPr>
        <p:blipFill>
          <a:blip r:embed="rId4" cstate="print"/>
          <a:srcRect/>
          <a:stretch>
            <a:fillRect/>
          </a:stretch>
        </p:blipFill>
        <p:spPr bwMode="auto">
          <a:xfrm>
            <a:off x="3827462" y="4146550"/>
            <a:ext cx="2447925" cy="2081212"/>
          </a:xfrm>
          <a:prstGeom prst="rect">
            <a:avLst/>
          </a:prstGeom>
          <a:noFill/>
          <a:ln w="9525">
            <a:noFill/>
            <a:miter lim="800000"/>
            <a:headEnd/>
            <a:tailEnd/>
          </a:ln>
        </p:spPr>
      </p:pic>
      <p:sp>
        <p:nvSpPr>
          <p:cNvPr id="138250" name="Line 34"/>
          <p:cNvSpPr>
            <a:spLocks noChangeShapeType="1"/>
          </p:cNvSpPr>
          <p:nvPr/>
        </p:nvSpPr>
        <p:spPr bwMode="auto">
          <a:xfrm>
            <a:off x="3375024" y="2840037"/>
            <a:ext cx="1231900" cy="1244600"/>
          </a:xfrm>
          <a:prstGeom prst="line">
            <a:avLst/>
          </a:prstGeom>
          <a:noFill/>
          <a:ln w="76200">
            <a:solidFill>
              <a:schemeClr val="bg1"/>
            </a:solidFill>
            <a:round/>
            <a:headEnd/>
            <a:tailEnd type="triangle" w="med" len="med"/>
          </a:ln>
        </p:spPr>
        <p:txBody>
          <a:bodyPr/>
          <a:lstStyle/>
          <a:p>
            <a:endParaRPr lang="en-US"/>
          </a:p>
        </p:txBody>
      </p:sp>
      <p:sp>
        <p:nvSpPr>
          <p:cNvPr id="138251" name="Text Box 18"/>
          <p:cNvSpPr txBox="1">
            <a:spLocks noChangeArrowheads="1"/>
          </p:cNvSpPr>
          <p:nvPr/>
        </p:nvSpPr>
        <p:spPr bwMode="auto">
          <a:xfrm>
            <a:off x="8153399" y="5992812"/>
            <a:ext cx="1250950" cy="641350"/>
          </a:xfrm>
          <a:prstGeom prst="rect">
            <a:avLst/>
          </a:prstGeom>
          <a:noFill/>
          <a:ln w="9525">
            <a:noFill/>
            <a:miter lim="800000"/>
            <a:headEnd/>
            <a:tailEnd/>
          </a:ln>
        </p:spPr>
        <p:txBody>
          <a:bodyPr wrap="none">
            <a:spAutoFit/>
          </a:bodyPr>
          <a:lstStyle/>
          <a:p>
            <a:pPr algn="ctr"/>
            <a:r>
              <a:rPr lang="fr-FR"/>
              <a:t>Viewed by</a:t>
            </a:r>
          </a:p>
          <a:p>
            <a:pPr algn="ctr"/>
            <a:r>
              <a:rPr lang="fr-FR"/>
              <a:t>computers</a:t>
            </a:r>
          </a:p>
        </p:txBody>
      </p:sp>
      <p:pic>
        <p:nvPicPr>
          <p:cNvPr id="138252" name="Picture 20" descr="Cpd_graphs"/>
          <p:cNvPicPr>
            <a:picLocks noChangeAspect="1" noChangeArrowheads="1"/>
          </p:cNvPicPr>
          <p:nvPr/>
        </p:nvPicPr>
        <p:blipFill>
          <a:blip r:embed="rId5" cstate="print"/>
          <a:srcRect/>
          <a:stretch>
            <a:fillRect/>
          </a:stretch>
        </p:blipFill>
        <p:spPr bwMode="auto">
          <a:xfrm>
            <a:off x="7413625" y="3905251"/>
            <a:ext cx="2428875" cy="2141537"/>
          </a:xfrm>
          <a:prstGeom prst="rect">
            <a:avLst/>
          </a:prstGeom>
          <a:noFill/>
          <a:ln w="9525">
            <a:noFill/>
            <a:miter lim="800000"/>
            <a:headEnd/>
            <a:tailEnd/>
          </a:ln>
        </p:spPr>
      </p:pic>
      <p:sp>
        <p:nvSpPr>
          <p:cNvPr id="138253" name="Line 35"/>
          <p:cNvSpPr>
            <a:spLocks noChangeShapeType="1"/>
          </p:cNvSpPr>
          <p:nvPr/>
        </p:nvSpPr>
        <p:spPr bwMode="auto">
          <a:xfrm>
            <a:off x="3783012" y="2538413"/>
            <a:ext cx="3630613" cy="1871663"/>
          </a:xfrm>
          <a:prstGeom prst="line">
            <a:avLst/>
          </a:prstGeom>
          <a:noFill/>
          <a:ln w="76200">
            <a:solidFill>
              <a:schemeClr val="bg1"/>
            </a:solidFill>
            <a:round/>
            <a:headEnd/>
            <a:tailEnd type="triangle" w="med" len="med"/>
          </a:ln>
        </p:spPr>
        <p:txBody>
          <a:bodyPr/>
          <a:lstStyle/>
          <a:p>
            <a:endParaRPr lang="en-US"/>
          </a:p>
        </p:txBody>
      </p:sp>
      <p:sp>
        <p:nvSpPr>
          <p:cNvPr id="138254" name="TextBox 19"/>
          <p:cNvSpPr txBox="1">
            <a:spLocks noChangeArrowheads="1"/>
          </p:cNvSpPr>
          <p:nvPr/>
        </p:nvSpPr>
        <p:spPr bwMode="auto">
          <a:xfrm>
            <a:off x="7111999" y="1809751"/>
            <a:ext cx="3282950" cy="523875"/>
          </a:xfrm>
          <a:prstGeom prst="rect">
            <a:avLst/>
          </a:prstGeom>
          <a:noFill/>
          <a:ln w="9525">
            <a:noFill/>
            <a:miter lim="800000"/>
            <a:headEnd/>
            <a:tailEnd/>
          </a:ln>
        </p:spPr>
        <p:txBody>
          <a:bodyPr wrap="none">
            <a:spAutoFit/>
          </a:bodyPr>
          <a:lstStyle/>
          <a:p>
            <a:pPr algn="just"/>
            <a:r>
              <a:rPr lang="en-US" sz="2800"/>
              <a:t>c1cccc2cccc(N)c12</a:t>
            </a:r>
          </a:p>
        </p:txBody>
      </p:sp>
      <p:sp>
        <p:nvSpPr>
          <p:cNvPr id="138255" name="Text Box 18"/>
          <p:cNvSpPr txBox="1">
            <a:spLocks noChangeArrowheads="1"/>
          </p:cNvSpPr>
          <p:nvPr/>
        </p:nvSpPr>
        <p:spPr bwMode="auto">
          <a:xfrm>
            <a:off x="7727950" y="2328863"/>
            <a:ext cx="2173287" cy="646113"/>
          </a:xfrm>
          <a:prstGeom prst="rect">
            <a:avLst/>
          </a:prstGeom>
          <a:noFill/>
          <a:ln w="9525">
            <a:noFill/>
            <a:miter lim="800000"/>
            <a:headEnd/>
            <a:tailEnd/>
          </a:ln>
        </p:spPr>
        <p:txBody>
          <a:bodyPr wrap="none">
            <a:spAutoFit/>
          </a:bodyPr>
          <a:lstStyle/>
          <a:p>
            <a:pPr algn="ctr"/>
            <a:r>
              <a:rPr lang="fr-FR"/>
              <a:t>Written by</a:t>
            </a:r>
          </a:p>
          <a:p>
            <a:pPr algn="ctr"/>
            <a:r>
              <a:rPr lang="fr-FR"/>
              <a:t>cheminformaticians</a:t>
            </a:r>
          </a:p>
        </p:txBody>
      </p:sp>
      <p:sp>
        <p:nvSpPr>
          <p:cNvPr id="138256" name="Line 35"/>
          <p:cNvSpPr>
            <a:spLocks noChangeShapeType="1"/>
          </p:cNvSpPr>
          <p:nvPr/>
        </p:nvSpPr>
        <p:spPr bwMode="auto">
          <a:xfrm>
            <a:off x="3811587" y="2016125"/>
            <a:ext cx="3292475" cy="69850"/>
          </a:xfrm>
          <a:prstGeom prst="line">
            <a:avLst/>
          </a:prstGeom>
          <a:noFill/>
          <a:ln w="76200">
            <a:solidFill>
              <a:schemeClr val="bg1"/>
            </a:solidFill>
            <a:round/>
            <a:headEnd/>
            <a:tailEnd type="triangle" w="med" len="med"/>
          </a:ln>
        </p:spPr>
        <p:txBody>
          <a:bodyPr/>
          <a:lstStyle/>
          <a:p>
            <a:endParaRPr lang="en-US"/>
          </a:p>
        </p:txBody>
      </p:sp>
      <p:sp>
        <p:nvSpPr>
          <p:cNvPr id="23" name="Rectangle 22"/>
          <p:cNvSpPr/>
          <p:nvPr/>
        </p:nvSpPr>
        <p:spPr>
          <a:xfrm>
            <a:off x="6562725" y="1606550"/>
            <a:ext cx="3914775" cy="160655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8258" name="TextBox 24"/>
          <p:cNvSpPr txBox="1">
            <a:spLocks noChangeArrowheads="1"/>
          </p:cNvSpPr>
          <p:nvPr/>
        </p:nvSpPr>
        <p:spPr bwMode="auto">
          <a:xfrm>
            <a:off x="3697287" y="931862"/>
            <a:ext cx="6799263" cy="1016000"/>
          </a:xfrm>
          <a:prstGeom prst="rect">
            <a:avLst/>
          </a:prstGeom>
          <a:noFill/>
          <a:ln w="9525">
            <a:noFill/>
            <a:miter lim="800000"/>
            <a:headEnd/>
            <a:tailEnd/>
          </a:ln>
        </p:spPr>
        <p:txBody>
          <a:bodyPr wrap="none">
            <a:spAutoFit/>
          </a:bodyPr>
          <a:lstStyle/>
          <a:p>
            <a:pPr algn="just"/>
            <a:r>
              <a:rPr lang="en-US" sz="2000" b="1" dirty="0"/>
              <a:t>Without 2D conversion, it is impossible to be sure that</a:t>
            </a:r>
          </a:p>
          <a:p>
            <a:pPr algn="just"/>
            <a:r>
              <a:rPr lang="en-US" sz="2000" b="1" dirty="0"/>
              <a:t>descriptors are calculated based on a correct</a:t>
            </a:r>
          </a:p>
          <a:p>
            <a:pPr algn="just"/>
            <a:r>
              <a:rPr lang="en-US" sz="2000" b="1" dirty="0"/>
              <a:t>structure.</a:t>
            </a:r>
          </a:p>
        </p:txBody>
      </p:sp>
      <p:sp>
        <p:nvSpPr>
          <p:cNvPr id="24" name="Rectangle 23"/>
          <p:cNvSpPr/>
          <p:nvPr/>
        </p:nvSpPr>
        <p:spPr>
          <a:xfrm>
            <a:off x="6553200" y="3810000"/>
            <a:ext cx="3914775" cy="28876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6" name="Left-Right Arrow 25"/>
          <p:cNvSpPr/>
          <p:nvPr/>
        </p:nvSpPr>
        <p:spPr>
          <a:xfrm rot="5400000">
            <a:off x="8255693" y="3064476"/>
            <a:ext cx="918840" cy="745725"/>
          </a:xfrm>
          <a:prstGeom prst="leftRightArrow">
            <a:avLst>
              <a:gd name="adj1" fmla="val 40476"/>
              <a:gd name="adj2" fmla="val 50000"/>
            </a:avLst>
          </a:prstGeom>
          <a:solidFill>
            <a:schemeClr val="bg1"/>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994680" y="1073974"/>
            <a:ext cx="8597900" cy="1631216"/>
          </a:xfrm>
          <a:prstGeom prst="rect">
            <a:avLst/>
          </a:prstGeom>
          <a:noFill/>
          <a:ln w="9525">
            <a:noFill/>
            <a:miter lim="800000"/>
            <a:headEnd/>
            <a:tailEnd/>
          </a:ln>
        </p:spPr>
        <p:txBody>
          <a:bodyPr>
            <a:spAutoFit/>
          </a:bodyPr>
          <a:lstStyle/>
          <a:p>
            <a:pPr algn="just"/>
            <a:endParaRPr lang="en-US" sz="2000" dirty="0"/>
          </a:p>
          <a:p>
            <a:pPr algn="just"/>
            <a:r>
              <a:rPr lang="en-US" sz="2000" dirty="0"/>
              <a:t>      </a:t>
            </a:r>
          </a:p>
          <a:p>
            <a:pPr algn="just"/>
            <a:endParaRPr lang="en-US" sz="2000" dirty="0"/>
          </a:p>
          <a:p>
            <a:pPr algn="just"/>
            <a:r>
              <a:rPr lang="en-US" sz="2000" dirty="0"/>
              <a:t> </a:t>
            </a:r>
          </a:p>
          <a:p>
            <a:pPr algn="just"/>
            <a:endParaRPr lang="en-US" sz="2000" dirty="0"/>
          </a:p>
        </p:txBody>
      </p:sp>
      <p:sp>
        <p:nvSpPr>
          <p:cNvPr id="30722" name="Slide Number Placeholder 5"/>
          <p:cNvSpPr txBox="1">
            <a:spLocks/>
          </p:cNvSpPr>
          <p:nvPr/>
        </p:nvSpPr>
        <p:spPr bwMode="auto">
          <a:xfrm>
            <a:off x="1524000" y="0"/>
            <a:ext cx="598488" cy="476250"/>
          </a:xfrm>
          <a:prstGeom prst="rect">
            <a:avLst/>
          </a:prstGeom>
          <a:noFill/>
          <a:ln w="9525">
            <a:noFill/>
            <a:miter lim="800000"/>
            <a:headEnd/>
            <a:tailEnd/>
          </a:ln>
        </p:spPr>
        <p:txBody>
          <a:bodyPr/>
          <a:lstStyle/>
          <a:p>
            <a:endParaRPr lang="ru-RU" dirty="0"/>
          </a:p>
        </p:txBody>
      </p:sp>
      <p:sp>
        <p:nvSpPr>
          <p:cNvPr id="2" name="Title 1">
            <a:extLst>
              <a:ext uri="{FF2B5EF4-FFF2-40B4-BE49-F238E27FC236}">
                <a16:creationId xmlns:a16="http://schemas.microsoft.com/office/drawing/2014/main" id="{95681536-4005-9F1B-BDB6-21614C613831}"/>
              </a:ext>
            </a:extLst>
          </p:cNvPr>
          <p:cNvSpPr>
            <a:spLocks noGrp="1"/>
          </p:cNvSpPr>
          <p:nvPr>
            <p:ph type="title"/>
          </p:nvPr>
        </p:nvSpPr>
        <p:spPr>
          <a:xfrm>
            <a:off x="304800" y="107164"/>
            <a:ext cx="8534400" cy="842957"/>
          </a:xfrm>
        </p:spPr>
        <p:txBody>
          <a:bodyPr/>
          <a:lstStyle/>
          <a:p>
            <a:pPr algn="l"/>
            <a:r>
              <a:rPr lang="en-US" sz="3600" dirty="0">
                <a:solidFill>
                  <a:schemeClr val="accent1">
                    <a:lumMod val="50000"/>
                  </a:schemeClr>
                </a:solidFill>
              </a:rPr>
              <a:t>Objectives of this lecture</a:t>
            </a:r>
            <a:endParaRPr lang="en-US" dirty="0"/>
          </a:p>
        </p:txBody>
      </p:sp>
      <p:sp>
        <p:nvSpPr>
          <p:cNvPr id="3" name="Content Placeholder 2">
            <a:extLst>
              <a:ext uri="{FF2B5EF4-FFF2-40B4-BE49-F238E27FC236}">
                <a16:creationId xmlns:a16="http://schemas.microsoft.com/office/drawing/2014/main" id="{1D13C135-7D6B-830B-E116-28ADDF7D8941}"/>
              </a:ext>
            </a:extLst>
          </p:cNvPr>
          <p:cNvSpPr>
            <a:spLocks noGrp="1"/>
          </p:cNvSpPr>
          <p:nvPr>
            <p:ph idx="1"/>
          </p:nvPr>
        </p:nvSpPr>
        <p:spPr>
          <a:xfrm>
            <a:off x="152400" y="1524000"/>
            <a:ext cx="10972800" cy="4525963"/>
          </a:xfrm>
        </p:spPr>
        <p:txBody>
          <a:bodyPr/>
          <a:lstStyle/>
          <a:p>
            <a:pPr algn="just"/>
            <a:r>
              <a:rPr lang="en-US" sz="2800" dirty="0"/>
              <a:t>Demonstrate that a significant fraction of chemical and bioactivity data used for modeling may be erroneous</a:t>
            </a:r>
          </a:p>
          <a:p>
            <a:pPr lvl="1" algn="just"/>
            <a:r>
              <a:rPr lang="en-US" sz="2000" dirty="0"/>
              <a:t>Likely to reduce the quality of derived models</a:t>
            </a:r>
          </a:p>
          <a:p>
            <a:pPr lvl="1" algn="just"/>
            <a:r>
              <a:rPr lang="en-US" sz="2000" dirty="0"/>
              <a:t>Data curation is a critical and necessary step.</a:t>
            </a:r>
            <a:endParaRPr lang="en-US" sz="2400" dirty="0"/>
          </a:p>
          <a:p>
            <a:pPr algn="just"/>
            <a:r>
              <a:rPr lang="en-US" sz="2800" dirty="0"/>
              <a:t>Discuss data curation procedures integrated into a logical functional workflow</a:t>
            </a:r>
          </a:p>
          <a:p>
            <a:pPr algn="just"/>
            <a:r>
              <a:rPr lang="en-US" sz="2800" dirty="0"/>
              <a:t>Indicate that QSAR models using well curated primary data may be employed to spot and correct errors in databases.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5" name="Picture 7"/>
          <p:cNvPicPr>
            <a:picLocks noChangeAspect="1" noChangeArrowheads="1"/>
          </p:cNvPicPr>
          <p:nvPr/>
        </p:nvPicPr>
        <p:blipFill>
          <a:blip r:embed="rId3" cstate="print"/>
          <a:srcRect/>
          <a:stretch>
            <a:fillRect/>
          </a:stretch>
        </p:blipFill>
        <p:spPr bwMode="auto">
          <a:xfrm>
            <a:off x="6126162" y="4273421"/>
            <a:ext cx="1338263" cy="1506537"/>
          </a:xfrm>
          <a:prstGeom prst="rect">
            <a:avLst/>
          </a:prstGeom>
          <a:noFill/>
          <a:ln w="9525">
            <a:noFill/>
            <a:miter lim="800000"/>
            <a:headEnd/>
            <a:tailEnd/>
          </a:ln>
        </p:spPr>
      </p:pic>
      <p:pic>
        <p:nvPicPr>
          <p:cNvPr id="139266" name="Picture 11"/>
          <p:cNvPicPr>
            <a:picLocks noChangeAspect="1" noChangeArrowheads="1"/>
          </p:cNvPicPr>
          <p:nvPr/>
        </p:nvPicPr>
        <p:blipFill>
          <a:blip r:embed="rId4" cstate="print"/>
          <a:srcRect/>
          <a:stretch>
            <a:fillRect/>
          </a:stretch>
        </p:blipFill>
        <p:spPr bwMode="auto">
          <a:xfrm>
            <a:off x="7597775" y="4273421"/>
            <a:ext cx="1519237" cy="1506537"/>
          </a:xfrm>
          <a:prstGeom prst="rect">
            <a:avLst/>
          </a:prstGeom>
          <a:noFill/>
          <a:ln w="9525">
            <a:noFill/>
            <a:miter lim="800000"/>
            <a:headEnd/>
            <a:tailEnd/>
          </a:ln>
        </p:spPr>
      </p:pic>
      <p:sp>
        <p:nvSpPr>
          <p:cNvPr id="139271" name="Rectangle 6"/>
          <p:cNvSpPr>
            <a:spLocks noChangeArrowheads="1"/>
          </p:cNvSpPr>
          <p:nvPr/>
        </p:nvSpPr>
        <p:spPr bwMode="auto">
          <a:xfrm>
            <a:off x="625475" y="-61304"/>
            <a:ext cx="9144000" cy="627063"/>
          </a:xfrm>
          <a:prstGeom prst="rect">
            <a:avLst/>
          </a:prstGeom>
          <a:noFill/>
          <a:ln w="9525">
            <a:noFill/>
            <a:miter lim="800000"/>
            <a:headEnd/>
            <a:tailEnd/>
          </a:ln>
        </p:spPr>
        <p:txBody>
          <a:bodyPr/>
          <a:lstStyle/>
          <a:p>
            <a:pPr marL="342900" indent="-342900">
              <a:spcBef>
                <a:spcPct val="20000"/>
              </a:spcBef>
            </a:pPr>
            <a:r>
              <a:rPr lang="fr-FR" sz="2800" b="1" dirty="0">
                <a:solidFill>
                  <a:schemeClr val="accent1">
                    <a:lumMod val="50000"/>
                  </a:schemeClr>
                </a:solidFill>
              </a:rPr>
              <a:t>Structure </a:t>
            </a:r>
            <a:r>
              <a:rPr lang="en-US" sz="2800" b="1" dirty="0">
                <a:solidFill>
                  <a:schemeClr val="accent1">
                    <a:lumMod val="50000"/>
                  </a:schemeClr>
                </a:solidFill>
              </a:rPr>
              <a:t>standardization</a:t>
            </a:r>
          </a:p>
        </p:txBody>
      </p:sp>
      <p:sp>
        <p:nvSpPr>
          <p:cNvPr id="139272" name="TextBox 16"/>
          <p:cNvSpPr txBox="1">
            <a:spLocks noChangeArrowheads="1"/>
          </p:cNvSpPr>
          <p:nvPr/>
        </p:nvSpPr>
        <p:spPr bwMode="auto">
          <a:xfrm>
            <a:off x="1812899" y="1320207"/>
            <a:ext cx="3078163" cy="460375"/>
          </a:xfrm>
          <a:prstGeom prst="rect">
            <a:avLst/>
          </a:prstGeom>
          <a:noFill/>
          <a:ln w="9525">
            <a:noFill/>
            <a:miter lim="800000"/>
            <a:headEnd/>
            <a:tailEnd/>
          </a:ln>
        </p:spPr>
        <p:txBody>
          <a:bodyPr wrap="none">
            <a:spAutoFit/>
          </a:bodyPr>
          <a:lstStyle/>
          <a:p>
            <a:pPr algn="just"/>
            <a:r>
              <a:rPr lang="en-US" sz="2400"/>
              <a:t>Aromatic compounds</a:t>
            </a:r>
          </a:p>
        </p:txBody>
      </p:sp>
      <p:sp>
        <p:nvSpPr>
          <p:cNvPr id="18" name="Oval 28"/>
          <p:cNvSpPr>
            <a:spLocks noChangeArrowheads="1"/>
          </p:cNvSpPr>
          <p:nvPr/>
        </p:nvSpPr>
        <p:spPr bwMode="auto">
          <a:xfrm>
            <a:off x="1694657" y="1483582"/>
            <a:ext cx="142875" cy="155841"/>
          </a:xfrm>
          <a:prstGeom prst="ellipse">
            <a:avLst/>
          </a:prstGeom>
          <a:solidFill>
            <a:srgbClr val="FFFF9F"/>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fr-FR" b="1">
              <a:solidFill>
                <a:schemeClr val="tx1"/>
              </a:solidFill>
            </a:endParaRPr>
          </a:p>
        </p:txBody>
      </p:sp>
      <p:sp>
        <p:nvSpPr>
          <p:cNvPr id="139276" name="TextBox 18"/>
          <p:cNvSpPr txBox="1">
            <a:spLocks noChangeArrowheads="1"/>
          </p:cNvSpPr>
          <p:nvPr/>
        </p:nvSpPr>
        <p:spPr bwMode="auto">
          <a:xfrm>
            <a:off x="1814486" y="3833219"/>
            <a:ext cx="4805362" cy="461963"/>
          </a:xfrm>
          <a:prstGeom prst="rect">
            <a:avLst/>
          </a:prstGeom>
          <a:noFill/>
          <a:ln w="9525">
            <a:noFill/>
            <a:miter lim="800000"/>
            <a:headEnd/>
            <a:tailEnd/>
          </a:ln>
        </p:spPr>
        <p:txBody>
          <a:bodyPr wrap="none">
            <a:spAutoFit/>
          </a:bodyPr>
          <a:lstStyle/>
          <a:p>
            <a:pPr algn="just"/>
            <a:r>
              <a:rPr lang="en-US" sz="2400"/>
              <a:t>Carboxylic acids, nitro groups etc.</a:t>
            </a:r>
          </a:p>
        </p:txBody>
      </p:sp>
      <p:sp>
        <p:nvSpPr>
          <p:cNvPr id="21" name="Oval 28"/>
          <p:cNvSpPr>
            <a:spLocks noChangeArrowheads="1"/>
          </p:cNvSpPr>
          <p:nvPr/>
        </p:nvSpPr>
        <p:spPr bwMode="auto">
          <a:xfrm>
            <a:off x="1696131" y="3997530"/>
            <a:ext cx="142875" cy="155841"/>
          </a:xfrm>
          <a:prstGeom prst="ellipse">
            <a:avLst/>
          </a:prstGeom>
          <a:solidFill>
            <a:srgbClr val="FFFF9F"/>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fr-FR" b="1">
              <a:solidFill>
                <a:schemeClr val="tx1"/>
              </a:solidFill>
            </a:endParaRPr>
          </a:p>
        </p:txBody>
      </p:sp>
      <p:sp>
        <p:nvSpPr>
          <p:cNvPr id="139280" name="TextBox 21"/>
          <p:cNvSpPr txBox="1">
            <a:spLocks noChangeArrowheads="1"/>
          </p:cNvSpPr>
          <p:nvPr/>
        </p:nvSpPr>
        <p:spPr bwMode="auto">
          <a:xfrm>
            <a:off x="457200" y="707570"/>
            <a:ext cx="9480550" cy="707886"/>
          </a:xfrm>
          <a:prstGeom prst="rect">
            <a:avLst/>
          </a:prstGeom>
          <a:noFill/>
          <a:ln w="9525">
            <a:noFill/>
            <a:miter lim="800000"/>
            <a:headEnd/>
            <a:tailEnd/>
          </a:ln>
        </p:spPr>
        <p:txBody>
          <a:bodyPr wrap="square">
            <a:spAutoFit/>
          </a:bodyPr>
          <a:lstStyle/>
          <a:p>
            <a:pPr algn="just"/>
            <a:r>
              <a:rPr lang="en-US" sz="2000" dirty="0"/>
              <a:t>For a given dataset, chemical groups have to be written in a standardized way, taking into account critical properties (like pH) of the modeled system.</a:t>
            </a:r>
          </a:p>
        </p:txBody>
      </p:sp>
      <p:pic>
        <p:nvPicPr>
          <p:cNvPr id="139281" name="Picture 2"/>
          <p:cNvPicPr>
            <a:picLocks noChangeAspect="1" noChangeArrowheads="1"/>
          </p:cNvPicPr>
          <p:nvPr/>
        </p:nvPicPr>
        <p:blipFill>
          <a:blip r:embed="rId5" cstate="print"/>
          <a:srcRect/>
          <a:stretch>
            <a:fillRect/>
          </a:stretch>
        </p:blipFill>
        <p:spPr bwMode="auto">
          <a:xfrm>
            <a:off x="1773211" y="1834557"/>
            <a:ext cx="989012" cy="1895475"/>
          </a:xfrm>
          <a:prstGeom prst="rect">
            <a:avLst/>
          </a:prstGeom>
          <a:noFill/>
          <a:ln w="9525">
            <a:noFill/>
            <a:miter lim="800000"/>
            <a:headEnd/>
            <a:tailEnd/>
          </a:ln>
        </p:spPr>
      </p:pic>
      <p:pic>
        <p:nvPicPr>
          <p:cNvPr id="139282" name="Picture 3"/>
          <p:cNvPicPr>
            <a:picLocks noChangeAspect="1" noChangeArrowheads="1"/>
          </p:cNvPicPr>
          <p:nvPr/>
        </p:nvPicPr>
        <p:blipFill>
          <a:blip r:embed="rId6" cstate="print"/>
          <a:srcRect/>
          <a:stretch>
            <a:fillRect/>
          </a:stretch>
        </p:blipFill>
        <p:spPr bwMode="auto">
          <a:xfrm>
            <a:off x="3184499" y="1775818"/>
            <a:ext cx="1057275" cy="2025650"/>
          </a:xfrm>
          <a:prstGeom prst="rect">
            <a:avLst/>
          </a:prstGeom>
          <a:noFill/>
          <a:ln w="9525">
            <a:noFill/>
            <a:miter lim="800000"/>
            <a:headEnd/>
            <a:tailEnd/>
          </a:ln>
        </p:spPr>
      </p:pic>
      <p:sp>
        <p:nvSpPr>
          <p:cNvPr id="139283" name="TextBox 24"/>
          <p:cNvSpPr txBox="1">
            <a:spLocks noChangeArrowheads="1"/>
          </p:cNvSpPr>
          <p:nvPr/>
        </p:nvSpPr>
        <p:spPr bwMode="auto">
          <a:xfrm>
            <a:off x="4219548" y="2375893"/>
            <a:ext cx="6235700" cy="1016000"/>
          </a:xfrm>
          <a:prstGeom prst="rect">
            <a:avLst/>
          </a:prstGeom>
          <a:noFill/>
          <a:ln w="9525">
            <a:noFill/>
            <a:miter lim="800000"/>
            <a:headEnd/>
            <a:tailEnd/>
          </a:ln>
        </p:spPr>
        <p:txBody>
          <a:bodyPr wrap="none">
            <a:spAutoFit/>
          </a:bodyPr>
          <a:lstStyle/>
          <a:p>
            <a:pPr algn="ctr"/>
            <a:r>
              <a:rPr lang="en-US" sz="2000"/>
              <a:t>These two different representations of the same</a:t>
            </a:r>
          </a:p>
          <a:p>
            <a:pPr algn="ctr"/>
            <a:r>
              <a:rPr lang="en-US" sz="2000"/>
              <a:t>compound will lead to different descriptors, especially</a:t>
            </a:r>
          </a:p>
          <a:p>
            <a:pPr algn="ctr"/>
            <a:r>
              <a:rPr lang="en-US" sz="2000"/>
              <a:t>with certain fingerprint or fragmental approaches.</a:t>
            </a:r>
          </a:p>
        </p:txBody>
      </p:sp>
      <p:pic>
        <p:nvPicPr>
          <p:cNvPr id="139284" name="Picture 4"/>
          <p:cNvPicPr>
            <a:picLocks noChangeAspect="1" noChangeArrowheads="1"/>
          </p:cNvPicPr>
          <p:nvPr/>
        </p:nvPicPr>
        <p:blipFill>
          <a:blip r:embed="rId7" cstate="print"/>
          <a:srcRect/>
          <a:stretch>
            <a:fillRect/>
          </a:stretch>
        </p:blipFill>
        <p:spPr bwMode="auto">
          <a:xfrm>
            <a:off x="1498600" y="4308346"/>
            <a:ext cx="1436687" cy="1423987"/>
          </a:xfrm>
          <a:prstGeom prst="rect">
            <a:avLst/>
          </a:prstGeom>
          <a:noFill/>
          <a:ln w="9525">
            <a:noFill/>
            <a:miter lim="800000"/>
            <a:headEnd/>
            <a:tailEnd/>
          </a:ln>
        </p:spPr>
      </p:pic>
      <p:pic>
        <p:nvPicPr>
          <p:cNvPr id="139285" name="Picture 5"/>
          <p:cNvPicPr>
            <a:picLocks noChangeAspect="1" noChangeArrowheads="1"/>
          </p:cNvPicPr>
          <p:nvPr/>
        </p:nvPicPr>
        <p:blipFill>
          <a:blip r:embed="rId8" cstate="print"/>
          <a:srcRect/>
          <a:stretch>
            <a:fillRect/>
          </a:stretch>
        </p:blipFill>
        <p:spPr bwMode="auto">
          <a:xfrm>
            <a:off x="3054349" y="4281357"/>
            <a:ext cx="1338262" cy="1506538"/>
          </a:xfrm>
          <a:prstGeom prst="rect">
            <a:avLst/>
          </a:prstGeom>
          <a:noFill/>
          <a:ln w="9525">
            <a:noFill/>
            <a:miter lim="800000"/>
            <a:headEnd/>
            <a:tailEnd/>
          </a:ln>
        </p:spPr>
      </p:pic>
      <p:pic>
        <p:nvPicPr>
          <p:cNvPr id="139286" name="Picture 6"/>
          <p:cNvPicPr>
            <a:picLocks noChangeAspect="1" noChangeArrowheads="1"/>
          </p:cNvPicPr>
          <p:nvPr/>
        </p:nvPicPr>
        <p:blipFill>
          <a:blip r:embed="rId9" cstate="print"/>
          <a:srcRect/>
          <a:stretch>
            <a:fillRect/>
          </a:stretch>
        </p:blipFill>
        <p:spPr bwMode="auto">
          <a:xfrm>
            <a:off x="4521199" y="4281357"/>
            <a:ext cx="1439862" cy="1506538"/>
          </a:xfrm>
          <a:prstGeom prst="rect">
            <a:avLst/>
          </a:prstGeom>
          <a:noFill/>
          <a:ln w="9525">
            <a:noFill/>
            <a:miter lim="800000"/>
            <a:headEnd/>
            <a:tailEnd/>
          </a:ln>
        </p:spPr>
      </p:pic>
      <p:sp>
        <p:nvSpPr>
          <p:cNvPr id="139288" name="TextBox 29"/>
          <p:cNvSpPr txBox="1">
            <a:spLocks noChangeArrowheads="1"/>
          </p:cNvSpPr>
          <p:nvPr/>
        </p:nvSpPr>
        <p:spPr bwMode="auto">
          <a:xfrm>
            <a:off x="1079500" y="5981572"/>
            <a:ext cx="8858250" cy="641350"/>
          </a:xfrm>
          <a:prstGeom prst="rect">
            <a:avLst/>
          </a:prstGeom>
          <a:noFill/>
          <a:ln w="9525">
            <a:noFill/>
            <a:miter lim="800000"/>
            <a:headEnd/>
            <a:tailEnd/>
          </a:ln>
        </p:spPr>
        <p:txBody>
          <a:bodyPr wrap="none">
            <a:spAutoFit/>
          </a:bodyPr>
          <a:lstStyle/>
          <a:p>
            <a:pPr algn="just"/>
            <a:r>
              <a:rPr lang="en-US" dirty="0"/>
              <a:t>For a given dataset, these functional groups have to be written in a </a:t>
            </a:r>
            <a:r>
              <a:rPr lang="en-US" b="1" u="sng" dirty="0"/>
              <a:t>consistent</a:t>
            </a:r>
            <a:r>
              <a:rPr lang="en-US" dirty="0"/>
              <a:t> way to</a:t>
            </a:r>
          </a:p>
          <a:p>
            <a:pPr algn="just"/>
            <a:r>
              <a:rPr lang="en-US" dirty="0"/>
              <a:t>avoid different descriptor values for the same chemical 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2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2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2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92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9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6" grpId="0"/>
      <p:bldP spid="1392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9" name="Picture 2"/>
          <p:cNvPicPr>
            <a:picLocks noChangeAspect="1" noChangeArrowheads="1"/>
          </p:cNvPicPr>
          <p:nvPr/>
        </p:nvPicPr>
        <p:blipFill>
          <a:blip r:embed="rId3" cstate="print"/>
          <a:srcRect/>
          <a:stretch>
            <a:fillRect/>
          </a:stretch>
        </p:blipFill>
        <p:spPr bwMode="auto">
          <a:xfrm>
            <a:off x="1587501" y="1470025"/>
            <a:ext cx="6035675" cy="4903788"/>
          </a:xfrm>
          <a:prstGeom prst="rect">
            <a:avLst/>
          </a:prstGeom>
          <a:noFill/>
          <a:ln w="9525">
            <a:noFill/>
            <a:miter lim="800000"/>
            <a:headEnd/>
            <a:tailEnd/>
          </a:ln>
        </p:spPr>
      </p:pic>
      <p:sp>
        <p:nvSpPr>
          <p:cNvPr id="142340" name="Rectangle 6"/>
          <p:cNvSpPr>
            <a:spLocks noChangeArrowheads="1"/>
          </p:cNvSpPr>
          <p:nvPr/>
        </p:nvSpPr>
        <p:spPr bwMode="auto">
          <a:xfrm>
            <a:off x="252413" y="64293"/>
            <a:ext cx="876935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2 - Aromatization and 2D cleaning</a:t>
            </a:r>
            <a:endParaRPr lang="fr-FR" sz="2800" b="1" dirty="0">
              <a:solidFill>
                <a:schemeClr val="accent1">
                  <a:lumMod val="50000"/>
                </a:schemeClr>
              </a:solidFill>
            </a:endParaRPr>
          </a:p>
        </p:txBody>
      </p:sp>
      <p:sp>
        <p:nvSpPr>
          <p:cNvPr id="142342" name="TextBox 7"/>
          <p:cNvSpPr txBox="1">
            <a:spLocks noChangeArrowheads="1"/>
          </p:cNvSpPr>
          <p:nvPr/>
        </p:nvSpPr>
        <p:spPr bwMode="auto">
          <a:xfrm>
            <a:off x="1527175" y="717551"/>
            <a:ext cx="8040688" cy="708025"/>
          </a:xfrm>
          <a:prstGeom prst="rect">
            <a:avLst/>
          </a:prstGeom>
          <a:noFill/>
          <a:ln w="9525">
            <a:noFill/>
            <a:miter lim="800000"/>
            <a:headEnd/>
            <a:tailEnd/>
          </a:ln>
        </p:spPr>
        <p:txBody>
          <a:bodyPr wrap="none">
            <a:spAutoFit/>
          </a:bodyPr>
          <a:lstStyle/>
          <a:p>
            <a:pPr algn="just"/>
            <a:r>
              <a:rPr lang="en-US" sz="2000" dirty="0" err="1"/>
              <a:t>ChemAxon</a:t>
            </a:r>
            <a:r>
              <a:rPr lang="en-US" sz="2000" dirty="0"/>
              <a:t> Standardizer offers two ways to aromatize benzene rings,</a:t>
            </a:r>
          </a:p>
          <a:p>
            <a:pPr algn="just"/>
            <a:r>
              <a:rPr lang="en-US" sz="2000" dirty="0"/>
              <a:t>both of them based on H</a:t>
            </a:r>
            <a:r>
              <a:rPr lang="hu-HU" sz="2000" dirty="0"/>
              <a:t>ű</a:t>
            </a:r>
            <a:r>
              <a:rPr lang="en-US" sz="2000" dirty="0" err="1"/>
              <a:t>ckel’s</a:t>
            </a:r>
            <a:r>
              <a:rPr lang="en-US" sz="2000" dirty="0"/>
              <a:t> rules.</a:t>
            </a:r>
          </a:p>
        </p:txBody>
      </p:sp>
      <p:sp>
        <p:nvSpPr>
          <p:cNvPr id="142343" name="TextBox 8"/>
          <p:cNvSpPr txBox="1">
            <a:spLocks noChangeArrowheads="1"/>
          </p:cNvSpPr>
          <p:nvPr/>
        </p:nvSpPr>
        <p:spPr bwMode="auto">
          <a:xfrm>
            <a:off x="8181975" y="1535114"/>
            <a:ext cx="1741488" cy="369887"/>
          </a:xfrm>
          <a:prstGeom prst="rect">
            <a:avLst/>
          </a:prstGeom>
          <a:noFill/>
          <a:ln w="9525">
            <a:noFill/>
            <a:miter lim="800000"/>
            <a:headEnd/>
            <a:tailEnd/>
          </a:ln>
        </p:spPr>
        <p:txBody>
          <a:bodyPr wrap="none">
            <a:spAutoFit/>
          </a:bodyPr>
          <a:lstStyle/>
          <a:p>
            <a:pPr algn="just"/>
            <a:r>
              <a:rPr lang="en-US"/>
              <a:t>“General Style”</a:t>
            </a:r>
          </a:p>
        </p:txBody>
      </p:sp>
      <p:sp>
        <p:nvSpPr>
          <p:cNvPr id="142344" name="TextBox 9"/>
          <p:cNvSpPr txBox="1">
            <a:spLocks noChangeArrowheads="1"/>
          </p:cNvSpPr>
          <p:nvPr/>
        </p:nvSpPr>
        <p:spPr bwMode="auto">
          <a:xfrm>
            <a:off x="8281988" y="3508375"/>
            <a:ext cx="1479550" cy="369888"/>
          </a:xfrm>
          <a:prstGeom prst="rect">
            <a:avLst/>
          </a:prstGeom>
          <a:noFill/>
          <a:ln w="9525">
            <a:noFill/>
            <a:miter lim="800000"/>
            <a:headEnd/>
            <a:tailEnd/>
          </a:ln>
        </p:spPr>
        <p:txBody>
          <a:bodyPr wrap="none">
            <a:spAutoFit/>
          </a:bodyPr>
          <a:lstStyle/>
          <a:p>
            <a:pPr algn="just"/>
            <a:r>
              <a:rPr lang="en-US"/>
              <a:t>“Basic Style”</a:t>
            </a:r>
          </a:p>
        </p:txBody>
      </p:sp>
      <p:pic>
        <p:nvPicPr>
          <p:cNvPr id="142345" name="Picture 2"/>
          <p:cNvPicPr>
            <a:picLocks noChangeAspect="1" noChangeArrowheads="1"/>
          </p:cNvPicPr>
          <p:nvPr/>
        </p:nvPicPr>
        <p:blipFill>
          <a:blip r:embed="rId4" cstate="print"/>
          <a:srcRect/>
          <a:stretch>
            <a:fillRect/>
          </a:stretch>
        </p:blipFill>
        <p:spPr bwMode="auto">
          <a:xfrm>
            <a:off x="7699376" y="1984375"/>
            <a:ext cx="1216025" cy="1468438"/>
          </a:xfrm>
          <a:prstGeom prst="rect">
            <a:avLst/>
          </a:prstGeom>
          <a:noFill/>
          <a:ln w="9525">
            <a:noFill/>
            <a:miter lim="800000"/>
            <a:headEnd/>
            <a:tailEnd/>
          </a:ln>
        </p:spPr>
      </p:pic>
      <p:pic>
        <p:nvPicPr>
          <p:cNvPr id="142346" name="Picture 2"/>
          <p:cNvPicPr>
            <a:picLocks noChangeAspect="1" noChangeArrowheads="1"/>
          </p:cNvPicPr>
          <p:nvPr/>
        </p:nvPicPr>
        <p:blipFill>
          <a:blip r:embed="rId4" cstate="print"/>
          <a:srcRect/>
          <a:stretch>
            <a:fillRect/>
          </a:stretch>
        </p:blipFill>
        <p:spPr bwMode="auto">
          <a:xfrm>
            <a:off x="7737475" y="3929064"/>
            <a:ext cx="1214438" cy="1470025"/>
          </a:xfrm>
          <a:prstGeom prst="rect">
            <a:avLst/>
          </a:prstGeom>
          <a:noFill/>
          <a:ln w="9525">
            <a:noFill/>
            <a:miter lim="800000"/>
            <a:headEnd/>
            <a:tailEnd/>
          </a:ln>
        </p:spPr>
      </p:pic>
      <p:pic>
        <p:nvPicPr>
          <p:cNvPr id="142347" name="Picture 4"/>
          <p:cNvPicPr>
            <a:picLocks noChangeAspect="1" noChangeArrowheads="1"/>
          </p:cNvPicPr>
          <p:nvPr/>
        </p:nvPicPr>
        <p:blipFill>
          <a:blip r:embed="rId5" cstate="print"/>
          <a:srcRect/>
          <a:stretch>
            <a:fillRect/>
          </a:stretch>
        </p:blipFill>
        <p:spPr bwMode="auto">
          <a:xfrm>
            <a:off x="9217026" y="3968750"/>
            <a:ext cx="919163" cy="1468438"/>
          </a:xfrm>
          <a:prstGeom prst="rect">
            <a:avLst/>
          </a:prstGeom>
          <a:noFill/>
          <a:ln w="9525">
            <a:noFill/>
            <a:miter lim="800000"/>
            <a:headEnd/>
            <a:tailEnd/>
          </a:ln>
        </p:spPr>
      </p:pic>
      <p:pic>
        <p:nvPicPr>
          <p:cNvPr id="142348" name="Picture 5"/>
          <p:cNvPicPr>
            <a:picLocks noChangeAspect="1" noChangeArrowheads="1"/>
          </p:cNvPicPr>
          <p:nvPr/>
        </p:nvPicPr>
        <p:blipFill>
          <a:blip r:embed="rId6" cstate="print"/>
          <a:srcRect/>
          <a:stretch>
            <a:fillRect/>
          </a:stretch>
        </p:blipFill>
        <p:spPr bwMode="auto">
          <a:xfrm>
            <a:off x="9172575" y="1882775"/>
            <a:ext cx="1022350" cy="1633538"/>
          </a:xfrm>
          <a:prstGeom prst="rect">
            <a:avLst/>
          </a:prstGeom>
          <a:noFill/>
          <a:ln w="9525">
            <a:noFill/>
            <a:miter lim="800000"/>
            <a:headEnd/>
            <a:tailEnd/>
          </a:ln>
        </p:spPr>
      </p:pic>
      <p:sp>
        <p:nvSpPr>
          <p:cNvPr id="15" name="Oval 14"/>
          <p:cNvSpPr/>
          <p:nvPr/>
        </p:nvSpPr>
        <p:spPr>
          <a:xfrm>
            <a:off x="7658100" y="3276600"/>
            <a:ext cx="2787650" cy="23701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2350" name="TextBox 15"/>
          <p:cNvSpPr txBox="1">
            <a:spLocks noChangeArrowheads="1"/>
          </p:cNvSpPr>
          <p:nvPr/>
        </p:nvSpPr>
        <p:spPr bwMode="auto">
          <a:xfrm>
            <a:off x="7650163" y="5637214"/>
            <a:ext cx="2990850" cy="923925"/>
          </a:xfrm>
          <a:prstGeom prst="rect">
            <a:avLst/>
          </a:prstGeom>
          <a:noFill/>
          <a:ln w="9525">
            <a:noFill/>
            <a:miter lim="800000"/>
            <a:headEnd/>
            <a:tailEnd/>
          </a:ln>
        </p:spPr>
        <p:txBody>
          <a:bodyPr>
            <a:spAutoFit/>
          </a:bodyPr>
          <a:lstStyle/>
          <a:p>
            <a:pPr algn="just"/>
            <a:r>
              <a:rPr lang="en-US"/>
              <a:t>Most descriptor calculation packages recognize the “basic style” only.</a:t>
            </a:r>
          </a:p>
        </p:txBody>
      </p:sp>
      <p:sp>
        <p:nvSpPr>
          <p:cNvPr id="142351" name="TextBox 16"/>
          <p:cNvSpPr txBox="1">
            <a:spLocks noChangeArrowheads="1"/>
          </p:cNvSpPr>
          <p:nvPr/>
        </p:nvSpPr>
        <p:spPr bwMode="auto">
          <a:xfrm>
            <a:off x="1630363" y="6418264"/>
            <a:ext cx="5905500" cy="306387"/>
          </a:xfrm>
          <a:prstGeom prst="rect">
            <a:avLst/>
          </a:prstGeom>
          <a:noFill/>
          <a:ln w="9525">
            <a:noFill/>
            <a:miter lim="800000"/>
            <a:headEnd/>
            <a:tailEnd/>
          </a:ln>
        </p:spPr>
        <p:txBody>
          <a:bodyPr wrap="none">
            <a:spAutoFit/>
          </a:bodyPr>
          <a:lstStyle/>
          <a:p>
            <a:pPr algn="just"/>
            <a:r>
              <a:rPr lang="en-US" sz="1400" i="1" dirty="0"/>
              <a:t>http://www.chemaxon.com/jchem/marvin/help/sci/aromatization-doc.html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4"/>
          <p:cNvPicPr>
            <a:picLocks noChangeAspect="1" noChangeArrowheads="1"/>
          </p:cNvPicPr>
          <p:nvPr/>
        </p:nvPicPr>
        <p:blipFill>
          <a:blip r:embed="rId3" cstate="print"/>
          <a:srcRect/>
          <a:stretch>
            <a:fillRect/>
          </a:stretch>
        </p:blipFill>
        <p:spPr bwMode="auto">
          <a:xfrm>
            <a:off x="4343399" y="1252905"/>
            <a:ext cx="3703026" cy="2319703"/>
          </a:xfrm>
          <a:prstGeom prst="rect">
            <a:avLst/>
          </a:prstGeom>
          <a:noFill/>
          <a:ln w="9525">
            <a:noFill/>
            <a:miter lim="800000"/>
            <a:headEnd/>
            <a:tailEnd/>
          </a:ln>
        </p:spPr>
      </p:pic>
      <p:pic>
        <p:nvPicPr>
          <p:cNvPr id="13318" name="Picture 5"/>
          <p:cNvPicPr>
            <a:picLocks noChangeAspect="1" noChangeArrowheads="1"/>
          </p:cNvPicPr>
          <p:nvPr/>
        </p:nvPicPr>
        <p:blipFill>
          <a:blip r:embed="rId4" cstate="print"/>
          <a:srcRect/>
          <a:stretch>
            <a:fillRect/>
          </a:stretch>
        </p:blipFill>
        <p:spPr bwMode="auto">
          <a:xfrm>
            <a:off x="4343400" y="4038600"/>
            <a:ext cx="3818792" cy="2322635"/>
          </a:xfrm>
          <a:prstGeom prst="rect">
            <a:avLst/>
          </a:prstGeom>
          <a:noFill/>
          <a:ln w="9525">
            <a:noFill/>
            <a:miter lim="800000"/>
            <a:headEnd/>
            <a:tailEnd/>
          </a:ln>
        </p:spPr>
      </p:pic>
      <p:sp>
        <p:nvSpPr>
          <p:cNvPr id="13319" name="Oval 11"/>
          <p:cNvSpPr>
            <a:spLocks noChangeArrowheads="1"/>
          </p:cNvSpPr>
          <p:nvPr/>
        </p:nvSpPr>
        <p:spPr bwMode="auto">
          <a:xfrm>
            <a:off x="4145573" y="4976445"/>
            <a:ext cx="1055077" cy="791308"/>
          </a:xfrm>
          <a:prstGeom prst="ellipse">
            <a:avLst/>
          </a:prstGeom>
          <a:noFill/>
          <a:ln w="57150" algn="ctr">
            <a:solidFill>
              <a:srgbClr val="FFFF00"/>
            </a:solidFill>
            <a:round/>
            <a:headEnd/>
            <a:tailEnd/>
          </a:ln>
        </p:spPr>
        <p:txBody>
          <a:bodyPr/>
          <a:lstStyle/>
          <a:p>
            <a:endParaRPr lang="en-US"/>
          </a:p>
        </p:txBody>
      </p:sp>
      <p:sp>
        <p:nvSpPr>
          <p:cNvPr id="13322" name="Rectangle 6"/>
          <p:cNvSpPr>
            <a:spLocks noChangeArrowheads="1"/>
          </p:cNvSpPr>
          <p:nvPr/>
        </p:nvSpPr>
        <p:spPr bwMode="auto">
          <a:xfrm>
            <a:off x="76200" y="149956"/>
            <a:ext cx="10439400" cy="578827"/>
          </a:xfrm>
          <a:prstGeom prst="rect">
            <a:avLst/>
          </a:prstGeom>
          <a:noFill/>
          <a:ln w="9525">
            <a:noFill/>
            <a:miter lim="800000"/>
            <a:headEnd/>
            <a:tailEnd/>
          </a:ln>
        </p:spPr>
        <p:txBody>
          <a:bodyPr/>
          <a:lstStyle/>
          <a:p>
            <a:pPr marL="316531" indent="-316531">
              <a:spcBef>
                <a:spcPct val="20000"/>
              </a:spcBef>
            </a:pPr>
            <a:r>
              <a:rPr lang="en-US" sz="2585" b="1" dirty="0">
                <a:solidFill>
                  <a:schemeClr val="accent1">
                    <a:lumMod val="50000"/>
                  </a:schemeClr>
                </a:solidFill>
                <a:latin typeface="Arial" charset="0"/>
              </a:rPr>
              <a:t>Standardization of atom types and functional group representation is needed as it affects descriptor values</a:t>
            </a:r>
            <a:endParaRPr lang="fr-FR" sz="2585" b="1" dirty="0">
              <a:solidFill>
                <a:schemeClr val="accent1">
                  <a:lumMod val="50000"/>
                </a:schemeClr>
              </a:solidFill>
              <a:latin typeface="Arial" charset="0"/>
            </a:endParaRPr>
          </a:p>
        </p:txBody>
      </p:sp>
      <p:sp>
        <p:nvSpPr>
          <p:cNvPr id="13324" name="Oval 11"/>
          <p:cNvSpPr>
            <a:spLocks noChangeArrowheads="1"/>
          </p:cNvSpPr>
          <p:nvPr/>
        </p:nvSpPr>
        <p:spPr bwMode="auto">
          <a:xfrm>
            <a:off x="4211516" y="2602522"/>
            <a:ext cx="1055077" cy="791308"/>
          </a:xfrm>
          <a:prstGeom prst="ellipse">
            <a:avLst/>
          </a:prstGeom>
          <a:noFill/>
          <a:ln w="57150" algn="ctr">
            <a:solidFill>
              <a:srgbClr val="FFFF00"/>
            </a:solidFill>
            <a:round/>
            <a:headEnd/>
            <a:tailEnd/>
          </a:ln>
        </p:spPr>
        <p:txBody>
          <a:bodyPr/>
          <a:lstStyle/>
          <a:p>
            <a:endParaRPr lang="en-US"/>
          </a:p>
        </p:txBody>
      </p:sp>
      <p:cxnSp>
        <p:nvCxnSpPr>
          <p:cNvPr id="20" name="Straight Arrow Connector 19"/>
          <p:cNvCxnSpPr/>
          <p:nvPr/>
        </p:nvCxnSpPr>
        <p:spPr>
          <a:xfrm rot="5400000">
            <a:off x="3887665" y="4059117"/>
            <a:ext cx="1308589" cy="265235"/>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0" name="Rectangle 6"/>
          <p:cNvSpPr>
            <a:spLocks noChangeArrowheads="1"/>
          </p:cNvSpPr>
          <p:nvPr/>
        </p:nvSpPr>
        <p:spPr bwMode="auto">
          <a:xfrm>
            <a:off x="914400" y="-8467"/>
            <a:ext cx="9144000" cy="627062"/>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2 - Normalization of carboxylic, </a:t>
            </a:r>
          </a:p>
          <a:p>
            <a:pPr marL="342900" indent="-342900">
              <a:spcBef>
                <a:spcPct val="20000"/>
              </a:spcBef>
            </a:pPr>
            <a:r>
              <a:rPr lang="en-US" sz="2800" b="1" dirty="0">
                <a:solidFill>
                  <a:schemeClr val="accent1">
                    <a:lumMod val="50000"/>
                  </a:schemeClr>
                </a:solidFill>
              </a:rPr>
              <a:t>nitro groups, etc.</a:t>
            </a:r>
            <a:endParaRPr lang="fr-FR" sz="2800" b="1" dirty="0">
              <a:solidFill>
                <a:schemeClr val="accent1">
                  <a:lumMod val="50000"/>
                </a:schemeClr>
              </a:solidFill>
            </a:endParaRPr>
          </a:p>
        </p:txBody>
      </p:sp>
      <p:pic>
        <p:nvPicPr>
          <p:cNvPr id="144391" name="Picture 2"/>
          <p:cNvPicPr>
            <a:picLocks noChangeAspect="1" noChangeArrowheads="1"/>
          </p:cNvPicPr>
          <p:nvPr/>
        </p:nvPicPr>
        <p:blipFill>
          <a:blip r:embed="rId3" cstate="print"/>
          <a:srcRect/>
          <a:stretch>
            <a:fillRect/>
          </a:stretch>
        </p:blipFill>
        <p:spPr bwMode="auto">
          <a:xfrm>
            <a:off x="1630363" y="1096964"/>
            <a:ext cx="6356350" cy="5164137"/>
          </a:xfrm>
          <a:prstGeom prst="rect">
            <a:avLst/>
          </a:prstGeom>
          <a:noFill/>
          <a:ln w="9525">
            <a:noFill/>
            <a:miter lim="800000"/>
            <a:headEnd/>
            <a:tailEnd/>
          </a:ln>
        </p:spPr>
      </p:pic>
      <p:pic>
        <p:nvPicPr>
          <p:cNvPr id="43011" name="Picture 3"/>
          <p:cNvPicPr>
            <a:picLocks noChangeAspect="1" noChangeArrowheads="1"/>
          </p:cNvPicPr>
          <p:nvPr/>
        </p:nvPicPr>
        <p:blipFill>
          <a:blip r:embed="rId4" cstate="print"/>
          <a:srcRect/>
          <a:stretch>
            <a:fillRect/>
          </a:stretch>
        </p:blipFill>
        <p:spPr bwMode="auto">
          <a:xfrm>
            <a:off x="3433763" y="1128713"/>
            <a:ext cx="7034212"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ChangeArrowheads="1"/>
          </p:cNvSpPr>
          <p:nvPr/>
        </p:nvSpPr>
        <p:spPr bwMode="auto">
          <a:xfrm>
            <a:off x="1318849" y="164869"/>
            <a:ext cx="9144000" cy="578827"/>
          </a:xfrm>
          <a:prstGeom prst="rect">
            <a:avLst/>
          </a:prstGeom>
          <a:noFill/>
          <a:ln w="9525">
            <a:noFill/>
            <a:miter lim="800000"/>
            <a:headEnd/>
            <a:tailEnd/>
          </a:ln>
        </p:spPr>
        <p:txBody>
          <a:bodyPr/>
          <a:lstStyle/>
          <a:p>
            <a:pPr marL="316531" indent="-316531">
              <a:spcBef>
                <a:spcPct val="20000"/>
              </a:spcBef>
            </a:pPr>
            <a:r>
              <a:rPr lang="en-US" sz="2585" b="1" dirty="0">
                <a:solidFill>
                  <a:schemeClr val="accent1">
                    <a:lumMod val="50000"/>
                  </a:schemeClr>
                </a:solidFill>
                <a:latin typeface="Arial" charset="0"/>
              </a:rPr>
              <a:t>Nitroaromatic’s Tale</a:t>
            </a:r>
            <a:endParaRPr lang="fr-FR" sz="2585" b="1" dirty="0">
              <a:solidFill>
                <a:schemeClr val="accent1">
                  <a:lumMod val="50000"/>
                </a:schemeClr>
              </a:solidFill>
              <a:latin typeface="Arial" charset="0"/>
            </a:endParaRPr>
          </a:p>
        </p:txBody>
      </p:sp>
      <p:pic>
        <p:nvPicPr>
          <p:cNvPr id="48130" name="Picture 2"/>
          <p:cNvPicPr>
            <a:picLocks noChangeAspect="1" noChangeArrowheads="1"/>
          </p:cNvPicPr>
          <p:nvPr/>
        </p:nvPicPr>
        <p:blipFill>
          <a:blip r:embed="rId3" cstate="print"/>
          <a:srcRect/>
          <a:stretch>
            <a:fillRect/>
          </a:stretch>
        </p:blipFill>
        <p:spPr bwMode="auto">
          <a:xfrm>
            <a:off x="1611925" y="2408325"/>
            <a:ext cx="1375997" cy="1204546"/>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31" name="Picture 3"/>
          <p:cNvPicPr>
            <a:picLocks noChangeAspect="1" noChangeArrowheads="1"/>
          </p:cNvPicPr>
          <p:nvPr/>
        </p:nvPicPr>
        <p:blipFill>
          <a:blip r:embed="rId4" cstate="print"/>
          <a:srcRect/>
          <a:stretch>
            <a:fillRect/>
          </a:stretch>
        </p:blipFill>
        <p:spPr bwMode="auto">
          <a:xfrm>
            <a:off x="3128597" y="2408325"/>
            <a:ext cx="1822938" cy="1204546"/>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32" name="Picture 4"/>
          <p:cNvPicPr>
            <a:picLocks noChangeAspect="1" noChangeArrowheads="1"/>
          </p:cNvPicPr>
          <p:nvPr/>
        </p:nvPicPr>
        <p:blipFill>
          <a:blip r:embed="rId5" cstate="print"/>
          <a:srcRect/>
          <a:stretch>
            <a:fillRect/>
          </a:stretch>
        </p:blipFill>
        <p:spPr bwMode="auto">
          <a:xfrm>
            <a:off x="5106866" y="2295491"/>
            <a:ext cx="1629508" cy="1317381"/>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33" name="Picture 5"/>
          <p:cNvPicPr>
            <a:picLocks noChangeAspect="1" noChangeArrowheads="1"/>
          </p:cNvPicPr>
          <p:nvPr/>
        </p:nvPicPr>
        <p:blipFill>
          <a:blip r:embed="rId6" cstate="print"/>
          <a:srcRect/>
          <a:stretch>
            <a:fillRect/>
          </a:stretch>
        </p:blipFill>
        <p:spPr bwMode="auto">
          <a:xfrm>
            <a:off x="6887310" y="2528486"/>
            <a:ext cx="1793631" cy="1116623"/>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34" name="Picture 6"/>
          <p:cNvPicPr>
            <a:picLocks noChangeAspect="1" noChangeArrowheads="1"/>
          </p:cNvPicPr>
          <p:nvPr/>
        </p:nvPicPr>
        <p:blipFill>
          <a:blip r:embed="rId7" cstate="print"/>
          <a:srcRect/>
          <a:stretch>
            <a:fillRect/>
          </a:stretch>
        </p:blipFill>
        <p:spPr bwMode="auto">
          <a:xfrm>
            <a:off x="8865580" y="2261785"/>
            <a:ext cx="1597269" cy="1351085"/>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3" name="Picture 2"/>
          <p:cNvPicPr>
            <a:picLocks noChangeAspect="1" noChangeArrowheads="1"/>
          </p:cNvPicPr>
          <p:nvPr/>
        </p:nvPicPr>
        <p:blipFill>
          <a:blip r:embed="rId3" cstate="print"/>
          <a:srcRect/>
          <a:stretch>
            <a:fillRect/>
          </a:stretch>
        </p:blipFill>
        <p:spPr bwMode="auto">
          <a:xfrm>
            <a:off x="1611925" y="4436417"/>
            <a:ext cx="1375997" cy="1204546"/>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37" name="Picture 9"/>
          <p:cNvPicPr>
            <a:picLocks noChangeAspect="1" noChangeArrowheads="1"/>
          </p:cNvPicPr>
          <p:nvPr/>
        </p:nvPicPr>
        <p:blipFill>
          <a:blip r:embed="rId8" cstate="print"/>
          <a:srcRect/>
          <a:stretch>
            <a:fillRect/>
          </a:stretch>
        </p:blipFill>
        <p:spPr bwMode="auto">
          <a:xfrm>
            <a:off x="3128597" y="4408573"/>
            <a:ext cx="1822938" cy="1232389"/>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38" name="Picture 10"/>
          <p:cNvPicPr>
            <a:picLocks noChangeAspect="1" noChangeArrowheads="1"/>
          </p:cNvPicPr>
          <p:nvPr/>
        </p:nvPicPr>
        <p:blipFill>
          <a:blip r:embed="rId9" cstate="print"/>
          <a:srcRect/>
          <a:stretch>
            <a:fillRect/>
          </a:stretch>
        </p:blipFill>
        <p:spPr bwMode="auto">
          <a:xfrm>
            <a:off x="5131779" y="4408575"/>
            <a:ext cx="1604597" cy="1292469"/>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40" name="Picture 12"/>
          <p:cNvPicPr>
            <a:picLocks noChangeAspect="1" noChangeArrowheads="1"/>
          </p:cNvPicPr>
          <p:nvPr/>
        </p:nvPicPr>
        <p:blipFill>
          <a:blip r:embed="rId10" cstate="print"/>
          <a:srcRect/>
          <a:stretch>
            <a:fillRect/>
          </a:stretch>
        </p:blipFill>
        <p:spPr bwMode="auto">
          <a:xfrm>
            <a:off x="6887310" y="4568303"/>
            <a:ext cx="1793631" cy="1121019"/>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48142" name="Picture 14"/>
          <p:cNvPicPr>
            <a:picLocks noChangeAspect="1" noChangeArrowheads="1"/>
          </p:cNvPicPr>
          <p:nvPr/>
        </p:nvPicPr>
        <p:blipFill>
          <a:blip r:embed="rId11" cstate="print"/>
          <a:srcRect/>
          <a:stretch>
            <a:fillRect/>
          </a:stretch>
        </p:blipFill>
        <p:spPr bwMode="auto">
          <a:xfrm>
            <a:off x="8881697" y="4448139"/>
            <a:ext cx="1698380" cy="1252903"/>
          </a:xfrm>
          <a:prstGeom prst="rect">
            <a:avLst/>
          </a:prstGeom>
          <a:noFill/>
          <a:ln w="9525">
            <a:noFill/>
            <a:miter lim="800000"/>
            <a:headEnd/>
            <a:tailEnd/>
          </a:ln>
          <a:effectLst>
            <a:prstShdw prst="shdw18" dist="17961" dir="13500000">
              <a:schemeClr val="accent1">
                <a:gamma/>
                <a:shade val="60000"/>
                <a:invGamma/>
              </a:schemeClr>
            </a:prstShdw>
          </a:effectLst>
        </p:spPr>
      </p:pic>
      <p:cxnSp>
        <p:nvCxnSpPr>
          <p:cNvPr id="29" name="Straight Arrow Connector 28"/>
          <p:cNvCxnSpPr/>
          <p:nvPr/>
        </p:nvCxnSpPr>
        <p:spPr>
          <a:xfrm rot="5400000">
            <a:off x="1888151" y="4026843"/>
            <a:ext cx="764931" cy="14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670058" y="3994605"/>
            <a:ext cx="764931" cy="14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517176" y="4026110"/>
            <a:ext cx="763465" cy="14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7362828" y="4064943"/>
            <a:ext cx="764931" cy="14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9341097" y="4064943"/>
            <a:ext cx="764931" cy="14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88309" y="1810446"/>
            <a:ext cx="2182846" cy="369332"/>
          </a:xfrm>
          <a:prstGeom prst="rect">
            <a:avLst/>
          </a:prstGeom>
          <a:noFill/>
        </p:spPr>
        <p:txBody>
          <a:bodyPr wrap="none">
            <a:spAutoFit/>
          </a:bodyPr>
          <a:lstStyle/>
          <a:p>
            <a:pPr>
              <a:defRPr/>
            </a:pPr>
            <a:r>
              <a:rPr lang="en-US" dirty="0">
                <a:latin typeface="+mj-lt"/>
              </a:rPr>
              <a:t>n = 28, R</a:t>
            </a:r>
            <a:r>
              <a:rPr lang="en-US" baseline="30000" dirty="0">
                <a:latin typeface="+mj-lt"/>
              </a:rPr>
              <a:t>2</a:t>
            </a:r>
            <a:r>
              <a:rPr lang="en-US" dirty="0">
                <a:latin typeface="+mj-lt"/>
              </a:rPr>
              <a:t> </a:t>
            </a:r>
            <a:r>
              <a:rPr lang="en-US" baseline="-25000" dirty="0">
                <a:latin typeface="+mj-lt"/>
              </a:rPr>
              <a:t>test </a:t>
            </a:r>
            <a:r>
              <a:rPr lang="en-US" dirty="0">
                <a:latin typeface="+mj-lt"/>
              </a:rPr>
              <a:t>&lt; 0.2 </a:t>
            </a:r>
            <a:endParaRPr lang="ru-RU" dirty="0">
              <a:latin typeface="+mj-lt"/>
            </a:endParaRPr>
          </a:p>
        </p:txBody>
      </p:sp>
      <p:sp>
        <p:nvSpPr>
          <p:cNvPr id="35" name="TextBox 34"/>
          <p:cNvSpPr txBox="1"/>
          <p:nvPr/>
        </p:nvSpPr>
        <p:spPr>
          <a:xfrm>
            <a:off x="4513573" y="5727418"/>
            <a:ext cx="2203562" cy="369332"/>
          </a:xfrm>
          <a:prstGeom prst="rect">
            <a:avLst/>
          </a:prstGeom>
          <a:noFill/>
        </p:spPr>
        <p:txBody>
          <a:bodyPr wrap="none">
            <a:spAutoFit/>
          </a:bodyPr>
          <a:lstStyle/>
          <a:p>
            <a:pPr>
              <a:defRPr/>
            </a:pPr>
            <a:r>
              <a:rPr lang="en-US" dirty="0">
                <a:latin typeface="+mj-lt"/>
              </a:rPr>
              <a:t>n = 28, R</a:t>
            </a:r>
            <a:r>
              <a:rPr lang="en-US" baseline="30000" dirty="0">
                <a:latin typeface="+mj-lt"/>
              </a:rPr>
              <a:t>2</a:t>
            </a:r>
            <a:r>
              <a:rPr lang="en-US" dirty="0">
                <a:latin typeface="+mj-lt"/>
              </a:rPr>
              <a:t> </a:t>
            </a:r>
            <a:r>
              <a:rPr lang="en-US" baseline="-25000" dirty="0">
                <a:latin typeface="+mj-lt"/>
              </a:rPr>
              <a:t>test</a:t>
            </a:r>
            <a:r>
              <a:rPr lang="en-US" dirty="0">
                <a:latin typeface="+mj-lt"/>
              </a:rPr>
              <a:t> &gt; 0.8 </a:t>
            </a:r>
            <a:endParaRPr lang="ru-RU"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9" name="Rectangle 6"/>
          <p:cNvSpPr>
            <a:spLocks noChangeArrowheads="1"/>
          </p:cNvSpPr>
          <p:nvPr/>
        </p:nvSpPr>
        <p:spPr bwMode="auto">
          <a:xfrm>
            <a:off x="1270000" y="79376"/>
            <a:ext cx="9144000" cy="627063"/>
          </a:xfrm>
          <a:prstGeom prst="rect">
            <a:avLst/>
          </a:prstGeom>
          <a:noFill/>
          <a:ln w="9525">
            <a:noFill/>
            <a:miter lim="800000"/>
            <a:headEnd/>
            <a:tailEnd/>
          </a:ln>
        </p:spPr>
        <p:txBody>
          <a:bodyPr/>
          <a:lstStyle/>
          <a:p>
            <a:pPr marL="342900" indent="-342900">
              <a:spcBef>
                <a:spcPct val="20000"/>
              </a:spcBef>
            </a:pPr>
            <a:r>
              <a:rPr lang="en-US" sz="3600" b="1" dirty="0">
                <a:solidFill>
                  <a:schemeClr val="accent1">
                    <a:lumMod val="50000"/>
                  </a:schemeClr>
                </a:solidFill>
              </a:rPr>
              <a:t>Difficult cases – “Covalent” salts</a:t>
            </a:r>
            <a:endParaRPr lang="fr-FR" sz="3600" b="1" dirty="0">
              <a:solidFill>
                <a:schemeClr val="accent1">
                  <a:lumMod val="50000"/>
                </a:schemeClr>
              </a:solidFill>
            </a:endParaRPr>
          </a:p>
        </p:txBody>
      </p:sp>
      <p:graphicFrame>
        <p:nvGraphicFramePr>
          <p:cNvPr id="194570" name="Object 10"/>
          <p:cNvGraphicFramePr>
            <a:graphicFrameLocks noChangeAspect="1"/>
          </p:cNvGraphicFramePr>
          <p:nvPr>
            <p:extLst>
              <p:ext uri="{D42A27DB-BD31-4B8C-83A1-F6EECF244321}">
                <p14:modId xmlns:p14="http://schemas.microsoft.com/office/powerpoint/2010/main" val="3749835305"/>
              </p:ext>
            </p:extLst>
          </p:nvPr>
        </p:nvGraphicFramePr>
        <p:xfrm>
          <a:off x="5842000" y="800100"/>
          <a:ext cx="2692400" cy="2160588"/>
        </p:xfrm>
        <a:graphic>
          <a:graphicData uri="http://schemas.openxmlformats.org/presentationml/2006/ole">
            <mc:AlternateContent xmlns:mc="http://schemas.openxmlformats.org/markup-compatibility/2006">
              <mc:Choice xmlns:v="urn:schemas-microsoft-com:vml" Requires="v">
                <p:oleObj name="MarvinOLE" r:id="rId2" imgW="2693160" imgH="2161080" progId="MarvinOLE.Document">
                  <p:embed/>
                </p:oleObj>
              </mc:Choice>
              <mc:Fallback>
                <p:oleObj name="MarvinOLE" r:id="rId2" imgW="2693160" imgH="2161080" progId="MarvinOLE.Document">
                  <p:embed/>
                  <p:pic>
                    <p:nvPicPr>
                      <p:cNvPr id="19457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0" y="800100"/>
                        <a:ext cx="2692400" cy="2160588"/>
                      </a:xfrm>
                      <a:prstGeom prst="rect">
                        <a:avLst/>
                      </a:prstGeom>
                      <a:solidFill>
                        <a:schemeClr val="tx1"/>
                      </a:solidFill>
                      <a:ln>
                        <a:noFill/>
                      </a:ln>
                      <a:effectLst/>
                    </p:spPr>
                  </p:pic>
                </p:oleObj>
              </mc:Fallback>
            </mc:AlternateContent>
          </a:graphicData>
        </a:graphic>
      </p:graphicFrame>
      <p:pic>
        <p:nvPicPr>
          <p:cNvPr id="194572" name="Picture 12"/>
          <p:cNvPicPr>
            <a:picLocks noChangeAspect="1" noChangeArrowheads="1"/>
          </p:cNvPicPr>
          <p:nvPr/>
        </p:nvPicPr>
        <p:blipFill>
          <a:blip r:embed="rId4" cstate="print"/>
          <a:srcRect/>
          <a:stretch>
            <a:fillRect/>
          </a:stretch>
        </p:blipFill>
        <p:spPr bwMode="auto">
          <a:xfrm>
            <a:off x="1638300" y="779464"/>
            <a:ext cx="3149600" cy="2090737"/>
          </a:xfrm>
          <a:prstGeom prst="rect">
            <a:avLst/>
          </a:prstGeom>
          <a:noFill/>
        </p:spPr>
      </p:pic>
      <p:sp>
        <p:nvSpPr>
          <p:cNvPr id="194573" name="Text Box 13"/>
          <p:cNvSpPr txBox="1">
            <a:spLocks noChangeArrowheads="1"/>
          </p:cNvSpPr>
          <p:nvPr/>
        </p:nvSpPr>
        <p:spPr bwMode="auto">
          <a:xfrm>
            <a:off x="1749426" y="3016250"/>
            <a:ext cx="349091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en-US" sz="2400"/>
              <a:t>Curated by Standardizer</a:t>
            </a:r>
          </a:p>
        </p:txBody>
      </p:sp>
      <p:sp>
        <p:nvSpPr>
          <p:cNvPr id="194574" name="Text Box 14"/>
          <p:cNvSpPr txBox="1">
            <a:spLocks noChangeArrowheads="1"/>
          </p:cNvSpPr>
          <p:nvPr/>
        </p:nvSpPr>
        <p:spPr bwMode="auto">
          <a:xfrm>
            <a:off x="5730875" y="3016250"/>
            <a:ext cx="398145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en-US" sz="2400"/>
              <a:t>Not curated by Standardizer</a:t>
            </a:r>
          </a:p>
        </p:txBody>
      </p:sp>
      <p:sp>
        <p:nvSpPr>
          <p:cNvPr id="194575" name="Text Box 15"/>
          <p:cNvSpPr txBox="1">
            <a:spLocks noChangeArrowheads="1"/>
          </p:cNvSpPr>
          <p:nvPr/>
        </p:nvSpPr>
        <p:spPr bwMode="auto">
          <a:xfrm>
            <a:off x="1654175" y="3633789"/>
            <a:ext cx="8991564"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en-US" sz="2400" b="1"/>
              <a:t>More advanced tools are needed to treat such cases of salts</a:t>
            </a:r>
          </a:p>
          <a:p>
            <a:r>
              <a:rPr lang="en-US" sz="2400" b="1"/>
              <a:t>labeled with covalent bonds.</a:t>
            </a:r>
          </a:p>
        </p:txBody>
      </p:sp>
      <p:sp>
        <p:nvSpPr>
          <p:cNvPr id="12" name="Right Arrow 11"/>
          <p:cNvSpPr/>
          <p:nvPr/>
        </p:nvSpPr>
        <p:spPr>
          <a:xfrm>
            <a:off x="1800225" y="4638675"/>
            <a:ext cx="342900" cy="323850"/>
          </a:xfrm>
          <a:prstGeom prst="rightArrow">
            <a:avLst/>
          </a:prstGeom>
          <a:solidFill>
            <a:schemeClr val="bg1"/>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a:solidFill>
                <a:schemeClr val="tx1"/>
              </a:solidFill>
            </a:endParaRPr>
          </a:p>
        </p:txBody>
      </p:sp>
      <p:sp>
        <p:nvSpPr>
          <p:cNvPr id="194579" name="TextBox 12"/>
          <p:cNvSpPr txBox="1">
            <a:spLocks noChangeArrowheads="1"/>
          </p:cNvSpPr>
          <p:nvPr/>
        </p:nvSpPr>
        <p:spPr bwMode="auto">
          <a:xfrm>
            <a:off x="2066926" y="4581525"/>
            <a:ext cx="8658225" cy="427038"/>
          </a:xfrm>
          <a:prstGeom prst="rect">
            <a:avLst/>
          </a:prstGeom>
          <a:noFill/>
          <a:ln w="9525">
            <a:noFill/>
            <a:miter lim="800000"/>
            <a:headEnd/>
            <a:tailEnd/>
          </a:ln>
        </p:spPr>
        <p:txBody>
          <a:bodyPr>
            <a:spAutoFit/>
          </a:bodyPr>
          <a:lstStyle/>
          <a:p>
            <a:r>
              <a:rPr lang="en-US" sz="2200" b="1"/>
              <a:t>Protocol	</a:t>
            </a:r>
          </a:p>
        </p:txBody>
      </p:sp>
      <p:cxnSp>
        <p:nvCxnSpPr>
          <p:cNvPr id="15" name="Straight Connector 14"/>
          <p:cNvCxnSpPr/>
          <p:nvPr/>
        </p:nvCxnSpPr>
        <p:spPr>
          <a:xfrm>
            <a:off x="2162176" y="4962525"/>
            <a:ext cx="79724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4581" name="TextBox 15"/>
          <p:cNvSpPr txBox="1">
            <a:spLocks noChangeArrowheads="1"/>
          </p:cNvSpPr>
          <p:nvPr/>
        </p:nvSpPr>
        <p:spPr bwMode="auto">
          <a:xfrm>
            <a:off x="1943100" y="5000625"/>
            <a:ext cx="8953500" cy="1446550"/>
          </a:xfrm>
          <a:prstGeom prst="rect">
            <a:avLst/>
          </a:prstGeom>
          <a:noFill/>
          <a:ln w="9525">
            <a:noFill/>
            <a:miter lim="800000"/>
            <a:headEnd/>
            <a:tailEnd/>
          </a:ln>
        </p:spPr>
        <p:txBody>
          <a:bodyPr>
            <a:spAutoFit/>
          </a:bodyPr>
          <a:lstStyle/>
          <a:p>
            <a:pPr>
              <a:buFontTx/>
              <a:buChar char="-"/>
            </a:pPr>
            <a:r>
              <a:rPr lang="en-US" sz="2200" dirty="0"/>
              <a:t>Calculate fragment descriptors for each compound of the dataset;</a:t>
            </a:r>
          </a:p>
          <a:p>
            <a:pPr>
              <a:buFontTx/>
              <a:buChar char="-"/>
            </a:pPr>
            <a:r>
              <a:rPr lang="en-US" sz="2200" dirty="0"/>
              <a:t>Analyze the presence of certain critical fragments like Na-O, K-O,</a:t>
            </a:r>
          </a:p>
          <a:p>
            <a:r>
              <a:rPr lang="en-US" sz="2200" dirty="0"/>
              <a:t>etc.</a:t>
            </a:r>
          </a:p>
          <a:p>
            <a:r>
              <a:rPr lang="en-US" sz="2200" dirty="0"/>
              <a:t>(-Use scripts to transform selected records into regular cases)</a:t>
            </a:r>
            <a:endParaRPr lang="en-US" sz="2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9" grpId="0"/>
      <p:bldP spid="1945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2" name="Picture 4"/>
          <p:cNvPicPr>
            <a:picLocks noChangeAspect="1" noChangeArrowheads="1"/>
          </p:cNvPicPr>
          <p:nvPr/>
        </p:nvPicPr>
        <p:blipFill>
          <a:blip r:embed="rId2" cstate="print"/>
          <a:srcRect/>
          <a:stretch>
            <a:fillRect/>
          </a:stretch>
        </p:blipFill>
        <p:spPr bwMode="auto">
          <a:xfrm>
            <a:off x="3276600" y="990600"/>
            <a:ext cx="7936992" cy="5511800"/>
          </a:xfrm>
          <a:prstGeom prst="rect">
            <a:avLst/>
          </a:prstGeom>
          <a:noFill/>
        </p:spPr>
      </p:pic>
      <p:sp>
        <p:nvSpPr>
          <p:cNvPr id="217093" name="Rectangle 5"/>
          <p:cNvSpPr>
            <a:spLocks noChangeArrowheads="1"/>
          </p:cNvSpPr>
          <p:nvPr/>
        </p:nvSpPr>
        <p:spPr bwMode="auto">
          <a:xfrm>
            <a:off x="304800" y="6538383"/>
            <a:ext cx="8818562"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r>
              <a:rPr lang="en-US" sz="1600" dirty="0" err="1"/>
              <a:t>Y.Martin</a:t>
            </a:r>
            <a:r>
              <a:rPr lang="en-US" sz="1600" dirty="0"/>
              <a:t>. Let's not forget </a:t>
            </a:r>
            <a:r>
              <a:rPr lang="en-US" sz="1600" dirty="0" err="1"/>
              <a:t>tautomers</a:t>
            </a:r>
            <a:r>
              <a:rPr lang="en-US" sz="1600" dirty="0"/>
              <a:t>. J. </a:t>
            </a:r>
            <a:r>
              <a:rPr lang="en-US" sz="1600" dirty="0" err="1"/>
              <a:t>Comput</a:t>
            </a:r>
            <a:r>
              <a:rPr lang="en-US" sz="1600" dirty="0"/>
              <a:t>.-Aided Mol. Des., 2009, 23, 693-704. </a:t>
            </a:r>
          </a:p>
        </p:txBody>
      </p:sp>
      <p:sp>
        <p:nvSpPr>
          <p:cNvPr id="2" name="Rectangle 6">
            <a:extLst>
              <a:ext uri="{FF2B5EF4-FFF2-40B4-BE49-F238E27FC236}">
                <a16:creationId xmlns:a16="http://schemas.microsoft.com/office/drawing/2014/main" id="{8921416B-BF99-71E4-814E-0982B00AFFB3}"/>
              </a:ext>
            </a:extLst>
          </p:cNvPr>
          <p:cNvSpPr>
            <a:spLocks noChangeArrowheads="1"/>
          </p:cNvSpPr>
          <p:nvPr/>
        </p:nvSpPr>
        <p:spPr bwMode="auto">
          <a:xfrm>
            <a:off x="142081" y="42068"/>
            <a:ext cx="9144000" cy="627063"/>
          </a:xfrm>
          <a:prstGeom prst="rect">
            <a:avLst/>
          </a:prstGeom>
          <a:noFill/>
          <a:ln w="9525">
            <a:noFill/>
            <a:miter lim="800000"/>
            <a:headEnd/>
            <a:tailEnd/>
          </a:ln>
        </p:spPr>
        <p:txBody>
          <a:bodyPr/>
          <a:lstStyle/>
          <a:p>
            <a:pPr marL="342900" indent="-342900">
              <a:spcBef>
                <a:spcPct val="20000"/>
              </a:spcBef>
            </a:pPr>
            <a:r>
              <a:rPr lang="en-US" sz="3600" b="1" dirty="0">
                <a:solidFill>
                  <a:schemeClr val="accent1">
                    <a:lumMod val="50000"/>
                  </a:schemeClr>
                </a:solidFill>
              </a:rPr>
              <a:t>Difficult cases – be mindful of </a:t>
            </a:r>
            <a:r>
              <a:rPr lang="en-US" sz="3600" b="1" dirty="0" err="1">
                <a:solidFill>
                  <a:schemeClr val="accent1">
                    <a:lumMod val="50000"/>
                  </a:schemeClr>
                </a:solidFill>
              </a:rPr>
              <a:t>tautomers</a:t>
            </a:r>
            <a:endParaRPr lang="fr-FR" sz="36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41" name="Rectangle 6"/>
          <p:cNvSpPr>
            <a:spLocks noChangeArrowheads="1"/>
          </p:cNvSpPr>
          <p:nvPr/>
        </p:nvSpPr>
        <p:spPr bwMode="auto">
          <a:xfrm>
            <a:off x="762000" y="30693"/>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Difficult cases – Rare chemotypes</a:t>
            </a:r>
            <a:endParaRPr lang="fr-FR" sz="2800" b="1" dirty="0">
              <a:solidFill>
                <a:schemeClr val="accent1">
                  <a:lumMod val="50000"/>
                </a:schemeClr>
              </a:solidFill>
            </a:endParaRPr>
          </a:p>
        </p:txBody>
      </p:sp>
      <p:pic>
        <p:nvPicPr>
          <p:cNvPr id="197642" name="Picture 10" descr="TBV_FigX3"/>
          <p:cNvPicPr>
            <a:picLocks noChangeAspect="1" noChangeArrowheads="1"/>
          </p:cNvPicPr>
          <p:nvPr/>
        </p:nvPicPr>
        <p:blipFill>
          <a:blip r:embed="rId2" cstate="print"/>
          <a:srcRect/>
          <a:stretch>
            <a:fillRect/>
          </a:stretch>
        </p:blipFill>
        <p:spPr bwMode="auto">
          <a:xfrm>
            <a:off x="2027239" y="784226"/>
            <a:ext cx="8181975" cy="58832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6"/>
          <p:cNvSpPr>
            <a:spLocks noChangeArrowheads="1"/>
          </p:cNvSpPr>
          <p:nvPr/>
        </p:nvSpPr>
        <p:spPr bwMode="auto">
          <a:xfrm>
            <a:off x="1543050" y="3019426"/>
            <a:ext cx="9144000" cy="627063"/>
          </a:xfrm>
          <a:prstGeom prst="rect">
            <a:avLst/>
          </a:prstGeom>
          <a:noFill/>
          <a:ln w="9525">
            <a:noFill/>
            <a:miter lim="800000"/>
            <a:headEnd/>
            <a:tailEnd/>
          </a:ln>
        </p:spPr>
        <p:txBody>
          <a:bodyPr/>
          <a:lstStyle/>
          <a:p>
            <a:pPr marL="342900" indent="-342900" algn="ctr">
              <a:spcBef>
                <a:spcPct val="20000"/>
              </a:spcBef>
            </a:pPr>
            <a:r>
              <a:rPr lang="en-US" sz="4000" b="1" dirty="0">
                <a:solidFill>
                  <a:schemeClr val="accent1">
                    <a:lumMod val="50000"/>
                  </a:schemeClr>
                </a:solidFill>
              </a:rPr>
              <a:t>STEP 3 : Search for DUPLICATES</a:t>
            </a:r>
            <a:endParaRPr lang="fr-FR" sz="4000" b="1" dirty="0">
              <a:solidFill>
                <a:schemeClr val="accent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6"/>
          <p:cNvSpPr>
            <a:spLocks noChangeArrowheads="1"/>
          </p:cNvSpPr>
          <p:nvPr/>
        </p:nvSpPr>
        <p:spPr bwMode="auto">
          <a:xfrm>
            <a:off x="1546225" y="66676"/>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Why duplicates are unsafe for QSAR ?</a:t>
            </a:r>
            <a:endParaRPr lang="fr-FR" sz="2800" b="1" dirty="0">
              <a:solidFill>
                <a:schemeClr val="accent1">
                  <a:lumMod val="50000"/>
                </a:schemeClr>
              </a:solidFill>
            </a:endParaRPr>
          </a:p>
        </p:txBody>
      </p:sp>
      <p:sp>
        <p:nvSpPr>
          <p:cNvPr id="149507" name="TextBox 3"/>
          <p:cNvSpPr txBox="1">
            <a:spLocks noChangeArrowheads="1"/>
          </p:cNvSpPr>
          <p:nvPr/>
        </p:nvSpPr>
        <p:spPr bwMode="auto">
          <a:xfrm>
            <a:off x="1603375" y="728663"/>
            <a:ext cx="7308850" cy="400050"/>
          </a:xfrm>
          <a:prstGeom prst="rect">
            <a:avLst/>
          </a:prstGeom>
          <a:noFill/>
          <a:ln w="9525">
            <a:noFill/>
            <a:miter lim="800000"/>
            <a:headEnd/>
            <a:tailEnd/>
          </a:ln>
        </p:spPr>
        <p:txBody>
          <a:bodyPr wrap="none">
            <a:spAutoFit/>
          </a:bodyPr>
          <a:lstStyle/>
          <a:p>
            <a:pPr algn="just"/>
            <a:r>
              <a:rPr lang="en-US" sz="2000"/>
              <a:t>Duplicates are identical compounds present in a given dataset.</a:t>
            </a:r>
          </a:p>
        </p:txBody>
      </p:sp>
      <p:pic>
        <p:nvPicPr>
          <p:cNvPr id="149508" name="Picture 2"/>
          <p:cNvPicPr>
            <a:picLocks noChangeAspect="1" noChangeArrowheads="1"/>
          </p:cNvPicPr>
          <p:nvPr/>
        </p:nvPicPr>
        <p:blipFill>
          <a:blip r:embed="rId2" cstate="print"/>
          <a:srcRect/>
          <a:stretch>
            <a:fillRect/>
          </a:stretch>
        </p:blipFill>
        <p:spPr bwMode="auto">
          <a:xfrm>
            <a:off x="2781301" y="1295400"/>
            <a:ext cx="1725613" cy="2141538"/>
          </a:xfrm>
          <a:prstGeom prst="rect">
            <a:avLst/>
          </a:prstGeom>
          <a:noFill/>
          <a:ln w="9525">
            <a:noFill/>
            <a:miter lim="800000"/>
            <a:headEnd/>
            <a:tailEnd/>
          </a:ln>
        </p:spPr>
      </p:pic>
      <p:pic>
        <p:nvPicPr>
          <p:cNvPr id="149509" name="Picture 4"/>
          <p:cNvPicPr>
            <a:picLocks noChangeAspect="1" noChangeArrowheads="1"/>
          </p:cNvPicPr>
          <p:nvPr/>
        </p:nvPicPr>
        <p:blipFill>
          <a:blip r:embed="rId3" cstate="print"/>
          <a:srcRect/>
          <a:stretch>
            <a:fillRect/>
          </a:stretch>
        </p:blipFill>
        <p:spPr bwMode="auto">
          <a:xfrm>
            <a:off x="6954838" y="1393825"/>
            <a:ext cx="2298700" cy="1557338"/>
          </a:xfrm>
          <a:prstGeom prst="rect">
            <a:avLst/>
          </a:prstGeom>
          <a:noFill/>
          <a:ln w="9525">
            <a:noFill/>
            <a:miter lim="800000"/>
            <a:headEnd/>
            <a:tailEnd/>
          </a:ln>
        </p:spPr>
      </p:pic>
      <p:pic>
        <p:nvPicPr>
          <p:cNvPr id="149510" name="Picture 5"/>
          <p:cNvPicPr>
            <a:picLocks noChangeAspect="1" noChangeArrowheads="1"/>
          </p:cNvPicPr>
          <p:nvPr/>
        </p:nvPicPr>
        <p:blipFill>
          <a:blip r:embed="rId4" cstate="print"/>
          <a:srcRect/>
          <a:stretch>
            <a:fillRect/>
          </a:stretch>
        </p:blipFill>
        <p:spPr bwMode="auto">
          <a:xfrm>
            <a:off x="4921250" y="1277939"/>
            <a:ext cx="1746250" cy="2166937"/>
          </a:xfrm>
          <a:prstGeom prst="rect">
            <a:avLst/>
          </a:prstGeom>
          <a:noFill/>
          <a:ln w="9525">
            <a:noFill/>
            <a:miter lim="800000"/>
            <a:headEnd/>
            <a:tailEnd/>
          </a:ln>
        </p:spPr>
      </p:pic>
      <p:sp>
        <p:nvSpPr>
          <p:cNvPr id="149511" name="TextBox 9"/>
          <p:cNvSpPr txBox="1">
            <a:spLocks noChangeArrowheads="1"/>
          </p:cNvSpPr>
          <p:nvPr/>
        </p:nvSpPr>
        <p:spPr bwMode="auto">
          <a:xfrm>
            <a:off x="955675" y="1267357"/>
            <a:ext cx="1679575" cy="400050"/>
          </a:xfrm>
          <a:prstGeom prst="rect">
            <a:avLst/>
          </a:prstGeom>
          <a:noFill/>
          <a:ln w="9525">
            <a:noFill/>
            <a:miter lim="800000"/>
            <a:headEnd/>
            <a:tailEnd/>
          </a:ln>
        </p:spPr>
        <p:txBody>
          <a:bodyPr wrap="none">
            <a:spAutoFit/>
          </a:bodyPr>
          <a:lstStyle/>
          <a:p>
            <a:pPr algn="just"/>
            <a:r>
              <a:rPr lang="en-US" sz="2000" dirty="0"/>
              <a:t>For example:</a:t>
            </a:r>
          </a:p>
        </p:txBody>
      </p:sp>
      <p:sp>
        <p:nvSpPr>
          <p:cNvPr id="149512" name="TextBox 10"/>
          <p:cNvSpPr txBox="1">
            <a:spLocks noChangeArrowheads="1"/>
          </p:cNvSpPr>
          <p:nvPr/>
        </p:nvSpPr>
        <p:spPr bwMode="auto">
          <a:xfrm>
            <a:off x="1649413" y="3508375"/>
            <a:ext cx="8788400" cy="2000250"/>
          </a:xfrm>
          <a:prstGeom prst="rect">
            <a:avLst/>
          </a:prstGeom>
          <a:noFill/>
          <a:ln w="9525">
            <a:noFill/>
            <a:miter lim="800000"/>
            <a:headEnd/>
            <a:tailEnd/>
          </a:ln>
        </p:spPr>
        <p:txBody>
          <a:bodyPr>
            <a:spAutoFit/>
          </a:bodyPr>
          <a:lstStyle/>
          <a:p>
            <a:pPr algn="just"/>
            <a:r>
              <a:rPr lang="en-US" sz="2200" b="1" u="sng" dirty="0"/>
              <a:t>Manual identification of duplicates is practically impossible especially when the dataset is large.</a:t>
            </a:r>
          </a:p>
          <a:p>
            <a:pPr algn="just"/>
            <a:endParaRPr lang="en-US" sz="2000" dirty="0"/>
          </a:p>
          <a:p>
            <a:pPr algn="just"/>
            <a:r>
              <a:rPr lang="en-US" sz="2000" dirty="0"/>
              <a:t>Activity analysis of duplicates is also highly important to identify cases where one occurrence is identified as ‘active’ and another one as ‘weak active’ or ‘inactive’. </a:t>
            </a:r>
          </a:p>
        </p:txBody>
      </p:sp>
      <p:sp>
        <p:nvSpPr>
          <p:cNvPr id="149513" name="TextBox 11"/>
          <p:cNvSpPr txBox="1">
            <a:spLocks noChangeArrowheads="1"/>
          </p:cNvSpPr>
          <p:nvPr/>
        </p:nvSpPr>
        <p:spPr bwMode="auto">
          <a:xfrm>
            <a:off x="1916113" y="3134256"/>
            <a:ext cx="865188" cy="307975"/>
          </a:xfrm>
          <a:prstGeom prst="rect">
            <a:avLst/>
          </a:prstGeom>
          <a:noFill/>
          <a:ln w="9525">
            <a:noFill/>
            <a:miter lim="800000"/>
            <a:headEnd/>
            <a:tailEnd/>
          </a:ln>
        </p:spPr>
        <p:txBody>
          <a:bodyPr wrap="none">
            <a:spAutoFit/>
          </a:bodyPr>
          <a:lstStyle/>
          <a:p>
            <a:pPr algn="just"/>
            <a:r>
              <a:rPr lang="en-US" sz="1400" i="1"/>
              <a:t>ID = 256</a:t>
            </a:r>
          </a:p>
        </p:txBody>
      </p:sp>
      <p:sp>
        <p:nvSpPr>
          <p:cNvPr id="149514" name="TextBox 12"/>
          <p:cNvSpPr txBox="1">
            <a:spLocks noChangeArrowheads="1"/>
          </p:cNvSpPr>
          <p:nvPr/>
        </p:nvSpPr>
        <p:spPr bwMode="auto">
          <a:xfrm>
            <a:off x="4694239" y="3179764"/>
            <a:ext cx="866775" cy="307975"/>
          </a:xfrm>
          <a:prstGeom prst="rect">
            <a:avLst/>
          </a:prstGeom>
          <a:noFill/>
          <a:ln w="9525">
            <a:noFill/>
            <a:miter lim="800000"/>
            <a:headEnd/>
            <a:tailEnd/>
          </a:ln>
        </p:spPr>
        <p:txBody>
          <a:bodyPr wrap="none">
            <a:spAutoFit/>
          </a:bodyPr>
          <a:lstStyle/>
          <a:p>
            <a:pPr algn="just"/>
            <a:r>
              <a:rPr lang="en-US" sz="1400" i="1"/>
              <a:t>ID = 879</a:t>
            </a:r>
          </a:p>
        </p:txBody>
      </p:sp>
      <p:sp>
        <p:nvSpPr>
          <p:cNvPr id="149515" name="TextBox 13"/>
          <p:cNvSpPr txBox="1">
            <a:spLocks noChangeArrowheads="1"/>
          </p:cNvSpPr>
          <p:nvPr/>
        </p:nvSpPr>
        <p:spPr bwMode="auto">
          <a:xfrm>
            <a:off x="7653338" y="3136901"/>
            <a:ext cx="965200" cy="307975"/>
          </a:xfrm>
          <a:prstGeom prst="rect">
            <a:avLst/>
          </a:prstGeom>
          <a:noFill/>
          <a:ln w="9525">
            <a:noFill/>
            <a:miter lim="800000"/>
            <a:headEnd/>
            <a:tailEnd/>
          </a:ln>
        </p:spPr>
        <p:txBody>
          <a:bodyPr wrap="none">
            <a:spAutoFit/>
          </a:bodyPr>
          <a:lstStyle/>
          <a:p>
            <a:pPr algn="just"/>
            <a:r>
              <a:rPr lang="en-US" sz="1400" i="1"/>
              <a:t>ID = 2346</a:t>
            </a:r>
          </a:p>
        </p:txBody>
      </p:sp>
      <p:pic>
        <p:nvPicPr>
          <p:cNvPr id="149516" name="Picture 2"/>
          <p:cNvPicPr>
            <a:picLocks noChangeAspect="1" noChangeArrowheads="1"/>
          </p:cNvPicPr>
          <p:nvPr/>
        </p:nvPicPr>
        <p:blipFill>
          <a:blip r:embed="rId2" cstate="print"/>
          <a:srcRect/>
          <a:stretch>
            <a:fillRect/>
          </a:stretch>
        </p:blipFill>
        <p:spPr bwMode="auto">
          <a:xfrm>
            <a:off x="3981451" y="5243513"/>
            <a:ext cx="1279525" cy="1587500"/>
          </a:xfrm>
          <a:prstGeom prst="rect">
            <a:avLst/>
          </a:prstGeom>
          <a:noFill/>
          <a:ln w="9525">
            <a:noFill/>
            <a:miter lim="800000"/>
            <a:headEnd/>
            <a:tailEnd/>
          </a:ln>
        </p:spPr>
      </p:pic>
      <p:pic>
        <p:nvPicPr>
          <p:cNvPr id="149517" name="Picture 4"/>
          <p:cNvPicPr>
            <a:picLocks noChangeAspect="1" noChangeArrowheads="1"/>
          </p:cNvPicPr>
          <p:nvPr/>
        </p:nvPicPr>
        <p:blipFill>
          <a:blip r:embed="rId3" cstate="print"/>
          <a:srcRect/>
          <a:stretch>
            <a:fillRect/>
          </a:stretch>
        </p:blipFill>
        <p:spPr bwMode="auto">
          <a:xfrm>
            <a:off x="6503988" y="5334000"/>
            <a:ext cx="1962150" cy="1328738"/>
          </a:xfrm>
          <a:prstGeom prst="rect">
            <a:avLst/>
          </a:prstGeom>
          <a:noFill/>
          <a:ln w="9525">
            <a:noFill/>
            <a:miter lim="800000"/>
            <a:headEnd/>
            <a:tailEnd/>
          </a:ln>
        </p:spPr>
      </p:pic>
      <p:sp>
        <p:nvSpPr>
          <p:cNvPr id="149518" name="TextBox 18"/>
          <p:cNvSpPr txBox="1">
            <a:spLocks noChangeArrowheads="1"/>
          </p:cNvSpPr>
          <p:nvPr/>
        </p:nvSpPr>
        <p:spPr bwMode="auto">
          <a:xfrm>
            <a:off x="2738439" y="6253163"/>
            <a:ext cx="1017588" cy="368300"/>
          </a:xfrm>
          <a:prstGeom prst="rect">
            <a:avLst/>
          </a:prstGeom>
          <a:noFill/>
          <a:ln w="9525">
            <a:noFill/>
            <a:miter lim="800000"/>
            <a:headEnd/>
            <a:tailEnd/>
          </a:ln>
        </p:spPr>
        <p:txBody>
          <a:bodyPr wrap="none">
            <a:spAutoFit/>
          </a:bodyPr>
          <a:lstStyle/>
          <a:p>
            <a:pPr algn="just"/>
            <a:r>
              <a:rPr lang="en-US" i="1" dirty="0"/>
              <a:t>ACTIVE</a:t>
            </a:r>
          </a:p>
        </p:txBody>
      </p:sp>
      <p:sp>
        <p:nvSpPr>
          <p:cNvPr id="149519" name="TextBox 19"/>
          <p:cNvSpPr txBox="1">
            <a:spLocks noChangeArrowheads="1"/>
          </p:cNvSpPr>
          <p:nvPr/>
        </p:nvSpPr>
        <p:spPr bwMode="auto">
          <a:xfrm>
            <a:off x="8618538" y="6260571"/>
            <a:ext cx="1247775" cy="368300"/>
          </a:xfrm>
          <a:prstGeom prst="rect">
            <a:avLst/>
          </a:prstGeom>
          <a:noFill/>
          <a:ln w="9525">
            <a:noFill/>
            <a:miter lim="800000"/>
            <a:headEnd/>
            <a:tailEnd/>
          </a:ln>
        </p:spPr>
        <p:txBody>
          <a:bodyPr wrap="none">
            <a:spAutoFit/>
          </a:bodyPr>
          <a:lstStyle/>
          <a:p>
            <a:pPr algn="just"/>
            <a:r>
              <a:rPr lang="en-US" i="1"/>
              <a:t>INACTIVE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930402" y="549923"/>
            <a:ext cx="2858965" cy="6119812"/>
            <a:chOff x="399" y="255"/>
            <a:chExt cx="1801" cy="3855"/>
          </a:xfrm>
        </p:grpSpPr>
        <p:sp>
          <p:nvSpPr>
            <p:cNvPr id="12" name="AutoShape 7"/>
            <p:cNvSpPr>
              <a:spLocks noChangeArrowheads="1"/>
            </p:cNvSpPr>
            <p:nvPr/>
          </p:nvSpPr>
          <p:spPr bwMode="auto">
            <a:xfrm>
              <a:off x="399" y="255"/>
              <a:ext cx="1801" cy="3855"/>
            </a:xfrm>
            <a:prstGeom prst="flowChartDelay">
              <a:avLst/>
            </a:prstGeom>
            <a:gradFill rotWithShape="1">
              <a:gsLst>
                <a:gs pos="0">
                  <a:srgbClr val="FFFF00"/>
                </a:gs>
                <a:gs pos="100000">
                  <a:srgbClr val="66FF33"/>
                </a:gs>
              </a:gsLst>
              <a:lin ang="0" scaled="1"/>
            </a:gradFill>
            <a:ln w="28575" algn="ctr">
              <a:solidFill>
                <a:schemeClr val="tx1"/>
              </a:solidFill>
              <a:miter lim="800000"/>
              <a:headEnd/>
              <a:tailEnd/>
            </a:ln>
            <a:effectLst>
              <a:outerShdw dist="85194" dir="1593903" algn="ctr" rotWithShape="0">
                <a:srgbClr val="EAEAEA">
                  <a:alpha val="50000"/>
                </a:srgbClr>
              </a:outerShdw>
            </a:effectLst>
          </p:spPr>
          <p:txBody>
            <a:bodyPr wrap="none" anchor="ctr"/>
            <a:lstStyle/>
            <a:p>
              <a:pPr>
                <a:defRPr/>
              </a:pPr>
              <a:endParaRPr lang="fr-FR" sz="2000" b="1" dirty="0">
                <a:solidFill>
                  <a:srgbClr val="FFFF00"/>
                </a:solidFill>
                <a:latin typeface="Arial" pitchFamily="34" charset="0"/>
              </a:endParaRPr>
            </a:p>
          </p:txBody>
        </p:sp>
        <p:sp>
          <p:nvSpPr>
            <p:cNvPr id="603186" name="Text Box 8"/>
            <p:cNvSpPr txBox="1">
              <a:spLocks noChangeArrowheads="1"/>
            </p:cNvSpPr>
            <p:nvPr/>
          </p:nvSpPr>
          <p:spPr bwMode="auto">
            <a:xfrm>
              <a:off x="1733" y="1280"/>
              <a:ext cx="456" cy="2191"/>
            </a:xfrm>
            <a:prstGeom prst="rect">
              <a:avLst/>
            </a:prstGeom>
            <a:noFill/>
            <a:ln w="12700" algn="ctr">
              <a:noFill/>
              <a:miter lim="800000"/>
              <a:headEnd/>
              <a:tailEnd/>
            </a:ln>
          </p:spPr>
          <p:txBody>
            <a:bodyPr wrap="none">
              <a:spAutoFit/>
            </a:bodyPr>
            <a:lstStyle/>
            <a:p>
              <a:pPr algn="ctr"/>
              <a:r>
                <a:rPr lang="en-US" sz="2000" b="1" dirty="0"/>
                <a:t>D   </a:t>
              </a:r>
            </a:p>
            <a:p>
              <a:pPr algn="ctr"/>
              <a:r>
                <a:rPr lang="en-US" sz="2000" b="1" dirty="0"/>
                <a:t>E  </a:t>
              </a:r>
            </a:p>
            <a:p>
              <a:pPr algn="ctr"/>
              <a:r>
                <a:rPr lang="en-US" sz="2000" b="1" dirty="0"/>
                <a:t>S </a:t>
              </a:r>
            </a:p>
            <a:p>
              <a:pPr algn="ctr"/>
              <a:r>
                <a:rPr lang="en-US" sz="2000" b="1" dirty="0"/>
                <a:t>C</a:t>
              </a:r>
            </a:p>
            <a:p>
              <a:pPr algn="ctr"/>
              <a:r>
                <a:rPr lang="en-US" sz="2000" b="1" dirty="0"/>
                <a:t> R</a:t>
              </a:r>
            </a:p>
            <a:p>
              <a:pPr algn="ctr"/>
              <a:r>
                <a:rPr lang="en-US" sz="2000" b="1" dirty="0"/>
                <a:t>  I</a:t>
              </a:r>
            </a:p>
            <a:p>
              <a:pPr algn="ctr"/>
              <a:r>
                <a:rPr lang="en-US" sz="2000" b="1" dirty="0"/>
                <a:t>  P </a:t>
              </a:r>
            </a:p>
            <a:p>
              <a:pPr algn="ctr"/>
              <a:r>
                <a:rPr lang="en-US" sz="2000" b="1" dirty="0"/>
                <a:t>  T   </a:t>
              </a:r>
            </a:p>
            <a:p>
              <a:pPr algn="ctr"/>
              <a:r>
                <a:rPr lang="en-US" sz="2000" b="1" dirty="0"/>
                <a:t> O  </a:t>
              </a:r>
            </a:p>
            <a:p>
              <a:pPr algn="ctr"/>
              <a:r>
                <a:rPr lang="en-US" sz="2000" b="1" dirty="0"/>
                <a:t> R    </a:t>
              </a:r>
            </a:p>
            <a:p>
              <a:pPr algn="ctr"/>
              <a:r>
                <a:rPr lang="en-US" sz="2000" b="1" dirty="0"/>
                <a:t>S     </a:t>
              </a:r>
            </a:p>
          </p:txBody>
        </p:sp>
      </p:grpSp>
      <p:sp>
        <p:nvSpPr>
          <p:cNvPr id="14" name="AutoShape 9"/>
          <p:cNvSpPr>
            <a:spLocks noChangeArrowheads="1"/>
          </p:cNvSpPr>
          <p:nvPr/>
        </p:nvSpPr>
        <p:spPr bwMode="auto">
          <a:xfrm>
            <a:off x="228478" y="549923"/>
            <a:ext cx="2858966" cy="6119812"/>
          </a:xfrm>
          <a:prstGeom prst="flowChartDelay">
            <a:avLst/>
          </a:prstGeom>
          <a:solidFill>
            <a:schemeClr val="bg1"/>
          </a:solidFill>
          <a:ln w="28575" algn="ctr">
            <a:solidFill>
              <a:schemeClr val="tx1"/>
            </a:solidFill>
            <a:miter lim="800000"/>
            <a:headEnd/>
            <a:tailEnd/>
          </a:ln>
          <a:effectLst>
            <a:outerShdw dist="85194" dir="1593903" algn="ctr" rotWithShape="0">
              <a:srgbClr val="EAEAEA">
                <a:alpha val="50000"/>
              </a:srgbClr>
            </a:outerShdw>
          </a:effectLst>
        </p:spPr>
        <p:txBody>
          <a:bodyPr wrap="none" anchor="ctr"/>
          <a:lstStyle/>
          <a:p>
            <a:pPr>
              <a:defRPr/>
            </a:pPr>
            <a:endParaRPr lang="fr-FR" sz="2000" b="1" dirty="0">
              <a:solidFill>
                <a:srgbClr val="FFFF00"/>
              </a:solidFill>
              <a:latin typeface="Arial" pitchFamily="34" charset="0"/>
            </a:endParaRPr>
          </a:p>
        </p:txBody>
      </p:sp>
      <p:sp>
        <p:nvSpPr>
          <p:cNvPr id="15" name="AutoShape 10"/>
          <p:cNvSpPr>
            <a:spLocks noChangeArrowheads="1"/>
          </p:cNvSpPr>
          <p:nvPr/>
        </p:nvSpPr>
        <p:spPr bwMode="auto">
          <a:xfrm flipH="1">
            <a:off x="8144490" y="541991"/>
            <a:ext cx="2602523" cy="6119813"/>
          </a:xfrm>
          <a:prstGeom prst="flowChartDelay">
            <a:avLst/>
          </a:prstGeom>
          <a:gradFill rotWithShape="1">
            <a:gsLst>
              <a:gs pos="0">
                <a:srgbClr val="660066"/>
              </a:gs>
              <a:gs pos="100000">
                <a:srgbClr val="CC3300"/>
              </a:gs>
            </a:gsLst>
            <a:lin ang="0" scaled="1"/>
          </a:gradFill>
          <a:ln w="28575" algn="ctr">
            <a:solidFill>
              <a:schemeClr val="tx1"/>
            </a:solidFill>
            <a:miter lim="800000"/>
            <a:headEnd/>
            <a:tailEnd/>
          </a:ln>
          <a:effectLst>
            <a:outerShdw dist="107763" dir="8100000" algn="ctr" rotWithShape="0">
              <a:srgbClr val="EAEAEA">
                <a:alpha val="50000"/>
              </a:srgbClr>
            </a:outerShdw>
          </a:effectLst>
        </p:spPr>
        <p:txBody>
          <a:bodyPr wrap="none" anchor="ctr"/>
          <a:lstStyle/>
          <a:p>
            <a:pPr>
              <a:defRPr/>
            </a:pPr>
            <a:endParaRPr lang="fr-FR" sz="2000" b="1" dirty="0">
              <a:solidFill>
                <a:srgbClr val="FFFF00"/>
              </a:solidFill>
              <a:latin typeface="Arial" pitchFamily="34" charset="0"/>
            </a:endParaRPr>
          </a:p>
        </p:txBody>
      </p:sp>
      <p:graphicFrame>
        <p:nvGraphicFramePr>
          <p:cNvPr id="603138" name="Object 13"/>
          <p:cNvGraphicFramePr>
            <a:graphicFrameLocks noChangeAspect="1"/>
          </p:cNvGraphicFramePr>
          <p:nvPr/>
        </p:nvGraphicFramePr>
        <p:xfrm>
          <a:off x="795582" y="583266"/>
          <a:ext cx="885092" cy="962025"/>
        </p:xfrm>
        <a:graphic>
          <a:graphicData uri="http://schemas.openxmlformats.org/presentationml/2006/ole">
            <mc:AlternateContent xmlns:mc="http://schemas.openxmlformats.org/markup-compatibility/2006">
              <mc:Choice xmlns:v="urn:schemas-microsoft-com:vml" Requires="v">
                <p:oleObj name="ISIS/Draw Sketch" r:id="rId3" imgW="1817370" imgH="1992630" progId="ISISServer">
                  <p:embed/>
                </p:oleObj>
              </mc:Choice>
              <mc:Fallback>
                <p:oleObj name="ISIS/Draw Sketch" r:id="rId3" imgW="1817370" imgH="1992630" progId="ISISServer">
                  <p:embed/>
                  <p:pic>
                    <p:nvPicPr>
                      <p:cNvPr id="603138"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582" y="583266"/>
                        <a:ext cx="885092"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1" name="Rectangle 14"/>
          <p:cNvSpPr>
            <a:spLocks noChangeArrowheads="1"/>
          </p:cNvSpPr>
          <p:nvPr/>
        </p:nvSpPr>
        <p:spPr bwMode="auto">
          <a:xfrm>
            <a:off x="741367" y="3016868"/>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39" name="Object 15"/>
          <p:cNvGraphicFramePr>
            <a:graphicFrameLocks noChangeAspect="1"/>
          </p:cNvGraphicFramePr>
          <p:nvPr/>
        </p:nvGraphicFramePr>
        <p:xfrm>
          <a:off x="1610336" y="1677054"/>
          <a:ext cx="1189892" cy="714375"/>
        </p:xfrm>
        <a:graphic>
          <a:graphicData uri="http://schemas.openxmlformats.org/presentationml/2006/ole">
            <mc:AlternateContent xmlns:mc="http://schemas.openxmlformats.org/markup-compatibility/2006">
              <mc:Choice xmlns:v="urn:schemas-microsoft-com:vml" Requires="v">
                <p:oleObj name="ISIS/Draw Sketch" r:id="rId5" imgW="1978660" imgH="1195070" progId="ISISServer">
                  <p:embed/>
                </p:oleObj>
              </mc:Choice>
              <mc:Fallback>
                <p:oleObj name="ISIS/Draw Sketch" r:id="rId5" imgW="1978660" imgH="1195070" progId="ISISServer">
                  <p:embed/>
                  <p:pic>
                    <p:nvPicPr>
                      <p:cNvPr id="603139"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336" y="1677054"/>
                        <a:ext cx="118989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2" name="Rectangle 16"/>
          <p:cNvSpPr>
            <a:spLocks noChangeArrowheads="1"/>
          </p:cNvSpPr>
          <p:nvPr/>
        </p:nvSpPr>
        <p:spPr bwMode="auto">
          <a:xfrm>
            <a:off x="741367" y="3093068"/>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0" name="Object 17"/>
          <p:cNvGraphicFramePr>
            <a:graphicFrameLocks noChangeAspect="1"/>
          </p:cNvGraphicFramePr>
          <p:nvPr/>
        </p:nvGraphicFramePr>
        <p:xfrm>
          <a:off x="855663" y="2319991"/>
          <a:ext cx="1077058" cy="561975"/>
        </p:xfrm>
        <a:graphic>
          <a:graphicData uri="http://schemas.openxmlformats.org/presentationml/2006/ole">
            <mc:AlternateContent xmlns:mc="http://schemas.openxmlformats.org/markup-compatibility/2006">
              <mc:Choice xmlns:v="urn:schemas-microsoft-com:vml" Requires="v">
                <p:oleObj name="ISIS/Draw Sketch" r:id="rId7" imgW="1984172" imgH="1035386" progId="ISISServer">
                  <p:embed/>
                </p:oleObj>
              </mc:Choice>
              <mc:Fallback>
                <p:oleObj name="ISIS/Draw Sketch" r:id="rId7" imgW="1984172" imgH="1035386" progId="ISISServer">
                  <p:embed/>
                  <p:pic>
                    <p:nvPicPr>
                      <p:cNvPr id="60314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663" y="2319991"/>
                        <a:ext cx="107705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3" name="Rectangle 18"/>
          <p:cNvSpPr>
            <a:spLocks noChangeArrowheads="1"/>
          </p:cNvSpPr>
          <p:nvPr/>
        </p:nvSpPr>
        <p:spPr bwMode="auto">
          <a:xfrm>
            <a:off x="741367" y="3016868"/>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1" name="Object 19"/>
          <p:cNvGraphicFramePr>
            <a:graphicFrameLocks noChangeAspect="1"/>
          </p:cNvGraphicFramePr>
          <p:nvPr/>
        </p:nvGraphicFramePr>
        <p:xfrm>
          <a:off x="2005995" y="2612091"/>
          <a:ext cx="962757" cy="714375"/>
        </p:xfrm>
        <a:graphic>
          <a:graphicData uri="http://schemas.openxmlformats.org/presentationml/2006/ole">
            <mc:AlternateContent xmlns:mc="http://schemas.openxmlformats.org/markup-compatibility/2006">
              <mc:Choice xmlns:v="urn:schemas-microsoft-com:vml" Requires="v">
                <p:oleObj name="ISIS/Draw Sketch" r:id="rId9" imgW="1981412" imgH="1476521" progId="ISISServer">
                  <p:embed/>
                </p:oleObj>
              </mc:Choice>
              <mc:Fallback>
                <p:oleObj name="ISIS/Draw Sketch" r:id="rId9" imgW="1981412" imgH="1476521" progId="ISISServer">
                  <p:embed/>
                  <p:pic>
                    <p:nvPicPr>
                      <p:cNvPr id="603141"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995" y="2612091"/>
                        <a:ext cx="962757"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4" name="Rectangle 20"/>
          <p:cNvSpPr>
            <a:spLocks noChangeArrowheads="1"/>
          </p:cNvSpPr>
          <p:nvPr/>
        </p:nvSpPr>
        <p:spPr bwMode="auto">
          <a:xfrm>
            <a:off x="741367" y="3050205"/>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2" name="Object 21"/>
          <p:cNvGraphicFramePr>
            <a:graphicFrameLocks noChangeAspect="1"/>
          </p:cNvGraphicFramePr>
          <p:nvPr/>
        </p:nvGraphicFramePr>
        <p:xfrm>
          <a:off x="927466" y="3043885"/>
          <a:ext cx="961292" cy="647700"/>
        </p:xfrm>
        <a:graphic>
          <a:graphicData uri="http://schemas.openxmlformats.org/presentationml/2006/ole">
            <mc:AlternateContent xmlns:mc="http://schemas.openxmlformats.org/markup-compatibility/2006">
              <mc:Choice xmlns:v="urn:schemas-microsoft-com:vml" Requires="v">
                <p:oleObj name="ISIS/Draw Sketch" r:id="rId11" imgW="1978660" imgH="1347470" progId="ISISServer">
                  <p:embed/>
                </p:oleObj>
              </mc:Choice>
              <mc:Fallback>
                <p:oleObj name="ISIS/Draw Sketch" r:id="rId11" imgW="1978660" imgH="1347470" progId="ISISServer">
                  <p:embed/>
                  <p:pic>
                    <p:nvPicPr>
                      <p:cNvPr id="603142"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7466" y="3043885"/>
                        <a:ext cx="96129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5" name="Rectangle 22"/>
          <p:cNvSpPr>
            <a:spLocks noChangeArrowheads="1"/>
          </p:cNvSpPr>
          <p:nvPr/>
        </p:nvSpPr>
        <p:spPr bwMode="auto">
          <a:xfrm>
            <a:off x="741367" y="3016868"/>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3" name="Object 23"/>
          <p:cNvGraphicFramePr>
            <a:graphicFrameLocks noChangeAspect="1"/>
          </p:cNvGraphicFramePr>
          <p:nvPr/>
        </p:nvGraphicFramePr>
        <p:xfrm>
          <a:off x="1794979" y="3410603"/>
          <a:ext cx="1077057" cy="714375"/>
        </p:xfrm>
        <a:graphic>
          <a:graphicData uri="http://schemas.openxmlformats.org/presentationml/2006/ole">
            <mc:AlternateContent xmlns:mc="http://schemas.openxmlformats.org/markup-compatibility/2006">
              <mc:Choice xmlns:v="urn:schemas-microsoft-com:vml" Requires="v">
                <p:oleObj name="ISIS/Draw Sketch" r:id="rId13" imgW="1975916" imgH="1327846" progId="ISISServer">
                  <p:embed/>
                </p:oleObj>
              </mc:Choice>
              <mc:Fallback>
                <p:oleObj name="ISIS/Draw Sketch" r:id="rId13" imgW="1975916" imgH="1327846" progId="ISISServer">
                  <p:embed/>
                  <p:pic>
                    <p:nvPicPr>
                      <p:cNvPr id="603143"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4979" y="3410603"/>
                        <a:ext cx="1077057"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6" name="Rectangle 24"/>
          <p:cNvSpPr>
            <a:spLocks noChangeArrowheads="1"/>
          </p:cNvSpPr>
          <p:nvPr/>
        </p:nvSpPr>
        <p:spPr bwMode="auto">
          <a:xfrm>
            <a:off x="741367" y="3040680"/>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4" name="Object 25"/>
          <p:cNvGraphicFramePr>
            <a:graphicFrameLocks noChangeAspect="1"/>
          </p:cNvGraphicFramePr>
          <p:nvPr/>
        </p:nvGraphicFramePr>
        <p:xfrm>
          <a:off x="999275" y="3909073"/>
          <a:ext cx="599343" cy="666750"/>
        </p:xfrm>
        <a:graphic>
          <a:graphicData uri="http://schemas.openxmlformats.org/presentationml/2006/ole">
            <mc:AlternateContent xmlns:mc="http://schemas.openxmlformats.org/markup-compatibility/2006">
              <mc:Choice xmlns:v="urn:schemas-microsoft-com:vml" Requires="v">
                <p:oleObj name="ISIS/Draw Sketch" r:id="rId15" imgW="1769193" imgH="1975916" progId="ISISServer">
                  <p:embed/>
                </p:oleObj>
              </mc:Choice>
              <mc:Fallback>
                <p:oleObj name="ISIS/Draw Sketch" r:id="rId15" imgW="1769193" imgH="1975916" progId="ISISServer">
                  <p:embed/>
                  <p:pic>
                    <p:nvPicPr>
                      <p:cNvPr id="603144"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9275" y="3909073"/>
                        <a:ext cx="59934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7" name="Rectangle 26"/>
          <p:cNvSpPr>
            <a:spLocks noChangeArrowheads="1"/>
          </p:cNvSpPr>
          <p:nvPr/>
        </p:nvSpPr>
        <p:spPr bwMode="auto">
          <a:xfrm>
            <a:off x="741367" y="3035918"/>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5" name="Object 27"/>
          <p:cNvGraphicFramePr>
            <a:graphicFrameLocks noChangeAspect="1"/>
          </p:cNvGraphicFramePr>
          <p:nvPr/>
        </p:nvGraphicFramePr>
        <p:xfrm>
          <a:off x="1718774" y="4269441"/>
          <a:ext cx="838200" cy="676275"/>
        </p:xfrm>
        <a:graphic>
          <a:graphicData uri="http://schemas.openxmlformats.org/presentationml/2006/ole">
            <mc:AlternateContent xmlns:mc="http://schemas.openxmlformats.org/markup-compatibility/2006">
              <mc:Choice xmlns:v="urn:schemas-microsoft-com:vml" Requires="v">
                <p:oleObj name="ISIS/Draw Sketch" r:id="rId17" imgW="1984172" imgH="1626308" progId="ISISServer">
                  <p:embed/>
                </p:oleObj>
              </mc:Choice>
              <mc:Fallback>
                <p:oleObj name="ISIS/Draw Sketch" r:id="rId17" imgW="1984172" imgH="1626308" progId="ISISServer">
                  <p:embed/>
                  <p:pic>
                    <p:nvPicPr>
                      <p:cNvPr id="603145"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8774" y="4269441"/>
                        <a:ext cx="8382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58" name="Rectangle 28"/>
          <p:cNvSpPr>
            <a:spLocks noChangeArrowheads="1"/>
          </p:cNvSpPr>
          <p:nvPr/>
        </p:nvSpPr>
        <p:spPr bwMode="auto">
          <a:xfrm>
            <a:off x="741367" y="3012105"/>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sp>
        <p:nvSpPr>
          <p:cNvPr id="603159" name="Rectangle 30"/>
          <p:cNvSpPr>
            <a:spLocks noChangeArrowheads="1"/>
          </p:cNvSpPr>
          <p:nvPr/>
        </p:nvSpPr>
        <p:spPr bwMode="auto">
          <a:xfrm>
            <a:off x="741367" y="3026393"/>
            <a:ext cx="184731" cy="400110"/>
          </a:xfrm>
          <a:prstGeom prst="rect">
            <a:avLst/>
          </a:prstGeom>
          <a:noFill/>
          <a:ln w="12700" algn="ctr">
            <a:noFill/>
            <a:miter lim="800000"/>
            <a:headEnd/>
            <a:tailEnd/>
          </a:ln>
        </p:spPr>
        <p:txBody>
          <a:bodyPr wrap="none" anchor="ctr">
            <a:spAutoFit/>
          </a:bodyPr>
          <a:lstStyle/>
          <a:p>
            <a:endParaRPr lang="fr-FR" sz="2000" b="1" dirty="0">
              <a:solidFill>
                <a:srgbClr val="FFFF00"/>
              </a:solidFill>
            </a:endParaRPr>
          </a:p>
        </p:txBody>
      </p:sp>
      <p:graphicFrame>
        <p:nvGraphicFramePr>
          <p:cNvPr id="603146" name="Object 31"/>
          <p:cNvGraphicFramePr>
            <a:graphicFrameLocks noChangeAspect="1"/>
          </p:cNvGraphicFramePr>
          <p:nvPr/>
        </p:nvGraphicFramePr>
        <p:xfrm>
          <a:off x="997805" y="4772679"/>
          <a:ext cx="914400" cy="695325"/>
        </p:xfrm>
        <a:graphic>
          <a:graphicData uri="http://schemas.openxmlformats.org/presentationml/2006/ole">
            <mc:AlternateContent xmlns:mc="http://schemas.openxmlformats.org/markup-compatibility/2006">
              <mc:Choice xmlns:v="urn:schemas-microsoft-com:vml" Requires="v">
                <p:oleObj name="ISIS/Draw Sketch" r:id="rId19" imgW="2000488" imgH="1542653" progId="ISISServer">
                  <p:embed/>
                </p:oleObj>
              </mc:Choice>
              <mc:Fallback>
                <p:oleObj name="ISIS/Draw Sketch" r:id="rId19" imgW="2000488" imgH="1542653" progId="ISISServer">
                  <p:embed/>
                  <p:pic>
                    <p:nvPicPr>
                      <p:cNvPr id="603146"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7805" y="4772679"/>
                        <a:ext cx="9144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60" name="Text Box 32"/>
          <p:cNvSpPr txBox="1">
            <a:spLocks noChangeArrowheads="1"/>
          </p:cNvSpPr>
          <p:nvPr/>
        </p:nvSpPr>
        <p:spPr bwMode="auto">
          <a:xfrm>
            <a:off x="8449450" y="1076984"/>
            <a:ext cx="1813318" cy="5055936"/>
          </a:xfrm>
          <a:prstGeom prst="rect">
            <a:avLst/>
          </a:prstGeom>
          <a:noFill/>
          <a:ln w="12700" algn="ctr">
            <a:noFill/>
            <a:miter lim="800000"/>
            <a:headEnd/>
            <a:tailEnd/>
          </a:ln>
        </p:spPr>
        <p:txBody>
          <a:bodyPr wrap="none">
            <a:spAutoFit/>
          </a:bodyPr>
          <a:lstStyle/>
          <a:p>
            <a:pPr algn="ctr">
              <a:lnSpc>
                <a:spcPts val="3000"/>
              </a:lnSpc>
            </a:pPr>
            <a:r>
              <a:rPr lang="en-US" sz="2000" b="1" dirty="0"/>
              <a:t>   0.613   </a:t>
            </a:r>
          </a:p>
          <a:p>
            <a:pPr algn="ctr">
              <a:lnSpc>
                <a:spcPts val="3000"/>
              </a:lnSpc>
            </a:pPr>
            <a:r>
              <a:rPr lang="en-US" sz="2000" b="1" dirty="0"/>
              <a:t> 0.380</a:t>
            </a:r>
          </a:p>
          <a:p>
            <a:pPr algn="ctr">
              <a:lnSpc>
                <a:spcPts val="3000"/>
              </a:lnSpc>
            </a:pPr>
            <a:r>
              <a:rPr lang="en-US" sz="2000" b="1" dirty="0"/>
              <a:t>  -0.222  </a:t>
            </a:r>
          </a:p>
          <a:p>
            <a:pPr algn="ctr">
              <a:lnSpc>
                <a:spcPts val="3000"/>
              </a:lnSpc>
            </a:pPr>
            <a:r>
              <a:rPr lang="en-US" sz="2000" b="1" dirty="0"/>
              <a:t> </a:t>
            </a:r>
            <a:r>
              <a:rPr lang="en-US" sz="2000" b="1" dirty="0">
                <a:solidFill>
                  <a:srgbClr val="FFC000"/>
                </a:solidFill>
              </a:rPr>
              <a:t>7.08</a:t>
            </a:r>
          </a:p>
          <a:p>
            <a:pPr algn="ctr">
              <a:lnSpc>
                <a:spcPts val="3000"/>
              </a:lnSpc>
            </a:pPr>
            <a:r>
              <a:rPr lang="en-US" sz="2000" b="1" dirty="0"/>
              <a:t>   1.146</a:t>
            </a:r>
          </a:p>
          <a:p>
            <a:pPr algn="ctr">
              <a:lnSpc>
                <a:spcPts val="3000"/>
              </a:lnSpc>
            </a:pPr>
            <a:r>
              <a:rPr lang="en-US" sz="2000" b="1" dirty="0"/>
              <a:t>         0.491     </a:t>
            </a:r>
          </a:p>
          <a:p>
            <a:pPr algn="ctr">
              <a:lnSpc>
                <a:spcPts val="3000"/>
              </a:lnSpc>
            </a:pPr>
            <a:r>
              <a:rPr lang="en-US" sz="2000" b="1" dirty="0"/>
              <a:t>    0.301</a:t>
            </a:r>
          </a:p>
          <a:p>
            <a:pPr algn="ctr">
              <a:lnSpc>
                <a:spcPts val="3000"/>
              </a:lnSpc>
            </a:pPr>
            <a:r>
              <a:rPr lang="en-US" sz="2000" b="1" dirty="0"/>
              <a:t>     0.141 </a:t>
            </a:r>
          </a:p>
          <a:p>
            <a:pPr algn="ctr">
              <a:lnSpc>
                <a:spcPts val="3000"/>
              </a:lnSpc>
            </a:pPr>
            <a:r>
              <a:rPr lang="en-US" sz="2000" b="1" dirty="0"/>
              <a:t>   0.956</a:t>
            </a:r>
          </a:p>
          <a:p>
            <a:pPr algn="ctr">
              <a:lnSpc>
                <a:spcPts val="3000"/>
              </a:lnSpc>
            </a:pPr>
            <a:r>
              <a:rPr lang="en-US" sz="2000" b="1" dirty="0"/>
              <a:t> 0.256</a:t>
            </a:r>
          </a:p>
          <a:p>
            <a:pPr algn="ctr">
              <a:lnSpc>
                <a:spcPts val="3000"/>
              </a:lnSpc>
            </a:pPr>
            <a:r>
              <a:rPr lang="en-US" sz="2000" b="1" dirty="0"/>
              <a:t>      0.799    </a:t>
            </a:r>
          </a:p>
          <a:p>
            <a:pPr algn="ctr">
              <a:lnSpc>
                <a:spcPts val="3000"/>
              </a:lnSpc>
            </a:pPr>
            <a:r>
              <a:rPr lang="en-US" sz="2000" b="1" dirty="0"/>
              <a:t>   1.195 </a:t>
            </a:r>
          </a:p>
          <a:p>
            <a:pPr algn="ctr">
              <a:lnSpc>
                <a:spcPts val="3000"/>
              </a:lnSpc>
            </a:pPr>
            <a:r>
              <a:rPr lang="en-US" sz="2000" b="1" dirty="0"/>
              <a:t>   1.005</a:t>
            </a:r>
          </a:p>
        </p:txBody>
      </p:sp>
      <p:pic>
        <p:nvPicPr>
          <p:cNvPr id="603162" name="Picture 14"/>
          <p:cNvPicPr>
            <a:picLocks noChangeAspect="1" noChangeArrowheads="1"/>
          </p:cNvPicPr>
          <p:nvPr/>
        </p:nvPicPr>
        <p:blipFill>
          <a:blip r:embed="rId21" cstate="print"/>
          <a:srcRect/>
          <a:stretch>
            <a:fillRect/>
          </a:stretch>
        </p:blipFill>
        <p:spPr bwMode="auto">
          <a:xfrm>
            <a:off x="1182443" y="932516"/>
            <a:ext cx="732692" cy="841375"/>
          </a:xfrm>
          <a:prstGeom prst="rect">
            <a:avLst/>
          </a:prstGeom>
          <a:noFill/>
          <a:ln w="9525">
            <a:noFill/>
            <a:miter lim="800000"/>
            <a:headEnd/>
            <a:tailEnd/>
          </a:ln>
        </p:spPr>
      </p:pic>
      <p:graphicFrame>
        <p:nvGraphicFramePr>
          <p:cNvPr id="603147" name="Object 11"/>
          <p:cNvGraphicFramePr>
            <a:graphicFrameLocks noChangeAspect="1"/>
          </p:cNvGraphicFramePr>
          <p:nvPr/>
        </p:nvGraphicFramePr>
        <p:xfrm>
          <a:off x="717916" y="1678641"/>
          <a:ext cx="838200" cy="676275"/>
        </p:xfrm>
        <a:graphic>
          <a:graphicData uri="http://schemas.openxmlformats.org/presentationml/2006/ole">
            <mc:AlternateContent xmlns:mc="http://schemas.openxmlformats.org/markup-compatibility/2006">
              <mc:Choice xmlns:v="urn:schemas-microsoft-com:vml" Requires="v">
                <p:oleObj name="ISIS/Draw Sketch" r:id="rId22" imgW="1984172" imgH="1626308" progId="ISISServer">
                  <p:embed/>
                </p:oleObj>
              </mc:Choice>
              <mc:Fallback>
                <p:oleObj name="ISIS/Draw Sketch" r:id="rId22" imgW="1984172" imgH="1626308" progId="ISISServer">
                  <p:embed/>
                  <p:pic>
                    <p:nvPicPr>
                      <p:cNvPr id="603147"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7916" y="1678641"/>
                        <a:ext cx="8382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3163" name="Picture 16"/>
          <p:cNvPicPr>
            <a:picLocks noChangeAspect="1" noChangeArrowheads="1"/>
          </p:cNvPicPr>
          <p:nvPr/>
        </p:nvPicPr>
        <p:blipFill>
          <a:blip r:embed="rId23" cstate="print"/>
          <a:srcRect/>
          <a:stretch>
            <a:fillRect/>
          </a:stretch>
        </p:blipFill>
        <p:spPr bwMode="auto">
          <a:xfrm>
            <a:off x="795587" y="5566429"/>
            <a:ext cx="1198685" cy="949325"/>
          </a:xfrm>
          <a:prstGeom prst="rect">
            <a:avLst/>
          </a:prstGeom>
          <a:noFill/>
          <a:ln w="9525">
            <a:noFill/>
            <a:miter lim="800000"/>
            <a:headEnd/>
            <a:tailEnd/>
          </a:ln>
        </p:spPr>
      </p:pic>
      <p:grpSp>
        <p:nvGrpSpPr>
          <p:cNvPr id="3" name="Group 54"/>
          <p:cNvGrpSpPr>
            <a:grpSpLocks/>
          </p:cNvGrpSpPr>
          <p:nvPr/>
        </p:nvGrpSpPr>
        <p:grpSpPr bwMode="auto">
          <a:xfrm>
            <a:off x="1646243" y="5975998"/>
            <a:ext cx="4640055" cy="400110"/>
            <a:chOff x="905523" y="5903648"/>
            <a:chExt cx="4639264" cy="400170"/>
          </a:xfrm>
          <a:noFill/>
        </p:grpSpPr>
        <p:cxnSp>
          <p:nvCxnSpPr>
            <p:cNvPr id="51" name="Straight Arrow Connector 50"/>
            <p:cNvCxnSpPr/>
            <p:nvPr/>
          </p:nvCxnSpPr>
          <p:spPr>
            <a:xfrm rot="10800000">
              <a:off x="905523" y="5957631"/>
              <a:ext cx="2245931" cy="141308"/>
            </a:xfrm>
            <a:prstGeom prst="straightConnector1">
              <a:avLst/>
            </a:prstGeom>
            <a:grpFill/>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bwMode="auto">
            <a:xfrm>
              <a:off x="3098509" y="5903648"/>
              <a:ext cx="2446278" cy="400170"/>
            </a:xfrm>
            <a:prstGeom prst="rect">
              <a:avLst/>
            </a:prstGeom>
            <a:grp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just">
                <a:defRPr/>
              </a:pPr>
              <a:r>
                <a:rPr lang="en-US" sz="2000" dirty="0">
                  <a:solidFill>
                    <a:srgbClr val="0000FF"/>
                  </a:solidFill>
                </a:rPr>
                <a:t>Presence of </a:t>
              </a:r>
              <a:r>
                <a:rPr lang="en-US" sz="2000" b="1" dirty="0">
                  <a:solidFill>
                    <a:srgbClr val="0000FF"/>
                  </a:solidFill>
                </a:rPr>
                <a:t>SALTS</a:t>
              </a:r>
            </a:p>
          </p:txBody>
        </p:sp>
      </p:grpSp>
      <p:grpSp>
        <p:nvGrpSpPr>
          <p:cNvPr id="4" name="Group 55"/>
          <p:cNvGrpSpPr>
            <a:grpSpLocks/>
          </p:cNvGrpSpPr>
          <p:nvPr/>
        </p:nvGrpSpPr>
        <p:grpSpPr bwMode="auto">
          <a:xfrm>
            <a:off x="2490787" y="5240985"/>
            <a:ext cx="4495876" cy="400110"/>
            <a:chOff x="1748901" y="5168281"/>
            <a:chExt cx="4496110" cy="400170"/>
          </a:xfrm>
          <a:noFill/>
        </p:grpSpPr>
        <p:sp>
          <p:nvSpPr>
            <p:cNvPr id="53" name="TextBox 52"/>
            <p:cNvSpPr txBox="1"/>
            <p:nvPr/>
          </p:nvSpPr>
          <p:spPr bwMode="auto">
            <a:xfrm>
              <a:off x="3295012" y="5168281"/>
              <a:ext cx="2949999" cy="400170"/>
            </a:xfrm>
            <a:prstGeom prst="rect">
              <a:avLst/>
            </a:prstGeom>
            <a:grp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just">
                <a:defRPr/>
              </a:pPr>
              <a:r>
                <a:rPr lang="en-US" sz="2000" dirty="0">
                  <a:solidFill>
                    <a:srgbClr val="0000FF"/>
                  </a:solidFill>
                </a:rPr>
                <a:t>Presence of </a:t>
              </a:r>
              <a:r>
                <a:rPr lang="en-US" sz="2000" b="1" dirty="0">
                  <a:solidFill>
                    <a:srgbClr val="0000FF"/>
                  </a:solidFill>
                </a:rPr>
                <a:t>MIXTURES</a:t>
              </a:r>
            </a:p>
          </p:txBody>
        </p:sp>
        <p:cxnSp>
          <p:nvCxnSpPr>
            <p:cNvPr id="54" name="Straight Arrow Connector 53"/>
            <p:cNvCxnSpPr/>
            <p:nvPr/>
          </p:nvCxnSpPr>
          <p:spPr>
            <a:xfrm rot="10800000">
              <a:off x="1748901" y="5220677"/>
              <a:ext cx="1573295" cy="115904"/>
            </a:xfrm>
            <a:prstGeom prst="straightConnector1">
              <a:avLst/>
            </a:prstGeom>
            <a:grpFill/>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603166" name="Picture 17"/>
          <p:cNvPicPr>
            <a:picLocks noChangeAspect="1" noChangeArrowheads="1"/>
          </p:cNvPicPr>
          <p:nvPr/>
        </p:nvPicPr>
        <p:blipFill>
          <a:blip r:embed="rId24" cstate="print"/>
          <a:srcRect/>
          <a:stretch>
            <a:fillRect/>
          </a:stretch>
        </p:blipFill>
        <p:spPr bwMode="auto">
          <a:xfrm>
            <a:off x="1906343" y="5006041"/>
            <a:ext cx="451338" cy="714375"/>
          </a:xfrm>
          <a:prstGeom prst="rect">
            <a:avLst/>
          </a:prstGeom>
          <a:noFill/>
          <a:ln w="9525">
            <a:noFill/>
            <a:miter lim="800000"/>
            <a:headEnd/>
            <a:tailEnd/>
          </a:ln>
        </p:spPr>
      </p:pic>
      <p:sp>
        <p:nvSpPr>
          <p:cNvPr id="57" name="Freeform 56"/>
          <p:cNvSpPr/>
          <p:nvPr/>
        </p:nvSpPr>
        <p:spPr>
          <a:xfrm>
            <a:off x="918679" y="4688535"/>
            <a:ext cx="1436077" cy="1055688"/>
          </a:xfrm>
          <a:custGeom>
            <a:avLst/>
            <a:gdLst>
              <a:gd name="connsiteX0" fmla="*/ 1029810 w 1435998"/>
              <a:gd name="connsiteY0" fmla="*/ 230820 h 1056443"/>
              <a:gd name="connsiteX1" fmla="*/ 932156 w 1435998"/>
              <a:gd name="connsiteY1" fmla="*/ 195309 h 1056443"/>
              <a:gd name="connsiteX2" fmla="*/ 870012 w 1435998"/>
              <a:gd name="connsiteY2" fmla="*/ 124288 h 1056443"/>
              <a:gd name="connsiteX3" fmla="*/ 843379 w 1435998"/>
              <a:gd name="connsiteY3" fmla="*/ 106532 h 1056443"/>
              <a:gd name="connsiteX4" fmla="*/ 754602 w 1435998"/>
              <a:gd name="connsiteY4" fmla="*/ 71022 h 1056443"/>
              <a:gd name="connsiteX5" fmla="*/ 719092 w 1435998"/>
              <a:gd name="connsiteY5" fmla="*/ 53266 h 1056443"/>
              <a:gd name="connsiteX6" fmla="*/ 612560 w 1435998"/>
              <a:gd name="connsiteY6" fmla="*/ 17756 h 1056443"/>
              <a:gd name="connsiteX7" fmla="*/ 488272 w 1435998"/>
              <a:gd name="connsiteY7" fmla="*/ 0 h 1056443"/>
              <a:gd name="connsiteX8" fmla="*/ 301841 w 1435998"/>
              <a:gd name="connsiteY8" fmla="*/ 17756 h 1056443"/>
              <a:gd name="connsiteX9" fmla="*/ 213064 w 1435998"/>
              <a:gd name="connsiteY9" fmla="*/ 53266 h 1056443"/>
              <a:gd name="connsiteX10" fmla="*/ 159798 w 1435998"/>
              <a:gd name="connsiteY10" fmla="*/ 106532 h 1056443"/>
              <a:gd name="connsiteX11" fmla="*/ 124288 w 1435998"/>
              <a:gd name="connsiteY11" fmla="*/ 186431 h 1056443"/>
              <a:gd name="connsiteX12" fmla="*/ 88777 w 1435998"/>
              <a:gd name="connsiteY12" fmla="*/ 213064 h 1056443"/>
              <a:gd name="connsiteX13" fmla="*/ 53266 w 1435998"/>
              <a:gd name="connsiteY13" fmla="*/ 266330 h 1056443"/>
              <a:gd name="connsiteX14" fmla="*/ 0 w 1435998"/>
              <a:gd name="connsiteY14" fmla="*/ 523783 h 1056443"/>
              <a:gd name="connsiteX15" fmla="*/ 8878 w 1435998"/>
              <a:gd name="connsiteY15" fmla="*/ 772358 h 1056443"/>
              <a:gd name="connsiteX16" fmla="*/ 26633 w 1435998"/>
              <a:gd name="connsiteY16" fmla="*/ 798991 h 1056443"/>
              <a:gd name="connsiteX17" fmla="*/ 62144 w 1435998"/>
              <a:gd name="connsiteY17" fmla="*/ 843379 h 1056443"/>
              <a:gd name="connsiteX18" fmla="*/ 115410 w 1435998"/>
              <a:gd name="connsiteY18" fmla="*/ 861134 h 1056443"/>
              <a:gd name="connsiteX19" fmla="*/ 337352 w 1435998"/>
              <a:gd name="connsiteY19" fmla="*/ 843379 h 1056443"/>
              <a:gd name="connsiteX20" fmla="*/ 363985 w 1435998"/>
              <a:gd name="connsiteY20" fmla="*/ 825624 h 1056443"/>
              <a:gd name="connsiteX21" fmla="*/ 381740 w 1435998"/>
              <a:gd name="connsiteY21" fmla="*/ 807868 h 1056443"/>
              <a:gd name="connsiteX22" fmla="*/ 417251 w 1435998"/>
              <a:gd name="connsiteY22" fmla="*/ 754602 h 1056443"/>
              <a:gd name="connsiteX23" fmla="*/ 470517 w 1435998"/>
              <a:gd name="connsiteY23" fmla="*/ 719092 h 1056443"/>
              <a:gd name="connsiteX24" fmla="*/ 701336 w 1435998"/>
              <a:gd name="connsiteY24" fmla="*/ 736847 h 1056443"/>
              <a:gd name="connsiteX25" fmla="*/ 727969 w 1435998"/>
              <a:gd name="connsiteY25" fmla="*/ 745725 h 1056443"/>
              <a:gd name="connsiteX26" fmla="*/ 763480 w 1435998"/>
              <a:gd name="connsiteY26" fmla="*/ 754602 h 1056443"/>
              <a:gd name="connsiteX27" fmla="*/ 807868 w 1435998"/>
              <a:gd name="connsiteY27" fmla="*/ 781235 h 1056443"/>
              <a:gd name="connsiteX28" fmla="*/ 852257 w 1435998"/>
              <a:gd name="connsiteY28" fmla="*/ 807868 h 1056443"/>
              <a:gd name="connsiteX29" fmla="*/ 878890 w 1435998"/>
              <a:gd name="connsiteY29" fmla="*/ 825624 h 1056443"/>
              <a:gd name="connsiteX30" fmla="*/ 941033 w 1435998"/>
              <a:gd name="connsiteY30" fmla="*/ 878890 h 1056443"/>
              <a:gd name="connsiteX31" fmla="*/ 994299 w 1435998"/>
              <a:gd name="connsiteY31" fmla="*/ 896645 h 1056443"/>
              <a:gd name="connsiteX32" fmla="*/ 1038688 w 1435998"/>
              <a:gd name="connsiteY32" fmla="*/ 923278 h 1056443"/>
              <a:gd name="connsiteX33" fmla="*/ 1065321 w 1435998"/>
              <a:gd name="connsiteY33" fmla="*/ 949911 h 1056443"/>
              <a:gd name="connsiteX34" fmla="*/ 1109709 w 1435998"/>
              <a:gd name="connsiteY34" fmla="*/ 985422 h 1056443"/>
              <a:gd name="connsiteX35" fmla="*/ 1127464 w 1435998"/>
              <a:gd name="connsiteY35" fmla="*/ 1012055 h 1056443"/>
              <a:gd name="connsiteX36" fmla="*/ 1180730 w 1435998"/>
              <a:gd name="connsiteY36" fmla="*/ 1038688 h 1056443"/>
              <a:gd name="connsiteX37" fmla="*/ 1207364 w 1435998"/>
              <a:gd name="connsiteY37" fmla="*/ 1056443 h 1056443"/>
              <a:gd name="connsiteX38" fmla="*/ 1287263 w 1435998"/>
              <a:gd name="connsiteY38" fmla="*/ 1038688 h 1056443"/>
              <a:gd name="connsiteX39" fmla="*/ 1305018 w 1435998"/>
              <a:gd name="connsiteY39" fmla="*/ 1020932 h 1056443"/>
              <a:gd name="connsiteX40" fmla="*/ 1331651 w 1435998"/>
              <a:gd name="connsiteY40" fmla="*/ 985422 h 1056443"/>
              <a:gd name="connsiteX41" fmla="*/ 1340529 w 1435998"/>
              <a:gd name="connsiteY41" fmla="*/ 958789 h 1056443"/>
              <a:gd name="connsiteX42" fmla="*/ 1358284 w 1435998"/>
              <a:gd name="connsiteY42" fmla="*/ 923278 h 1056443"/>
              <a:gd name="connsiteX43" fmla="*/ 1367162 w 1435998"/>
              <a:gd name="connsiteY43" fmla="*/ 887767 h 1056443"/>
              <a:gd name="connsiteX44" fmla="*/ 1384917 w 1435998"/>
              <a:gd name="connsiteY44" fmla="*/ 834501 h 1056443"/>
              <a:gd name="connsiteX45" fmla="*/ 1393795 w 1435998"/>
              <a:gd name="connsiteY45" fmla="*/ 807868 h 1056443"/>
              <a:gd name="connsiteX46" fmla="*/ 1402672 w 1435998"/>
              <a:gd name="connsiteY46" fmla="*/ 754602 h 1056443"/>
              <a:gd name="connsiteX47" fmla="*/ 1411550 w 1435998"/>
              <a:gd name="connsiteY47" fmla="*/ 710214 h 1056443"/>
              <a:gd name="connsiteX48" fmla="*/ 1429305 w 1435998"/>
              <a:gd name="connsiteY48" fmla="*/ 559294 h 1056443"/>
              <a:gd name="connsiteX49" fmla="*/ 1393795 w 1435998"/>
              <a:gd name="connsiteY49" fmla="*/ 479395 h 1056443"/>
              <a:gd name="connsiteX50" fmla="*/ 1349406 w 1435998"/>
              <a:gd name="connsiteY50" fmla="*/ 399495 h 1056443"/>
              <a:gd name="connsiteX51" fmla="*/ 1278385 w 1435998"/>
              <a:gd name="connsiteY51" fmla="*/ 363985 h 1056443"/>
              <a:gd name="connsiteX52" fmla="*/ 1171853 w 1435998"/>
              <a:gd name="connsiteY52" fmla="*/ 328474 h 1056443"/>
              <a:gd name="connsiteX53" fmla="*/ 1136342 w 1435998"/>
              <a:gd name="connsiteY53" fmla="*/ 292963 h 1056443"/>
              <a:gd name="connsiteX54" fmla="*/ 1083076 w 1435998"/>
              <a:gd name="connsiteY54" fmla="*/ 257453 h 1056443"/>
              <a:gd name="connsiteX55" fmla="*/ 1056443 w 1435998"/>
              <a:gd name="connsiteY55" fmla="*/ 239697 h 1056443"/>
              <a:gd name="connsiteX56" fmla="*/ 1029810 w 1435998"/>
              <a:gd name="connsiteY56" fmla="*/ 230820 h 105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435998" h="1056443">
                <a:moveTo>
                  <a:pt x="1029810" y="230820"/>
                </a:moveTo>
                <a:cubicBezTo>
                  <a:pt x="997259" y="218983"/>
                  <a:pt x="962718" y="211609"/>
                  <a:pt x="932156" y="195309"/>
                </a:cubicBezTo>
                <a:cubicBezTo>
                  <a:pt x="902518" y="179502"/>
                  <a:pt x="892251" y="146527"/>
                  <a:pt x="870012" y="124288"/>
                </a:cubicBezTo>
                <a:cubicBezTo>
                  <a:pt x="862467" y="116743"/>
                  <a:pt x="852643" y="111826"/>
                  <a:pt x="843379" y="106532"/>
                </a:cubicBezTo>
                <a:cubicBezTo>
                  <a:pt x="794801" y="78773"/>
                  <a:pt x="815229" y="95273"/>
                  <a:pt x="754602" y="71022"/>
                </a:cubicBezTo>
                <a:cubicBezTo>
                  <a:pt x="742315" y="66107"/>
                  <a:pt x="731185" y="58641"/>
                  <a:pt x="719092" y="53266"/>
                </a:cubicBezTo>
                <a:cubicBezTo>
                  <a:pt x="687461" y="39208"/>
                  <a:pt x="645738" y="24076"/>
                  <a:pt x="612560" y="17756"/>
                </a:cubicBezTo>
                <a:cubicBezTo>
                  <a:pt x="571449" y="9925"/>
                  <a:pt x="529701" y="5919"/>
                  <a:pt x="488272" y="0"/>
                </a:cubicBezTo>
                <a:cubicBezTo>
                  <a:pt x="456193" y="2291"/>
                  <a:pt x="348133" y="7073"/>
                  <a:pt x="301841" y="17756"/>
                </a:cubicBezTo>
                <a:cubicBezTo>
                  <a:pt x="261095" y="27159"/>
                  <a:pt x="247584" y="36006"/>
                  <a:pt x="213064" y="53266"/>
                </a:cubicBezTo>
                <a:cubicBezTo>
                  <a:pt x="195309" y="71021"/>
                  <a:pt x="167738" y="82711"/>
                  <a:pt x="159798" y="106532"/>
                </a:cubicBezTo>
                <a:cubicBezTo>
                  <a:pt x="151008" y="132902"/>
                  <a:pt x="145390" y="165329"/>
                  <a:pt x="124288" y="186431"/>
                </a:cubicBezTo>
                <a:cubicBezTo>
                  <a:pt x="113826" y="196893"/>
                  <a:pt x="100614" y="204186"/>
                  <a:pt x="88777" y="213064"/>
                </a:cubicBezTo>
                <a:cubicBezTo>
                  <a:pt x="76940" y="230819"/>
                  <a:pt x="56637" y="245259"/>
                  <a:pt x="53266" y="266330"/>
                </a:cubicBezTo>
                <a:cubicBezTo>
                  <a:pt x="15665" y="501340"/>
                  <a:pt x="51263" y="421260"/>
                  <a:pt x="0" y="523783"/>
                </a:cubicBezTo>
                <a:cubicBezTo>
                  <a:pt x="2959" y="606641"/>
                  <a:pt x="892" y="689832"/>
                  <a:pt x="8878" y="772358"/>
                </a:cubicBezTo>
                <a:cubicBezTo>
                  <a:pt x="9906" y="782978"/>
                  <a:pt x="21861" y="789448"/>
                  <a:pt x="26633" y="798991"/>
                </a:cubicBezTo>
                <a:cubicBezTo>
                  <a:pt x="42448" y="830621"/>
                  <a:pt x="23662" y="826276"/>
                  <a:pt x="62144" y="843379"/>
                </a:cubicBezTo>
                <a:cubicBezTo>
                  <a:pt x="79247" y="850980"/>
                  <a:pt x="115410" y="861134"/>
                  <a:pt x="115410" y="861134"/>
                </a:cubicBezTo>
                <a:cubicBezTo>
                  <a:pt x="189391" y="855216"/>
                  <a:pt x="263881" y="853875"/>
                  <a:pt x="337352" y="843379"/>
                </a:cubicBezTo>
                <a:cubicBezTo>
                  <a:pt x="347914" y="841870"/>
                  <a:pt x="355654" y="832289"/>
                  <a:pt x="363985" y="825624"/>
                </a:cubicBezTo>
                <a:cubicBezTo>
                  <a:pt x="370521" y="820395"/>
                  <a:pt x="377097" y="814832"/>
                  <a:pt x="381740" y="807868"/>
                </a:cubicBezTo>
                <a:cubicBezTo>
                  <a:pt x="403277" y="775563"/>
                  <a:pt x="390115" y="774954"/>
                  <a:pt x="417251" y="754602"/>
                </a:cubicBezTo>
                <a:cubicBezTo>
                  <a:pt x="434322" y="741798"/>
                  <a:pt x="470517" y="719092"/>
                  <a:pt x="470517" y="719092"/>
                </a:cubicBezTo>
                <a:cubicBezTo>
                  <a:pt x="514388" y="721834"/>
                  <a:pt x="645506" y="728257"/>
                  <a:pt x="701336" y="736847"/>
                </a:cubicBezTo>
                <a:cubicBezTo>
                  <a:pt x="710585" y="738270"/>
                  <a:pt x="718971" y="743154"/>
                  <a:pt x="727969" y="745725"/>
                </a:cubicBezTo>
                <a:cubicBezTo>
                  <a:pt x="739701" y="749077"/>
                  <a:pt x="751643" y="751643"/>
                  <a:pt x="763480" y="754602"/>
                </a:cubicBezTo>
                <a:cubicBezTo>
                  <a:pt x="808466" y="799590"/>
                  <a:pt x="750248" y="746663"/>
                  <a:pt x="807868" y="781235"/>
                </a:cubicBezTo>
                <a:cubicBezTo>
                  <a:pt x="868799" y="817793"/>
                  <a:pt x="776812" y="782722"/>
                  <a:pt x="852257" y="807868"/>
                </a:cubicBezTo>
                <a:cubicBezTo>
                  <a:pt x="861135" y="813787"/>
                  <a:pt x="870693" y="818793"/>
                  <a:pt x="878890" y="825624"/>
                </a:cubicBezTo>
                <a:cubicBezTo>
                  <a:pt x="905540" y="847832"/>
                  <a:pt x="907789" y="862268"/>
                  <a:pt x="941033" y="878890"/>
                </a:cubicBezTo>
                <a:cubicBezTo>
                  <a:pt x="957773" y="887260"/>
                  <a:pt x="994299" y="896645"/>
                  <a:pt x="994299" y="896645"/>
                </a:cubicBezTo>
                <a:cubicBezTo>
                  <a:pt x="1049601" y="951944"/>
                  <a:pt x="969535" y="877176"/>
                  <a:pt x="1038688" y="923278"/>
                </a:cubicBezTo>
                <a:cubicBezTo>
                  <a:pt x="1049134" y="930242"/>
                  <a:pt x="1055676" y="941874"/>
                  <a:pt x="1065321" y="949911"/>
                </a:cubicBezTo>
                <a:cubicBezTo>
                  <a:pt x="1093010" y="972985"/>
                  <a:pt x="1089045" y="959591"/>
                  <a:pt x="1109709" y="985422"/>
                </a:cubicBezTo>
                <a:cubicBezTo>
                  <a:pt x="1116374" y="993754"/>
                  <a:pt x="1119919" y="1004510"/>
                  <a:pt x="1127464" y="1012055"/>
                </a:cubicBezTo>
                <a:cubicBezTo>
                  <a:pt x="1152903" y="1037494"/>
                  <a:pt x="1151851" y="1024249"/>
                  <a:pt x="1180730" y="1038688"/>
                </a:cubicBezTo>
                <a:cubicBezTo>
                  <a:pt x="1190273" y="1043460"/>
                  <a:pt x="1198486" y="1050525"/>
                  <a:pt x="1207364" y="1056443"/>
                </a:cubicBezTo>
                <a:cubicBezTo>
                  <a:pt x="1233997" y="1050525"/>
                  <a:pt x="1261623" y="1048012"/>
                  <a:pt x="1287263" y="1038688"/>
                </a:cubicBezTo>
                <a:cubicBezTo>
                  <a:pt x="1295129" y="1035828"/>
                  <a:pt x="1299660" y="1027362"/>
                  <a:pt x="1305018" y="1020932"/>
                </a:cubicBezTo>
                <a:cubicBezTo>
                  <a:pt x="1314490" y="1009565"/>
                  <a:pt x="1322773" y="997259"/>
                  <a:pt x="1331651" y="985422"/>
                </a:cubicBezTo>
                <a:cubicBezTo>
                  <a:pt x="1334610" y="976544"/>
                  <a:pt x="1336843" y="967390"/>
                  <a:pt x="1340529" y="958789"/>
                </a:cubicBezTo>
                <a:cubicBezTo>
                  <a:pt x="1345742" y="946625"/>
                  <a:pt x="1353637" y="935669"/>
                  <a:pt x="1358284" y="923278"/>
                </a:cubicBezTo>
                <a:cubicBezTo>
                  <a:pt x="1362568" y="911854"/>
                  <a:pt x="1363656" y="899454"/>
                  <a:pt x="1367162" y="887767"/>
                </a:cubicBezTo>
                <a:cubicBezTo>
                  <a:pt x="1372540" y="869841"/>
                  <a:pt x="1378999" y="852256"/>
                  <a:pt x="1384917" y="834501"/>
                </a:cubicBezTo>
                <a:lnTo>
                  <a:pt x="1393795" y="807868"/>
                </a:lnTo>
                <a:cubicBezTo>
                  <a:pt x="1396754" y="790113"/>
                  <a:pt x="1399452" y="772312"/>
                  <a:pt x="1402672" y="754602"/>
                </a:cubicBezTo>
                <a:cubicBezTo>
                  <a:pt x="1405371" y="739756"/>
                  <a:pt x="1409787" y="725200"/>
                  <a:pt x="1411550" y="710214"/>
                </a:cubicBezTo>
                <a:cubicBezTo>
                  <a:pt x="1431814" y="537978"/>
                  <a:pt x="1409149" y="660079"/>
                  <a:pt x="1429305" y="559294"/>
                </a:cubicBezTo>
                <a:cubicBezTo>
                  <a:pt x="1383501" y="421881"/>
                  <a:pt x="1435998" y="563801"/>
                  <a:pt x="1393795" y="479395"/>
                </a:cubicBezTo>
                <a:cubicBezTo>
                  <a:pt x="1379974" y="451753"/>
                  <a:pt x="1376845" y="419450"/>
                  <a:pt x="1349406" y="399495"/>
                </a:cubicBezTo>
                <a:cubicBezTo>
                  <a:pt x="1328000" y="383927"/>
                  <a:pt x="1304063" y="370405"/>
                  <a:pt x="1278385" y="363985"/>
                </a:cubicBezTo>
                <a:cubicBezTo>
                  <a:pt x="1247390" y="356236"/>
                  <a:pt x="1200520" y="349974"/>
                  <a:pt x="1171853" y="328474"/>
                </a:cubicBezTo>
                <a:cubicBezTo>
                  <a:pt x="1158461" y="318430"/>
                  <a:pt x="1150271" y="302249"/>
                  <a:pt x="1136342" y="292963"/>
                </a:cubicBezTo>
                <a:lnTo>
                  <a:pt x="1083076" y="257453"/>
                </a:lnTo>
                <a:cubicBezTo>
                  <a:pt x="1074198" y="251534"/>
                  <a:pt x="1067113" y="239697"/>
                  <a:pt x="1056443" y="239697"/>
                </a:cubicBezTo>
                <a:lnTo>
                  <a:pt x="1029810" y="230820"/>
                </a:lnTo>
                <a:close/>
              </a:path>
            </a:pathLst>
          </a:custGeom>
          <a:noFill/>
          <a:ln w="635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p>
        </p:txBody>
      </p:sp>
      <p:sp>
        <p:nvSpPr>
          <p:cNvPr id="60" name="Freeform 59"/>
          <p:cNvSpPr/>
          <p:nvPr/>
        </p:nvSpPr>
        <p:spPr>
          <a:xfrm>
            <a:off x="1645505" y="4210704"/>
            <a:ext cx="959826" cy="744537"/>
          </a:xfrm>
          <a:custGeom>
            <a:avLst/>
            <a:gdLst>
              <a:gd name="connsiteX0" fmla="*/ 861134 w 958789"/>
              <a:gd name="connsiteY0" fmla="*/ 42722 h 744403"/>
              <a:gd name="connsiteX1" fmla="*/ 781235 w 958789"/>
              <a:gd name="connsiteY1" fmla="*/ 7211 h 744403"/>
              <a:gd name="connsiteX2" fmla="*/ 683581 w 958789"/>
              <a:gd name="connsiteY2" fmla="*/ 24966 h 744403"/>
              <a:gd name="connsiteX3" fmla="*/ 648070 w 958789"/>
              <a:gd name="connsiteY3" fmla="*/ 33844 h 744403"/>
              <a:gd name="connsiteX4" fmla="*/ 577049 w 958789"/>
              <a:gd name="connsiteY4" fmla="*/ 16089 h 744403"/>
              <a:gd name="connsiteX5" fmla="*/ 257453 w 958789"/>
              <a:gd name="connsiteY5" fmla="*/ 42722 h 744403"/>
              <a:gd name="connsiteX6" fmla="*/ 230820 w 958789"/>
              <a:gd name="connsiteY6" fmla="*/ 51599 h 744403"/>
              <a:gd name="connsiteX7" fmla="*/ 159798 w 958789"/>
              <a:gd name="connsiteY7" fmla="*/ 104865 h 744403"/>
              <a:gd name="connsiteX8" fmla="*/ 97655 w 958789"/>
              <a:gd name="connsiteY8" fmla="*/ 122621 h 744403"/>
              <a:gd name="connsiteX9" fmla="*/ 35511 w 958789"/>
              <a:gd name="connsiteY9" fmla="*/ 175887 h 744403"/>
              <a:gd name="connsiteX10" fmla="*/ 0 w 958789"/>
              <a:gd name="connsiteY10" fmla="*/ 229153 h 744403"/>
              <a:gd name="connsiteX11" fmla="*/ 8878 w 958789"/>
              <a:gd name="connsiteY11" fmla="*/ 273541 h 744403"/>
              <a:gd name="connsiteX12" fmla="*/ 44389 w 958789"/>
              <a:gd name="connsiteY12" fmla="*/ 326807 h 744403"/>
              <a:gd name="connsiteX13" fmla="*/ 71022 w 958789"/>
              <a:gd name="connsiteY13" fmla="*/ 380073 h 744403"/>
              <a:gd name="connsiteX14" fmla="*/ 97655 w 958789"/>
              <a:gd name="connsiteY14" fmla="*/ 397828 h 744403"/>
              <a:gd name="connsiteX15" fmla="*/ 142043 w 958789"/>
              <a:gd name="connsiteY15" fmla="*/ 433339 h 744403"/>
              <a:gd name="connsiteX16" fmla="*/ 204187 w 958789"/>
              <a:gd name="connsiteY16" fmla="*/ 504360 h 744403"/>
              <a:gd name="connsiteX17" fmla="*/ 221942 w 958789"/>
              <a:gd name="connsiteY17" fmla="*/ 522116 h 744403"/>
              <a:gd name="connsiteX18" fmla="*/ 284086 w 958789"/>
              <a:gd name="connsiteY18" fmla="*/ 584259 h 744403"/>
              <a:gd name="connsiteX19" fmla="*/ 328474 w 958789"/>
              <a:gd name="connsiteY19" fmla="*/ 628648 h 744403"/>
              <a:gd name="connsiteX20" fmla="*/ 372862 w 958789"/>
              <a:gd name="connsiteY20" fmla="*/ 708547 h 744403"/>
              <a:gd name="connsiteX21" fmla="*/ 399495 w 958789"/>
              <a:gd name="connsiteY21" fmla="*/ 717424 h 744403"/>
              <a:gd name="connsiteX22" fmla="*/ 417251 w 958789"/>
              <a:gd name="connsiteY22" fmla="*/ 735180 h 744403"/>
              <a:gd name="connsiteX23" fmla="*/ 443884 w 958789"/>
              <a:gd name="connsiteY23" fmla="*/ 744057 h 744403"/>
              <a:gd name="connsiteX24" fmla="*/ 656948 w 958789"/>
              <a:gd name="connsiteY24" fmla="*/ 726302 h 744403"/>
              <a:gd name="connsiteX25" fmla="*/ 683581 w 958789"/>
              <a:gd name="connsiteY25" fmla="*/ 690791 h 744403"/>
              <a:gd name="connsiteX26" fmla="*/ 719092 w 958789"/>
              <a:gd name="connsiteY26" fmla="*/ 619770 h 744403"/>
              <a:gd name="connsiteX27" fmla="*/ 745725 w 958789"/>
              <a:gd name="connsiteY27" fmla="*/ 566504 h 744403"/>
              <a:gd name="connsiteX28" fmla="*/ 816746 w 958789"/>
              <a:gd name="connsiteY28" fmla="*/ 477727 h 744403"/>
              <a:gd name="connsiteX29" fmla="*/ 843379 w 958789"/>
              <a:gd name="connsiteY29" fmla="*/ 459972 h 744403"/>
              <a:gd name="connsiteX30" fmla="*/ 905523 w 958789"/>
              <a:gd name="connsiteY30" fmla="*/ 371195 h 744403"/>
              <a:gd name="connsiteX31" fmla="*/ 932156 w 958789"/>
              <a:gd name="connsiteY31" fmla="*/ 344562 h 744403"/>
              <a:gd name="connsiteX32" fmla="*/ 941033 w 958789"/>
              <a:gd name="connsiteY32" fmla="*/ 309052 h 744403"/>
              <a:gd name="connsiteX33" fmla="*/ 949911 w 958789"/>
              <a:gd name="connsiteY33" fmla="*/ 246908 h 744403"/>
              <a:gd name="connsiteX34" fmla="*/ 958789 w 958789"/>
              <a:gd name="connsiteY34" fmla="*/ 202520 h 744403"/>
              <a:gd name="connsiteX35" fmla="*/ 923278 w 958789"/>
              <a:gd name="connsiteY35" fmla="*/ 104865 h 744403"/>
              <a:gd name="connsiteX36" fmla="*/ 887767 w 958789"/>
              <a:gd name="connsiteY36" fmla="*/ 87110 h 744403"/>
              <a:gd name="connsiteX37" fmla="*/ 861134 w 958789"/>
              <a:gd name="connsiteY37" fmla="*/ 42722 h 74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58789" h="744403">
                <a:moveTo>
                  <a:pt x="861134" y="42722"/>
                </a:moveTo>
                <a:cubicBezTo>
                  <a:pt x="843379" y="29406"/>
                  <a:pt x="809937" y="12276"/>
                  <a:pt x="781235" y="7211"/>
                </a:cubicBezTo>
                <a:cubicBezTo>
                  <a:pt x="740375" y="0"/>
                  <a:pt x="717375" y="15311"/>
                  <a:pt x="683581" y="24966"/>
                </a:cubicBezTo>
                <a:cubicBezTo>
                  <a:pt x="671849" y="28318"/>
                  <a:pt x="659907" y="30885"/>
                  <a:pt x="648070" y="33844"/>
                </a:cubicBezTo>
                <a:cubicBezTo>
                  <a:pt x="624396" y="27926"/>
                  <a:pt x="601441" y="16806"/>
                  <a:pt x="577049" y="16089"/>
                </a:cubicBezTo>
                <a:cubicBezTo>
                  <a:pt x="518940" y="14380"/>
                  <a:pt x="342219" y="14469"/>
                  <a:pt x="257453" y="42722"/>
                </a:cubicBezTo>
                <a:lnTo>
                  <a:pt x="230820" y="51599"/>
                </a:lnTo>
                <a:cubicBezTo>
                  <a:pt x="211100" y="71319"/>
                  <a:pt x="186569" y="98172"/>
                  <a:pt x="159798" y="104865"/>
                </a:cubicBezTo>
                <a:cubicBezTo>
                  <a:pt x="115210" y="116013"/>
                  <a:pt x="135863" y="109885"/>
                  <a:pt x="97655" y="122621"/>
                </a:cubicBezTo>
                <a:cubicBezTo>
                  <a:pt x="75416" y="139300"/>
                  <a:pt x="52823" y="153629"/>
                  <a:pt x="35511" y="175887"/>
                </a:cubicBezTo>
                <a:cubicBezTo>
                  <a:pt x="22410" y="192731"/>
                  <a:pt x="0" y="229153"/>
                  <a:pt x="0" y="229153"/>
                </a:cubicBezTo>
                <a:cubicBezTo>
                  <a:pt x="2959" y="243949"/>
                  <a:pt x="2634" y="259804"/>
                  <a:pt x="8878" y="273541"/>
                </a:cubicBezTo>
                <a:cubicBezTo>
                  <a:pt x="17708" y="292968"/>
                  <a:pt x="44389" y="326807"/>
                  <a:pt x="44389" y="326807"/>
                </a:cubicBezTo>
                <a:cubicBezTo>
                  <a:pt x="51609" y="348470"/>
                  <a:pt x="53811" y="362862"/>
                  <a:pt x="71022" y="380073"/>
                </a:cubicBezTo>
                <a:cubicBezTo>
                  <a:pt x="78567" y="387617"/>
                  <a:pt x="89324" y="391163"/>
                  <a:pt x="97655" y="397828"/>
                </a:cubicBezTo>
                <a:cubicBezTo>
                  <a:pt x="160904" y="448428"/>
                  <a:pt x="60070" y="378691"/>
                  <a:pt x="142043" y="433339"/>
                </a:cubicBezTo>
                <a:cubicBezTo>
                  <a:pt x="171406" y="477384"/>
                  <a:pt x="152251" y="452424"/>
                  <a:pt x="204187" y="504360"/>
                </a:cubicBezTo>
                <a:lnTo>
                  <a:pt x="221942" y="522116"/>
                </a:lnTo>
                <a:cubicBezTo>
                  <a:pt x="242031" y="582382"/>
                  <a:pt x="212857" y="513028"/>
                  <a:pt x="284086" y="584259"/>
                </a:cubicBezTo>
                <a:lnTo>
                  <a:pt x="328474" y="628648"/>
                </a:lnTo>
                <a:cubicBezTo>
                  <a:pt x="336291" y="652098"/>
                  <a:pt x="349969" y="700917"/>
                  <a:pt x="372862" y="708547"/>
                </a:cubicBezTo>
                <a:lnTo>
                  <a:pt x="399495" y="717424"/>
                </a:lnTo>
                <a:cubicBezTo>
                  <a:pt x="405414" y="723343"/>
                  <a:pt x="410074" y="730874"/>
                  <a:pt x="417251" y="735180"/>
                </a:cubicBezTo>
                <a:cubicBezTo>
                  <a:pt x="425275" y="739995"/>
                  <a:pt x="434533" y="744403"/>
                  <a:pt x="443884" y="744057"/>
                </a:cubicBezTo>
                <a:cubicBezTo>
                  <a:pt x="515103" y="741419"/>
                  <a:pt x="585927" y="732220"/>
                  <a:pt x="656948" y="726302"/>
                </a:cubicBezTo>
                <a:cubicBezTo>
                  <a:pt x="665826" y="714465"/>
                  <a:pt x="676964" y="704025"/>
                  <a:pt x="683581" y="690791"/>
                </a:cubicBezTo>
                <a:cubicBezTo>
                  <a:pt x="724384" y="609185"/>
                  <a:pt x="678978" y="659882"/>
                  <a:pt x="719092" y="619770"/>
                </a:cubicBezTo>
                <a:cubicBezTo>
                  <a:pt x="733495" y="562152"/>
                  <a:pt x="716943" y="602481"/>
                  <a:pt x="745725" y="566504"/>
                </a:cubicBezTo>
                <a:cubicBezTo>
                  <a:pt x="754014" y="556142"/>
                  <a:pt x="792209" y="497357"/>
                  <a:pt x="816746" y="477727"/>
                </a:cubicBezTo>
                <a:cubicBezTo>
                  <a:pt x="825077" y="471062"/>
                  <a:pt x="834501" y="465890"/>
                  <a:pt x="843379" y="459972"/>
                </a:cubicBezTo>
                <a:cubicBezTo>
                  <a:pt x="858657" y="437056"/>
                  <a:pt x="885807" y="394197"/>
                  <a:pt x="905523" y="371195"/>
                </a:cubicBezTo>
                <a:cubicBezTo>
                  <a:pt x="913694" y="361663"/>
                  <a:pt x="923278" y="353440"/>
                  <a:pt x="932156" y="344562"/>
                </a:cubicBezTo>
                <a:cubicBezTo>
                  <a:pt x="935115" y="332725"/>
                  <a:pt x="938850" y="321056"/>
                  <a:pt x="941033" y="309052"/>
                </a:cubicBezTo>
                <a:cubicBezTo>
                  <a:pt x="944776" y="288465"/>
                  <a:pt x="946471" y="267548"/>
                  <a:pt x="949911" y="246908"/>
                </a:cubicBezTo>
                <a:cubicBezTo>
                  <a:pt x="952392" y="232024"/>
                  <a:pt x="955830" y="217316"/>
                  <a:pt x="958789" y="202520"/>
                </a:cubicBezTo>
                <a:cubicBezTo>
                  <a:pt x="955234" y="190077"/>
                  <a:pt x="939711" y="121298"/>
                  <a:pt x="923278" y="104865"/>
                </a:cubicBezTo>
                <a:cubicBezTo>
                  <a:pt x="913920" y="95507"/>
                  <a:pt x="899604" y="93028"/>
                  <a:pt x="887767" y="87110"/>
                </a:cubicBezTo>
                <a:cubicBezTo>
                  <a:pt x="867053" y="45681"/>
                  <a:pt x="878889" y="56038"/>
                  <a:pt x="861134" y="42722"/>
                </a:cubicBezTo>
                <a:close/>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p>
        </p:txBody>
      </p:sp>
      <p:sp>
        <p:nvSpPr>
          <p:cNvPr id="61" name="Freeform 60"/>
          <p:cNvSpPr/>
          <p:nvPr/>
        </p:nvSpPr>
        <p:spPr>
          <a:xfrm>
            <a:off x="671024" y="1643716"/>
            <a:ext cx="958362" cy="746125"/>
          </a:xfrm>
          <a:custGeom>
            <a:avLst/>
            <a:gdLst>
              <a:gd name="connsiteX0" fmla="*/ 566776 w 957394"/>
              <a:gd name="connsiteY0" fmla="*/ 26633 h 745724"/>
              <a:gd name="connsiteX1" fmla="*/ 531266 w 957394"/>
              <a:gd name="connsiteY1" fmla="*/ 35511 h 745724"/>
              <a:gd name="connsiteX2" fmla="*/ 451367 w 957394"/>
              <a:gd name="connsiteY2" fmla="*/ 62144 h 745724"/>
              <a:gd name="connsiteX3" fmla="*/ 282691 w 957394"/>
              <a:gd name="connsiteY3" fmla="*/ 71022 h 745724"/>
              <a:gd name="connsiteX4" fmla="*/ 247180 w 957394"/>
              <a:gd name="connsiteY4" fmla="*/ 79899 h 745724"/>
              <a:gd name="connsiteX5" fmla="*/ 193914 w 957394"/>
              <a:gd name="connsiteY5" fmla="*/ 97655 h 745724"/>
              <a:gd name="connsiteX6" fmla="*/ 140648 w 957394"/>
              <a:gd name="connsiteY6" fmla="*/ 133165 h 745724"/>
              <a:gd name="connsiteX7" fmla="*/ 105138 w 957394"/>
              <a:gd name="connsiteY7" fmla="*/ 177554 h 745724"/>
              <a:gd name="connsiteX8" fmla="*/ 87382 w 957394"/>
              <a:gd name="connsiteY8" fmla="*/ 195309 h 745724"/>
              <a:gd name="connsiteX9" fmla="*/ 42994 w 957394"/>
              <a:gd name="connsiteY9" fmla="*/ 230820 h 745724"/>
              <a:gd name="connsiteX10" fmla="*/ 7483 w 957394"/>
              <a:gd name="connsiteY10" fmla="*/ 284086 h 745724"/>
              <a:gd name="connsiteX11" fmla="*/ 16361 w 957394"/>
              <a:gd name="connsiteY11" fmla="*/ 372862 h 745724"/>
              <a:gd name="connsiteX12" fmla="*/ 60749 w 957394"/>
              <a:gd name="connsiteY12" fmla="*/ 426128 h 745724"/>
              <a:gd name="connsiteX13" fmla="*/ 114015 w 957394"/>
              <a:gd name="connsiteY13" fmla="*/ 470517 h 745724"/>
              <a:gd name="connsiteX14" fmla="*/ 140648 w 957394"/>
              <a:gd name="connsiteY14" fmla="*/ 479394 h 745724"/>
              <a:gd name="connsiteX15" fmla="*/ 167281 w 957394"/>
              <a:gd name="connsiteY15" fmla="*/ 497150 h 745724"/>
              <a:gd name="connsiteX16" fmla="*/ 193914 w 957394"/>
              <a:gd name="connsiteY16" fmla="*/ 577049 h 745724"/>
              <a:gd name="connsiteX17" fmla="*/ 211670 w 957394"/>
              <a:gd name="connsiteY17" fmla="*/ 612559 h 745724"/>
              <a:gd name="connsiteX18" fmla="*/ 229425 w 957394"/>
              <a:gd name="connsiteY18" fmla="*/ 665825 h 745724"/>
              <a:gd name="connsiteX19" fmla="*/ 247180 w 957394"/>
              <a:gd name="connsiteY19" fmla="*/ 683581 h 745724"/>
              <a:gd name="connsiteX20" fmla="*/ 264936 w 957394"/>
              <a:gd name="connsiteY20" fmla="*/ 710214 h 745724"/>
              <a:gd name="connsiteX21" fmla="*/ 300446 w 957394"/>
              <a:gd name="connsiteY21" fmla="*/ 719091 h 745724"/>
              <a:gd name="connsiteX22" fmla="*/ 327079 w 957394"/>
              <a:gd name="connsiteY22" fmla="*/ 727969 h 745724"/>
              <a:gd name="connsiteX23" fmla="*/ 406978 w 957394"/>
              <a:gd name="connsiteY23" fmla="*/ 745724 h 745724"/>
              <a:gd name="connsiteX24" fmla="*/ 549021 w 957394"/>
              <a:gd name="connsiteY24" fmla="*/ 727969 h 745724"/>
              <a:gd name="connsiteX25" fmla="*/ 593409 w 957394"/>
              <a:gd name="connsiteY25" fmla="*/ 710214 h 745724"/>
              <a:gd name="connsiteX26" fmla="*/ 664431 w 957394"/>
              <a:gd name="connsiteY26" fmla="*/ 630315 h 745724"/>
              <a:gd name="connsiteX27" fmla="*/ 673308 w 957394"/>
              <a:gd name="connsiteY27" fmla="*/ 594804 h 745724"/>
              <a:gd name="connsiteX28" fmla="*/ 699941 w 957394"/>
              <a:gd name="connsiteY28" fmla="*/ 577049 h 745724"/>
              <a:gd name="connsiteX29" fmla="*/ 735452 w 957394"/>
              <a:gd name="connsiteY29" fmla="*/ 506027 h 745724"/>
              <a:gd name="connsiteX30" fmla="*/ 770963 w 957394"/>
              <a:gd name="connsiteY30" fmla="*/ 488272 h 745724"/>
              <a:gd name="connsiteX31" fmla="*/ 806474 w 957394"/>
              <a:gd name="connsiteY31" fmla="*/ 426128 h 745724"/>
              <a:gd name="connsiteX32" fmla="*/ 833107 w 957394"/>
              <a:gd name="connsiteY32" fmla="*/ 417251 h 745724"/>
              <a:gd name="connsiteX33" fmla="*/ 859740 w 957394"/>
              <a:gd name="connsiteY33" fmla="*/ 355107 h 745724"/>
              <a:gd name="connsiteX34" fmla="*/ 877495 w 957394"/>
              <a:gd name="connsiteY34" fmla="*/ 328474 h 745724"/>
              <a:gd name="connsiteX35" fmla="*/ 904128 w 957394"/>
              <a:gd name="connsiteY35" fmla="*/ 310719 h 745724"/>
              <a:gd name="connsiteX36" fmla="*/ 921883 w 957394"/>
              <a:gd name="connsiteY36" fmla="*/ 275208 h 745724"/>
              <a:gd name="connsiteX37" fmla="*/ 939639 w 957394"/>
              <a:gd name="connsiteY37" fmla="*/ 257453 h 745724"/>
              <a:gd name="connsiteX38" fmla="*/ 957394 w 957394"/>
              <a:gd name="connsiteY38" fmla="*/ 230820 h 745724"/>
              <a:gd name="connsiteX39" fmla="*/ 939639 w 957394"/>
              <a:gd name="connsiteY39" fmla="*/ 186431 h 745724"/>
              <a:gd name="connsiteX40" fmla="*/ 921883 w 957394"/>
              <a:gd name="connsiteY40" fmla="*/ 124288 h 745724"/>
              <a:gd name="connsiteX41" fmla="*/ 904128 w 957394"/>
              <a:gd name="connsiteY41" fmla="*/ 106532 h 745724"/>
              <a:gd name="connsiteX42" fmla="*/ 841984 w 957394"/>
              <a:gd name="connsiteY42" fmla="*/ 71022 h 745724"/>
              <a:gd name="connsiteX43" fmla="*/ 770963 w 957394"/>
              <a:gd name="connsiteY43" fmla="*/ 35511 h 745724"/>
              <a:gd name="connsiteX44" fmla="*/ 726574 w 957394"/>
              <a:gd name="connsiteY44" fmla="*/ 0 h 745724"/>
              <a:gd name="connsiteX45" fmla="*/ 611165 w 957394"/>
              <a:gd name="connsiteY45" fmla="*/ 8878 h 745724"/>
              <a:gd name="connsiteX46" fmla="*/ 566776 w 957394"/>
              <a:gd name="connsiteY46" fmla="*/ 26633 h 74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7394" h="745724">
                <a:moveTo>
                  <a:pt x="566776" y="26633"/>
                </a:moveTo>
                <a:cubicBezTo>
                  <a:pt x="553460" y="31072"/>
                  <a:pt x="542927" y="31923"/>
                  <a:pt x="531266" y="35511"/>
                </a:cubicBezTo>
                <a:cubicBezTo>
                  <a:pt x="504434" y="43767"/>
                  <a:pt x="479158" y="58174"/>
                  <a:pt x="451367" y="62144"/>
                </a:cubicBezTo>
                <a:cubicBezTo>
                  <a:pt x="395630" y="70107"/>
                  <a:pt x="338916" y="68063"/>
                  <a:pt x="282691" y="71022"/>
                </a:cubicBezTo>
                <a:cubicBezTo>
                  <a:pt x="270854" y="73981"/>
                  <a:pt x="258867" y="76393"/>
                  <a:pt x="247180" y="79899"/>
                </a:cubicBezTo>
                <a:cubicBezTo>
                  <a:pt x="229253" y="85277"/>
                  <a:pt x="193914" y="97655"/>
                  <a:pt x="193914" y="97655"/>
                </a:cubicBezTo>
                <a:cubicBezTo>
                  <a:pt x="126185" y="165384"/>
                  <a:pt x="204891" y="94619"/>
                  <a:pt x="140648" y="133165"/>
                </a:cubicBezTo>
                <a:cubicBezTo>
                  <a:pt x="124161" y="143057"/>
                  <a:pt x="116303" y="163598"/>
                  <a:pt x="105138" y="177554"/>
                </a:cubicBezTo>
                <a:cubicBezTo>
                  <a:pt x="99909" y="184090"/>
                  <a:pt x="93918" y="190080"/>
                  <a:pt x="87382" y="195309"/>
                </a:cubicBezTo>
                <a:cubicBezTo>
                  <a:pt x="70419" y="208879"/>
                  <a:pt x="55244" y="212444"/>
                  <a:pt x="42994" y="230820"/>
                </a:cubicBezTo>
                <a:cubicBezTo>
                  <a:pt x="0" y="295312"/>
                  <a:pt x="48193" y="243376"/>
                  <a:pt x="7483" y="284086"/>
                </a:cubicBezTo>
                <a:cubicBezTo>
                  <a:pt x="10442" y="313678"/>
                  <a:pt x="10130" y="343783"/>
                  <a:pt x="16361" y="372862"/>
                </a:cubicBezTo>
                <a:cubicBezTo>
                  <a:pt x="24963" y="413002"/>
                  <a:pt x="34331" y="404994"/>
                  <a:pt x="60749" y="426128"/>
                </a:cubicBezTo>
                <a:cubicBezTo>
                  <a:pt x="95003" y="453531"/>
                  <a:pt x="61139" y="440302"/>
                  <a:pt x="114015" y="470517"/>
                </a:cubicBezTo>
                <a:cubicBezTo>
                  <a:pt x="122140" y="475160"/>
                  <a:pt x="131770" y="476435"/>
                  <a:pt x="140648" y="479394"/>
                </a:cubicBezTo>
                <a:cubicBezTo>
                  <a:pt x="149526" y="485313"/>
                  <a:pt x="161626" y="488102"/>
                  <a:pt x="167281" y="497150"/>
                </a:cubicBezTo>
                <a:cubicBezTo>
                  <a:pt x="189500" y="532700"/>
                  <a:pt x="178367" y="545957"/>
                  <a:pt x="193914" y="577049"/>
                </a:cubicBezTo>
                <a:cubicBezTo>
                  <a:pt x="199833" y="588886"/>
                  <a:pt x="206755" y="600272"/>
                  <a:pt x="211670" y="612559"/>
                </a:cubicBezTo>
                <a:cubicBezTo>
                  <a:pt x="218621" y="629936"/>
                  <a:pt x="216191" y="652591"/>
                  <a:pt x="229425" y="665825"/>
                </a:cubicBezTo>
                <a:cubicBezTo>
                  <a:pt x="235343" y="671744"/>
                  <a:pt x="241951" y="677045"/>
                  <a:pt x="247180" y="683581"/>
                </a:cubicBezTo>
                <a:cubicBezTo>
                  <a:pt x="253845" y="691913"/>
                  <a:pt x="256058" y="704296"/>
                  <a:pt x="264936" y="710214"/>
                </a:cubicBezTo>
                <a:cubicBezTo>
                  <a:pt x="275088" y="716982"/>
                  <a:pt x="288715" y="715739"/>
                  <a:pt x="300446" y="719091"/>
                </a:cubicBezTo>
                <a:cubicBezTo>
                  <a:pt x="309444" y="721662"/>
                  <a:pt x="318081" y="725398"/>
                  <a:pt x="327079" y="727969"/>
                </a:cubicBezTo>
                <a:cubicBezTo>
                  <a:pt x="356337" y="736329"/>
                  <a:pt x="376461" y="739621"/>
                  <a:pt x="406978" y="745724"/>
                </a:cubicBezTo>
                <a:cubicBezTo>
                  <a:pt x="454326" y="739806"/>
                  <a:pt x="502148" y="736897"/>
                  <a:pt x="549021" y="727969"/>
                </a:cubicBezTo>
                <a:cubicBezTo>
                  <a:pt x="564675" y="724987"/>
                  <a:pt x="580354" y="719353"/>
                  <a:pt x="593409" y="710214"/>
                </a:cubicBezTo>
                <a:cubicBezTo>
                  <a:pt x="622277" y="690006"/>
                  <a:pt x="643615" y="658069"/>
                  <a:pt x="664431" y="630315"/>
                </a:cubicBezTo>
                <a:cubicBezTo>
                  <a:pt x="667390" y="618478"/>
                  <a:pt x="666540" y="604956"/>
                  <a:pt x="673308" y="594804"/>
                </a:cubicBezTo>
                <a:cubicBezTo>
                  <a:pt x="679226" y="585926"/>
                  <a:pt x="694286" y="586097"/>
                  <a:pt x="699941" y="577049"/>
                </a:cubicBezTo>
                <a:cubicBezTo>
                  <a:pt x="726196" y="535042"/>
                  <a:pt x="701846" y="528431"/>
                  <a:pt x="735452" y="506027"/>
                </a:cubicBezTo>
                <a:cubicBezTo>
                  <a:pt x="746463" y="498686"/>
                  <a:pt x="759126" y="494190"/>
                  <a:pt x="770963" y="488272"/>
                </a:cubicBezTo>
                <a:cubicBezTo>
                  <a:pt x="775333" y="479532"/>
                  <a:pt x="796015" y="434495"/>
                  <a:pt x="806474" y="426128"/>
                </a:cubicBezTo>
                <a:cubicBezTo>
                  <a:pt x="813781" y="420282"/>
                  <a:pt x="824229" y="420210"/>
                  <a:pt x="833107" y="417251"/>
                </a:cubicBezTo>
                <a:cubicBezTo>
                  <a:pt x="843067" y="387369"/>
                  <a:pt x="842185" y="385827"/>
                  <a:pt x="859740" y="355107"/>
                </a:cubicBezTo>
                <a:cubicBezTo>
                  <a:pt x="865034" y="345843"/>
                  <a:pt x="869950" y="336019"/>
                  <a:pt x="877495" y="328474"/>
                </a:cubicBezTo>
                <a:cubicBezTo>
                  <a:pt x="885040" y="320929"/>
                  <a:pt x="895250" y="316637"/>
                  <a:pt x="904128" y="310719"/>
                </a:cubicBezTo>
                <a:cubicBezTo>
                  <a:pt x="910046" y="298882"/>
                  <a:pt x="914542" y="286219"/>
                  <a:pt x="921883" y="275208"/>
                </a:cubicBezTo>
                <a:cubicBezTo>
                  <a:pt x="926526" y="268244"/>
                  <a:pt x="934410" y="263989"/>
                  <a:pt x="939639" y="257453"/>
                </a:cubicBezTo>
                <a:cubicBezTo>
                  <a:pt x="946304" y="249122"/>
                  <a:pt x="951476" y="239698"/>
                  <a:pt x="957394" y="230820"/>
                </a:cubicBezTo>
                <a:cubicBezTo>
                  <a:pt x="951476" y="216024"/>
                  <a:pt x="944678" y="201549"/>
                  <a:pt x="939639" y="186431"/>
                </a:cubicBezTo>
                <a:cubicBezTo>
                  <a:pt x="932826" y="165993"/>
                  <a:pt x="930633" y="143974"/>
                  <a:pt x="921883" y="124288"/>
                </a:cubicBezTo>
                <a:cubicBezTo>
                  <a:pt x="918484" y="116639"/>
                  <a:pt x="910664" y="111761"/>
                  <a:pt x="904128" y="106532"/>
                </a:cubicBezTo>
                <a:cubicBezTo>
                  <a:pt x="883216" y="89802"/>
                  <a:pt x="866284" y="83172"/>
                  <a:pt x="841984" y="71022"/>
                </a:cubicBezTo>
                <a:cubicBezTo>
                  <a:pt x="805522" y="34558"/>
                  <a:pt x="844409" y="68153"/>
                  <a:pt x="770963" y="35511"/>
                </a:cubicBezTo>
                <a:cubicBezTo>
                  <a:pt x="750804" y="26552"/>
                  <a:pt x="741332" y="14758"/>
                  <a:pt x="726574" y="0"/>
                </a:cubicBezTo>
                <a:cubicBezTo>
                  <a:pt x="688104" y="2959"/>
                  <a:pt x="649536" y="4839"/>
                  <a:pt x="611165" y="8878"/>
                </a:cubicBezTo>
                <a:cubicBezTo>
                  <a:pt x="554980" y="14792"/>
                  <a:pt x="580092" y="22194"/>
                  <a:pt x="566776" y="26633"/>
                </a:cubicBezTo>
                <a:close/>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p>
        </p:txBody>
      </p:sp>
      <p:sp>
        <p:nvSpPr>
          <p:cNvPr id="62" name="TextBox 61"/>
          <p:cNvSpPr txBox="1"/>
          <p:nvPr/>
        </p:nvSpPr>
        <p:spPr bwMode="auto">
          <a:xfrm>
            <a:off x="3764203" y="706787"/>
            <a:ext cx="3733714" cy="707886"/>
          </a:xfrm>
          <a:prstGeom prst="rect">
            <a:avLst/>
          </a:prstGeom>
          <a:no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just">
              <a:defRPr/>
            </a:pPr>
            <a:r>
              <a:rPr lang="en-US" sz="2000" dirty="0">
                <a:solidFill>
                  <a:srgbClr val="0000FF"/>
                </a:solidFill>
              </a:rPr>
              <a:t>Presence of </a:t>
            </a:r>
            <a:r>
              <a:rPr lang="en-US" sz="2000" b="1" dirty="0">
                <a:solidFill>
                  <a:srgbClr val="0000FF"/>
                </a:solidFill>
              </a:rPr>
              <a:t>ERRONEOUS OR</a:t>
            </a:r>
          </a:p>
          <a:p>
            <a:pPr algn="just">
              <a:defRPr/>
            </a:pPr>
            <a:r>
              <a:rPr lang="en-US" sz="2000" b="1" dirty="0">
                <a:solidFill>
                  <a:srgbClr val="0000FF"/>
                </a:solidFill>
              </a:rPr>
              <a:t>WRONG STRUCTURES</a:t>
            </a:r>
          </a:p>
        </p:txBody>
      </p:sp>
      <p:cxnSp>
        <p:nvCxnSpPr>
          <p:cNvPr id="63" name="Straight Arrow Connector 62"/>
          <p:cNvCxnSpPr/>
          <p:nvPr/>
        </p:nvCxnSpPr>
        <p:spPr>
          <a:xfrm rot="10800000" flipV="1">
            <a:off x="1984008" y="1080154"/>
            <a:ext cx="1806820" cy="20002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bwMode="auto">
          <a:xfrm>
            <a:off x="4181668" y="4592785"/>
            <a:ext cx="3246594" cy="400110"/>
          </a:xfrm>
          <a:prstGeom prst="rect">
            <a:avLst/>
          </a:prstGeom>
          <a:no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just">
              <a:defRPr/>
            </a:pPr>
            <a:r>
              <a:rPr lang="en-US" sz="2000" dirty="0">
                <a:solidFill>
                  <a:srgbClr val="0000FF"/>
                </a:solidFill>
              </a:rPr>
              <a:t>Presence of </a:t>
            </a:r>
            <a:r>
              <a:rPr lang="en-US" sz="2000" b="1" dirty="0">
                <a:solidFill>
                  <a:srgbClr val="0000FF"/>
                </a:solidFill>
              </a:rPr>
              <a:t>DUPLICATES</a:t>
            </a:r>
          </a:p>
        </p:txBody>
      </p:sp>
      <p:cxnSp>
        <p:nvCxnSpPr>
          <p:cNvPr id="59" name="Straight Arrow Connector 58"/>
          <p:cNvCxnSpPr/>
          <p:nvPr/>
        </p:nvCxnSpPr>
        <p:spPr bwMode="auto">
          <a:xfrm rot="10800000">
            <a:off x="2650381" y="4645173"/>
            <a:ext cx="1573213" cy="115887"/>
          </a:xfrm>
          <a:prstGeom prst="straightConnector1">
            <a:avLst/>
          </a:prstGeom>
          <a:noFill/>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endCxn id="61" idx="30"/>
          </p:cNvCxnSpPr>
          <p:nvPr/>
        </p:nvCxnSpPr>
        <p:spPr bwMode="auto">
          <a:xfrm flipH="1" flipV="1">
            <a:off x="1442767" y="2132251"/>
            <a:ext cx="2783528" cy="2579212"/>
          </a:xfrm>
          <a:prstGeom prst="straightConnector1">
            <a:avLst/>
          </a:prstGeom>
          <a:noFill/>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bwMode="auto">
          <a:xfrm>
            <a:off x="3801090" y="1535766"/>
            <a:ext cx="3020379" cy="707886"/>
          </a:xfrm>
          <a:prstGeom prst="rect">
            <a:avLst/>
          </a:prstGeom>
          <a:no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just">
              <a:defRPr/>
            </a:pPr>
            <a:r>
              <a:rPr lang="en-US" sz="2000" dirty="0">
                <a:solidFill>
                  <a:srgbClr val="0000FF"/>
                </a:solidFill>
              </a:rPr>
              <a:t>Presence of </a:t>
            </a:r>
            <a:r>
              <a:rPr lang="en-US" sz="2000" b="1" dirty="0">
                <a:solidFill>
                  <a:srgbClr val="0000FF"/>
                </a:solidFill>
              </a:rPr>
              <a:t>MISPRINTS</a:t>
            </a:r>
          </a:p>
          <a:p>
            <a:pPr algn="just">
              <a:defRPr/>
            </a:pPr>
            <a:r>
              <a:rPr lang="en-US" sz="2000" b="1" dirty="0">
                <a:solidFill>
                  <a:srgbClr val="0000FF"/>
                </a:solidFill>
              </a:rPr>
              <a:t>AND WRONG NAMES</a:t>
            </a:r>
          </a:p>
        </p:txBody>
      </p:sp>
      <p:cxnSp>
        <p:nvCxnSpPr>
          <p:cNvPr id="72" name="Straight Arrow Connector 71"/>
          <p:cNvCxnSpPr/>
          <p:nvPr/>
        </p:nvCxnSpPr>
        <p:spPr bwMode="auto">
          <a:xfrm>
            <a:off x="6694328" y="1944633"/>
            <a:ext cx="2390775" cy="500062"/>
          </a:xfrm>
          <a:prstGeom prst="straightConnector1">
            <a:avLst/>
          </a:prstGeom>
          <a:noFill/>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6795939" y="6393510"/>
            <a:ext cx="654346" cy="400110"/>
          </a:xfrm>
          <a:prstGeom prst="rect">
            <a:avLst/>
          </a:prstGeom>
          <a:noFill/>
          <a:ln w="9525">
            <a:noFill/>
            <a:miter lim="800000"/>
            <a:headEnd/>
            <a:tailEnd/>
          </a:ln>
        </p:spPr>
        <p:txBody>
          <a:bodyPr wrap="none">
            <a:spAutoFit/>
          </a:bodyPr>
          <a:lstStyle/>
          <a:p>
            <a:pPr algn="just"/>
            <a:r>
              <a:rPr lang="en-US" sz="2000" b="1" dirty="0">
                <a:solidFill>
                  <a:srgbClr val="0000FF"/>
                </a:solidFill>
              </a:rPr>
              <a:t>Etc.</a:t>
            </a:r>
          </a:p>
        </p:txBody>
      </p:sp>
      <p:grpSp>
        <p:nvGrpSpPr>
          <p:cNvPr id="7" name="Group 68"/>
          <p:cNvGrpSpPr>
            <a:grpSpLocks/>
          </p:cNvGrpSpPr>
          <p:nvPr/>
        </p:nvGrpSpPr>
        <p:grpSpPr bwMode="auto">
          <a:xfrm>
            <a:off x="3804016" y="3215341"/>
            <a:ext cx="4438650" cy="931863"/>
            <a:chOff x="3062793" y="3142698"/>
            <a:chExt cx="4438838" cy="932155"/>
          </a:xfrm>
        </p:grpSpPr>
        <p:sp>
          <p:nvSpPr>
            <p:cNvPr id="75" name="Right Arrow 74"/>
            <p:cNvSpPr/>
            <p:nvPr/>
          </p:nvSpPr>
          <p:spPr>
            <a:xfrm>
              <a:off x="3062793" y="3142698"/>
              <a:ext cx="4438838" cy="932155"/>
            </a:xfrm>
            <a:prstGeom prst="rightArrow">
              <a:avLst/>
            </a:prstGeom>
            <a:solidFill>
              <a:srgbClr val="FFFF1D"/>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2000" dirty="0"/>
            </a:p>
          </p:txBody>
        </p:sp>
        <p:sp>
          <p:nvSpPr>
            <p:cNvPr id="76" name="TextBox 75"/>
            <p:cNvSpPr txBox="1"/>
            <p:nvPr/>
          </p:nvSpPr>
          <p:spPr bwMode="auto">
            <a:xfrm>
              <a:off x="3160360" y="3320260"/>
              <a:ext cx="4104183" cy="584958"/>
            </a:xfrm>
            <a:prstGeom prst="rect">
              <a:avLst/>
            </a:prstGeom>
            <a:noFill/>
            <a:ln w="9525">
              <a:noFill/>
              <a:miter lim="800000"/>
              <a:headEnd/>
              <a:tailEnd/>
            </a:ln>
          </p:spPr>
          <p:txBody>
            <a:bodyPr wrap="none">
              <a:spAutoFit/>
            </a:bodyPr>
            <a:lstStyle/>
            <a:p>
              <a:pPr algn="just">
                <a:defRPr/>
              </a:pPr>
              <a:r>
                <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QSAR MODELS ???</a:t>
              </a:r>
            </a:p>
          </p:txBody>
        </p:sp>
      </p:grpSp>
      <p:grpSp>
        <p:nvGrpSpPr>
          <p:cNvPr id="8" name="Group 65"/>
          <p:cNvGrpSpPr>
            <a:grpSpLocks/>
          </p:cNvGrpSpPr>
          <p:nvPr/>
        </p:nvGrpSpPr>
        <p:grpSpPr bwMode="auto">
          <a:xfrm>
            <a:off x="3546480" y="2432699"/>
            <a:ext cx="4164169" cy="707886"/>
            <a:chOff x="2805345" y="2359963"/>
            <a:chExt cx="4164548" cy="707747"/>
          </a:xfrm>
          <a:noFill/>
        </p:grpSpPr>
        <p:sp>
          <p:nvSpPr>
            <p:cNvPr id="80" name="TextBox 79"/>
            <p:cNvSpPr txBox="1"/>
            <p:nvPr/>
          </p:nvSpPr>
          <p:spPr bwMode="auto">
            <a:xfrm>
              <a:off x="3522802" y="2359963"/>
              <a:ext cx="3447091" cy="707747"/>
            </a:xfrm>
            <a:prstGeom prst="rect">
              <a:avLst/>
            </a:prstGeom>
            <a:grp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just">
                <a:defRPr/>
              </a:pPr>
              <a:r>
                <a:rPr lang="en-US" sz="2000" b="1" dirty="0">
                  <a:solidFill>
                    <a:srgbClr val="0000FF"/>
                  </a:solidFill>
                </a:rPr>
                <a:t>ERRORS in the calculation</a:t>
              </a:r>
            </a:p>
            <a:p>
              <a:pPr algn="just">
                <a:defRPr/>
              </a:pPr>
              <a:r>
                <a:rPr lang="en-US" sz="2000" b="1" dirty="0">
                  <a:solidFill>
                    <a:srgbClr val="0000FF"/>
                  </a:solidFill>
                </a:rPr>
                <a:t>of DESCRIPTORS</a:t>
              </a:r>
            </a:p>
          </p:txBody>
        </p:sp>
        <p:cxnSp>
          <p:nvCxnSpPr>
            <p:cNvPr id="81" name="Straight Arrow Connector 80"/>
            <p:cNvCxnSpPr/>
            <p:nvPr/>
          </p:nvCxnSpPr>
          <p:spPr>
            <a:xfrm rot="10800000" flipV="1">
              <a:off x="2805345" y="2720254"/>
              <a:ext cx="768420" cy="93645"/>
            </a:xfrm>
            <a:prstGeom prst="straightConnector1">
              <a:avLst/>
            </a:prstGeom>
            <a:grpFill/>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3" name="Text Box 35"/>
          <p:cNvSpPr txBox="1">
            <a:spLocks noChangeArrowheads="1"/>
          </p:cNvSpPr>
          <p:nvPr/>
        </p:nvSpPr>
        <p:spPr bwMode="auto">
          <a:xfrm>
            <a:off x="152400" y="-101210"/>
            <a:ext cx="9546203" cy="646331"/>
          </a:xfrm>
          <a:prstGeom prst="rect">
            <a:avLst/>
          </a:prstGeom>
          <a:noFill/>
          <a:ln w="9525">
            <a:noFill/>
            <a:miter lim="800000"/>
            <a:headEnd/>
            <a:tailEnd/>
          </a:ln>
        </p:spPr>
        <p:txBody>
          <a:bodyPr wrap="none">
            <a:spAutoFit/>
          </a:bodyPr>
          <a:lstStyle/>
          <a:p>
            <a:r>
              <a:rPr lang="en-US" sz="3600" b="1" dirty="0">
                <a:solidFill>
                  <a:schemeClr val="accent1">
                    <a:lumMod val="50000"/>
                  </a:schemeClr>
                </a:solidFill>
              </a:rPr>
              <a:t>QSAR modeling with non-curated datasets</a:t>
            </a:r>
          </a:p>
        </p:txBody>
      </p:sp>
      <p:sp>
        <p:nvSpPr>
          <p:cNvPr id="77" name="Line 42"/>
          <p:cNvSpPr>
            <a:spLocks noChangeShapeType="1"/>
          </p:cNvSpPr>
          <p:nvPr/>
        </p:nvSpPr>
        <p:spPr bwMode="auto">
          <a:xfrm>
            <a:off x="741367" y="541991"/>
            <a:ext cx="8837612" cy="0"/>
          </a:xfrm>
          <a:prstGeom prst="line">
            <a:avLst/>
          </a:prstGeom>
          <a:noFill/>
          <a:ln w="28575">
            <a:solidFill>
              <a:srgbClr val="CC0000"/>
            </a:solidFill>
            <a:round/>
            <a:headEnd/>
            <a:tailEnd/>
          </a:ln>
        </p:spPr>
        <p:txBody>
          <a:bodyPr/>
          <a:lstStyle/>
          <a:p>
            <a:endParaRPr lang="en-US" dirty="0">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p:bldP spid="58" grpId="0"/>
      <p:bldP spid="71" grpId="0"/>
      <p:bldP spid="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6"/>
          <p:cNvSpPr>
            <a:spLocks noChangeArrowheads="1"/>
          </p:cNvSpPr>
          <p:nvPr/>
        </p:nvSpPr>
        <p:spPr bwMode="auto">
          <a:xfrm>
            <a:off x="228600" y="7144"/>
            <a:ext cx="9144000" cy="627063"/>
          </a:xfrm>
          <a:prstGeom prst="rect">
            <a:avLst/>
          </a:prstGeom>
          <a:noFill/>
          <a:ln w="9525">
            <a:noFill/>
            <a:miter lim="800000"/>
            <a:headEnd/>
            <a:tailEnd/>
          </a:ln>
        </p:spPr>
        <p:txBody>
          <a:bodyPr/>
          <a:lstStyle/>
          <a:p>
            <a:pPr marL="342900" indent="-342900">
              <a:spcBef>
                <a:spcPct val="20000"/>
              </a:spcBef>
            </a:pPr>
            <a:r>
              <a:rPr lang="en-US" sz="3600" b="1" dirty="0">
                <a:solidFill>
                  <a:schemeClr val="accent1">
                    <a:lumMod val="50000"/>
                  </a:schemeClr>
                </a:solidFill>
              </a:rPr>
              <a:t>Why duplicates are unsafe for QSAR ?</a:t>
            </a:r>
            <a:endParaRPr lang="fr-FR" sz="3600" b="1" dirty="0">
              <a:solidFill>
                <a:schemeClr val="accent1">
                  <a:lumMod val="50000"/>
                </a:schemeClr>
              </a:solidFill>
            </a:endParaRPr>
          </a:p>
        </p:txBody>
      </p:sp>
      <p:sp>
        <p:nvSpPr>
          <p:cNvPr id="7" name="Rectangle 6"/>
          <p:cNvSpPr>
            <a:spLocks noChangeArrowheads="1"/>
          </p:cNvSpPr>
          <p:nvPr/>
        </p:nvSpPr>
        <p:spPr bwMode="auto">
          <a:xfrm>
            <a:off x="1813820" y="1196976"/>
            <a:ext cx="503237" cy="4392613"/>
          </a:xfrm>
          <a:prstGeom prst="rect">
            <a:avLst/>
          </a:prstGeom>
          <a:solidFill>
            <a:srgbClr val="00FF0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a:solidFill>
                <a:schemeClr val="tx1"/>
              </a:solidFill>
            </a:endParaRPr>
          </a:p>
        </p:txBody>
      </p:sp>
      <p:sp>
        <p:nvSpPr>
          <p:cNvPr id="150534" name="Text Box 7"/>
          <p:cNvSpPr txBox="1">
            <a:spLocks noChangeArrowheads="1"/>
          </p:cNvSpPr>
          <p:nvPr/>
        </p:nvSpPr>
        <p:spPr bwMode="auto">
          <a:xfrm>
            <a:off x="1422400" y="5653088"/>
            <a:ext cx="1301750" cy="641350"/>
          </a:xfrm>
          <a:prstGeom prst="rect">
            <a:avLst/>
          </a:prstGeom>
          <a:noFill/>
          <a:ln w="9525">
            <a:noFill/>
            <a:miter lim="800000"/>
            <a:headEnd/>
            <a:tailEnd/>
          </a:ln>
        </p:spPr>
        <p:txBody>
          <a:bodyPr wrap="none">
            <a:spAutoFit/>
          </a:bodyPr>
          <a:lstStyle/>
          <a:p>
            <a:pPr algn="ctr"/>
            <a:r>
              <a:rPr lang="en-US" b="1"/>
              <a:t>ENTIRE</a:t>
            </a:r>
          </a:p>
          <a:p>
            <a:pPr algn="ctr"/>
            <a:r>
              <a:rPr lang="en-US" b="1"/>
              <a:t> DATASET</a:t>
            </a:r>
          </a:p>
        </p:txBody>
      </p:sp>
      <p:sp>
        <p:nvSpPr>
          <p:cNvPr id="150535" name="Line 8"/>
          <p:cNvSpPr>
            <a:spLocks noChangeShapeType="1"/>
          </p:cNvSpPr>
          <p:nvPr/>
        </p:nvSpPr>
        <p:spPr bwMode="auto">
          <a:xfrm>
            <a:off x="2403476" y="3389313"/>
            <a:ext cx="1171575" cy="0"/>
          </a:xfrm>
          <a:prstGeom prst="line">
            <a:avLst/>
          </a:prstGeom>
          <a:noFill/>
          <a:ln w="57150">
            <a:solidFill>
              <a:schemeClr val="bg1"/>
            </a:solidFill>
            <a:round/>
            <a:headEnd/>
            <a:tailEnd type="triangle" w="med" len="med"/>
          </a:ln>
        </p:spPr>
        <p:txBody>
          <a:bodyPr/>
          <a:lstStyle/>
          <a:p>
            <a:endParaRPr lang="en-US"/>
          </a:p>
        </p:txBody>
      </p:sp>
      <p:sp>
        <p:nvSpPr>
          <p:cNvPr id="150536" name="Text Box 10"/>
          <p:cNvSpPr txBox="1">
            <a:spLocks noChangeArrowheads="1"/>
          </p:cNvSpPr>
          <p:nvPr/>
        </p:nvSpPr>
        <p:spPr bwMode="auto">
          <a:xfrm>
            <a:off x="2376048" y="2722562"/>
            <a:ext cx="979488" cy="646113"/>
          </a:xfrm>
          <a:prstGeom prst="rect">
            <a:avLst/>
          </a:prstGeom>
          <a:noFill/>
          <a:ln w="9525">
            <a:noFill/>
            <a:miter lim="800000"/>
            <a:headEnd/>
            <a:tailEnd/>
          </a:ln>
        </p:spPr>
        <p:txBody>
          <a:bodyPr wrap="none">
            <a:spAutoFit/>
          </a:bodyPr>
          <a:lstStyle/>
          <a:p>
            <a:r>
              <a:rPr lang="en-US" dirty="0"/>
              <a:t>Multiple</a:t>
            </a:r>
          </a:p>
          <a:p>
            <a:r>
              <a:rPr lang="en-US" dirty="0"/>
              <a:t> Splits</a:t>
            </a:r>
          </a:p>
        </p:txBody>
      </p:sp>
      <p:sp>
        <p:nvSpPr>
          <p:cNvPr id="150537" name="Rectangle 12"/>
          <p:cNvSpPr>
            <a:spLocks noChangeArrowheads="1"/>
          </p:cNvSpPr>
          <p:nvPr/>
        </p:nvSpPr>
        <p:spPr bwMode="auto">
          <a:xfrm>
            <a:off x="3694114" y="1236664"/>
            <a:ext cx="503237" cy="3271837"/>
          </a:xfrm>
          <a:prstGeom prst="rect">
            <a:avLst/>
          </a:prstGeom>
          <a:noFill/>
          <a:ln w="38100">
            <a:solidFill>
              <a:schemeClr val="bg1"/>
            </a:solidFill>
            <a:miter lim="800000"/>
            <a:headEnd/>
            <a:tailEnd/>
          </a:ln>
        </p:spPr>
        <p:txBody>
          <a:bodyPr wrap="none" anchor="ctr"/>
          <a:lstStyle/>
          <a:p>
            <a:endParaRPr lang="fr-FR"/>
          </a:p>
        </p:txBody>
      </p:sp>
      <p:sp>
        <p:nvSpPr>
          <p:cNvPr id="150538" name="Rectangle 14"/>
          <p:cNvSpPr>
            <a:spLocks noChangeArrowheads="1"/>
          </p:cNvSpPr>
          <p:nvPr/>
        </p:nvSpPr>
        <p:spPr bwMode="auto">
          <a:xfrm>
            <a:off x="3311506" y="4713818"/>
            <a:ext cx="503237" cy="936625"/>
          </a:xfrm>
          <a:prstGeom prst="rect">
            <a:avLst/>
          </a:prstGeom>
          <a:solidFill>
            <a:srgbClr val="00FF00">
              <a:alpha val="89803"/>
            </a:srgbClr>
          </a:solidFill>
          <a:ln w="38100">
            <a:solidFill>
              <a:schemeClr val="bg1"/>
            </a:solidFill>
            <a:miter lim="800000"/>
            <a:headEnd/>
            <a:tailEnd/>
          </a:ln>
        </p:spPr>
        <p:txBody>
          <a:bodyPr wrap="none" anchor="ctr"/>
          <a:lstStyle/>
          <a:p>
            <a:endParaRPr lang="fr-FR"/>
          </a:p>
        </p:txBody>
      </p:sp>
      <p:sp>
        <p:nvSpPr>
          <p:cNvPr id="150539" name="Text Box 15"/>
          <p:cNvSpPr txBox="1">
            <a:spLocks noChangeArrowheads="1"/>
          </p:cNvSpPr>
          <p:nvPr/>
        </p:nvSpPr>
        <p:spPr bwMode="auto">
          <a:xfrm>
            <a:off x="3744913" y="1358901"/>
            <a:ext cx="1854200" cy="1508125"/>
          </a:xfrm>
          <a:prstGeom prst="rect">
            <a:avLst/>
          </a:prstGeom>
          <a:noFill/>
          <a:ln w="9525">
            <a:noFill/>
            <a:miter lim="800000"/>
            <a:headEnd/>
            <a:tailEnd/>
          </a:ln>
        </p:spPr>
        <p:txBody>
          <a:bodyPr wrap="none">
            <a:spAutoFit/>
          </a:bodyPr>
          <a:lstStyle/>
          <a:p>
            <a:r>
              <a:rPr lang="en-US" sz="2400" dirty="0"/>
              <a:t>Modeling</a:t>
            </a:r>
          </a:p>
          <a:p>
            <a:r>
              <a:rPr lang="en-US" sz="2400" dirty="0"/>
              <a:t>Set</a:t>
            </a:r>
          </a:p>
          <a:p>
            <a:r>
              <a:rPr lang="en-US" sz="2000" dirty="0"/>
              <a:t>(to build and</a:t>
            </a:r>
          </a:p>
          <a:p>
            <a:r>
              <a:rPr lang="en-US" sz="2000" dirty="0"/>
              <a:t>select models</a:t>
            </a:r>
            <a:r>
              <a:rPr lang="en-US" sz="2400" dirty="0"/>
              <a:t>)</a:t>
            </a:r>
          </a:p>
        </p:txBody>
      </p:sp>
      <p:sp>
        <p:nvSpPr>
          <p:cNvPr id="150540" name="Text Box 16"/>
          <p:cNvSpPr txBox="1">
            <a:spLocks noChangeArrowheads="1"/>
          </p:cNvSpPr>
          <p:nvPr/>
        </p:nvSpPr>
        <p:spPr bwMode="auto">
          <a:xfrm>
            <a:off x="3817939" y="4738689"/>
            <a:ext cx="1438275" cy="1755775"/>
          </a:xfrm>
          <a:prstGeom prst="rect">
            <a:avLst/>
          </a:prstGeom>
          <a:noFill/>
          <a:ln w="9525">
            <a:noFill/>
            <a:miter lim="800000"/>
            <a:headEnd/>
            <a:tailEnd/>
          </a:ln>
        </p:spPr>
        <p:txBody>
          <a:bodyPr wrap="none">
            <a:spAutoFit/>
          </a:bodyPr>
          <a:lstStyle/>
          <a:p>
            <a:r>
              <a:rPr lang="en-US" sz="2400" dirty="0"/>
              <a:t>External</a:t>
            </a:r>
          </a:p>
          <a:p>
            <a:r>
              <a:rPr lang="en-US" sz="2400" dirty="0"/>
              <a:t>Test Set</a:t>
            </a:r>
          </a:p>
          <a:p>
            <a:r>
              <a:rPr lang="en-US" sz="2000" dirty="0"/>
              <a:t>(to validate</a:t>
            </a:r>
          </a:p>
          <a:p>
            <a:r>
              <a:rPr lang="en-US" sz="2000" dirty="0"/>
              <a:t>selected </a:t>
            </a:r>
          </a:p>
          <a:p>
            <a:r>
              <a:rPr lang="en-US" sz="2000" dirty="0"/>
              <a:t>models)</a:t>
            </a:r>
          </a:p>
        </p:txBody>
      </p:sp>
      <p:cxnSp>
        <p:nvCxnSpPr>
          <p:cNvPr id="21" name="Straight Connector 20"/>
          <p:cNvCxnSpPr/>
          <p:nvPr/>
        </p:nvCxnSpPr>
        <p:spPr>
          <a:xfrm rot="5400000">
            <a:off x="2462214" y="3705226"/>
            <a:ext cx="6308725" cy="34925"/>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34686" y="1198450"/>
            <a:ext cx="503237" cy="4392613"/>
          </a:xfrm>
          <a:prstGeom prst="rect">
            <a:avLst/>
          </a:prstGeom>
          <a:solidFill>
            <a:srgbClr val="99FF66"/>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a:solidFill>
                <a:schemeClr val="tx1"/>
              </a:solidFill>
            </a:endParaRPr>
          </a:p>
        </p:txBody>
      </p:sp>
      <p:sp>
        <p:nvSpPr>
          <p:cNvPr id="150545" name="Text Box 7"/>
          <p:cNvSpPr txBox="1">
            <a:spLocks noChangeArrowheads="1"/>
          </p:cNvSpPr>
          <p:nvPr/>
        </p:nvSpPr>
        <p:spPr bwMode="auto">
          <a:xfrm>
            <a:off x="5541963" y="5654675"/>
            <a:ext cx="1301750" cy="641350"/>
          </a:xfrm>
          <a:prstGeom prst="rect">
            <a:avLst/>
          </a:prstGeom>
          <a:noFill/>
          <a:ln w="9525">
            <a:noFill/>
            <a:miter lim="800000"/>
            <a:headEnd/>
            <a:tailEnd/>
          </a:ln>
        </p:spPr>
        <p:txBody>
          <a:bodyPr wrap="none">
            <a:spAutoFit/>
          </a:bodyPr>
          <a:lstStyle/>
          <a:p>
            <a:pPr algn="ctr"/>
            <a:r>
              <a:rPr lang="en-US" b="1"/>
              <a:t>ENTIRE</a:t>
            </a:r>
          </a:p>
          <a:p>
            <a:pPr algn="ctr"/>
            <a:r>
              <a:rPr lang="en-US" b="1"/>
              <a:t> DATASET</a:t>
            </a:r>
          </a:p>
        </p:txBody>
      </p:sp>
      <p:sp>
        <p:nvSpPr>
          <p:cNvPr id="150546" name="Line 8"/>
          <p:cNvSpPr>
            <a:spLocks noChangeShapeType="1"/>
          </p:cNvSpPr>
          <p:nvPr/>
        </p:nvSpPr>
        <p:spPr bwMode="auto">
          <a:xfrm>
            <a:off x="6524626" y="3390900"/>
            <a:ext cx="1171575" cy="0"/>
          </a:xfrm>
          <a:prstGeom prst="line">
            <a:avLst/>
          </a:prstGeom>
          <a:noFill/>
          <a:ln w="57150">
            <a:solidFill>
              <a:schemeClr val="bg1"/>
            </a:solidFill>
            <a:round/>
            <a:headEnd/>
            <a:tailEnd type="triangle" w="med" len="med"/>
          </a:ln>
        </p:spPr>
        <p:txBody>
          <a:bodyPr/>
          <a:lstStyle/>
          <a:p>
            <a:endParaRPr lang="en-US"/>
          </a:p>
        </p:txBody>
      </p:sp>
      <p:sp>
        <p:nvSpPr>
          <p:cNvPr id="150547" name="Text Box 10"/>
          <p:cNvSpPr txBox="1">
            <a:spLocks noChangeArrowheads="1"/>
          </p:cNvSpPr>
          <p:nvPr/>
        </p:nvSpPr>
        <p:spPr bwMode="auto">
          <a:xfrm>
            <a:off x="6575425" y="2722563"/>
            <a:ext cx="979488" cy="646112"/>
          </a:xfrm>
          <a:prstGeom prst="rect">
            <a:avLst/>
          </a:prstGeom>
          <a:noFill/>
          <a:ln w="9525">
            <a:noFill/>
            <a:miter lim="800000"/>
            <a:headEnd/>
            <a:tailEnd/>
          </a:ln>
        </p:spPr>
        <p:txBody>
          <a:bodyPr wrap="none">
            <a:spAutoFit/>
          </a:bodyPr>
          <a:lstStyle/>
          <a:p>
            <a:r>
              <a:rPr lang="en-US"/>
              <a:t>Multiple</a:t>
            </a:r>
          </a:p>
          <a:p>
            <a:r>
              <a:rPr lang="en-US"/>
              <a:t> Split</a:t>
            </a:r>
          </a:p>
        </p:txBody>
      </p:sp>
      <p:sp>
        <p:nvSpPr>
          <p:cNvPr id="150548" name="Rectangle 12"/>
          <p:cNvSpPr>
            <a:spLocks noChangeArrowheads="1"/>
          </p:cNvSpPr>
          <p:nvPr/>
        </p:nvSpPr>
        <p:spPr bwMode="auto">
          <a:xfrm>
            <a:off x="7815264" y="1238250"/>
            <a:ext cx="503237" cy="3271838"/>
          </a:xfrm>
          <a:prstGeom prst="rect">
            <a:avLst/>
          </a:prstGeom>
          <a:noFill/>
          <a:ln w="38100">
            <a:solidFill>
              <a:schemeClr val="bg1"/>
            </a:solidFill>
            <a:miter lim="800000"/>
            <a:headEnd/>
            <a:tailEnd/>
          </a:ln>
        </p:spPr>
        <p:txBody>
          <a:bodyPr wrap="none" anchor="ctr"/>
          <a:lstStyle/>
          <a:p>
            <a:endParaRPr lang="fr-FR"/>
          </a:p>
        </p:txBody>
      </p:sp>
      <p:sp>
        <p:nvSpPr>
          <p:cNvPr id="150549" name="Rectangle 14"/>
          <p:cNvSpPr>
            <a:spLocks noChangeArrowheads="1"/>
          </p:cNvSpPr>
          <p:nvPr/>
        </p:nvSpPr>
        <p:spPr bwMode="auto">
          <a:xfrm>
            <a:off x="8489950" y="3571876"/>
            <a:ext cx="503238" cy="936625"/>
          </a:xfrm>
          <a:prstGeom prst="rect">
            <a:avLst/>
          </a:prstGeom>
          <a:solidFill>
            <a:srgbClr val="3CFE00">
              <a:alpha val="89803"/>
            </a:srgbClr>
          </a:solidFill>
          <a:ln w="38100">
            <a:solidFill>
              <a:schemeClr val="bg1"/>
            </a:solidFill>
            <a:miter lim="800000"/>
            <a:headEnd/>
            <a:tailEnd/>
          </a:ln>
        </p:spPr>
        <p:txBody>
          <a:bodyPr wrap="none" anchor="ctr"/>
          <a:lstStyle/>
          <a:p>
            <a:endParaRPr lang="fr-FR"/>
          </a:p>
        </p:txBody>
      </p:sp>
      <p:sp>
        <p:nvSpPr>
          <p:cNvPr id="150550" name="Text Box 15"/>
          <p:cNvSpPr txBox="1">
            <a:spLocks noChangeArrowheads="1"/>
          </p:cNvSpPr>
          <p:nvPr/>
        </p:nvSpPr>
        <p:spPr bwMode="auto">
          <a:xfrm>
            <a:off x="8264526" y="1290639"/>
            <a:ext cx="1984375" cy="460375"/>
          </a:xfrm>
          <a:prstGeom prst="rect">
            <a:avLst/>
          </a:prstGeom>
          <a:noFill/>
          <a:ln w="9525">
            <a:noFill/>
            <a:miter lim="800000"/>
            <a:headEnd/>
            <a:tailEnd/>
          </a:ln>
        </p:spPr>
        <p:txBody>
          <a:bodyPr wrap="none">
            <a:spAutoFit/>
          </a:bodyPr>
          <a:lstStyle/>
          <a:p>
            <a:r>
              <a:rPr lang="en-US" sz="2400"/>
              <a:t>Modeling Set</a:t>
            </a:r>
          </a:p>
        </p:txBody>
      </p:sp>
      <p:sp>
        <p:nvSpPr>
          <p:cNvPr id="150551" name="Text Box 16"/>
          <p:cNvSpPr txBox="1">
            <a:spLocks noChangeArrowheads="1"/>
          </p:cNvSpPr>
          <p:nvPr/>
        </p:nvSpPr>
        <p:spPr bwMode="auto">
          <a:xfrm>
            <a:off x="8977313" y="3692525"/>
            <a:ext cx="1314450" cy="831850"/>
          </a:xfrm>
          <a:prstGeom prst="rect">
            <a:avLst/>
          </a:prstGeom>
          <a:noFill/>
          <a:ln w="9525">
            <a:noFill/>
            <a:miter lim="800000"/>
            <a:headEnd/>
            <a:tailEnd/>
          </a:ln>
        </p:spPr>
        <p:txBody>
          <a:bodyPr wrap="none">
            <a:spAutoFit/>
          </a:bodyPr>
          <a:lstStyle/>
          <a:p>
            <a:r>
              <a:rPr lang="en-US" sz="2400"/>
              <a:t>External</a:t>
            </a:r>
          </a:p>
          <a:p>
            <a:r>
              <a:rPr lang="en-US" sz="2400"/>
              <a:t>Test Set</a:t>
            </a:r>
            <a:endParaRPr lang="en-US" sz="2000"/>
          </a:p>
        </p:txBody>
      </p:sp>
      <p:cxnSp>
        <p:nvCxnSpPr>
          <p:cNvPr id="31" name="Straight Connector 30"/>
          <p:cNvCxnSpPr/>
          <p:nvPr/>
        </p:nvCxnSpPr>
        <p:spPr>
          <a:xfrm flipV="1">
            <a:off x="5938839" y="1403350"/>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938839" y="1474788"/>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938839" y="2044700"/>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38839" y="2446338"/>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938839" y="2606675"/>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938839" y="3079750"/>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938839" y="3692525"/>
            <a:ext cx="49688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938839" y="4306888"/>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38839" y="4476750"/>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938839" y="4932363"/>
            <a:ext cx="496887"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38839" y="5305425"/>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0563" name="TextBox 41"/>
          <p:cNvSpPr txBox="1">
            <a:spLocks noChangeArrowheads="1"/>
          </p:cNvSpPr>
          <p:nvPr/>
        </p:nvSpPr>
        <p:spPr bwMode="auto">
          <a:xfrm>
            <a:off x="5927725" y="701675"/>
            <a:ext cx="2103438" cy="400050"/>
          </a:xfrm>
          <a:prstGeom prst="rect">
            <a:avLst/>
          </a:prstGeom>
          <a:solidFill>
            <a:schemeClr val="bg1"/>
          </a:solidFill>
          <a:ln w="9525">
            <a:noFill/>
            <a:miter lim="800000"/>
            <a:headEnd/>
            <a:tailEnd/>
          </a:ln>
        </p:spPr>
        <p:txBody>
          <a:bodyPr wrap="none">
            <a:spAutoFit/>
          </a:bodyPr>
          <a:lstStyle/>
          <a:p>
            <a:pPr algn="just"/>
            <a:r>
              <a:rPr lang="en-US" sz="2000" b="1"/>
              <a:t>With Duplicates</a:t>
            </a:r>
          </a:p>
        </p:txBody>
      </p:sp>
      <p:cxnSp>
        <p:nvCxnSpPr>
          <p:cNvPr id="43" name="Straight Connector 42"/>
          <p:cNvCxnSpPr/>
          <p:nvPr/>
        </p:nvCxnSpPr>
        <p:spPr>
          <a:xfrm flipV="1">
            <a:off x="7823200" y="1611313"/>
            <a:ext cx="496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823200" y="2012950"/>
            <a:ext cx="496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823200" y="2173288"/>
            <a:ext cx="496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823200" y="3259138"/>
            <a:ext cx="49688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813675" y="2559050"/>
            <a:ext cx="496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23200" y="3762375"/>
            <a:ext cx="496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824789" y="4171950"/>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501064" y="3730625"/>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8502650" y="3865563"/>
            <a:ext cx="496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8502651" y="4168775"/>
            <a:ext cx="4984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513764" y="4249738"/>
            <a:ext cx="496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504239" y="4427538"/>
            <a:ext cx="4984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0576" name="TextBox 54"/>
          <p:cNvSpPr txBox="1">
            <a:spLocks noChangeArrowheads="1"/>
          </p:cNvSpPr>
          <p:nvPr/>
        </p:nvSpPr>
        <p:spPr bwMode="auto">
          <a:xfrm>
            <a:off x="6904038" y="4643438"/>
            <a:ext cx="3746500" cy="1784350"/>
          </a:xfrm>
          <a:prstGeom prst="rect">
            <a:avLst/>
          </a:prstGeom>
          <a:noFill/>
          <a:ln w="9525">
            <a:noFill/>
            <a:miter lim="800000"/>
            <a:headEnd/>
            <a:tailEnd/>
          </a:ln>
        </p:spPr>
        <p:txBody>
          <a:bodyPr>
            <a:spAutoFit/>
          </a:bodyPr>
          <a:lstStyle/>
          <a:p>
            <a:pPr algn="just">
              <a:lnSpc>
                <a:spcPts val="2200"/>
              </a:lnSpc>
            </a:pPr>
            <a:r>
              <a:rPr lang="en-US" sz="2200"/>
              <a:t>The presence of duplicates in both modeling and test sets may dramatically affect the statistical parameters assessing the prediction performances of models.</a:t>
            </a:r>
          </a:p>
        </p:txBody>
      </p:sp>
      <p:sp>
        <p:nvSpPr>
          <p:cNvPr id="2" name="Rectangle 14">
            <a:extLst>
              <a:ext uri="{FF2B5EF4-FFF2-40B4-BE49-F238E27FC236}">
                <a16:creationId xmlns:a16="http://schemas.microsoft.com/office/drawing/2014/main" id="{621268FB-5A43-152A-CE72-1687FAE3B646}"/>
              </a:ext>
            </a:extLst>
          </p:cNvPr>
          <p:cNvSpPr>
            <a:spLocks noChangeArrowheads="1"/>
          </p:cNvSpPr>
          <p:nvPr/>
        </p:nvSpPr>
        <p:spPr bwMode="auto">
          <a:xfrm>
            <a:off x="3311506" y="1155700"/>
            <a:ext cx="503237" cy="3487735"/>
          </a:xfrm>
          <a:prstGeom prst="rect">
            <a:avLst/>
          </a:prstGeom>
          <a:solidFill>
            <a:srgbClr val="00FF00">
              <a:alpha val="89803"/>
            </a:srgbClr>
          </a:solidFill>
          <a:ln w="38100">
            <a:solidFill>
              <a:schemeClr val="bg1"/>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5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5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5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5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5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5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05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05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0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5" grpId="0"/>
      <p:bldP spid="150546" grpId="0" animBg="1"/>
      <p:bldP spid="150547" grpId="0"/>
      <p:bldP spid="150548" grpId="0" animBg="1"/>
      <p:bldP spid="150549" grpId="0" animBg="1"/>
      <p:bldP spid="150550" grpId="0"/>
      <p:bldP spid="150551" grpId="0"/>
      <p:bldP spid="150563" grpId="0" animBg="1"/>
      <p:bldP spid="1505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66800" y="990600"/>
            <a:ext cx="8815388" cy="5324535"/>
          </a:xfrm>
          <a:prstGeom prst="rect">
            <a:avLst/>
          </a:prstGeom>
          <a:noFill/>
        </p:spPr>
        <p:txBody>
          <a:bodyPr>
            <a:spAutoFit/>
          </a:bodyPr>
          <a:lstStyle/>
          <a:p>
            <a:pPr marL="342900" indent="-342900" algn="just">
              <a:buFont typeface="Arial" panose="020B0604020202020204" pitchFamily="34" charset="0"/>
              <a:buChar char="•"/>
              <a:defRPr/>
            </a:pPr>
            <a:r>
              <a:rPr lang="en-US" sz="2000" dirty="0">
                <a:latin typeface="+mj-lt"/>
              </a:rPr>
              <a:t>Ames Mutagenicity dataset includes 7096 compounds classified as mutagenic or non-mutagenic: </a:t>
            </a:r>
            <a:r>
              <a:rPr lang="en-US" sz="2000" dirty="0"/>
              <a:t>http://ml.cs.tu-berlin.de/toxbenchmark</a:t>
            </a:r>
            <a:endParaRPr lang="en-US" sz="2000" dirty="0">
              <a:latin typeface="+mj-lt"/>
            </a:endParaRPr>
          </a:p>
          <a:p>
            <a:pPr marL="342900" indent="-342900" algn="just">
              <a:buFont typeface="Arial" panose="020B0604020202020204" pitchFamily="34" charset="0"/>
              <a:buChar char="•"/>
              <a:defRPr/>
            </a:pPr>
            <a:endParaRPr lang="en-US" sz="2000" dirty="0">
              <a:latin typeface="+mj-lt"/>
            </a:endParaRPr>
          </a:p>
          <a:p>
            <a:pPr marL="342900" indent="-342900" algn="just">
              <a:buFont typeface="Arial" panose="020B0604020202020204" pitchFamily="34" charset="0"/>
              <a:buChar char="•"/>
              <a:defRPr/>
            </a:pPr>
            <a:r>
              <a:rPr lang="en-US" sz="2000" dirty="0">
                <a:latin typeface="+mj-lt"/>
              </a:rPr>
              <a:t>We have identified </a:t>
            </a:r>
            <a:r>
              <a:rPr lang="en-US" sz="2000" b="1" dirty="0">
                <a:latin typeface="+mj-lt"/>
              </a:rPr>
              <a:t>598 pairs of duplicates </a:t>
            </a:r>
            <a:r>
              <a:rPr lang="en-US" sz="2000" b="1" dirty="0">
                <a:latin typeface="Arial"/>
              </a:rPr>
              <a:t>(~9%)</a:t>
            </a:r>
            <a:r>
              <a:rPr lang="en-US" sz="2000" dirty="0">
                <a:latin typeface="+mj-lt"/>
              </a:rPr>
              <a:t> and removed from the entire set of 7090 compounds. </a:t>
            </a:r>
          </a:p>
          <a:p>
            <a:pPr marL="342900" indent="-342900" algn="just">
              <a:buFont typeface="Arial" panose="020B0604020202020204" pitchFamily="34" charset="0"/>
              <a:buChar char="•"/>
              <a:defRPr/>
            </a:pPr>
            <a:endParaRPr lang="en-US" sz="2000" dirty="0">
              <a:latin typeface="+mj-lt"/>
            </a:endParaRPr>
          </a:p>
          <a:p>
            <a:pPr marL="342900" indent="-342900" algn="just">
              <a:buFont typeface="Arial" panose="020B0604020202020204" pitchFamily="34" charset="0"/>
              <a:buChar char="•"/>
              <a:defRPr/>
            </a:pPr>
            <a:r>
              <a:rPr lang="en-US" sz="2000" dirty="0">
                <a:latin typeface="+mj-lt"/>
              </a:rPr>
              <a:t>The group that provided us with the dataset has already published preliminary modeling results*. Five randomly chosen splits were checked and showed that </a:t>
            </a:r>
            <a:r>
              <a:rPr lang="en-US" sz="2000" b="1" dirty="0">
                <a:latin typeface="+mj-lt"/>
              </a:rPr>
              <a:t>229-255 out of 598 pairs of duplicates were simultaneously present in both modeling and external validation set</a:t>
            </a:r>
          </a:p>
          <a:p>
            <a:pPr marL="342900" indent="-342900" algn="just">
              <a:buFont typeface="Arial" panose="020B0604020202020204" pitchFamily="34" charset="0"/>
              <a:buChar char="•"/>
              <a:defRPr/>
            </a:pPr>
            <a:endParaRPr lang="en-US" sz="2000" b="1" dirty="0">
              <a:latin typeface="+mj-lt"/>
            </a:endParaRPr>
          </a:p>
          <a:p>
            <a:pPr marL="342900" indent="-342900" algn="just">
              <a:buFont typeface="Arial" panose="020B0604020202020204" pitchFamily="34" charset="0"/>
              <a:buChar char="•"/>
            </a:pPr>
            <a:r>
              <a:rPr lang="en-US" sz="2000" dirty="0">
                <a:latin typeface="+mj-lt"/>
              </a:rPr>
              <a:t> </a:t>
            </a:r>
            <a:r>
              <a:rPr lang="en-US" sz="2000" dirty="0"/>
              <a:t>Their presence led to an </a:t>
            </a:r>
            <a:r>
              <a:rPr lang="en-US" sz="2000" b="1" dirty="0"/>
              <a:t>overestimated prediction accuracy </a:t>
            </a:r>
            <a:r>
              <a:rPr lang="en-US" sz="2000" dirty="0"/>
              <a:t>of the models derived from that dataset as well as an important bias in the model building and selection.</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b="1" dirty="0"/>
              <a:t>Lack of any statement about data curation in a paper should make the reader question the reported accuracy of the model</a:t>
            </a:r>
            <a:endParaRPr lang="en-US" sz="2000" dirty="0"/>
          </a:p>
        </p:txBody>
      </p:sp>
      <p:sp>
        <p:nvSpPr>
          <p:cNvPr id="151558" name="Rectangle 6"/>
          <p:cNvSpPr>
            <a:spLocks noChangeArrowheads="1"/>
          </p:cNvSpPr>
          <p:nvPr/>
        </p:nvSpPr>
        <p:spPr bwMode="auto">
          <a:xfrm>
            <a:off x="1249363" y="126999"/>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Why duplicates are bad for QSAR: case study</a:t>
            </a:r>
            <a:endParaRPr lang="fr-FR" sz="2800" b="1" dirty="0">
              <a:solidFill>
                <a:schemeClr val="accent1">
                  <a:lumMod val="50000"/>
                </a:schemeClr>
              </a:solidFill>
            </a:endParaRPr>
          </a:p>
        </p:txBody>
      </p:sp>
      <p:sp>
        <p:nvSpPr>
          <p:cNvPr id="151560" name="TextBox 10"/>
          <p:cNvSpPr txBox="1">
            <a:spLocks noChangeArrowheads="1"/>
          </p:cNvSpPr>
          <p:nvPr/>
        </p:nvSpPr>
        <p:spPr bwMode="auto">
          <a:xfrm>
            <a:off x="1657351" y="6223001"/>
            <a:ext cx="8824913" cy="523875"/>
          </a:xfrm>
          <a:prstGeom prst="rect">
            <a:avLst/>
          </a:prstGeom>
          <a:noFill/>
          <a:ln w="9525">
            <a:noFill/>
            <a:miter lim="800000"/>
            <a:headEnd/>
            <a:tailEnd/>
          </a:ln>
        </p:spPr>
        <p:txBody>
          <a:bodyPr>
            <a:spAutoFit/>
          </a:bodyPr>
          <a:lstStyle/>
          <a:p>
            <a:pPr algn="just"/>
            <a:r>
              <a:rPr lang="en-US" sz="1400">
                <a:solidFill>
                  <a:schemeClr val="bg1"/>
                </a:solidFill>
              </a:rPr>
              <a:t>* Schwaighofer, A.; Schroeter, T.; Mika, S.; Hansen, K.; Ter Laak, A.; Lienau, P.; Reichel, A.; Heinrich, N.; K-R., M. A probabilistic approach to classifying metabolic stability. </a:t>
            </a:r>
            <a:r>
              <a:rPr lang="en-US" sz="1400" i="1">
                <a:solidFill>
                  <a:schemeClr val="bg1"/>
                </a:solidFill>
              </a:rPr>
              <a:t>J. Chem. Inf. Model. </a:t>
            </a:r>
            <a:r>
              <a:rPr lang="en-US" sz="1400" b="1">
                <a:solidFill>
                  <a:schemeClr val="bg1"/>
                </a:solidFill>
              </a:rPr>
              <a:t>2008,</a:t>
            </a:r>
            <a:r>
              <a:rPr lang="en-US" sz="1400">
                <a:solidFill>
                  <a:schemeClr val="bg1"/>
                </a:solidFill>
              </a:rPr>
              <a:t> 48, 785-796.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4" name="Rectangle 6"/>
          <p:cNvSpPr>
            <a:spLocks noChangeArrowheads="1"/>
          </p:cNvSpPr>
          <p:nvPr/>
        </p:nvSpPr>
        <p:spPr bwMode="auto">
          <a:xfrm>
            <a:off x="1219200" y="304800"/>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SMILES and duplicates</a:t>
            </a:r>
            <a:endParaRPr lang="fr-FR" sz="2800" b="1" dirty="0">
              <a:solidFill>
                <a:schemeClr val="accent1">
                  <a:lumMod val="50000"/>
                </a:schemeClr>
              </a:solidFill>
            </a:endParaRPr>
          </a:p>
        </p:txBody>
      </p:sp>
      <p:sp>
        <p:nvSpPr>
          <p:cNvPr id="198666" name="Rectangle 10"/>
          <p:cNvSpPr>
            <a:spLocks noChangeArrowheads="1"/>
          </p:cNvSpPr>
          <p:nvPr/>
        </p:nvSpPr>
        <p:spPr bwMode="auto">
          <a:xfrm>
            <a:off x="1371600" y="1371600"/>
            <a:ext cx="7053263" cy="47609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r>
              <a:rPr lang="en-US" dirty="0"/>
              <a:t>CC(C)(C)C1=CC(=O)C=CC1=O</a:t>
            </a:r>
          </a:p>
          <a:p>
            <a:r>
              <a:rPr lang="en-US" dirty="0"/>
              <a:t>CCCCON(OC(C)=O)C(=O)C1=CC=C(Br)C=C1</a:t>
            </a:r>
          </a:p>
          <a:p>
            <a:r>
              <a:rPr lang="en-US" dirty="0"/>
              <a:t>O=C(OCC)C</a:t>
            </a:r>
          </a:p>
          <a:p>
            <a:r>
              <a:rPr lang="en-US" dirty="0"/>
              <a:t>CCCC[C@H](CC)C(O)=O</a:t>
            </a:r>
          </a:p>
          <a:p>
            <a:r>
              <a:rPr lang="en-US" dirty="0"/>
              <a:t>CN(C)CCOC(=O)C(C)=C</a:t>
            </a:r>
          </a:p>
          <a:p>
            <a:r>
              <a:rPr lang="en-US" dirty="0"/>
              <a:t>CN(N=O)C1=CC=NC=C1</a:t>
            </a:r>
          </a:p>
          <a:p>
            <a:r>
              <a:rPr lang="en-US" dirty="0"/>
              <a:t>CCCNC1=C2C=CC=CC2=NS1</a:t>
            </a:r>
          </a:p>
          <a:p>
            <a:r>
              <a:rPr lang="en-US" dirty="0"/>
              <a:t>FC1=CC=C(CN2C3C2C2=CC=CC=C2C2=CC=CC=C32)C=C1</a:t>
            </a:r>
          </a:p>
          <a:p>
            <a:r>
              <a:rPr lang="en-US" dirty="0"/>
              <a:t>COC1=CC=C2C=C(C=CC2=C1)C(C)C(O)=O</a:t>
            </a:r>
          </a:p>
          <a:p>
            <a:r>
              <a:rPr lang="en-US" dirty="0"/>
              <a:t>CC[C@@H](C)ON=O</a:t>
            </a:r>
          </a:p>
          <a:p>
            <a:r>
              <a:rPr lang="en-US" dirty="0"/>
              <a:t>C(=O)(OCC)C</a:t>
            </a:r>
          </a:p>
          <a:p>
            <a:r>
              <a:rPr lang="en-US" dirty="0"/>
              <a:t>CCOC1=CC=CC=C1OCC1CNCCO1</a:t>
            </a:r>
          </a:p>
          <a:p>
            <a:r>
              <a:rPr lang="en-US" dirty="0"/>
              <a:t>[H]O[N+](=O)OCCN(C)N(O)O</a:t>
            </a:r>
          </a:p>
          <a:p>
            <a:r>
              <a:rPr lang="en-US" dirty="0"/>
              <a:t>O=C1NC2=CC3=C(C=CC=C3)C3=C2C1=CC1=C3OCO1</a:t>
            </a:r>
          </a:p>
          <a:p>
            <a:r>
              <a:rPr lang="en-US" dirty="0"/>
              <a:t>Cc1c2ccccc2c(</a:t>
            </a:r>
            <a:r>
              <a:rPr lang="en-US" dirty="0" err="1"/>
              <a:t>CCl</a:t>
            </a:r>
            <a:r>
              <a:rPr lang="en-US" dirty="0"/>
              <a:t>)c2ccccc12</a:t>
            </a:r>
          </a:p>
          <a:p>
            <a:r>
              <a:rPr lang="en-US" dirty="0"/>
              <a:t>O(C(C)=O)CC</a:t>
            </a:r>
          </a:p>
          <a:p>
            <a:r>
              <a:rPr lang="en-US" dirty="0"/>
              <a:t>CC1=CC(=CC=C1N(=O)=O)N(=O)=O</a:t>
            </a:r>
          </a:p>
        </p:txBody>
      </p:sp>
      <p:sp>
        <p:nvSpPr>
          <p:cNvPr id="198667" name="Text Box 11"/>
          <p:cNvSpPr txBox="1">
            <a:spLocks noChangeArrowheads="1"/>
          </p:cNvSpPr>
          <p:nvPr/>
        </p:nvSpPr>
        <p:spPr bwMode="auto">
          <a:xfrm>
            <a:off x="6256337" y="2322512"/>
            <a:ext cx="3162300" cy="57943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en-US" sz="3200"/>
              <a:t>Any duplicates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0" name="Rectangle 6"/>
          <p:cNvSpPr>
            <a:spLocks noChangeArrowheads="1"/>
          </p:cNvSpPr>
          <p:nvPr/>
        </p:nvSpPr>
        <p:spPr bwMode="auto">
          <a:xfrm>
            <a:off x="1295400" y="16933"/>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SMILES and duplicates</a:t>
            </a:r>
            <a:endParaRPr lang="fr-FR" sz="2800" b="1" dirty="0">
              <a:solidFill>
                <a:schemeClr val="accent1">
                  <a:lumMod val="50000"/>
                </a:schemeClr>
              </a:solidFill>
            </a:endParaRPr>
          </a:p>
        </p:txBody>
      </p:sp>
      <p:sp>
        <p:nvSpPr>
          <p:cNvPr id="200711" name="Text Box 7"/>
          <p:cNvSpPr txBox="1">
            <a:spLocks noChangeArrowheads="1"/>
          </p:cNvSpPr>
          <p:nvPr/>
        </p:nvSpPr>
        <p:spPr bwMode="auto">
          <a:xfrm>
            <a:off x="1524000" y="582427"/>
            <a:ext cx="6586538" cy="1107996"/>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r>
              <a:rPr lang="en-US" sz="2200" dirty="0"/>
              <a:t>A current practice consists of identifying duplicates from SMILES strings, which is correct if and only if the latter are </a:t>
            </a:r>
            <a:r>
              <a:rPr lang="en-US" sz="2200" b="1" dirty="0"/>
              <a:t>canonical SMILES</a:t>
            </a:r>
            <a:r>
              <a:rPr lang="en-US" sz="2200" dirty="0"/>
              <a:t>.</a:t>
            </a:r>
          </a:p>
        </p:txBody>
      </p:sp>
      <p:sp>
        <p:nvSpPr>
          <p:cNvPr id="200712" name="Rectangle 8"/>
          <p:cNvSpPr>
            <a:spLocks noChangeArrowheads="1"/>
          </p:cNvSpPr>
          <p:nvPr/>
        </p:nvSpPr>
        <p:spPr bwMode="auto">
          <a:xfrm>
            <a:off x="1295400" y="1881188"/>
            <a:ext cx="7053263" cy="47609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r>
              <a:rPr lang="en-US" dirty="0"/>
              <a:t>CC(C)(C)C1=CC(=O)C=CC1=O</a:t>
            </a:r>
          </a:p>
          <a:p>
            <a:r>
              <a:rPr lang="en-US" dirty="0"/>
              <a:t>CCCCON(OC(C)=O)C(=O)C1=CC=C(Br)C=C1</a:t>
            </a:r>
          </a:p>
          <a:p>
            <a:r>
              <a:rPr lang="en-US" dirty="0"/>
              <a:t>O=C(OCC)C</a:t>
            </a:r>
          </a:p>
          <a:p>
            <a:r>
              <a:rPr lang="en-US" dirty="0"/>
              <a:t>CCCC[C@H](CC)C(O)=O</a:t>
            </a:r>
          </a:p>
          <a:p>
            <a:r>
              <a:rPr lang="en-US" dirty="0"/>
              <a:t>CN(C)CCOC(=O)C(C)=C</a:t>
            </a:r>
          </a:p>
          <a:p>
            <a:r>
              <a:rPr lang="en-US" dirty="0"/>
              <a:t>CN(N=O)C1=CC=NC=C1</a:t>
            </a:r>
          </a:p>
          <a:p>
            <a:r>
              <a:rPr lang="en-US" dirty="0"/>
              <a:t>CCCNC1=C2C=CC=CC2=NS1</a:t>
            </a:r>
          </a:p>
          <a:p>
            <a:r>
              <a:rPr lang="en-US" dirty="0"/>
              <a:t>FC1=CC=C(CN2C3C2C2=CC=CC=C2C2=CC=CC=C32)C=C1</a:t>
            </a:r>
          </a:p>
          <a:p>
            <a:r>
              <a:rPr lang="en-US" dirty="0"/>
              <a:t>COC1=CC=C2C=C(C=CC2=C1)C(C)C(O)=O</a:t>
            </a:r>
          </a:p>
          <a:p>
            <a:r>
              <a:rPr lang="en-US" dirty="0"/>
              <a:t>CC[C@@H](C)ON=O</a:t>
            </a:r>
          </a:p>
          <a:p>
            <a:r>
              <a:rPr lang="en-US" dirty="0"/>
              <a:t>C(=O)(OCC)C</a:t>
            </a:r>
          </a:p>
          <a:p>
            <a:r>
              <a:rPr lang="en-US" dirty="0"/>
              <a:t>CCOC1=CC=CC=C1OCC1CNCCO1</a:t>
            </a:r>
          </a:p>
          <a:p>
            <a:r>
              <a:rPr lang="en-US" dirty="0"/>
              <a:t>[H]O[N+](=O)OCCN(C)N(O)O</a:t>
            </a:r>
          </a:p>
          <a:p>
            <a:r>
              <a:rPr lang="en-US" dirty="0"/>
              <a:t>O=C1NC2=CC3=C(C=CC=C3)C3=C2C1=CC1=C3OCO1</a:t>
            </a:r>
          </a:p>
          <a:p>
            <a:r>
              <a:rPr lang="en-US" dirty="0"/>
              <a:t>Cc1c2ccccc2c(</a:t>
            </a:r>
            <a:r>
              <a:rPr lang="en-US" dirty="0" err="1"/>
              <a:t>CCl</a:t>
            </a:r>
            <a:r>
              <a:rPr lang="en-US" dirty="0"/>
              <a:t>)c2ccccc12</a:t>
            </a:r>
          </a:p>
          <a:p>
            <a:r>
              <a:rPr lang="en-US" dirty="0"/>
              <a:t>O(C(C)=O)CC</a:t>
            </a:r>
          </a:p>
          <a:p>
            <a:r>
              <a:rPr lang="en-US" dirty="0"/>
              <a:t>CC1=CC(=CC=C1N(=O)=O)N(=O)=O</a:t>
            </a:r>
          </a:p>
        </p:txBody>
      </p:sp>
      <p:sp>
        <p:nvSpPr>
          <p:cNvPr id="200713" name="Text Box 9"/>
          <p:cNvSpPr txBox="1">
            <a:spLocks noChangeArrowheads="1"/>
          </p:cNvSpPr>
          <p:nvPr/>
        </p:nvSpPr>
        <p:spPr bwMode="auto">
          <a:xfrm>
            <a:off x="7467600" y="2362200"/>
            <a:ext cx="3281668" cy="255454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en-US" sz="3200" dirty="0"/>
              <a:t>Same compound</a:t>
            </a:r>
          </a:p>
          <a:p>
            <a:r>
              <a:rPr lang="en-US" sz="3200" dirty="0"/>
              <a:t>Ethyl acetate</a:t>
            </a:r>
          </a:p>
          <a:p>
            <a:endParaRPr lang="en-US" sz="3200" dirty="0"/>
          </a:p>
          <a:p>
            <a:endParaRPr lang="en-US" sz="3200" dirty="0"/>
          </a:p>
          <a:p>
            <a:r>
              <a:rPr lang="en-US" sz="3200" dirty="0"/>
              <a:t>CCOC(C)=O</a:t>
            </a:r>
          </a:p>
        </p:txBody>
      </p:sp>
      <p:sp>
        <p:nvSpPr>
          <p:cNvPr id="200714" name="Line 10"/>
          <p:cNvSpPr>
            <a:spLocks noChangeShapeType="1"/>
          </p:cNvSpPr>
          <p:nvPr/>
        </p:nvSpPr>
        <p:spPr bwMode="auto">
          <a:xfrm>
            <a:off x="8686800" y="3429000"/>
            <a:ext cx="0" cy="750888"/>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2" name="Rectangle 1">
            <a:extLst>
              <a:ext uri="{FF2B5EF4-FFF2-40B4-BE49-F238E27FC236}">
                <a16:creationId xmlns:a16="http://schemas.microsoft.com/office/drawing/2014/main" id="{A2AFF122-0769-E164-084A-2C3E73085CA0}"/>
              </a:ext>
            </a:extLst>
          </p:cNvPr>
          <p:cNvSpPr/>
          <p:nvPr/>
        </p:nvSpPr>
        <p:spPr>
          <a:xfrm>
            <a:off x="1371600" y="2438400"/>
            <a:ext cx="1524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ABB6733-24B7-193F-8A5D-072D29A77B67}"/>
              </a:ext>
            </a:extLst>
          </p:cNvPr>
          <p:cNvSpPr/>
          <p:nvPr/>
        </p:nvSpPr>
        <p:spPr>
          <a:xfrm>
            <a:off x="1371600" y="4637346"/>
            <a:ext cx="1524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F99E13-1123-2AC1-79D4-6A01EEC55DE4}"/>
              </a:ext>
            </a:extLst>
          </p:cNvPr>
          <p:cNvSpPr/>
          <p:nvPr/>
        </p:nvSpPr>
        <p:spPr>
          <a:xfrm>
            <a:off x="1371600" y="6038503"/>
            <a:ext cx="1524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07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3" grpId="0"/>
      <p:bldP spid="200714" grpId="0" animBg="1"/>
      <p:bldP spid="2" grpId="0" animBg="1"/>
      <p:bldP spid="3"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6"/>
          <p:cNvSpPr>
            <a:spLocks noChangeArrowheads="1"/>
          </p:cNvSpPr>
          <p:nvPr/>
        </p:nvSpPr>
        <p:spPr bwMode="auto">
          <a:xfrm>
            <a:off x="762000" y="203729"/>
            <a:ext cx="91440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3 - Search for DUPLICATES (e.g., ISIDA-duplicates)</a:t>
            </a:r>
            <a:endParaRPr lang="fr-FR" sz="2800" b="1" dirty="0">
              <a:solidFill>
                <a:schemeClr val="accent1">
                  <a:lumMod val="50000"/>
                </a:schemeClr>
              </a:solidFill>
            </a:endParaRPr>
          </a:p>
        </p:txBody>
      </p:sp>
      <p:pic>
        <p:nvPicPr>
          <p:cNvPr id="153606" name="Picture 2"/>
          <p:cNvPicPr>
            <a:picLocks noChangeAspect="1" noChangeArrowheads="1"/>
          </p:cNvPicPr>
          <p:nvPr/>
        </p:nvPicPr>
        <p:blipFill>
          <a:blip r:embed="rId3" cstate="print"/>
          <a:srcRect/>
          <a:stretch>
            <a:fillRect/>
          </a:stretch>
        </p:blipFill>
        <p:spPr bwMode="auto">
          <a:xfrm>
            <a:off x="1674814" y="1393825"/>
            <a:ext cx="6784975" cy="5348288"/>
          </a:xfrm>
          <a:prstGeom prst="rect">
            <a:avLst/>
          </a:prstGeom>
          <a:noFill/>
          <a:ln w="9525">
            <a:noFill/>
            <a:miter lim="800000"/>
            <a:headEnd/>
            <a:tailEnd/>
          </a:ln>
        </p:spPr>
      </p:pic>
      <p:cxnSp>
        <p:nvCxnSpPr>
          <p:cNvPr id="12" name="Straight Arrow Connector 11"/>
          <p:cNvCxnSpPr/>
          <p:nvPr/>
        </p:nvCxnSpPr>
        <p:spPr>
          <a:xfrm rot="10800000" flipV="1">
            <a:off x="4418014" y="4386263"/>
            <a:ext cx="4198937" cy="9763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534275" y="4378325"/>
            <a:ext cx="1111250" cy="10096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610" name="TextBox 15"/>
          <p:cNvSpPr txBox="1">
            <a:spLocks noChangeArrowheads="1"/>
          </p:cNvSpPr>
          <p:nvPr/>
        </p:nvSpPr>
        <p:spPr bwMode="auto">
          <a:xfrm>
            <a:off x="8574088" y="4159251"/>
            <a:ext cx="2070100" cy="1477963"/>
          </a:xfrm>
          <a:prstGeom prst="rect">
            <a:avLst/>
          </a:prstGeom>
          <a:noFill/>
          <a:ln w="9525">
            <a:noFill/>
            <a:miter lim="800000"/>
            <a:headEnd/>
            <a:tailEnd/>
          </a:ln>
        </p:spPr>
        <p:txBody>
          <a:bodyPr wrap="none">
            <a:spAutoFit/>
          </a:bodyPr>
          <a:lstStyle/>
          <a:p>
            <a:pPr algn="ctr"/>
            <a:r>
              <a:rPr lang="en-US"/>
              <a:t>Instant recognition</a:t>
            </a:r>
          </a:p>
          <a:p>
            <a:pPr algn="ctr"/>
            <a:r>
              <a:rPr lang="en-US"/>
              <a:t>of duplicates</a:t>
            </a:r>
          </a:p>
          <a:p>
            <a:pPr algn="ctr"/>
            <a:r>
              <a:rPr lang="en-US"/>
              <a:t> 38 and 1742</a:t>
            </a:r>
          </a:p>
          <a:p>
            <a:pPr algn="ctr"/>
            <a:r>
              <a:rPr lang="en-US" i="1"/>
              <a:t>(impossible to</a:t>
            </a:r>
          </a:p>
          <a:p>
            <a:pPr algn="ctr"/>
            <a:r>
              <a:rPr lang="en-US" i="1"/>
              <a:t>do it manually)</a:t>
            </a:r>
          </a:p>
        </p:txBody>
      </p:sp>
      <p:cxnSp>
        <p:nvCxnSpPr>
          <p:cNvPr id="17" name="Straight Arrow Connector 16"/>
          <p:cNvCxnSpPr/>
          <p:nvPr/>
        </p:nvCxnSpPr>
        <p:spPr>
          <a:xfrm rot="10800000">
            <a:off x="3167063" y="5487988"/>
            <a:ext cx="5511800" cy="10731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6143626" y="5453063"/>
            <a:ext cx="2517775" cy="10985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613" name="TextBox 21"/>
          <p:cNvSpPr txBox="1">
            <a:spLocks noChangeArrowheads="1"/>
          </p:cNvSpPr>
          <p:nvPr/>
        </p:nvSpPr>
        <p:spPr bwMode="auto">
          <a:xfrm>
            <a:off x="8483600" y="6178551"/>
            <a:ext cx="2185988" cy="646113"/>
          </a:xfrm>
          <a:prstGeom prst="rect">
            <a:avLst/>
          </a:prstGeom>
          <a:noFill/>
          <a:ln w="9525">
            <a:noFill/>
            <a:miter lim="800000"/>
            <a:headEnd/>
            <a:tailEnd/>
          </a:ln>
        </p:spPr>
        <p:txBody>
          <a:bodyPr wrap="none">
            <a:spAutoFit/>
          </a:bodyPr>
          <a:lstStyle/>
          <a:p>
            <a:pPr algn="just"/>
            <a:r>
              <a:rPr lang="en-US"/>
              <a:t>Modeled Properties</a:t>
            </a:r>
          </a:p>
          <a:p>
            <a:pPr algn="just"/>
            <a:r>
              <a:rPr lang="en-US"/>
              <a:t>of duplicates</a:t>
            </a:r>
          </a:p>
        </p:txBody>
      </p:sp>
      <p:sp>
        <p:nvSpPr>
          <p:cNvPr id="153614" name="TextBox 22"/>
          <p:cNvSpPr txBox="1">
            <a:spLocks noChangeArrowheads="1"/>
          </p:cNvSpPr>
          <p:nvPr/>
        </p:nvSpPr>
        <p:spPr bwMode="auto">
          <a:xfrm>
            <a:off x="7486650" y="2455863"/>
            <a:ext cx="3073400" cy="1465262"/>
          </a:xfrm>
          <a:prstGeom prst="rect">
            <a:avLst/>
          </a:prstGeom>
          <a:solidFill>
            <a:schemeClr val="tx1"/>
          </a:solidFill>
          <a:ln w="9525">
            <a:noFill/>
            <a:miter lim="800000"/>
            <a:headEnd/>
            <a:tailEnd/>
          </a:ln>
        </p:spPr>
        <p:txBody>
          <a:bodyPr>
            <a:spAutoFit/>
          </a:bodyPr>
          <a:lstStyle/>
          <a:p>
            <a:pPr algn="just"/>
            <a:r>
              <a:rPr lang="en-US"/>
              <a:t>Based on chemical descriptors as inputs, the program can take into account isomers (including stereochemistry)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3"/>
          <p:cNvPicPr>
            <a:picLocks noChangeAspect="1" noChangeArrowheads="1"/>
          </p:cNvPicPr>
          <p:nvPr/>
        </p:nvPicPr>
        <p:blipFill>
          <a:blip r:embed="rId2" cstate="print"/>
          <a:srcRect/>
          <a:stretch>
            <a:fillRect/>
          </a:stretch>
        </p:blipFill>
        <p:spPr bwMode="auto">
          <a:xfrm>
            <a:off x="1600200" y="1381125"/>
            <a:ext cx="6699250" cy="5476875"/>
          </a:xfrm>
          <a:prstGeom prst="rect">
            <a:avLst/>
          </a:prstGeom>
          <a:noFill/>
          <a:ln w="9525">
            <a:noFill/>
            <a:miter lim="800000"/>
            <a:headEnd/>
            <a:tailEnd/>
          </a:ln>
        </p:spPr>
      </p:pic>
      <p:sp>
        <p:nvSpPr>
          <p:cNvPr id="155651" name="Rectangle 17"/>
          <p:cNvSpPr>
            <a:spLocks noChangeArrowheads="1"/>
          </p:cNvSpPr>
          <p:nvPr/>
        </p:nvSpPr>
        <p:spPr bwMode="auto">
          <a:xfrm>
            <a:off x="8489951" y="1516063"/>
            <a:ext cx="2143125" cy="1323975"/>
          </a:xfrm>
          <a:prstGeom prst="rect">
            <a:avLst/>
          </a:prstGeom>
          <a:noFill/>
          <a:ln w="9525">
            <a:noFill/>
            <a:miter lim="800000"/>
            <a:headEnd/>
            <a:tailEnd/>
          </a:ln>
        </p:spPr>
        <p:txBody>
          <a:bodyPr>
            <a:spAutoFit/>
          </a:bodyPr>
          <a:lstStyle/>
          <a:p>
            <a:r>
              <a:rPr lang="en-US" sz="2000" b="1"/>
              <a:t>19 (1)  185 (1)</a:t>
            </a:r>
          </a:p>
          <a:p>
            <a:r>
              <a:rPr lang="en-US" sz="2000" b="1"/>
              <a:t>31 (1)  93 (0)</a:t>
            </a:r>
          </a:p>
          <a:p>
            <a:r>
              <a:rPr lang="en-US" sz="2000" b="1"/>
              <a:t>79 (1)  200 (0)</a:t>
            </a:r>
          </a:p>
          <a:p>
            <a:r>
              <a:rPr lang="en-US" sz="2000" b="1"/>
              <a:t>126 (1)  229 (1)</a:t>
            </a:r>
          </a:p>
        </p:txBody>
      </p:sp>
      <p:sp>
        <p:nvSpPr>
          <p:cNvPr id="155652" name="TextBox 18"/>
          <p:cNvSpPr txBox="1">
            <a:spLocks noChangeArrowheads="1"/>
          </p:cNvSpPr>
          <p:nvPr/>
        </p:nvSpPr>
        <p:spPr bwMode="auto">
          <a:xfrm>
            <a:off x="8660780" y="2951162"/>
            <a:ext cx="1572866" cy="1569660"/>
          </a:xfrm>
          <a:prstGeom prst="rect">
            <a:avLst/>
          </a:prstGeom>
          <a:noFill/>
          <a:ln w="9525">
            <a:noFill/>
            <a:miter lim="800000"/>
            <a:headEnd/>
            <a:tailEnd/>
          </a:ln>
        </p:spPr>
        <p:txBody>
          <a:bodyPr wrap="none">
            <a:spAutoFit/>
          </a:bodyPr>
          <a:lstStyle/>
          <a:p>
            <a:pPr algn="ctr"/>
            <a:r>
              <a:rPr lang="en-US" sz="2400"/>
              <a:t>4 pairs of</a:t>
            </a:r>
          </a:p>
          <a:p>
            <a:pPr algn="ctr"/>
            <a:r>
              <a:rPr lang="en-US" sz="2400"/>
              <a:t>duplicates</a:t>
            </a:r>
          </a:p>
          <a:p>
            <a:pPr algn="ctr"/>
            <a:r>
              <a:rPr lang="en-US" sz="2400"/>
              <a:t>are</a:t>
            </a:r>
          </a:p>
          <a:p>
            <a:pPr algn="ctr"/>
            <a:r>
              <a:rPr lang="en-US" sz="2400"/>
              <a:t>Identified.</a:t>
            </a:r>
          </a:p>
        </p:txBody>
      </p:sp>
      <p:sp>
        <p:nvSpPr>
          <p:cNvPr id="2" name="Rectangle 6">
            <a:extLst>
              <a:ext uri="{FF2B5EF4-FFF2-40B4-BE49-F238E27FC236}">
                <a16:creationId xmlns:a16="http://schemas.microsoft.com/office/drawing/2014/main" id="{3B37F204-DD07-3600-2E69-E5996FB39A47}"/>
              </a:ext>
            </a:extLst>
          </p:cNvPr>
          <p:cNvSpPr>
            <a:spLocks noChangeArrowheads="1"/>
          </p:cNvSpPr>
          <p:nvPr/>
        </p:nvSpPr>
        <p:spPr bwMode="auto">
          <a:xfrm>
            <a:off x="228600" y="203729"/>
            <a:ext cx="9677400" cy="627063"/>
          </a:xfrm>
          <a:prstGeom prst="rect">
            <a:avLst/>
          </a:prstGeom>
          <a:noFill/>
          <a:ln w="9525">
            <a:noFill/>
            <a:miter lim="800000"/>
            <a:headEnd/>
            <a:tailEnd/>
          </a:ln>
        </p:spPr>
        <p:txBody>
          <a:bodyPr/>
          <a:lstStyle/>
          <a:p>
            <a:pPr marL="342900" indent="-342900">
              <a:spcBef>
                <a:spcPct val="20000"/>
              </a:spcBef>
            </a:pPr>
            <a:r>
              <a:rPr lang="en-US" sz="2800" b="1" dirty="0">
                <a:solidFill>
                  <a:schemeClr val="accent1">
                    <a:lumMod val="50000"/>
                  </a:schemeClr>
                </a:solidFill>
              </a:rPr>
              <a:t>STEP 3 - Search for DUPLICATES (e.g., ISIDA-duplicates)</a:t>
            </a:r>
            <a:endParaRPr lang="fr-FR" sz="2800" b="1" dirty="0">
              <a:solidFill>
                <a:schemeClr val="accent1">
                  <a:lumMod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924800" y="3092939"/>
            <a:ext cx="2362200" cy="3501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62">
              <a:solidFill>
                <a:schemeClr val="tx1"/>
              </a:solidFill>
            </a:endParaRPr>
          </a:p>
        </p:txBody>
      </p:sp>
      <p:pic>
        <p:nvPicPr>
          <p:cNvPr id="24578" name="Picture 10"/>
          <p:cNvPicPr>
            <a:picLocks noChangeAspect="1"/>
          </p:cNvPicPr>
          <p:nvPr/>
        </p:nvPicPr>
        <p:blipFill>
          <a:blip r:embed="rId2" cstate="print"/>
          <a:srcRect l="24725" t="27100" r="25990" b="23737"/>
          <a:stretch>
            <a:fillRect/>
          </a:stretch>
        </p:blipFill>
        <p:spPr bwMode="auto">
          <a:xfrm>
            <a:off x="7924802" y="3444635"/>
            <a:ext cx="1092200" cy="819150"/>
          </a:xfrm>
          <a:prstGeom prst="rect">
            <a:avLst/>
          </a:prstGeom>
          <a:noFill/>
          <a:ln w="9525">
            <a:noFill/>
            <a:miter lim="800000"/>
            <a:headEnd/>
            <a:tailEnd/>
          </a:ln>
        </p:spPr>
      </p:pic>
      <p:sp>
        <p:nvSpPr>
          <p:cNvPr id="2" name="Title 1"/>
          <p:cNvSpPr>
            <a:spLocks noGrp="1"/>
          </p:cNvSpPr>
          <p:nvPr>
            <p:ph type="title"/>
          </p:nvPr>
        </p:nvSpPr>
        <p:spPr>
          <a:xfrm>
            <a:off x="685800" y="124534"/>
            <a:ext cx="9143999" cy="520212"/>
          </a:xfrm>
        </p:spPr>
        <p:txBody>
          <a:bodyPr>
            <a:normAutofit fontScale="90000"/>
          </a:bodyPr>
          <a:lstStyle/>
          <a:p>
            <a:pPr algn="l">
              <a:defRPr/>
            </a:pPr>
            <a:r>
              <a:rPr lang="en-US" sz="3323" b="1" dirty="0">
                <a:latin typeface="Arial" pitchFamily="34" charset="0"/>
                <a:cs typeface="Arial" pitchFamily="34" charset="0"/>
              </a:rPr>
              <a:t>Neighborhood Analysis for Duplicates</a:t>
            </a:r>
            <a:endParaRPr lang="he-IL" sz="2492" b="1" dirty="0"/>
          </a:p>
        </p:txBody>
      </p:sp>
      <p:graphicFrame>
        <p:nvGraphicFramePr>
          <p:cNvPr id="14" name="Content Placeholder 3"/>
          <p:cNvGraphicFramePr>
            <a:graphicFrameLocks/>
          </p:cNvGraphicFramePr>
          <p:nvPr>
            <p:extLst>
              <p:ext uri="{D42A27DB-BD31-4B8C-83A1-F6EECF244321}">
                <p14:modId xmlns:p14="http://schemas.microsoft.com/office/powerpoint/2010/main" val="711830013"/>
              </p:ext>
            </p:extLst>
          </p:nvPr>
        </p:nvGraphicFramePr>
        <p:xfrm>
          <a:off x="1783333" y="3092941"/>
          <a:ext cx="5981132" cy="3516922"/>
        </p:xfrm>
        <a:graphic>
          <a:graphicData uri="http://schemas.openxmlformats.org/drawingml/2006/table">
            <a:tbl>
              <a:tblPr rtl="1" firstRow="1" bandRow="1">
                <a:tableStyleId>{5C22544A-7EE6-4342-B048-85BDC9FD1C3A}</a:tableStyleId>
              </a:tblPr>
              <a:tblGrid>
                <a:gridCol w="407623">
                  <a:extLst>
                    <a:ext uri="{9D8B030D-6E8A-4147-A177-3AD203B41FA5}">
                      <a16:colId xmlns:a16="http://schemas.microsoft.com/office/drawing/2014/main" val="20000"/>
                    </a:ext>
                  </a:extLst>
                </a:gridCol>
                <a:gridCol w="380257">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5766">
                  <a:extLst>
                    <a:ext uri="{9D8B030D-6E8A-4147-A177-3AD203B41FA5}">
                      <a16:colId xmlns:a16="http://schemas.microsoft.com/office/drawing/2014/main" val="20003"/>
                    </a:ext>
                  </a:extLst>
                </a:gridCol>
                <a:gridCol w="425874">
                  <a:extLst>
                    <a:ext uri="{9D8B030D-6E8A-4147-A177-3AD203B41FA5}">
                      <a16:colId xmlns:a16="http://schemas.microsoft.com/office/drawing/2014/main" val="20004"/>
                    </a:ext>
                  </a:extLst>
                </a:gridCol>
                <a:gridCol w="883600">
                  <a:extLst>
                    <a:ext uri="{9D8B030D-6E8A-4147-A177-3AD203B41FA5}">
                      <a16:colId xmlns:a16="http://schemas.microsoft.com/office/drawing/2014/main" val="20005"/>
                    </a:ext>
                  </a:extLst>
                </a:gridCol>
                <a:gridCol w="786378">
                  <a:extLst>
                    <a:ext uri="{9D8B030D-6E8A-4147-A177-3AD203B41FA5}">
                      <a16:colId xmlns:a16="http://schemas.microsoft.com/office/drawing/2014/main" val="20006"/>
                    </a:ext>
                  </a:extLst>
                </a:gridCol>
                <a:gridCol w="803137">
                  <a:extLst>
                    <a:ext uri="{9D8B030D-6E8A-4147-A177-3AD203B41FA5}">
                      <a16:colId xmlns:a16="http://schemas.microsoft.com/office/drawing/2014/main" val="20007"/>
                    </a:ext>
                  </a:extLst>
                </a:gridCol>
                <a:gridCol w="1451297">
                  <a:extLst>
                    <a:ext uri="{9D8B030D-6E8A-4147-A177-3AD203B41FA5}">
                      <a16:colId xmlns:a16="http://schemas.microsoft.com/office/drawing/2014/main" val="20008"/>
                    </a:ext>
                  </a:extLst>
                </a:gridCol>
              </a:tblGrid>
              <a:tr h="532806">
                <a:tc>
                  <a:txBody>
                    <a:bodyPr/>
                    <a:lstStyle/>
                    <a:p>
                      <a:pPr algn="ctr" rtl="0" fontAlgn="b"/>
                      <a:r>
                        <a:rPr lang="en-US" sz="1000" b="1" i="0" u="none" strike="noStrike" dirty="0">
                          <a:solidFill>
                            <a:srgbClr val="FFFF00"/>
                          </a:solidFill>
                          <a:effectLst/>
                          <a:latin typeface="Arial"/>
                        </a:rPr>
                        <a:t>2C19</a:t>
                      </a:r>
                    </a:p>
                  </a:txBody>
                  <a:tcPr marL="9525" marR="9525" marT="8792" marB="0" anchor="ctr">
                    <a:solidFill>
                      <a:schemeClr val="tx1"/>
                    </a:solidFill>
                  </a:tcPr>
                </a:tc>
                <a:tc>
                  <a:txBody>
                    <a:bodyPr/>
                    <a:lstStyle/>
                    <a:p>
                      <a:pPr algn="ctr" rtl="0" fontAlgn="b"/>
                      <a:r>
                        <a:rPr lang="en-US" sz="1000" b="1" i="0" u="none" strike="noStrike" dirty="0">
                          <a:solidFill>
                            <a:srgbClr val="FFFF00"/>
                          </a:solidFill>
                          <a:effectLst/>
                          <a:latin typeface="Arial"/>
                        </a:rPr>
                        <a:t>2D6</a:t>
                      </a:r>
                    </a:p>
                  </a:txBody>
                  <a:tcPr marL="9525" marR="9525" marT="8792" marB="0" anchor="ctr">
                    <a:solidFill>
                      <a:schemeClr val="tx1"/>
                    </a:solidFill>
                  </a:tcPr>
                </a:tc>
                <a:tc>
                  <a:txBody>
                    <a:bodyPr/>
                    <a:lstStyle/>
                    <a:p>
                      <a:pPr algn="ctr" rtl="0" fontAlgn="b"/>
                      <a:r>
                        <a:rPr lang="en-US" sz="1000" b="1" i="0" u="none" strike="noStrike" dirty="0">
                          <a:solidFill>
                            <a:srgbClr val="FFFF00"/>
                          </a:solidFill>
                          <a:effectLst/>
                          <a:latin typeface="Arial"/>
                        </a:rPr>
                        <a:t>3A4</a:t>
                      </a:r>
                    </a:p>
                  </a:txBody>
                  <a:tcPr marL="9525" marR="9525" marT="8792" marB="0" anchor="ctr">
                    <a:solidFill>
                      <a:schemeClr val="tx1"/>
                    </a:solidFill>
                  </a:tcPr>
                </a:tc>
                <a:tc>
                  <a:txBody>
                    <a:bodyPr/>
                    <a:lstStyle/>
                    <a:p>
                      <a:pPr algn="ctr" rtl="0" fontAlgn="b"/>
                      <a:r>
                        <a:rPr lang="en-US" sz="1000" b="1" i="0" u="none" strike="noStrike" dirty="0">
                          <a:solidFill>
                            <a:srgbClr val="FFFF00"/>
                          </a:solidFill>
                          <a:effectLst/>
                          <a:latin typeface="Arial"/>
                        </a:rPr>
                        <a:t>1A2</a:t>
                      </a:r>
                    </a:p>
                  </a:txBody>
                  <a:tcPr marL="9525" marR="9525" marT="8792" marB="0" anchor="ctr">
                    <a:solidFill>
                      <a:schemeClr val="tx1"/>
                    </a:solidFill>
                  </a:tcPr>
                </a:tc>
                <a:tc>
                  <a:txBody>
                    <a:bodyPr/>
                    <a:lstStyle/>
                    <a:p>
                      <a:pPr algn="ctr" rtl="0" fontAlgn="b"/>
                      <a:r>
                        <a:rPr lang="en-US" sz="1000" b="1" i="0" u="none" strike="noStrike" dirty="0">
                          <a:solidFill>
                            <a:srgbClr val="FFFF00"/>
                          </a:solidFill>
                          <a:effectLst/>
                          <a:latin typeface="Arial"/>
                        </a:rPr>
                        <a:t>2C9</a:t>
                      </a:r>
                    </a:p>
                  </a:txBody>
                  <a:tcPr marL="9525" marR="9525" marT="8792" marB="0" anchor="ctr">
                    <a:solidFill>
                      <a:schemeClr val="tx1"/>
                    </a:solidFill>
                  </a:tcPr>
                </a:tc>
                <a:tc>
                  <a:txBody>
                    <a:bodyPr/>
                    <a:lstStyle/>
                    <a:p>
                      <a:pPr algn="ctr" rtl="0" fontAlgn="b"/>
                      <a:r>
                        <a:rPr lang="en-US" sz="1000" b="1" i="0" u="none" strike="noStrike" dirty="0">
                          <a:solidFill>
                            <a:srgbClr val="FFFF00"/>
                          </a:solidFill>
                          <a:effectLst/>
                          <a:latin typeface="Arial"/>
                        </a:rPr>
                        <a:t>Supplier</a:t>
                      </a:r>
                    </a:p>
                  </a:txBody>
                  <a:tcPr marL="9525" marR="9525" marT="8792" marB="0" anchor="ctr">
                    <a:solidFill>
                      <a:schemeClr val="tx1"/>
                    </a:solidFill>
                  </a:tcPr>
                </a:tc>
                <a:tc>
                  <a:txBody>
                    <a:bodyPr/>
                    <a:lstStyle/>
                    <a:p>
                      <a:pPr algn="ctr" rtl="0" fontAlgn="b"/>
                      <a:r>
                        <a:rPr lang="en-US" sz="1000" b="1" i="0" u="none" strike="noStrike" dirty="0">
                          <a:solidFill>
                            <a:srgbClr val="FFFF00"/>
                          </a:solidFill>
                          <a:effectLst/>
                          <a:latin typeface="Arial"/>
                        </a:rPr>
                        <a:t>SID</a:t>
                      </a:r>
                    </a:p>
                  </a:txBody>
                  <a:tcPr marL="9525" marR="9525" marT="8792" marB="0" anchor="ctr">
                    <a:solidFill>
                      <a:schemeClr val="tx1"/>
                    </a:solidFill>
                  </a:tcPr>
                </a:tc>
                <a:tc>
                  <a:txBody>
                    <a:bodyPr/>
                    <a:lstStyle/>
                    <a:p>
                      <a:pPr algn="ctr" rtl="0" fontAlgn="b"/>
                      <a:r>
                        <a:rPr lang="en-US" sz="1000" b="1" i="0" u="none" strike="noStrike" dirty="0" err="1">
                          <a:solidFill>
                            <a:srgbClr val="FFFF00"/>
                          </a:solidFill>
                          <a:effectLst/>
                          <a:latin typeface="Arial"/>
                        </a:rPr>
                        <a:t>Tanimoto</a:t>
                      </a:r>
                      <a:endParaRPr lang="en-US" sz="1000" b="1" i="0" u="none" strike="noStrike" dirty="0">
                        <a:solidFill>
                          <a:srgbClr val="FFFF00"/>
                        </a:solidFill>
                        <a:effectLst/>
                        <a:latin typeface="Arial"/>
                      </a:endParaRPr>
                    </a:p>
                    <a:p>
                      <a:pPr algn="ctr" rtl="0" fontAlgn="b"/>
                      <a:r>
                        <a:rPr lang="en-US" sz="1000" b="1" i="0" u="none" strike="noStrike" dirty="0">
                          <a:solidFill>
                            <a:srgbClr val="FFFF00"/>
                          </a:solidFill>
                          <a:effectLst/>
                          <a:latin typeface="Arial"/>
                        </a:rPr>
                        <a:t>Similarity</a:t>
                      </a:r>
                    </a:p>
                  </a:txBody>
                  <a:tcPr marL="9525" marR="9525" marT="8792" marB="0" anchor="ctr">
                    <a:solidFill>
                      <a:schemeClr val="tx1"/>
                    </a:solidFill>
                  </a:tcPr>
                </a:tc>
                <a:tc>
                  <a:txBody>
                    <a:bodyPr/>
                    <a:lstStyle/>
                    <a:p>
                      <a:pPr algn="ctr"/>
                      <a:r>
                        <a:rPr lang="en-US" sz="1500" b="1" dirty="0">
                          <a:solidFill>
                            <a:srgbClr val="FFFF00"/>
                          </a:solidFill>
                          <a:latin typeface="Arial" pitchFamily="34" charset="0"/>
                          <a:cs typeface="Arial" pitchFamily="34" charset="0"/>
                        </a:rPr>
                        <a:t>5 Nearest neighbors</a:t>
                      </a:r>
                      <a:endParaRPr lang="he-IL" sz="1500" b="1" dirty="0">
                        <a:solidFill>
                          <a:srgbClr val="FFFF00"/>
                        </a:solidFill>
                        <a:latin typeface="Arial" pitchFamily="34" charset="0"/>
                        <a:cs typeface="Arial" pitchFamily="34" charset="0"/>
                      </a:endParaRPr>
                    </a:p>
                  </a:txBody>
                  <a:tcPr marL="9525" marR="9525" marT="8792" marB="0" anchor="ctr">
                    <a:solidFill>
                      <a:schemeClr val="tx1"/>
                    </a:solidFill>
                  </a:tcPr>
                </a:tc>
                <a:extLst>
                  <a:ext uri="{0D108BD9-81ED-4DB2-BD59-A6C34878D82A}">
                    <a16:rowId xmlns:a16="http://schemas.microsoft.com/office/drawing/2014/main" val="10000"/>
                  </a:ext>
                </a:extLst>
              </a:tr>
              <a:tr h="516834">
                <a:tc>
                  <a:txBody>
                    <a:bodyPr/>
                    <a:lstStyle/>
                    <a:p>
                      <a:pPr algn="ctr" rtl="0" fontAlgn="b"/>
                      <a:r>
                        <a:rPr lang="he-IL" sz="1000" b="0" i="0" u="none" strike="noStrike" dirty="0">
                          <a:solidFill>
                            <a:srgbClr val="000000"/>
                          </a:solidFill>
                          <a:effectLst/>
                          <a:latin typeface="Arial"/>
                        </a:rPr>
                        <a:t>5.5-</a:t>
                      </a: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r>
                        <a:rPr lang="he-IL" sz="1000" b="1" i="0" u="none" strike="noStrike" dirty="0">
                          <a:solidFill>
                            <a:srgbClr val="000000"/>
                          </a:solidFill>
                          <a:effectLst/>
                          <a:latin typeface="Arial"/>
                        </a:rPr>
                        <a:t>4.5-</a:t>
                      </a: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endParaRPr lang="he-IL" sz="1000" b="0" i="0" u="none" strike="noStrike" dirty="0">
                        <a:solidFill>
                          <a:srgbClr val="000000"/>
                        </a:solidFill>
                        <a:effectLst/>
                        <a:latin typeface="Arial"/>
                      </a:endParaRPr>
                    </a:p>
                  </a:txBody>
                  <a:tcPr marL="9525" marR="9525" marT="8792"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err="1">
                          <a:solidFill>
                            <a:srgbClr val="000000"/>
                          </a:solidFill>
                          <a:effectLst/>
                          <a:latin typeface="Arial"/>
                        </a:rPr>
                        <a:t>Tocris</a:t>
                      </a:r>
                      <a:endParaRPr lang="en-US" sz="1000" b="0" i="0" u="none" strike="noStrike" dirty="0">
                        <a:solidFill>
                          <a:srgbClr val="000000"/>
                        </a:solidFill>
                        <a:effectLst/>
                        <a:latin typeface="Arial"/>
                      </a:endParaRPr>
                    </a:p>
                  </a:txBody>
                  <a:tcPr marL="9525" marR="9525" marT="8792" marB="0" anchor="ctr"/>
                </a:tc>
                <a:tc>
                  <a:txBody>
                    <a:bodyPr/>
                    <a:lstStyle/>
                    <a:p>
                      <a:pPr algn="ctr" rtl="0" fontAlgn="b"/>
                      <a:r>
                        <a:rPr lang="he-IL" sz="1000" b="0" i="0" u="none" strike="noStrike">
                          <a:solidFill>
                            <a:srgbClr val="000000"/>
                          </a:solidFill>
                          <a:effectLst/>
                          <a:latin typeface="Arial"/>
                        </a:rPr>
                        <a:t>11114071</a:t>
                      </a:r>
                    </a:p>
                  </a:txBody>
                  <a:tcPr marL="9525" marR="9525" marT="8792" marB="0" anchor="ctr"/>
                </a:tc>
                <a:tc>
                  <a:txBody>
                    <a:bodyPr/>
                    <a:lstStyle/>
                    <a:p>
                      <a:pPr algn="ctr" rtl="0" fontAlgn="b"/>
                      <a:r>
                        <a:rPr lang="he-IL" sz="1000" b="1" i="0" u="none" strike="noStrike" dirty="0">
                          <a:solidFill>
                            <a:srgbClr val="000000"/>
                          </a:solidFill>
                          <a:effectLst/>
                          <a:latin typeface="Arial"/>
                        </a:rPr>
                        <a:t>0.98</a:t>
                      </a:r>
                    </a:p>
                  </a:txBody>
                  <a:tcPr marL="9525" marR="9525" marT="8792" marB="0" anchor="ctr"/>
                </a:tc>
                <a:tc>
                  <a:txBody>
                    <a:bodyPr/>
                    <a:lstStyle/>
                    <a:p>
                      <a:pPr algn="ctr" rtl="0" fontAlgn="b"/>
                      <a:r>
                        <a:rPr lang="he-IL" sz="1000" b="0" i="0" u="none" strike="noStrike" dirty="0">
                          <a:solidFill>
                            <a:srgbClr val="000000"/>
                          </a:solidFill>
                          <a:effectLst/>
                          <a:latin typeface="Arial"/>
                        </a:rPr>
                        <a:t>6604862</a:t>
                      </a:r>
                    </a:p>
                  </a:txBody>
                  <a:tcPr marL="9525" marR="9525" marT="8792" marB="0" anchor="ctr"/>
                </a:tc>
                <a:extLst>
                  <a:ext uri="{0D108BD9-81ED-4DB2-BD59-A6C34878D82A}">
                    <a16:rowId xmlns:a16="http://schemas.microsoft.com/office/drawing/2014/main" val="10001"/>
                  </a:ext>
                </a:extLst>
              </a:tr>
              <a:tr h="519741">
                <a:tc>
                  <a:txBody>
                    <a:bodyPr/>
                    <a:lstStyle/>
                    <a:p>
                      <a:pPr algn="ctr" rtl="0" fontAlgn="b"/>
                      <a:endParaRPr lang="he-IL" sz="1000" b="0" i="0" u="none" strike="noStrike" dirty="0">
                        <a:solidFill>
                          <a:srgbClr val="000000"/>
                        </a:solidFill>
                        <a:effectLst/>
                        <a:latin typeface="Arial"/>
                      </a:endParaRP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r>
                        <a:rPr lang="he-IL" sz="1000" b="1" i="0" u="none" strike="noStrike" dirty="0">
                          <a:solidFill>
                            <a:srgbClr val="000000"/>
                          </a:solidFill>
                          <a:effectLst/>
                          <a:latin typeface="Arial"/>
                        </a:rPr>
                        <a:t>5.1-</a:t>
                      </a: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Sigma Aldrich</a:t>
                      </a:r>
                    </a:p>
                  </a:txBody>
                  <a:tcPr marL="9525" marR="9525" marT="8792" marB="0" anchor="ctr"/>
                </a:tc>
                <a:tc>
                  <a:txBody>
                    <a:bodyPr/>
                    <a:lstStyle/>
                    <a:p>
                      <a:pPr algn="ctr" rtl="0" fontAlgn="b"/>
                      <a:r>
                        <a:rPr lang="he-IL" sz="1000" b="0" i="0" u="none" strike="noStrike">
                          <a:solidFill>
                            <a:srgbClr val="000000"/>
                          </a:solidFill>
                          <a:effectLst/>
                          <a:latin typeface="Arial"/>
                        </a:rPr>
                        <a:t>11112029</a:t>
                      </a:r>
                    </a:p>
                  </a:txBody>
                  <a:tcPr marL="9525" marR="9525" marT="8792" marB="0" anchor="ctr"/>
                </a:tc>
                <a:tc>
                  <a:txBody>
                    <a:bodyPr/>
                    <a:lstStyle/>
                    <a:p>
                      <a:pPr algn="ctr" rtl="0" fontAlgn="b"/>
                      <a:r>
                        <a:rPr lang="he-IL" sz="1000" b="1" i="0" u="none" strike="noStrike" dirty="0">
                          <a:solidFill>
                            <a:srgbClr val="000000"/>
                          </a:solidFill>
                          <a:effectLst/>
                          <a:latin typeface="Arial"/>
                        </a:rPr>
                        <a:t>0.9</a:t>
                      </a:r>
                      <a:r>
                        <a:rPr lang="en-US" sz="1000" b="1" i="0" u="none" strike="noStrike" dirty="0">
                          <a:solidFill>
                            <a:srgbClr val="000000"/>
                          </a:solidFill>
                          <a:effectLst/>
                          <a:latin typeface="Arial"/>
                        </a:rPr>
                        <a:t>8</a:t>
                      </a:r>
                      <a:endParaRPr lang="he-IL" sz="1000" b="1" i="0" u="none" strike="noStrike" dirty="0">
                        <a:solidFill>
                          <a:srgbClr val="000000"/>
                        </a:solidFill>
                        <a:effectLst/>
                        <a:latin typeface="Arial"/>
                      </a:endParaRPr>
                    </a:p>
                  </a:txBody>
                  <a:tcPr marL="9525" marR="9525" marT="8792" marB="0" anchor="ctr"/>
                </a:tc>
                <a:tc>
                  <a:txBody>
                    <a:bodyPr/>
                    <a:lstStyle/>
                    <a:p>
                      <a:pPr algn="ctr" rtl="0" fontAlgn="b"/>
                      <a:r>
                        <a:rPr lang="he-IL" sz="1000" b="0" i="0" u="none" strike="noStrike" dirty="0">
                          <a:solidFill>
                            <a:srgbClr val="000000"/>
                          </a:solidFill>
                          <a:effectLst/>
                          <a:latin typeface="Arial"/>
                        </a:rPr>
                        <a:t>6604106</a:t>
                      </a:r>
                    </a:p>
                  </a:txBody>
                  <a:tcPr marL="9525" marR="9525" marT="8792" marB="0" anchor="ctr"/>
                </a:tc>
                <a:extLst>
                  <a:ext uri="{0D108BD9-81ED-4DB2-BD59-A6C34878D82A}">
                    <a16:rowId xmlns:a16="http://schemas.microsoft.com/office/drawing/2014/main" val="10002"/>
                  </a:ext>
                </a:extLst>
              </a:tr>
              <a:tr h="555691">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endParaRPr lang="he-IL" sz="1000" b="0" i="0" u="none" strike="noStrike" dirty="0">
                        <a:solidFill>
                          <a:srgbClr val="000000"/>
                        </a:solidFill>
                        <a:effectLst/>
                        <a:latin typeface="Arial"/>
                      </a:endParaRPr>
                    </a:p>
                  </a:txBody>
                  <a:tcPr marL="9525" marR="9525" marT="8792" marB="0" anchor="ctr"/>
                </a:tc>
                <a:tc>
                  <a:txBody>
                    <a:bodyPr/>
                    <a:lstStyle/>
                    <a:p>
                      <a:pPr algn="ctr" rtl="0" fontAlgn="b"/>
                      <a:endParaRPr lang="he-IL" sz="1000" b="1" i="0" u="none" strike="noStrike" dirty="0">
                        <a:solidFill>
                          <a:srgbClr val="000000"/>
                        </a:solidFill>
                        <a:effectLst/>
                        <a:latin typeface="Arial"/>
                      </a:endParaRP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err="1">
                          <a:solidFill>
                            <a:srgbClr val="000000"/>
                          </a:solidFill>
                          <a:effectLst/>
                          <a:latin typeface="Arial"/>
                        </a:rPr>
                        <a:t>Tocris</a:t>
                      </a:r>
                      <a:endParaRPr lang="en-US" sz="1000" b="0" i="0" u="none" strike="noStrike" dirty="0">
                        <a:solidFill>
                          <a:srgbClr val="000000"/>
                        </a:solidFill>
                        <a:effectLst/>
                        <a:latin typeface="Arial"/>
                      </a:endParaRPr>
                    </a:p>
                  </a:txBody>
                  <a:tcPr marL="9525" marR="9525" marT="8792" marB="0" anchor="ctr"/>
                </a:tc>
                <a:tc>
                  <a:txBody>
                    <a:bodyPr/>
                    <a:lstStyle/>
                    <a:p>
                      <a:pPr algn="ctr" rtl="0" fontAlgn="b"/>
                      <a:r>
                        <a:rPr lang="he-IL" sz="1000" b="0" i="0" u="none" strike="noStrike">
                          <a:solidFill>
                            <a:srgbClr val="000000"/>
                          </a:solidFill>
                          <a:effectLst/>
                          <a:latin typeface="Arial"/>
                        </a:rPr>
                        <a:t>11114012</a:t>
                      </a:r>
                    </a:p>
                  </a:txBody>
                  <a:tcPr marL="9525" marR="9525" marT="8792" marB="0" anchor="ctr"/>
                </a:tc>
                <a:tc>
                  <a:txBody>
                    <a:bodyPr/>
                    <a:lstStyle/>
                    <a:p>
                      <a:pPr algn="ctr" rtl="0" fontAlgn="b"/>
                      <a:r>
                        <a:rPr lang="he-IL" sz="1000" b="1" i="0" u="none" strike="noStrike" dirty="0">
                          <a:solidFill>
                            <a:srgbClr val="000000"/>
                          </a:solidFill>
                          <a:effectLst/>
                          <a:latin typeface="Arial"/>
                        </a:rPr>
                        <a:t>0.9</a:t>
                      </a:r>
                      <a:r>
                        <a:rPr lang="en-US" sz="1000" b="1" i="0" u="none" strike="noStrike" dirty="0">
                          <a:solidFill>
                            <a:srgbClr val="000000"/>
                          </a:solidFill>
                          <a:effectLst/>
                          <a:latin typeface="Arial"/>
                        </a:rPr>
                        <a:t>8</a:t>
                      </a:r>
                      <a:endParaRPr lang="he-IL" sz="1000" b="1" i="0" u="none" strike="noStrike" dirty="0">
                        <a:solidFill>
                          <a:srgbClr val="000000"/>
                        </a:solidFill>
                        <a:effectLst/>
                        <a:latin typeface="Arial"/>
                      </a:endParaRPr>
                    </a:p>
                  </a:txBody>
                  <a:tcPr marL="9525" marR="9525" marT="8792" marB="0" anchor="ctr"/>
                </a:tc>
                <a:tc>
                  <a:txBody>
                    <a:bodyPr/>
                    <a:lstStyle/>
                    <a:p>
                      <a:pPr algn="ctr" rtl="0" fontAlgn="b"/>
                      <a:r>
                        <a:rPr lang="he-IL" sz="1000" b="0" i="0" u="none" strike="noStrike" dirty="0">
                          <a:solidFill>
                            <a:srgbClr val="000000"/>
                          </a:solidFill>
                          <a:effectLst/>
                          <a:latin typeface="Arial"/>
                        </a:rPr>
                        <a:t>6604846</a:t>
                      </a:r>
                    </a:p>
                  </a:txBody>
                  <a:tcPr marL="9525" marR="9525" marT="8792" marB="0" anchor="ctr"/>
                </a:tc>
                <a:extLst>
                  <a:ext uri="{0D108BD9-81ED-4DB2-BD59-A6C34878D82A}">
                    <a16:rowId xmlns:a16="http://schemas.microsoft.com/office/drawing/2014/main" val="10003"/>
                  </a:ext>
                </a:extLst>
              </a:tr>
              <a:tr h="802665">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r>
                        <a:rPr lang="he-IL" sz="1000" b="0" i="0" u="none" strike="noStrike" dirty="0">
                          <a:solidFill>
                            <a:srgbClr val="000000"/>
                          </a:solidFill>
                          <a:effectLst/>
                          <a:latin typeface="Arial"/>
                        </a:rPr>
                        <a:t>5.9-</a:t>
                      </a:r>
                    </a:p>
                  </a:txBody>
                  <a:tcPr marL="9525" marR="9525" marT="8792" marB="0" anchor="ctr"/>
                </a:tc>
                <a:tc>
                  <a:txBody>
                    <a:bodyPr/>
                    <a:lstStyle/>
                    <a:p>
                      <a:pPr algn="ctr" rtl="0" fontAlgn="b"/>
                      <a:r>
                        <a:rPr lang="he-IL" sz="1000" b="1" i="0" u="none" strike="noStrike" dirty="0">
                          <a:solidFill>
                            <a:srgbClr val="000000"/>
                          </a:solidFill>
                          <a:effectLst/>
                          <a:latin typeface="Arial"/>
                        </a:rPr>
                        <a:t>4.8-</a:t>
                      </a: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Sigma Aldrich</a:t>
                      </a:r>
                    </a:p>
                  </a:txBody>
                  <a:tcPr marL="9525" marR="9525" marT="8792" marB="0" anchor="ctr"/>
                </a:tc>
                <a:tc>
                  <a:txBody>
                    <a:bodyPr/>
                    <a:lstStyle/>
                    <a:p>
                      <a:pPr algn="ctr" rtl="0" fontAlgn="b"/>
                      <a:r>
                        <a:rPr lang="he-IL" sz="1000" b="0" i="0" u="none" strike="noStrike">
                          <a:solidFill>
                            <a:srgbClr val="000000"/>
                          </a:solidFill>
                          <a:effectLst/>
                          <a:latin typeface="Arial"/>
                        </a:rPr>
                        <a:t>11112054</a:t>
                      </a:r>
                    </a:p>
                  </a:txBody>
                  <a:tcPr marL="9525" marR="9525" marT="8792" marB="0" anchor="ctr"/>
                </a:tc>
                <a:tc>
                  <a:txBody>
                    <a:bodyPr/>
                    <a:lstStyle/>
                    <a:p>
                      <a:pPr algn="ctr" rtl="0" fontAlgn="b"/>
                      <a:r>
                        <a:rPr lang="he-IL" sz="1000" b="1" i="0" u="none" strike="noStrike" dirty="0">
                          <a:solidFill>
                            <a:srgbClr val="000000"/>
                          </a:solidFill>
                          <a:effectLst/>
                          <a:latin typeface="Arial"/>
                        </a:rPr>
                        <a:t>0.95</a:t>
                      </a:r>
                    </a:p>
                  </a:txBody>
                  <a:tcPr marL="9525" marR="9525" marT="8792" marB="0" anchor="ctr"/>
                </a:tc>
                <a:tc>
                  <a:txBody>
                    <a:bodyPr/>
                    <a:lstStyle/>
                    <a:p>
                      <a:pPr algn="ctr" rtl="0" fontAlgn="b"/>
                      <a:r>
                        <a:rPr lang="he-IL" sz="1000" b="0" i="0" u="none" strike="noStrike" dirty="0">
                          <a:solidFill>
                            <a:srgbClr val="000000"/>
                          </a:solidFill>
                          <a:effectLst/>
                          <a:latin typeface="Arial"/>
                        </a:rPr>
                        <a:t>6604136</a:t>
                      </a:r>
                    </a:p>
                  </a:txBody>
                  <a:tcPr marL="9525" marR="9525" marT="8792" marB="0" anchor="ctr"/>
                </a:tc>
                <a:extLst>
                  <a:ext uri="{0D108BD9-81ED-4DB2-BD59-A6C34878D82A}">
                    <a16:rowId xmlns:a16="http://schemas.microsoft.com/office/drawing/2014/main" val="10004"/>
                  </a:ext>
                </a:extLst>
              </a:tr>
              <a:tr h="589185">
                <a:tc>
                  <a:txBody>
                    <a:bodyPr/>
                    <a:lstStyle/>
                    <a:p>
                      <a:pPr algn="ctr" rtl="0" fontAlgn="b"/>
                      <a:endParaRPr lang="he-IL" sz="1000" b="0" i="0" u="none" strike="noStrike">
                        <a:solidFill>
                          <a:srgbClr val="000000"/>
                        </a:solidFill>
                        <a:effectLst/>
                        <a:latin typeface="Arial"/>
                      </a:endParaRPr>
                    </a:p>
                  </a:txBody>
                  <a:tcPr marL="9525" marR="9525" marT="8792" marB="0" anchor="ctr"/>
                </a:tc>
                <a:tc>
                  <a:txBody>
                    <a:bodyPr/>
                    <a:lstStyle/>
                    <a:p>
                      <a:pPr algn="ctr" rtl="0" fontAlgn="b"/>
                      <a:r>
                        <a:rPr lang="he-IL" sz="1000" b="0" i="0" u="none" strike="noStrike" dirty="0">
                          <a:solidFill>
                            <a:srgbClr val="000000"/>
                          </a:solidFill>
                          <a:effectLst/>
                          <a:latin typeface="Arial"/>
                        </a:rPr>
                        <a:t>4.5-</a:t>
                      </a:r>
                    </a:p>
                  </a:txBody>
                  <a:tcPr marL="9525" marR="9525" marT="8792" marB="0" anchor="ctr"/>
                </a:tc>
                <a:tc>
                  <a:txBody>
                    <a:bodyPr/>
                    <a:lstStyle/>
                    <a:p>
                      <a:pPr algn="ctr" rtl="0" fontAlgn="b"/>
                      <a:r>
                        <a:rPr lang="he-IL" sz="1000" b="1" i="0" u="none" strike="noStrike" dirty="0">
                          <a:solidFill>
                            <a:srgbClr val="000000"/>
                          </a:solidFill>
                          <a:effectLst/>
                          <a:latin typeface="Arial"/>
                        </a:rPr>
                        <a:t>4.7-</a:t>
                      </a:r>
                    </a:p>
                  </a:txBody>
                  <a:tcPr marL="9525" marR="9525" marT="8792" marB="0" anchor="ctr"/>
                </a:tc>
                <a:tc>
                  <a:txBody>
                    <a:bodyPr/>
                    <a:lstStyle/>
                    <a:p>
                      <a:pPr algn="ctr" rtl="0" fontAlgn="b"/>
                      <a:r>
                        <a:rPr lang="he-IL" sz="1000" b="0" i="0" u="none" strike="noStrike" dirty="0">
                          <a:solidFill>
                            <a:srgbClr val="000000"/>
                          </a:solidFill>
                          <a:effectLst/>
                          <a:latin typeface="Arial"/>
                        </a:rPr>
                        <a:t>4.4-</a:t>
                      </a:r>
                    </a:p>
                  </a:txBody>
                  <a:tcPr marL="9525" marR="9525" marT="8792" marB="0" anchor="ctr"/>
                </a:tc>
                <a:tc>
                  <a:txBody>
                    <a:bodyPr/>
                    <a:lstStyle/>
                    <a:p>
                      <a:pPr algn="ctr" rtl="0" fontAlgn="b"/>
                      <a:endParaRPr lang="he-IL" sz="1000" b="0" i="0" u="none" strike="noStrike" dirty="0">
                        <a:solidFill>
                          <a:srgbClr val="000000"/>
                        </a:solidFill>
                        <a:effectLst/>
                        <a:latin typeface="Arial"/>
                      </a:endParaRPr>
                    </a:p>
                  </a:txBody>
                  <a:tcPr marL="9525" marR="9525" marT="8792"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err="1">
                          <a:solidFill>
                            <a:srgbClr val="000000"/>
                          </a:solidFill>
                          <a:effectLst/>
                          <a:latin typeface="Arial"/>
                        </a:rPr>
                        <a:t>Tocris</a:t>
                      </a:r>
                      <a:endParaRPr lang="en-US" sz="1000" b="0" i="0" u="none" strike="noStrike" dirty="0">
                        <a:solidFill>
                          <a:srgbClr val="000000"/>
                        </a:solidFill>
                        <a:effectLst/>
                        <a:latin typeface="Arial"/>
                      </a:endParaRPr>
                    </a:p>
                  </a:txBody>
                  <a:tcPr marL="9525" marR="9525" marT="8792" marB="0" anchor="ctr"/>
                </a:tc>
                <a:tc>
                  <a:txBody>
                    <a:bodyPr/>
                    <a:lstStyle/>
                    <a:p>
                      <a:pPr algn="ctr" rtl="0" fontAlgn="b"/>
                      <a:r>
                        <a:rPr lang="he-IL" sz="1000" b="0" i="0" u="none" strike="noStrike" dirty="0">
                          <a:solidFill>
                            <a:srgbClr val="000000"/>
                          </a:solidFill>
                          <a:effectLst/>
                          <a:latin typeface="Arial"/>
                        </a:rPr>
                        <a:t>11113764</a:t>
                      </a:r>
                    </a:p>
                  </a:txBody>
                  <a:tcPr marL="9525" marR="9525" marT="8792" marB="0" anchor="ctr"/>
                </a:tc>
                <a:tc>
                  <a:txBody>
                    <a:bodyPr/>
                    <a:lstStyle/>
                    <a:p>
                      <a:pPr algn="ctr" rtl="0" fontAlgn="b"/>
                      <a:r>
                        <a:rPr lang="he-IL" sz="1000" b="1" i="0" u="none" strike="noStrike" dirty="0">
                          <a:solidFill>
                            <a:srgbClr val="000000"/>
                          </a:solidFill>
                          <a:effectLst/>
                          <a:latin typeface="Arial"/>
                        </a:rPr>
                        <a:t>0.95</a:t>
                      </a:r>
                    </a:p>
                  </a:txBody>
                  <a:tcPr marL="9525" marR="9525" marT="8792" marB="0" anchor="ctr"/>
                </a:tc>
                <a:tc>
                  <a:txBody>
                    <a:bodyPr/>
                    <a:lstStyle/>
                    <a:p>
                      <a:pPr algn="ctr" rtl="0" fontAlgn="b"/>
                      <a:r>
                        <a:rPr lang="he-IL" sz="1000" b="0" i="0" u="none" strike="noStrike" dirty="0">
                          <a:solidFill>
                            <a:srgbClr val="000000"/>
                          </a:solidFill>
                          <a:effectLst/>
                          <a:latin typeface="Arial"/>
                        </a:rPr>
                        <a:t>6604137</a:t>
                      </a:r>
                    </a:p>
                  </a:txBody>
                  <a:tcPr marL="9525" marR="9525" marT="8792" marB="0" anchor="ctr"/>
                </a:tc>
                <a:extLst>
                  <a:ext uri="{0D108BD9-81ED-4DB2-BD59-A6C34878D82A}">
                    <a16:rowId xmlns:a16="http://schemas.microsoft.com/office/drawing/2014/main" val="10005"/>
                  </a:ext>
                </a:extLst>
              </a:tr>
            </a:tbl>
          </a:graphicData>
        </a:graphic>
      </p:graphicFrame>
      <p:pic>
        <p:nvPicPr>
          <p:cNvPr id="24692" name="Picture 17"/>
          <p:cNvPicPr>
            <a:picLocks noChangeAspect="1"/>
          </p:cNvPicPr>
          <p:nvPr/>
        </p:nvPicPr>
        <p:blipFill>
          <a:blip r:embed="rId3" cstate="print"/>
          <a:srcRect l="7433" t="11026" r="34647" b="44424"/>
          <a:stretch>
            <a:fillRect/>
          </a:stretch>
        </p:blipFill>
        <p:spPr bwMode="auto">
          <a:xfrm>
            <a:off x="9067803" y="4077681"/>
            <a:ext cx="1152525" cy="665168"/>
          </a:xfrm>
          <a:prstGeom prst="rect">
            <a:avLst/>
          </a:prstGeom>
          <a:noFill/>
          <a:ln w="9525">
            <a:noFill/>
            <a:miter lim="800000"/>
            <a:headEnd/>
            <a:tailEnd/>
          </a:ln>
        </p:spPr>
      </p:pic>
      <p:pic>
        <p:nvPicPr>
          <p:cNvPr id="24694" name="Picture 19"/>
          <p:cNvPicPr>
            <a:picLocks noChangeAspect="1"/>
          </p:cNvPicPr>
          <p:nvPr/>
        </p:nvPicPr>
        <p:blipFill>
          <a:blip r:embed="rId4" cstate="print"/>
          <a:srcRect l="20934" t="27359" r="21567" b="26842"/>
          <a:stretch>
            <a:fillRect/>
          </a:stretch>
        </p:blipFill>
        <p:spPr bwMode="auto">
          <a:xfrm>
            <a:off x="7975603" y="4640389"/>
            <a:ext cx="1041400" cy="623144"/>
          </a:xfrm>
          <a:prstGeom prst="rect">
            <a:avLst/>
          </a:prstGeom>
          <a:noFill/>
          <a:ln w="9525">
            <a:noFill/>
            <a:miter lim="800000"/>
            <a:headEnd/>
            <a:tailEnd/>
          </a:ln>
        </p:spPr>
      </p:pic>
      <p:pic>
        <p:nvPicPr>
          <p:cNvPr id="24697" name="Picture 21"/>
          <p:cNvPicPr>
            <a:picLocks noChangeAspect="1"/>
          </p:cNvPicPr>
          <p:nvPr/>
        </p:nvPicPr>
        <p:blipFill>
          <a:blip r:embed="rId5" cstate="print"/>
          <a:srcRect l="39468" t="28651" r="11037" b="26323"/>
          <a:stretch>
            <a:fillRect/>
          </a:stretch>
        </p:blipFill>
        <p:spPr bwMode="auto">
          <a:xfrm>
            <a:off x="9177868" y="5265620"/>
            <a:ext cx="1066800" cy="728593"/>
          </a:xfrm>
          <a:prstGeom prst="rect">
            <a:avLst/>
          </a:prstGeom>
          <a:noFill/>
          <a:ln w="9525">
            <a:noFill/>
            <a:miter lim="800000"/>
            <a:headEnd/>
            <a:tailEnd/>
          </a:ln>
        </p:spPr>
      </p:pic>
      <p:pic>
        <p:nvPicPr>
          <p:cNvPr id="24698" name="Picture 23"/>
          <p:cNvPicPr>
            <a:picLocks noChangeAspect="1"/>
          </p:cNvPicPr>
          <p:nvPr/>
        </p:nvPicPr>
        <p:blipFill>
          <a:blip r:embed="rId6" cstate="print"/>
          <a:srcRect l="24513" t="28394" r="25148" b="26842"/>
          <a:stretch>
            <a:fillRect/>
          </a:stretch>
        </p:blipFill>
        <p:spPr bwMode="auto">
          <a:xfrm>
            <a:off x="7967133" y="5836137"/>
            <a:ext cx="1158039" cy="773723"/>
          </a:xfrm>
          <a:prstGeom prst="rect">
            <a:avLst/>
          </a:prstGeom>
          <a:noFill/>
          <a:ln w="9525">
            <a:noFill/>
            <a:miter lim="800000"/>
            <a:headEnd/>
            <a:tailEnd/>
          </a:ln>
        </p:spPr>
      </p:pic>
      <p:sp>
        <p:nvSpPr>
          <p:cNvPr id="20" name="Rectangle 19"/>
          <p:cNvSpPr/>
          <p:nvPr/>
        </p:nvSpPr>
        <p:spPr>
          <a:xfrm>
            <a:off x="1642532" y="834294"/>
            <a:ext cx="8839200" cy="348109"/>
          </a:xfrm>
          <a:prstGeom prst="rect">
            <a:avLst/>
          </a:prstGeom>
        </p:spPr>
        <p:txBody>
          <a:bodyPr wrap="square">
            <a:spAutoFit/>
          </a:bodyPr>
          <a:lstStyle/>
          <a:p>
            <a:r>
              <a:rPr lang="en-US" sz="1662" dirty="0">
                <a:latin typeface="Arial"/>
              </a:rPr>
              <a:t>17,000 compounds screened against five major CYP450 </a:t>
            </a:r>
            <a:r>
              <a:rPr lang="en-US" sz="1662" dirty="0" err="1">
                <a:latin typeface="Arial"/>
              </a:rPr>
              <a:t>isozymes</a:t>
            </a:r>
            <a:r>
              <a:rPr lang="en-US" sz="1662" dirty="0">
                <a:latin typeface="Arial"/>
              </a:rPr>
              <a:t>.</a:t>
            </a:r>
          </a:p>
        </p:txBody>
      </p:sp>
      <p:sp>
        <p:nvSpPr>
          <p:cNvPr id="21" name="Rectangle 4"/>
          <p:cNvSpPr>
            <a:spLocks noChangeArrowheads="1"/>
          </p:cNvSpPr>
          <p:nvPr/>
        </p:nvSpPr>
        <p:spPr bwMode="auto">
          <a:xfrm>
            <a:off x="8469350" y="873374"/>
            <a:ext cx="2073516" cy="291170"/>
          </a:xfrm>
          <a:prstGeom prst="rect">
            <a:avLst/>
          </a:prstGeom>
          <a:noFill/>
          <a:ln w="9525">
            <a:noFill/>
            <a:miter lim="800000"/>
            <a:headEnd/>
            <a:tailEnd/>
          </a:ln>
        </p:spPr>
        <p:txBody>
          <a:bodyPr wrap="none">
            <a:spAutoFit/>
          </a:bodyPr>
          <a:lstStyle/>
          <a:p>
            <a:r>
              <a:rPr lang="en-US" sz="1292" i="1" dirty="0">
                <a:latin typeface="Arial"/>
              </a:rPr>
              <a:t> JCIM, 2011, 51, 2474–81</a:t>
            </a:r>
          </a:p>
        </p:txBody>
      </p:sp>
      <p:grpSp>
        <p:nvGrpSpPr>
          <p:cNvPr id="3" name="Group 22"/>
          <p:cNvGrpSpPr/>
          <p:nvPr/>
        </p:nvGrpSpPr>
        <p:grpSpPr>
          <a:xfrm>
            <a:off x="1667935" y="1138664"/>
            <a:ext cx="8847667" cy="1977722"/>
            <a:chOff x="143932" y="947802"/>
            <a:chExt cx="8847667" cy="2142532"/>
          </a:xfrm>
        </p:grpSpPr>
        <p:graphicFrame>
          <p:nvGraphicFramePr>
            <p:cNvPr id="9" name="Content Placeholder 3"/>
            <p:cNvGraphicFramePr>
              <a:graphicFrameLocks/>
            </p:cNvGraphicFramePr>
            <p:nvPr/>
          </p:nvGraphicFramePr>
          <p:xfrm>
            <a:off x="237067" y="1439334"/>
            <a:ext cx="5993075" cy="1651000"/>
          </p:xfrm>
          <a:graphic>
            <a:graphicData uri="http://schemas.openxmlformats.org/drawingml/2006/table">
              <a:tbl>
                <a:tblPr rtl="1" firstRow="1" bandRow="1">
                  <a:tableStyleId>{5C22544A-7EE6-4342-B048-85BDC9FD1C3A}</a:tableStyleId>
                </a:tblPr>
                <a:tblGrid>
                  <a:gridCol w="388142">
                    <a:extLst>
                      <a:ext uri="{9D8B030D-6E8A-4147-A177-3AD203B41FA5}">
                        <a16:colId xmlns:a16="http://schemas.microsoft.com/office/drawing/2014/main" val="20000"/>
                      </a:ext>
                    </a:extLst>
                  </a:gridCol>
                  <a:gridCol w="389466">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72534">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1337882">
                    <a:extLst>
                      <a:ext uri="{9D8B030D-6E8A-4147-A177-3AD203B41FA5}">
                        <a16:colId xmlns:a16="http://schemas.microsoft.com/office/drawing/2014/main" val="20005"/>
                      </a:ext>
                    </a:extLst>
                  </a:gridCol>
                  <a:gridCol w="899171">
                    <a:extLst>
                      <a:ext uri="{9D8B030D-6E8A-4147-A177-3AD203B41FA5}">
                        <a16:colId xmlns:a16="http://schemas.microsoft.com/office/drawing/2014/main" val="20006"/>
                      </a:ext>
                    </a:extLst>
                  </a:gridCol>
                  <a:gridCol w="1716880">
                    <a:extLst>
                      <a:ext uri="{9D8B030D-6E8A-4147-A177-3AD203B41FA5}">
                        <a16:colId xmlns:a16="http://schemas.microsoft.com/office/drawing/2014/main" val="20007"/>
                      </a:ext>
                    </a:extLst>
                  </a:gridCol>
                </a:tblGrid>
                <a:tr h="508000">
                  <a:tc>
                    <a:txBody>
                      <a:bodyPr/>
                      <a:lstStyle/>
                      <a:p>
                        <a:pPr algn="ctr" rtl="0" fontAlgn="b"/>
                        <a:r>
                          <a:rPr lang="en-US" sz="1100" b="1" i="0" u="none" strike="noStrike" dirty="0">
                            <a:solidFill>
                              <a:srgbClr val="FFFF00"/>
                            </a:solidFill>
                            <a:effectLst/>
                            <a:latin typeface="Arial"/>
                          </a:rPr>
                          <a:t>2C19</a:t>
                        </a:r>
                      </a:p>
                    </a:txBody>
                    <a:tcPr marL="9525" marR="9525" marT="9525" marB="0" anchor="ctr">
                      <a:solidFill>
                        <a:schemeClr val="tx1"/>
                      </a:solidFill>
                    </a:tcPr>
                  </a:tc>
                  <a:tc>
                    <a:txBody>
                      <a:bodyPr/>
                      <a:lstStyle/>
                      <a:p>
                        <a:pPr algn="ctr" rtl="0" fontAlgn="b"/>
                        <a:r>
                          <a:rPr lang="en-US" sz="1100" b="1" i="0" u="none" strike="noStrike" dirty="0">
                            <a:solidFill>
                              <a:srgbClr val="FFFF00"/>
                            </a:solidFill>
                            <a:effectLst/>
                            <a:latin typeface="Arial"/>
                          </a:rPr>
                          <a:t>2D6</a:t>
                        </a:r>
                      </a:p>
                    </a:txBody>
                    <a:tcPr marL="9525" marR="9525" marT="9525" marB="0" anchor="ctr">
                      <a:solidFill>
                        <a:schemeClr val="tx1"/>
                      </a:solidFill>
                    </a:tcPr>
                  </a:tc>
                  <a:tc>
                    <a:txBody>
                      <a:bodyPr/>
                      <a:lstStyle/>
                      <a:p>
                        <a:pPr algn="ctr" rtl="0" fontAlgn="b"/>
                        <a:r>
                          <a:rPr lang="en-US" sz="1100" b="1" i="0" u="none" strike="noStrike" dirty="0">
                            <a:solidFill>
                              <a:srgbClr val="FFFF00"/>
                            </a:solidFill>
                            <a:effectLst/>
                            <a:latin typeface="Arial"/>
                          </a:rPr>
                          <a:t>3A4</a:t>
                        </a:r>
                      </a:p>
                    </a:txBody>
                    <a:tcPr marL="9525" marR="9525" marT="9525" marB="0" anchor="ctr">
                      <a:solidFill>
                        <a:schemeClr val="tx1"/>
                      </a:solidFill>
                    </a:tcPr>
                  </a:tc>
                  <a:tc>
                    <a:txBody>
                      <a:bodyPr/>
                      <a:lstStyle/>
                      <a:p>
                        <a:pPr algn="ctr" rtl="0" fontAlgn="b"/>
                        <a:r>
                          <a:rPr lang="en-US" sz="1100" b="1" i="0" u="none" strike="noStrike" dirty="0">
                            <a:solidFill>
                              <a:srgbClr val="FFFF00"/>
                            </a:solidFill>
                            <a:effectLst/>
                            <a:latin typeface="Arial"/>
                          </a:rPr>
                          <a:t>1A2</a:t>
                        </a:r>
                      </a:p>
                    </a:txBody>
                    <a:tcPr marL="9525" marR="9525" marT="9525" marB="0" anchor="ctr">
                      <a:solidFill>
                        <a:schemeClr val="tx1"/>
                      </a:solidFill>
                    </a:tcPr>
                  </a:tc>
                  <a:tc>
                    <a:txBody>
                      <a:bodyPr/>
                      <a:lstStyle/>
                      <a:p>
                        <a:pPr algn="ctr" rtl="0" fontAlgn="b"/>
                        <a:r>
                          <a:rPr lang="en-US" sz="1100" b="1" i="0" u="none" strike="noStrike" dirty="0">
                            <a:solidFill>
                              <a:srgbClr val="FFFF00"/>
                            </a:solidFill>
                            <a:effectLst/>
                            <a:latin typeface="Arial"/>
                          </a:rPr>
                          <a:t>2C9</a:t>
                        </a:r>
                      </a:p>
                    </a:txBody>
                    <a:tcPr marL="9525" marR="9525" marT="9525" marB="0" anchor="ctr">
                      <a:solidFill>
                        <a:schemeClr val="tx1"/>
                      </a:solidFill>
                    </a:tcPr>
                  </a:tc>
                  <a:tc>
                    <a:txBody>
                      <a:bodyPr/>
                      <a:lstStyle/>
                      <a:p>
                        <a:pPr algn="ctr" rtl="0" fontAlgn="b"/>
                        <a:r>
                          <a:rPr lang="en-US" sz="1100" b="1" i="0" u="none" strike="noStrike" dirty="0">
                            <a:solidFill>
                              <a:srgbClr val="FFFF00"/>
                            </a:solidFill>
                            <a:effectLst/>
                            <a:latin typeface="Arial"/>
                          </a:rPr>
                          <a:t>Supplier</a:t>
                        </a:r>
                      </a:p>
                    </a:txBody>
                    <a:tcPr marL="9525" marR="9525" marT="9525" marB="0" anchor="ctr">
                      <a:solidFill>
                        <a:schemeClr val="tx1"/>
                      </a:solidFill>
                    </a:tcPr>
                  </a:tc>
                  <a:tc>
                    <a:txBody>
                      <a:bodyPr/>
                      <a:lstStyle/>
                      <a:p>
                        <a:pPr algn="ctr" rtl="0" fontAlgn="b"/>
                        <a:r>
                          <a:rPr lang="en-US" sz="1100" b="1" i="0" u="none" strike="noStrike" dirty="0">
                            <a:solidFill>
                              <a:srgbClr val="FFFF00"/>
                            </a:solidFill>
                            <a:effectLst/>
                            <a:latin typeface="Arial"/>
                          </a:rPr>
                          <a:t>SID</a:t>
                        </a:r>
                      </a:p>
                    </a:txBody>
                    <a:tcPr marL="9525" marR="9525" marT="9525" marB="0" anchor="ctr">
                      <a:solidFill>
                        <a:schemeClr val="tx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dirty="0">
                            <a:solidFill>
                              <a:srgbClr val="FFFF00"/>
                            </a:solidFill>
                            <a:latin typeface="Arial" pitchFamily="34" charset="0"/>
                            <a:cs typeface="Arial" pitchFamily="34" charset="0"/>
                          </a:rPr>
                          <a:t>Tocris-0740</a:t>
                        </a:r>
                        <a:endParaRPr lang="he-IL" sz="1100" b="0" i="0" u="none" strike="noStrike" dirty="0">
                          <a:solidFill>
                            <a:srgbClr val="FFFF00"/>
                          </a:solidFill>
                          <a:effectLst/>
                          <a:latin typeface="Arial"/>
                        </a:endParaRPr>
                      </a:p>
                    </a:txBody>
                    <a:tcPr marL="9525" marR="9525" marT="9525" marB="0" anchor="ctr">
                      <a:solidFill>
                        <a:schemeClr val="tx1"/>
                      </a:solidFill>
                    </a:tcPr>
                  </a:tc>
                  <a:extLst>
                    <a:ext uri="{0D108BD9-81ED-4DB2-BD59-A6C34878D82A}">
                      <a16:rowId xmlns:a16="http://schemas.microsoft.com/office/drawing/2014/main" val="10000"/>
                    </a:ext>
                  </a:extLst>
                </a:tr>
                <a:tr h="508000">
                  <a:tc>
                    <a:txBody>
                      <a:bodyPr/>
                      <a:lstStyle/>
                      <a:p>
                        <a:pPr algn="ctr" rtl="0" fontAlgn="b"/>
                        <a:r>
                          <a:rPr lang="en-US" sz="1200" b="0" i="0" u="none" strike="noStrike" dirty="0">
                            <a:solidFill>
                              <a:srgbClr val="000000"/>
                            </a:solidFill>
                            <a:effectLst/>
                            <a:latin typeface="+mn-lt"/>
                          </a:rPr>
                          <a:t>-4.5</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en-US" sz="1200" b="0" i="0" u="none" strike="noStrike" dirty="0">
                            <a:solidFill>
                              <a:srgbClr val="000000"/>
                            </a:solidFill>
                            <a:effectLst/>
                            <a:latin typeface="+mn-lt"/>
                          </a:rPr>
                          <a:t>-6.2</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en-US" sz="1200" b="1" i="0" u="none" strike="noStrike" dirty="0">
                            <a:solidFill>
                              <a:srgbClr val="000000"/>
                            </a:solidFill>
                            <a:effectLst/>
                            <a:latin typeface="+mn-lt"/>
                          </a:rPr>
                          <a:t>-4.6</a:t>
                        </a:r>
                        <a:endParaRPr lang="he-IL" sz="1200" b="1" i="0" u="none" strike="noStrike" dirty="0">
                          <a:solidFill>
                            <a:srgbClr val="000000"/>
                          </a:solidFill>
                          <a:effectLst/>
                          <a:latin typeface="+mn-lt"/>
                        </a:endParaRPr>
                      </a:p>
                    </a:txBody>
                    <a:tcPr marL="9525" marR="9525" marT="9525" marB="0" anchor="ctr"/>
                  </a:tc>
                  <a:tc>
                    <a:txBody>
                      <a:bodyPr/>
                      <a:lstStyle/>
                      <a:p>
                        <a:pPr algn="ctr" rtl="0" fontAlgn="b"/>
                        <a:r>
                          <a:rPr lang="en-US" sz="1200" b="0" i="0" u="none" strike="noStrike" dirty="0">
                            <a:solidFill>
                              <a:srgbClr val="000000"/>
                            </a:solidFill>
                            <a:effectLst/>
                            <a:latin typeface="+mn-lt"/>
                          </a:rPr>
                          <a:t>-4.4</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en-US" sz="1200" b="0" i="0" u="none" strike="noStrike" dirty="0">
                            <a:solidFill>
                              <a:srgbClr val="000000"/>
                            </a:solidFill>
                            <a:effectLst/>
                            <a:latin typeface="+mn-lt"/>
                          </a:rPr>
                          <a:t>-4.6</a:t>
                        </a:r>
                        <a:endParaRPr lang="he-IL" sz="12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rgbClr val="000000"/>
                            </a:solidFill>
                            <a:effectLst/>
                            <a:latin typeface="+mn-lt"/>
                          </a:rPr>
                          <a:t>Tocris</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he-IL" sz="1200" b="0" i="0" u="none" strike="noStrike" dirty="0">
                            <a:solidFill>
                              <a:srgbClr val="000000"/>
                            </a:solidFill>
                            <a:effectLst/>
                            <a:latin typeface="+mn-lt"/>
                          </a:rPr>
                          <a:t>11113673</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CID_6603937</a:t>
                        </a:r>
                      </a:p>
                    </a:txBody>
                    <a:tcPr marL="9525" marR="9525" marT="9525" marB="0" anchor="ctr"/>
                  </a:tc>
                  <a:extLst>
                    <a:ext uri="{0D108BD9-81ED-4DB2-BD59-A6C34878D82A}">
                      <a16:rowId xmlns:a16="http://schemas.microsoft.com/office/drawing/2014/main" val="10001"/>
                    </a:ext>
                  </a:extLst>
                </a:tr>
                <a:tr h="508000">
                  <a:tc>
                    <a:txBody>
                      <a:bodyPr/>
                      <a:lstStyle/>
                      <a:p>
                        <a:pPr algn="ctr" rtl="0" fontAlgn="b"/>
                        <a:r>
                          <a:rPr lang="en-US" sz="1200" b="0" i="0" u="none" strike="noStrike" dirty="0">
                            <a:solidFill>
                              <a:srgbClr val="000000"/>
                            </a:solidFill>
                            <a:effectLst/>
                            <a:latin typeface="+mn-lt"/>
                          </a:rPr>
                          <a:t>-5</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he-IL" sz="1200" b="0" i="0" u="none" strike="noStrike" dirty="0">
                            <a:solidFill>
                              <a:srgbClr val="000000"/>
                            </a:solidFill>
                            <a:effectLst/>
                            <a:latin typeface="+mn-lt"/>
                          </a:rPr>
                          <a:t>-</a:t>
                        </a:r>
                        <a:r>
                          <a:rPr lang="en-US" sz="1200" b="0" i="0" u="none" strike="noStrike" dirty="0">
                            <a:solidFill>
                              <a:srgbClr val="000000"/>
                            </a:solidFill>
                            <a:effectLst/>
                            <a:latin typeface="+mn-lt"/>
                          </a:rPr>
                          <a:t>5.6</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en-US" sz="1200" b="1" i="0" u="none" strike="noStrike" dirty="0">
                            <a:solidFill>
                              <a:srgbClr val="000000"/>
                            </a:solidFill>
                            <a:effectLst/>
                            <a:latin typeface="+mn-lt"/>
                          </a:rPr>
                          <a:t>-8</a:t>
                        </a:r>
                        <a:endParaRPr lang="he-IL" sz="1200" b="1" i="0" u="none" strike="noStrike" dirty="0">
                          <a:solidFill>
                            <a:srgbClr val="000000"/>
                          </a:solidFill>
                          <a:effectLst/>
                          <a:latin typeface="+mn-lt"/>
                        </a:endParaRPr>
                      </a:p>
                    </a:txBody>
                    <a:tcPr marL="9525" marR="9525" marT="9525" marB="0" anchor="ctr"/>
                  </a:tc>
                  <a:tc>
                    <a:txBody>
                      <a:bodyPr/>
                      <a:lstStyle/>
                      <a:p>
                        <a:pPr algn="ctr" rtl="0" fontAlgn="b"/>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he-IL" sz="1200" b="0" i="0" u="none" strike="noStrike" dirty="0">
                            <a:solidFill>
                              <a:srgbClr val="000000"/>
                            </a:solidFill>
                            <a:effectLst/>
                            <a:latin typeface="+mn-lt"/>
                          </a:rPr>
                          <a:t>-</a:t>
                        </a:r>
                        <a:r>
                          <a:rPr lang="en-US" sz="1200" b="0" i="0" u="none" strike="noStrike" dirty="0">
                            <a:solidFill>
                              <a:srgbClr val="000000"/>
                            </a:solidFill>
                            <a:effectLst/>
                            <a:latin typeface="+mn-lt"/>
                          </a:rPr>
                          <a:t>4.4</a:t>
                        </a:r>
                        <a:endParaRPr lang="he-IL" sz="12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Sigma Aldrich</a:t>
                        </a:r>
                        <a:endParaRPr lang="he-IL" sz="1200" b="0" i="0" u="none" strike="noStrike" dirty="0">
                          <a:solidFill>
                            <a:srgbClr val="000000"/>
                          </a:solidFill>
                          <a:effectLst/>
                          <a:latin typeface="+mn-lt"/>
                        </a:endParaRPr>
                      </a:p>
                    </a:txBody>
                    <a:tcPr marL="9525" marR="9525" marT="9525" marB="0" anchor="ctr"/>
                  </a:tc>
                  <a:tc>
                    <a:txBody>
                      <a:bodyPr/>
                      <a:lstStyle/>
                      <a:p>
                        <a:pPr algn="ctr" rtl="0" fontAlgn="b"/>
                        <a:r>
                          <a:rPr lang="he-IL" sz="1200" b="0" i="0" u="none" strike="noStrike" dirty="0">
                            <a:solidFill>
                              <a:srgbClr val="000000"/>
                            </a:solidFill>
                            <a:effectLst/>
                            <a:latin typeface="+mn-lt"/>
                          </a:rPr>
                          <a:t>11111504</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CID_6603937</a:t>
                        </a:r>
                      </a:p>
                    </a:txBody>
                    <a:tcPr marL="9525" marR="9525" marT="9525" marB="0" anchor="ctr"/>
                  </a:tc>
                  <a:extLst>
                    <a:ext uri="{0D108BD9-81ED-4DB2-BD59-A6C34878D82A}">
                      <a16:rowId xmlns:a16="http://schemas.microsoft.com/office/drawing/2014/main" val="10002"/>
                    </a:ext>
                  </a:extLst>
                </a:tr>
              </a:tbl>
            </a:graphicData>
          </a:graphic>
        </p:graphicFrame>
        <p:pic>
          <p:nvPicPr>
            <p:cNvPr id="24690" name="Picture 4"/>
            <p:cNvPicPr>
              <a:picLocks noChangeAspect="1"/>
            </p:cNvPicPr>
            <p:nvPr/>
          </p:nvPicPr>
          <p:blipFill>
            <a:blip r:embed="rId7" cstate="print"/>
            <a:srcRect l="24937" t="27617" r="25568" b="26324"/>
            <a:stretch>
              <a:fillRect/>
            </a:stretch>
          </p:blipFill>
          <p:spPr bwMode="auto">
            <a:xfrm>
              <a:off x="6400800" y="1413935"/>
              <a:ext cx="2069282" cy="1566332"/>
            </a:xfrm>
            <a:prstGeom prst="rect">
              <a:avLst/>
            </a:prstGeom>
            <a:noFill/>
            <a:ln w="9525">
              <a:noFill/>
              <a:miter lim="800000"/>
              <a:headEnd/>
              <a:tailEnd/>
            </a:ln>
          </p:spPr>
        </p:pic>
        <p:sp>
          <p:nvSpPr>
            <p:cNvPr id="22" name="Rectangle 21"/>
            <p:cNvSpPr/>
            <p:nvPr/>
          </p:nvSpPr>
          <p:spPr>
            <a:xfrm>
              <a:off x="143932" y="947802"/>
              <a:ext cx="8847667" cy="377118"/>
            </a:xfrm>
            <a:prstGeom prst="rect">
              <a:avLst/>
            </a:prstGeom>
          </p:spPr>
          <p:txBody>
            <a:bodyPr wrap="square">
              <a:spAutoFit/>
            </a:bodyPr>
            <a:lstStyle/>
            <a:p>
              <a:r>
                <a:rPr lang="en-US" sz="1662" dirty="0">
                  <a:latin typeface="Arial" charset="0"/>
                </a:rPr>
                <a:t>1,280 pairs of duplicates couples were found (874 had different </a:t>
              </a:r>
              <a:r>
                <a:rPr lang="en-US" sz="1662" dirty="0" err="1">
                  <a:latin typeface="Arial" charset="0"/>
                </a:rPr>
                <a:t>bioprofiles</a:t>
              </a:r>
              <a:r>
                <a:rPr lang="en-US" sz="1662" dirty="0">
                  <a:latin typeface="Arial" charset="0"/>
                </a:rPr>
                <a:t>)</a:t>
              </a:r>
            </a:p>
          </p:txBody>
        </p:sp>
      </p:grpSp>
      <p:sp>
        <p:nvSpPr>
          <p:cNvPr id="26" name="Oval 25"/>
          <p:cNvSpPr/>
          <p:nvPr/>
        </p:nvSpPr>
        <p:spPr>
          <a:xfrm>
            <a:off x="6535738" y="2562471"/>
            <a:ext cx="457200" cy="42203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62">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6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6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3352800" y="9906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nvGraphicFramePr>
        <p:xfrm>
          <a:off x="3352800" y="404271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p:cNvSpPr txBox="1">
            <a:spLocks/>
          </p:cNvSpPr>
          <p:nvPr/>
        </p:nvSpPr>
        <p:spPr>
          <a:xfrm>
            <a:off x="533400" y="46681"/>
            <a:ext cx="9151938" cy="1143000"/>
          </a:xfrm>
          <a:prstGeom prst="rect">
            <a:avLst/>
          </a:prstGeom>
        </p:spPr>
        <p:txBody>
          <a:bodyPr/>
          <a:lstStyle/>
          <a:p>
            <a:pPr lvl="0" eaLnBrk="0" fontAlgn="base" hangingPunct="0">
              <a:spcBef>
                <a:spcPct val="0"/>
              </a:spcBef>
              <a:spcAft>
                <a:spcPct val="0"/>
              </a:spcAft>
            </a:pPr>
            <a:r>
              <a:rPr lang="en-US" sz="4000" kern="0" dirty="0">
                <a:solidFill>
                  <a:schemeClr val="accent1">
                    <a:lumMod val="50000"/>
                  </a:schemeClr>
                </a:solidFill>
                <a:latin typeface="+mj-lt"/>
                <a:ea typeface="+mj-ea"/>
                <a:cs typeface="+mj-cs"/>
              </a:rPr>
              <a:t>Problems with IC50 calculation</a:t>
            </a:r>
          </a:p>
        </p:txBody>
      </p:sp>
    </p:spTree>
    <p:extLst>
      <p:ext uri="{BB962C8B-B14F-4D97-AF65-F5344CB8AC3E}">
        <p14:creationId xmlns:p14="http://schemas.microsoft.com/office/powerpoint/2010/main" val="1820446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504"/>
            <a:ext cx="9010650" cy="1143000"/>
          </a:xfrm>
        </p:spPr>
        <p:txBody>
          <a:bodyPr>
            <a:noAutofit/>
          </a:bodyPr>
          <a:lstStyle/>
          <a:p>
            <a:pPr algn="l"/>
            <a:r>
              <a:rPr lang="en-US" sz="2800" dirty="0"/>
              <a:t>Unusual (and amazing!) data irreproducibility between data in a published paper and in </a:t>
            </a:r>
            <a:r>
              <a:rPr lang="en-US" sz="2800" dirty="0" err="1"/>
              <a:t>Pubchem</a:t>
            </a:r>
            <a:endParaRPr lang="en-US" sz="2800" dirty="0"/>
          </a:p>
        </p:txBody>
      </p:sp>
      <p:sp>
        <p:nvSpPr>
          <p:cNvPr id="4" name="Rectangle 1"/>
          <p:cNvSpPr>
            <a:spLocks noGrp="1" noChangeArrowheads="1"/>
          </p:cNvSpPr>
          <p:nvPr>
            <p:ph idx="1"/>
          </p:nvPr>
        </p:nvSpPr>
        <p:spPr bwMode="auto">
          <a:xfrm>
            <a:off x="1635292" y="2167406"/>
            <a:ext cx="930786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A lot of what you are  seeing in terms of </a:t>
            </a:r>
            <a:r>
              <a:rPr lang="en-US" altLang="en-US" sz="2000" u="sng" dirty="0">
                <a:solidFill>
                  <a:srgbClr val="1F497D"/>
                </a:solidFill>
                <a:latin typeface="Arial" panose="020B0604020202020204" pitchFamily="34" charset="0"/>
                <a:ea typeface="Calibri" panose="020F0502020204030204" pitchFamily="34" charset="0"/>
                <a:cs typeface="Times New Roman" panose="02020603050405020304" pitchFamily="18" charset="0"/>
              </a:rPr>
              <a:t>discrepancies</a:t>
            </a: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 is </a:t>
            </a:r>
            <a:r>
              <a:rPr lang="en-US" altLang="en-US" sz="2000" u="sng" dirty="0">
                <a:solidFill>
                  <a:srgbClr val="1F497D"/>
                </a:solidFill>
                <a:latin typeface="Arial" panose="020B0604020202020204" pitchFamily="34" charset="0"/>
                <a:ea typeface="Calibri" panose="020F0502020204030204" pitchFamily="34" charset="0"/>
                <a:cs typeface="Times New Roman" panose="02020603050405020304" pitchFamily="18" charset="0"/>
              </a:rPr>
              <a:t>human error</a:t>
            </a: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 Curve fits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were done to obtain the IC50 and efficacy values.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 </a:t>
            </a:r>
            <a:endParaRPr lang="en-US" altLang="en-US" sz="2000" dirty="0">
              <a:latin typeface="Arial" panose="020B0604020202020204" pitchFamily="34" charset="0"/>
            </a:endParaRP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However, sometimes the biologists </a:t>
            </a:r>
            <a:r>
              <a:rPr lang="en-US" altLang="en-US" sz="2000" u="sng" dirty="0">
                <a:solidFill>
                  <a:srgbClr val="1F497D"/>
                </a:solidFill>
                <a:latin typeface="Arial" panose="020B0604020202020204" pitchFamily="34" charset="0"/>
                <a:ea typeface="Calibri" panose="020F0502020204030204" pitchFamily="34" charset="0"/>
                <a:cs typeface="Times New Roman" panose="02020603050405020304" pitchFamily="18" charset="0"/>
              </a:rPr>
              <a:t>take my processed results </a:t>
            </a: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and run them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through another software called PRISM.  They do this because it makes</a:t>
            </a:r>
            <a:endParaRPr lang="en-US" altLang="en-US" sz="2000" dirty="0">
              <a:latin typeface="Arial" panose="020B0604020202020204" pitchFamily="34" charset="0"/>
            </a:endParaRP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publication grade graphics for their dose response curves.  The problem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here is that PRISM does the fitting a little different than how I do it. So</a:t>
            </a:r>
            <a:endParaRPr lang="en-US" altLang="en-US" sz="2000" dirty="0">
              <a:latin typeface="Arial" panose="020B0604020202020204" pitchFamily="34" charset="0"/>
            </a:endParaRP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the PRISM AC50 and efficacy values will be slightly different than what I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entered into PubChem but not too much so (AT: 80% concordance).</a:t>
            </a:r>
            <a:endParaRPr lang="en-US" altLang="en-US" sz="2000" dirty="0">
              <a:latin typeface="Arial" panose="020B0604020202020204" pitchFamily="34" charset="0"/>
            </a:endParaRP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 </a:t>
            </a:r>
            <a:endParaRPr lang="en-US" altLang="en-US" sz="2000" dirty="0">
              <a:latin typeface="Arial" panose="020B0604020202020204" pitchFamily="34" charset="0"/>
            </a:endParaRP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When writing the paper the biologist have probably entered a mix of PRISM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AC50s, efficacies and PubChem AC50s and efficacies.  In addition</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 sometimes errors are made (probably) where max efficacy and AC50 are </a:t>
            </a:r>
          </a:p>
          <a:p>
            <a:pPr marL="0" indent="0" eaLnBrk="0" hangingPunct="0">
              <a:spcBef>
                <a:spcPct val="0"/>
              </a:spcBef>
              <a:buNone/>
            </a:pPr>
            <a:r>
              <a:rPr lang="en-US" altLang="en-US" sz="2000" dirty="0">
                <a:solidFill>
                  <a:srgbClr val="1F497D"/>
                </a:solidFill>
                <a:latin typeface="Arial" panose="020B0604020202020204" pitchFamily="34" charset="0"/>
                <a:ea typeface="Calibri" panose="020F0502020204030204" pitchFamily="34" charset="0"/>
                <a:cs typeface="Times New Roman" panose="02020603050405020304" pitchFamily="18" charset="0"/>
              </a:rPr>
              <a:t>switched, and so on.</a:t>
            </a:r>
            <a:r>
              <a:rPr lang="en-US" altLang="en-US" sz="2000" dirty="0">
                <a:latin typeface="Arial" panose="020B0604020202020204" pitchFamily="34" charset="0"/>
              </a:rPr>
              <a:t> </a:t>
            </a:r>
          </a:p>
        </p:txBody>
      </p:sp>
      <p:sp>
        <p:nvSpPr>
          <p:cNvPr id="5" name="Rectangle 2"/>
          <p:cNvSpPr>
            <a:spLocks noChangeArrowheads="1"/>
          </p:cNvSpPr>
          <p:nvPr/>
        </p:nvSpPr>
        <p:spPr bwMode="auto">
          <a:xfrm>
            <a:off x="1721016" y="1143001"/>
            <a:ext cx="349647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a:t>
            </a:r>
            <a: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b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altLang="en-US" sz="14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March 17, 2015 at 4:58:07 PM EDT</a:t>
            </a:r>
            <a:b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altLang="en-US" sz="14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a:t>
            </a:r>
            <a: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b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altLang="en-US" sz="14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Subject:</a:t>
            </a:r>
            <a:r>
              <a:rPr lang="en-US" altLang="en-US" sz="14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altLang="en-US" sz="14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 Ebola hits</a:t>
            </a:r>
            <a:endParaRPr lang="en-US" altLang="en-US" sz="1400" dirty="0">
              <a:solidFill>
                <a:prstClr val="black"/>
              </a:solidFill>
              <a:latin typeface="Arial" panose="020B0604020202020204" pitchFamily="34" charset="0"/>
            </a:endParaRPr>
          </a:p>
        </p:txBody>
      </p:sp>
    </p:spTree>
    <p:extLst>
      <p:ext uri="{BB962C8B-B14F-4D97-AF65-F5344CB8AC3E}">
        <p14:creationId xmlns:p14="http://schemas.microsoft.com/office/powerpoint/2010/main" val="3043041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6"/>
          <p:cNvSpPr>
            <a:spLocks noChangeArrowheads="1"/>
          </p:cNvSpPr>
          <p:nvPr/>
        </p:nvSpPr>
        <p:spPr bwMode="auto">
          <a:xfrm>
            <a:off x="1543050" y="3019426"/>
            <a:ext cx="9144000" cy="627063"/>
          </a:xfrm>
          <a:prstGeom prst="rect">
            <a:avLst/>
          </a:prstGeom>
          <a:noFill/>
          <a:ln w="9525">
            <a:noFill/>
            <a:miter lim="800000"/>
            <a:headEnd/>
            <a:tailEnd/>
          </a:ln>
        </p:spPr>
        <p:txBody>
          <a:bodyPr/>
          <a:lstStyle/>
          <a:p>
            <a:pPr marL="342900" indent="-342900" algn="ctr">
              <a:spcBef>
                <a:spcPct val="20000"/>
              </a:spcBef>
            </a:pPr>
            <a:r>
              <a:rPr lang="en-US" sz="4000" b="1" dirty="0">
                <a:solidFill>
                  <a:schemeClr val="accent1">
                    <a:lumMod val="50000"/>
                  </a:schemeClr>
                </a:solidFill>
              </a:rPr>
              <a:t>STEP 4 : Final Manual Inspection</a:t>
            </a:r>
            <a:endParaRPr lang="fr-FR" sz="4000" b="1"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a:spLocks noChangeArrowheads="1"/>
          </p:cNvSpPr>
          <p:nvPr/>
        </p:nvSpPr>
        <p:spPr bwMode="auto">
          <a:xfrm>
            <a:off x="181502" y="30957"/>
            <a:ext cx="10181697" cy="627063"/>
          </a:xfrm>
          <a:prstGeom prst="rect">
            <a:avLst/>
          </a:prstGeom>
          <a:noFill/>
          <a:ln w="9525">
            <a:noFill/>
            <a:miter lim="800000"/>
            <a:headEnd/>
            <a:tailEnd/>
          </a:ln>
        </p:spPr>
        <p:txBody>
          <a:bodyPr/>
          <a:lstStyle/>
          <a:p>
            <a:pPr marL="342900" indent="-342900">
              <a:spcBef>
                <a:spcPct val="20000"/>
              </a:spcBef>
            </a:pPr>
            <a:r>
              <a:rPr lang="en-US" sz="2800" b="1" i="1" dirty="0">
                <a:solidFill>
                  <a:schemeClr val="accent1">
                    <a:lumMod val="50000"/>
                  </a:schemeClr>
                </a:solidFill>
              </a:rPr>
              <a:t>Examples of inexplicable errors in chemical databases </a:t>
            </a:r>
            <a:endParaRPr lang="fr-FR" sz="2800" b="1" i="1" dirty="0">
              <a:solidFill>
                <a:schemeClr val="accent1">
                  <a:lumMod val="50000"/>
                </a:schemeClr>
              </a:solidFill>
            </a:endParaRPr>
          </a:p>
        </p:txBody>
      </p:sp>
      <p:pic>
        <p:nvPicPr>
          <p:cNvPr id="33796" name="Picture 5"/>
          <p:cNvPicPr>
            <a:picLocks noChangeAspect="1" noChangeArrowheads="1"/>
          </p:cNvPicPr>
          <p:nvPr/>
        </p:nvPicPr>
        <p:blipFill>
          <a:blip r:embed="rId3" cstate="print"/>
          <a:srcRect/>
          <a:stretch>
            <a:fillRect/>
          </a:stretch>
        </p:blipFill>
        <p:spPr bwMode="auto">
          <a:xfrm>
            <a:off x="1528764" y="731839"/>
            <a:ext cx="1590675" cy="2371725"/>
          </a:xfrm>
          <a:prstGeom prst="rect">
            <a:avLst/>
          </a:prstGeom>
          <a:noFill/>
          <a:ln w="9525">
            <a:noFill/>
            <a:miter lim="800000"/>
            <a:headEnd/>
            <a:tailEnd/>
          </a:ln>
        </p:spPr>
      </p:pic>
      <p:pic>
        <p:nvPicPr>
          <p:cNvPr id="33797" name="Picture 7"/>
          <p:cNvPicPr>
            <a:picLocks noChangeAspect="1" noChangeArrowheads="1"/>
          </p:cNvPicPr>
          <p:nvPr/>
        </p:nvPicPr>
        <p:blipFill>
          <a:blip r:embed="rId4" cstate="print"/>
          <a:srcRect/>
          <a:stretch>
            <a:fillRect/>
          </a:stretch>
        </p:blipFill>
        <p:spPr bwMode="auto">
          <a:xfrm>
            <a:off x="3119438" y="735014"/>
            <a:ext cx="6330950" cy="4295775"/>
          </a:xfrm>
          <a:prstGeom prst="rect">
            <a:avLst/>
          </a:prstGeom>
          <a:noFill/>
          <a:ln w="9525">
            <a:noFill/>
            <a:miter lim="800000"/>
            <a:headEnd/>
            <a:tailEnd/>
          </a:ln>
        </p:spPr>
      </p:pic>
      <p:pic>
        <p:nvPicPr>
          <p:cNvPr id="33799" name="Picture 7"/>
          <p:cNvPicPr>
            <a:picLocks noChangeAspect="1" noChangeArrowheads="1"/>
          </p:cNvPicPr>
          <p:nvPr/>
        </p:nvPicPr>
        <p:blipFill>
          <a:blip r:embed="rId5" cstate="print"/>
          <a:srcRect/>
          <a:stretch>
            <a:fillRect/>
          </a:stretch>
        </p:blipFill>
        <p:spPr bwMode="auto">
          <a:xfrm>
            <a:off x="1522413" y="3086101"/>
            <a:ext cx="1606551" cy="1914525"/>
          </a:xfrm>
          <a:prstGeom prst="rect">
            <a:avLst/>
          </a:prstGeom>
          <a:noFill/>
          <a:ln w="9525">
            <a:noFill/>
            <a:miter lim="800000"/>
            <a:headEnd/>
            <a:tailEnd/>
          </a:ln>
        </p:spPr>
      </p:pic>
      <p:pic>
        <p:nvPicPr>
          <p:cNvPr id="33800" name="Picture 6"/>
          <p:cNvPicPr>
            <a:picLocks noChangeAspect="1" noChangeArrowheads="1"/>
          </p:cNvPicPr>
          <p:nvPr/>
        </p:nvPicPr>
        <p:blipFill>
          <a:blip r:embed="rId6" cstate="print"/>
          <a:srcRect/>
          <a:stretch>
            <a:fillRect/>
          </a:stretch>
        </p:blipFill>
        <p:spPr bwMode="auto">
          <a:xfrm>
            <a:off x="7331076" y="1635126"/>
            <a:ext cx="1533525" cy="1865313"/>
          </a:xfrm>
          <a:prstGeom prst="rect">
            <a:avLst/>
          </a:prstGeom>
          <a:noFill/>
          <a:ln w="9525">
            <a:noFill/>
            <a:miter lim="800000"/>
            <a:headEnd/>
            <a:tailEnd/>
          </a:ln>
        </p:spPr>
      </p:pic>
      <p:pic>
        <p:nvPicPr>
          <p:cNvPr id="33801" name="Picture 8"/>
          <p:cNvPicPr>
            <a:picLocks noChangeAspect="1" noChangeArrowheads="1"/>
          </p:cNvPicPr>
          <p:nvPr/>
        </p:nvPicPr>
        <p:blipFill>
          <a:blip r:embed="rId7" cstate="print"/>
          <a:srcRect/>
          <a:stretch>
            <a:fillRect/>
          </a:stretch>
        </p:blipFill>
        <p:spPr bwMode="auto">
          <a:xfrm>
            <a:off x="8250238" y="3200400"/>
            <a:ext cx="2392362" cy="3657600"/>
          </a:xfrm>
          <a:prstGeom prst="rect">
            <a:avLst/>
          </a:prstGeom>
          <a:noFill/>
          <a:ln w="9525">
            <a:noFill/>
            <a:miter lim="800000"/>
            <a:headEnd/>
            <a:tailEnd/>
          </a:ln>
        </p:spPr>
      </p:pic>
      <p:pic>
        <p:nvPicPr>
          <p:cNvPr id="33802" name="Picture 9"/>
          <p:cNvPicPr>
            <a:picLocks noChangeAspect="1" noChangeArrowheads="1"/>
          </p:cNvPicPr>
          <p:nvPr/>
        </p:nvPicPr>
        <p:blipFill>
          <a:blip r:embed="rId8" cstate="print"/>
          <a:srcRect/>
          <a:stretch>
            <a:fillRect/>
          </a:stretch>
        </p:blipFill>
        <p:spPr bwMode="auto">
          <a:xfrm>
            <a:off x="8818564" y="1009651"/>
            <a:ext cx="1825625" cy="2276475"/>
          </a:xfrm>
          <a:prstGeom prst="rect">
            <a:avLst/>
          </a:prstGeom>
          <a:noFill/>
          <a:ln w="9525">
            <a:noFill/>
            <a:miter lim="800000"/>
            <a:headEnd/>
            <a:tailEnd/>
          </a:ln>
        </p:spPr>
      </p:pic>
      <p:pic>
        <p:nvPicPr>
          <p:cNvPr id="33803" name="Picture 10"/>
          <p:cNvPicPr>
            <a:picLocks noChangeAspect="1" noChangeArrowheads="1"/>
          </p:cNvPicPr>
          <p:nvPr/>
        </p:nvPicPr>
        <p:blipFill>
          <a:blip r:embed="rId9" cstate="print"/>
          <a:srcRect/>
          <a:stretch>
            <a:fillRect/>
          </a:stretch>
        </p:blipFill>
        <p:spPr bwMode="auto">
          <a:xfrm>
            <a:off x="5392739" y="4624388"/>
            <a:ext cx="2867025" cy="2233612"/>
          </a:xfrm>
          <a:prstGeom prst="rect">
            <a:avLst/>
          </a:prstGeom>
          <a:noFill/>
          <a:ln w="9525">
            <a:noFill/>
            <a:miter lim="800000"/>
            <a:headEnd/>
            <a:tailEnd/>
          </a:ln>
        </p:spPr>
      </p:pic>
      <p:pic>
        <p:nvPicPr>
          <p:cNvPr id="33804" name="Picture 11"/>
          <p:cNvPicPr>
            <a:picLocks noChangeAspect="1" noChangeArrowheads="1"/>
          </p:cNvPicPr>
          <p:nvPr/>
        </p:nvPicPr>
        <p:blipFill>
          <a:blip r:embed="rId10" cstate="print"/>
          <a:srcRect/>
          <a:stretch>
            <a:fillRect/>
          </a:stretch>
        </p:blipFill>
        <p:spPr bwMode="auto">
          <a:xfrm>
            <a:off x="1519238" y="4976813"/>
            <a:ext cx="3314701" cy="1314450"/>
          </a:xfrm>
          <a:prstGeom prst="rect">
            <a:avLst/>
          </a:prstGeom>
          <a:noFill/>
          <a:ln w="9525">
            <a:noFill/>
            <a:miter lim="800000"/>
            <a:headEnd/>
            <a:tailEnd/>
          </a:ln>
        </p:spPr>
      </p:pic>
      <p:pic>
        <p:nvPicPr>
          <p:cNvPr id="33805" name="Picture 12"/>
          <p:cNvPicPr>
            <a:picLocks noChangeAspect="1" noChangeArrowheads="1"/>
          </p:cNvPicPr>
          <p:nvPr/>
        </p:nvPicPr>
        <p:blipFill>
          <a:blip r:embed="rId11" cstate="print"/>
          <a:srcRect/>
          <a:stretch>
            <a:fillRect/>
          </a:stretch>
        </p:blipFill>
        <p:spPr bwMode="auto">
          <a:xfrm>
            <a:off x="2405063" y="5643564"/>
            <a:ext cx="3052762" cy="121443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extBox 1"/>
          <p:cNvSpPr txBox="1">
            <a:spLocks noChangeArrowheads="1"/>
          </p:cNvSpPr>
          <p:nvPr/>
        </p:nvSpPr>
        <p:spPr bwMode="auto">
          <a:xfrm>
            <a:off x="228600" y="164564"/>
            <a:ext cx="9372600" cy="1200329"/>
          </a:xfrm>
          <a:prstGeom prst="rect">
            <a:avLst/>
          </a:prstGeom>
          <a:noFill/>
          <a:ln w="9525">
            <a:noFill/>
            <a:miter lim="800000"/>
            <a:headEnd/>
            <a:tailEnd/>
          </a:ln>
        </p:spPr>
        <p:txBody>
          <a:bodyPr wrap="square">
            <a:spAutoFit/>
          </a:bodyPr>
          <a:lstStyle/>
          <a:p>
            <a:pPr algn="just"/>
            <a:r>
              <a:rPr lang="en-US" sz="3600" b="1" dirty="0">
                <a:solidFill>
                  <a:schemeClr val="accent1">
                    <a:lumMod val="50000"/>
                  </a:schemeClr>
                </a:solidFill>
              </a:rPr>
              <a:t>Manual inspection of every molecular structure is a problem for large datasets</a:t>
            </a:r>
          </a:p>
        </p:txBody>
      </p:sp>
      <p:sp>
        <p:nvSpPr>
          <p:cNvPr id="158726" name="TextBox 4"/>
          <p:cNvSpPr txBox="1">
            <a:spLocks noChangeArrowheads="1"/>
          </p:cNvSpPr>
          <p:nvPr/>
        </p:nvSpPr>
        <p:spPr bwMode="auto">
          <a:xfrm>
            <a:off x="1862139" y="1536522"/>
            <a:ext cx="6064250" cy="457200"/>
          </a:xfrm>
          <a:prstGeom prst="rect">
            <a:avLst/>
          </a:prstGeom>
          <a:noFill/>
          <a:ln w="9525">
            <a:noFill/>
            <a:miter lim="800000"/>
            <a:headEnd/>
            <a:tailEnd/>
          </a:ln>
        </p:spPr>
        <p:txBody>
          <a:bodyPr>
            <a:spAutoFit/>
          </a:bodyPr>
          <a:lstStyle/>
          <a:p>
            <a:pPr algn="just"/>
            <a:r>
              <a:rPr lang="en-US" sz="2400" u="sng" dirty="0"/>
              <a:t>What about large data sets?</a:t>
            </a:r>
          </a:p>
        </p:txBody>
      </p:sp>
      <p:cxnSp>
        <p:nvCxnSpPr>
          <p:cNvPr id="7" name="Straight Connector 6"/>
          <p:cNvCxnSpPr/>
          <p:nvPr/>
        </p:nvCxnSpPr>
        <p:spPr>
          <a:xfrm>
            <a:off x="1747839" y="2508250"/>
            <a:ext cx="55340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38188" y="3765550"/>
            <a:ext cx="2514600" cy="381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8729" name="TextBox 9"/>
          <p:cNvSpPr txBox="1">
            <a:spLocks noChangeArrowheads="1"/>
          </p:cNvSpPr>
          <p:nvPr/>
        </p:nvSpPr>
        <p:spPr bwMode="auto">
          <a:xfrm>
            <a:off x="1781174" y="2266950"/>
            <a:ext cx="6362700" cy="830997"/>
          </a:xfrm>
          <a:prstGeom prst="rect">
            <a:avLst/>
          </a:prstGeom>
          <a:noFill/>
          <a:ln w="9525">
            <a:noFill/>
            <a:miter lim="800000"/>
            <a:headEnd/>
            <a:tailEnd/>
          </a:ln>
        </p:spPr>
        <p:txBody>
          <a:bodyPr>
            <a:spAutoFit/>
          </a:bodyPr>
          <a:lstStyle/>
          <a:p>
            <a:r>
              <a:rPr lang="en-US" sz="2400" dirty="0"/>
              <a:t>- Check only compounds with complex structures or having a large number of atoms.</a:t>
            </a:r>
          </a:p>
        </p:txBody>
      </p:sp>
      <p:sp>
        <p:nvSpPr>
          <p:cNvPr id="158730" name="TextBox 10"/>
          <p:cNvSpPr txBox="1">
            <a:spLocks noChangeArrowheads="1"/>
          </p:cNvSpPr>
          <p:nvPr/>
        </p:nvSpPr>
        <p:spPr bwMode="auto">
          <a:xfrm>
            <a:off x="1781174" y="3133725"/>
            <a:ext cx="8658226" cy="830997"/>
          </a:xfrm>
          <a:prstGeom prst="rect">
            <a:avLst/>
          </a:prstGeom>
          <a:noFill/>
          <a:ln w="9525">
            <a:noFill/>
            <a:miter lim="800000"/>
            <a:headEnd/>
            <a:tailEnd/>
          </a:ln>
        </p:spPr>
        <p:txBody>
          <a:bodyPr wrap="square">
            <a:spAutoFit/>
          </a:bodyPr>
          <a:lstStyle/>
          <a:p>
            <a:r>
              <a:rPr lang="en-US" sz="2400" dirty="0"/>
              <a:t>- Generate a representative sample of the set and then, check it for the presence of potentially erroneous structures.</a:t>
            </a:r>
          </a:p>
        </p:txBody>
      </p:sp>
      <p:cxnSp>
        <p:nvCxnSpPr>
          <p:cNvPr id="12" name="Straight Connector 11"/>
          <p:cNvCxnSpPr/>
          <p:nvPr/>
        </p:nvCxnSpPr>
        <p:spPr>
          <a:xfrm>
            <a:off x="1966914" y="5032375"/>
            <a:ext cx="55340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8732" name="TextBox 12"/>
          <p:cNvSpPr txBox="1">
            <a:spLocks noChangeArrowheads="1"/>
          </p:cNvSpPr>
          <p:nvPr/>
        </p:nvSpPr>
        <p:spPr bwMode="auto">
          <a:xfrm>
            <a:off x="1773239" y="4201378"/>
            <a:ext cx="8391525" cy="830997"/>
          </a:xfrm>
          <a:prstGeom prst="rect">
            <a:avLst/>
          </a:prstGeom>
          <a:noFill/>
          <a:ln w="9525">
            <a:noFill/>
            <a:miter lim="800000"/>
            <a:headEnd/>
            <a:tailEnd/>
          </a:ln>
        </p:spPr>
        <p:txBody>
          <a:bodyPr>
            <a:spAutoFit/>
          </a:bodyPr>
          <a:lstStyle/>
          <a:p>
            <a:r>
              <a:rPr lang="en-US" sz="2400" dirty="0"/>
              <a:t>- Rechecking of the whole data set may become unavoidable if significant errors are found.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Box 2"/>
          <p:cNvSpPr txBox="1">
            <a:spLocks noChangeArrowheads="1"/>
          </p:cNvSpPr>
          <p:nvPr/>
        </p:nvSpPr>
        <p:spPr bwMode="auto">
          <a:xfrm>
            <a:off x="1581150" y="47626"/>
            <a:ext cx="4151778" cy="646331"/>
          </a:xfrm>
          <a:prstGeom prst="rect">
            <a:avLst/>
          </a:prstGeom>
          <a:noFill/>
          <a:ln w="9525">
            <a:noFill/>
            <a:miter lim="800000"/>
            <a:headEnd/>
            <a:tailEnd/>
          </a:ln>
        </p:spPr>
        <p:txBody>
          <a:bodyPr wrap="none">
            <a:spAutoFit/>
          </a:bodyPr>
          <a:lstStyle/>
          <a:p>
            <a:r>
              <a:rPr lang="en-US" sz="3600" dirty="0">
                <a:solidFill>
                  <a:schemeClr val="accent1">
                    <a:lumMod val="50000"/>
                  </a:schemeClr>
                </a:solidFill>
              </a:rPr>
              <a:t>Wrong structures…</a:t>
            </a:r>
          </a:p>
        </p:txBody>
      </p:sp>
      <p:sp>
        <p:nvSpPr>
          <p:cNvPr id="159747" name="TextBox 3"/>
          <p:cNvSpPr txBox="1">
            <a:spLocks noChangeArrowheads="1"/>
          </p:cNvSpPr>
          <p:nvPr/>
        </p:nvSpPr>
        <p:spPr bwMode="auto">
          <a:xfrm>
            <a:off x="2286001" y="2247901"/>
            <a:ext cx="2767013" cy="708025"/>
          </a:xfrm>
          <a:prstGeom prst="rect">
            <a:avLst/>
          </a:prstGeom>
          <a:noFill/>
          <a:ln w="9525">
            <a:noFill/>
            <a:miter lim="800000"/>
            <a:headEnd/>
            <a:tailEnd/>
          </a:ln>
        </p:spPr>
        <p:txBody>
          <a:bodyPr wrap="none">
            <a:spAutoFit/>
          </a:bodyPr>
          <a:lstStyle/>
          <a:p>
            <a:r>
              <a:rPr lang="en-US" sz="2400" i="1"/>
              <a:t>Compound’s name</a:t>
            </a:r>
          </a:p>
          <a:p>
            <a:r>
              <a:rPr lang="en-US" sz="1600"/>
              <a:t>(if available)</a:t>
            </a:r>
          </a:p>
        </p:txBody>
      </p:sp>
      <p:sp>
        <p:nvSpPr>
          <p:cNvPr id="159748" name="TextBox 4"/>
          <p:cNvSpPr txBox="1">
            <a:spLocks noChangeArrowheads="1"/>
          </p:cNvSpPr>
          <p:nvPr/>
        </p:nvSpPr>
        <p:spPr bwMode="auto">
          <a:xfrm>
            <a:off x="6581776" y="2247901"/>
            <a:ext cx="3192463" cy="461963"/>
          </a:xfrm>
          <a:prstGeom prst="rect">
            <a:avLst/>
          </a:prstGeom>
          <a:noFill/>
          <a:ln w="9525">
            <a:noFill/>
            <a:miter lim="800000"/>
            <a:headEnd/>
            <a:tailEnd/>
          </a:ln>
        </p:spPr>
        <p:txBody>
          <a:bodyPr wrap="none">
            <a:spAutoFit/>
          </a:bodyPr>
          <a:lstStyle/>
          <a:p>
            <a:r>
              <a:rPr lang="en-US" sz="2400" i="1"/>
              <a:t>Compound’s structure</a:t>
            </a:r>
          </a:p>
        </p:txBody>
      </p:sp>
      <p:cxnSp>
        <p:nvCxnSpPr>
          <p:cNvPr id="7" name="Straight Arrow Connector 6"/>
          <p:cNvCxnSpPr/>
          <p:nvPr/>
        </p:nvCxnSpPr>
        <p:spPr>
          <a:xfrm>
            <a:off x="5200651" y="2514600"/>
            <a:ext cx="1285875" cy="1588"/>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750" name="TextBox 7"/>
          <p:cNvSpPr txBox="1">
            <a:spLocks noChangeArrowheads="1"/>
          </p:cNvSpPr>
          <p:nvPr/>
        </p:nvSpPr>
        <p:spPr bwMode="auto">
          <a:xfrm>
            <a:off x="1609726" y="781050"/>
            <a:ext cx="7153275" cy="769938"/>
          </a:xfrm>
          <a:prstGeom prst="rect">
            <a:avLst/>
          </a:prstGeom>
          <a:noFill/>
          <a:ln w="9525">
            <a:noFill/>
            <a:miter lim="800000"/>
            <a:headEnd/>
            <a:tailEnd/>
          </a:ln>
        </p:spPr>
        <p:txBody>
          <a:bodyPr>
            <a:spAutoFit/>
          </a:bodyPr>
          <a:lstStyle/>
          <a:p>
            <a:r>
              <a:rPr lang="en-US" sz="2200"/>
              <a:t>- Identification of incorrect structures is the most difficult part of the data curation.</a:t>
            </a:r>
          </a:p>
        </p:txBody>
      </p:sp>
      <p:sp>
        <p:nvSpPr>
          <p:cNvPr id="159751" name="TextBox 8"/>
          <p:cNvSpPr txBox="1">
            <a:spLocks noChangeArrowheads="1"/>
          </p:cNvSpPr>
          <p:nvPr/>
        </p:nvSpPr>
        <p:spPr bwMode="auto">
          <a:xfrm>
            <a:off x="1638300" y="1628776"/>
            <a:ext cx="8953500" cy="430213"/>
          </a:xfrm>
          <a:prstGeom prst="rect">
            <a:avLst/>
          </a:prstGeom>
          <a:noFill/>
          <a:ln w="9525">
            <a:noFill/>
            <a:miter lim="800000"/>
            <a:headEnd/>
            <a:tailEnd/>
          </a:ln>
        </p:spPr>
        <p:txBody>
          <a:bodyPr>
            <a:spAutoFit/>
          </a:bodyPr>
          <a:lstStyle/>
          <a:p>
            <a:r>
              <a:rPr lang="en-US" sz="2200" dirty="0"/>
              <a:t>- Random human errors when structures have been drawn/converted.</a:t>
            </a:r>
          </a:p>
        </p:txBody>
      </p:sp>
      <p:sp>
        <p:nvSpPr>
          <p:cNvPr id="159752" name="TextBox 9"/>
          <p:cNvSpPr txBox="1">
            <a:spLocks noChangeArrowheads="1"/>
          </p:cNvSpPr>
          <p:nvPr/>
        </p:nvSpPr>
        <p:spPr bwMode="auto">
          <a:xfrm>
            <a:off x="2009776" y="3038476"/>
            <a:ext cx="8658225" cy="1446213"/>
          </a:xfrm>
          <a:prstGeom prst="rect">
            <a:avLst/>
          </a:prstGeom>
          <a:noFill/>
          <a:ln w="9525">
            <a:noFill/>
            <a:miter lim="800000"/>
            <a:headEnd/>
            <a:tailEnd/>
          </a:ln>
        </p:spPr>
        <p:txBody>
          <a:bodyPr>
            <a:spAutoFit/>
          </a:bodyPr>
          <a:lstStyle/>
          <a:p>
            <a:r>
              <a:rPr lang="en-US" sz="2200"/>
              <a:t>Unfeasible for large data sets</a:t>
            </a:r>
          </a:p>
          <a:p>
            <a:r>
              <a:rPr lang="en-US" sz="2200" i="1"/>
              <a:t>It would take a restrictive amount of time to discover that particular chlorine has to be in position 2 and not in position 1 in the 58 653th compound of the studied data set…</a:t>
            </a:r>
          </a:p>
        </p:txBody>
      </p:sp>
      <p:sp>
        <p:nvSpPr>
          <p:cNvPr id="11" name="Right Arrow 10"/>
          <p:cNvSpPr/>
          <p:nvPr/>
        </p:nvSpPr>
        <p:spPr>
          <a:xfrm>
            <a:off x="1733550" y="3114675"/>
            <a:ext cx="342900" cy="323850"/>
          </a:xfrm>
          <a:prstGeom prst="rightArrow">
            <a:avLst/>
          </a:prstGeom>
          <a:solidFill>
            <a:srgbClr val="FFFF1D"/>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a:solidFill>
                <a:schemeClr val="tx1"/>
              </a:solidFill>
            </a:endParaRPr>
          </a:p>
        </p:txBody>
      </p:sp>
      <p:sp>
        <p:nvSpPr>
          <p:cNvPr id="12" name="Right Arrow 11"/>
          <p:cNvSpPr/>
          <p:nvPr/>
        </p:nvSpPr>
        <p:spPr>
          <a:xfrm>
            <a:off x="1743075" y="4714875"/>
            <a:ext cx="342900" cy="323850"/>
          </a:xfrm>
          <a:prstGeom prst="rightArrow">
            <a:avLst/>
          </a:prstGeom>
          <a:solidFill>
            <a:schemeClr val="bg1"/>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a:solidFill>
                <a:schemeClr val="tx1"/>
              </a:solidFill>
            </a:endParaRPr>
          </a:p>
        </p:txBody>
      </p:sp>
      <p:sp>
        <p:nvSpPr>
          <p:cNvPr id="159759" name="TextBox 12"/>
          <p:cNvSpPr txBox="1">
            <a:spLocks noChangeArrowheads="1"/>
          </p:cNvSpPr>
          <p:nvPr/>
        </p:nvSpPr>
        <p:spPr bwMode="auto">
          <a:xfrm>
            <a:off x="2009776" y="4657726"/>
            <a:ext cx="8658225" cy="430213"/>
          </a:xfrm>
          <a:prstGeom prst="rect">
            <a:avLst/>
          </a:prstGeom>
          <a:noFill/>
          <a:ln w="9525">
            <a:noFill/>
            <a:miter lim="800000"/>
            <a:headEnd/>
            <a:tailEnd/>
          </a:ln>
        </p:spPr>
        <p:txBody>
          <a:bodyPr>
            <a:spAutoFit/>
          </a:bodyPr>
          <a:lstStyle/>
          <a:p>
            <a:r>
              <a:rPr lang="en-US" sz="2200" b="1"/>
              <a:t>Protocol	</a:t>
            </a:r>
          </a:p>
        </p:txBody>
      </p:sp>
      <p:cxnSp>
        <p:nvCxnSpPr>
          <p:cNvPr id="15" name="Straight Connector 14"/>
          <p:cNvCxnSpPr/>
          <p:nvPr/>
        </p:nvCxnSpPr>
        <p:spPr>
          <a:xfrm>
            <a:off x="2105026" y="5038725"/>
            <a:ext cx="79724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9761" name="TextBox 15"/>
          <p:cNvSpPr txBox="1">
            <a:spLocks noChangeArrowheads="1"/>
          </p:cNvSpPr>
          <p:nvPr/>
        </p:nvSpPr>
        <p:spPr bwMode="auto">
          <a:xfrm>
            <a:off x="1885950" y="5076825"/>
            <a:ext cx="8953500" cy="1784350"/>
          </a:xfrm>
          <a:prstGeom prst="rect">
            <a:avLst/>
          </a:prstGeom>
          <a:noFill/>
          <a:ln w="9525">
            <a:noFill/>
            <a:miter lim="800000"/>
            <a:headEnd/>
            <a:tailEnd/>
          </a:ln>
        </p:spPr>
        <p:txBody>
          <a:bodyPr>
            <a:spAutoFit/>
          </a:bodyPr>
          <a:lstStyle/>
          <a:p>
            <a:pPr>
              <a:buFontTx/>
              <a:buChar char="-"/>
            </a:pPr>
            <a:r>
              <a:rPr lang="en-US" sz="2200"/>
              <a:t>Mine freely available chemical databases to retrieve chemical structures from a list of names or CAS numbers;</a:t>
            </a:r>
          </a:p>
          <a:p>
            <a:pPr>
              <a:buFontTx/>
              <a:buChar char="-"/>
            </a:pPr>
            <a:r>
              <a:rPr lang="en-US" sz="2200"/>
              <a:t>Analyze multiple entries representing the same compounds.</a:t>
            </a:r>
          </a:p>
          <a:p>
            <a:r>
              <a:rPr lang="en-US" sz="2000" i="1"/>
              <a:t>(e.g., entries of 2-chlorobenzylsulfonamide or CAS 89665-79-2 must represent the same compound)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7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9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9" grpId="0"/>
      <p:bldP spid="15976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1" name="Line 71"/>
          <p:cNvSpPr>
            <a:spLocks noChangeShapeType="1"/>
          </p:cNvSpPr>
          <p:nvPr/>
        </p:nvSpPr>
        <p:spPr bwMode="auto">
          <a:xfrm>
            <a:off x="10037761" y="1052512"/>
            <a:ext cx="0" cy="0"/>
          </a:xfrm>
          <a:prstGeom prst="line">
            <a:avLst/>
          </a:prstGeom>
          <a:noFill/>
          <a:ln w="12700" cap="rnd">
            <a:solidFill>
              <a:srgbClr val="000000"/>
            </a:solidFill>
            <a:round/>
            <a:headEnd/>
            <a:tailEnd/>
          </a:ln>
          <a:effectLst/>
        </p:spPr>
        <p:txBody>
          <a:bodyPr/>
          <a:lstStyle/>
          <a:p>
            <a:endParaRPr lang="en-US"/>
          </a:p>
        </p:txBody>
      </p:sp>
      <p:sp>
        <p:nvSpPr>
          <p:cNvPr id="204893" name="Line 93"/>
          <p:cNvSpPr>
            <a:spLocks noChangeShapeType="1"/>
          </p:cNvSpPr>
          <p:nvPr/>
        </p:nvSpPr>
        <p:spPr bwMode="auto">
          <a:xfrm>
            <a:off x="10037761" y="1674812"/>
            <a:ext cx="0" cy="0"/>
          </a:xfrm>
          <a:prstGeom prst="line">
            <a:avLst/>
          </a:prstGeom>
          <a:noFill/>
          <a:ln w="12700" cap="rnd">
            <a:solidFill>
              <a:srgbClr val="000000"/>
            </a:solidFill>
            <a:round/>
            <a:headEnd/>
            <a:tailEnd/>
          </a:ln>
          <a:effectLst/>
        </p:spPr>
        <p:txBody>
          <a:bodyPr/>
          <a:lstStyle/>
          <a:p>
            <a:endParaRPr lang="en-US"/>
          </a:p>
        </p:txBody>
      </p:sp>
      <p:sp>
        <p:nvSpPr>
          <p:cNvPr id="204914" name="Line 114"/>
          <p:cNvSpPr>
            <a:spLocks noChangeShapeType="1"/>
          </p:cNvSpPr>
          <p:nvPr/>
        </p:nvSpPr>
        <p:spPr bwMode="auto">
          <a:xfrm>
            <a:off x="10037761" y="2262187"/>
            <a:ext cx="0" cy="0"/>
          </a:xfrm>
          <a:prstGeom prst="line">
            <a:avLst/>
          </a:prstGeom>
          <a:noFill/>
          <a:ln w="12700" cap="rnd">
            <a:solidFill>
              <a:srgbClr val="000000"/>
            </a:solidFill>
            <a:round/>
            <a:headEnd/>
            <a:tailEnd/>
          </a:ln>
          <a:effectLst/>
        </p:spPr>
        <p:txBody>
          <a:bodyPr/>
          <a:lstStyle/>
          <a:p>
            <a:endParaRPr lang="en-US"/>
          </a:p>
        </p:txBody>
      </p:sp>
      <p:sp>
        <p:nvSpPr>
          <p:cNvPr id="204934" name="Line 134"/>
          <p:cNvSpPr>
            <a:spLocks noChangeShapeType="1"/>
          </p:cNvSpPr>
          <p:nvPr/>
        </p:nvSpPr>
        <p:spPr bwMode="auto">
          <a:xfrm>
            <a:off x="10037761" y="4240212"/>
            <a:ext cx="0" cy="0"/>
          </a:xfrm>
          <a:prstGeom prst="line">
            <a:avLst/>
          </a:prstGeom>
          <a:noFill/>
          <a:ln w="12700" cap="rnd">
            <a:solidFill>
              <a:srgbClr val="000000"/>
            </a:solidFill>
            <a:round/>
            <a:headEnd/>
            <a:tailEnd/>
          </a:ln>
          <a:effectLst/>
        </p:spPr>
        <p:txBody>
          <a:bodyPr/>
          <a:lstStyle/>
          <a:p>
            <a:endParaRPr lang="en-US"/>
          </a:p>
        </p:txBody>
      </p:sp>
      <p:graphicFrame>
        <p:nvGraphicFramePr>
          <p:cNvPr id="204967" name="Group 167"/>
          <p:cNvGraphicFramePr>
            <a:graphicFrameLocks noGrp="1"/>
          </p:cNvGraphicFramePr>
          <p:nvPr>
            <p:extLst>
              <p:ext uri="{D42A27DB-BD31-4B8C-83A1-F6EECF244321}">
                <p14:modId xmlns:p14="http://schemas.microsoft.com/office/powerpoint/2010/main" val="3910973146"/>
              </p:ext>
            </p:extLst>
          </p:nvPr>
        </p:nvGraphicFramePr>
        <p:xfrm>
          <a:off x="4419600" y="304800"/>
          <a:ext cx="5964237" cy="6390323"/>
        </p:xfrm>
        <a:graphic>
          <a:graphicData uri="http://schemas.openxmlformats.org/drawingml/2006/table">
            <a:tbl>
              <a:tblPr/>
              <a:tblGrid>
                <a:gridCol w="1679575">
                  <a:extLst>
                    <a:ext uri="{9D8B030D-6E8A-4147-A177-3AD203B41FA5}">
                      <a16:colId xmlns:a16="http://schemas.microsoft.com/office/drawing/2014/main" val="20000"/>
                    </a:ext>
                  </a:extLst>
                </a:gridCol>
                <a:gridCol w="2593975">
                  <a:extLst>
                    <a:ext uri="{9D8B030D-6E8A-4147-A177-3AD203B41FA5}">
                      <a16:colId xmlns:a16="http://schemas.microsoft.com/office/drawing/2014/main" val="20001"/>
                    </a:ext>
                  </a:extLst>
                </a:gridCol>
                <a:gridCol w="1690687">
                  <a:extLst>
                    <a:ext uri="{9D8B030D-6E8A-4147-A177-3AD203B41FA5}">
                      <a16:colId xmlns:a16="http://schemas.microsoft.com/office/drawing/2014/main" val="20002"/>
                    </a:ext>
                  </a:extLst>
                </a:gridCol>
              </a:tblGrid>
              <a:tr h="306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Procedures</a:t>
                      </a:r>
                      <a:endParaRPr kumimoji="0" lang="en-US" sz="16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Software</a:t>
                      </a:r>
                      <a:endParaRPr kumimoji="0" lang="en-US" sz="16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Availability</a:t>
                      </a:r>
                      <a:endParaRPr kumimoji="0" lang="en-US" sz="16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635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Inorganics Removal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ChemAxon/JChem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OpenEye/Filter</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 for Academia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 for Academia</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3825">
                <a:tc v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77777"/>
                    </a:solidFill>
                  </a:tcPr>
                </a:tc>
                <a:tc hMerge="1">
                  <a:txBody>
                    <a:bodyPr/>
                    <a:lstStyle/>
                    <a:p>
                      <a:endParaRPr lang="en-US"/>
                    </a:p>
                  </a:txBody>
                  <a:tcPr/>
                </a:tc>
                <a:extLst>
                  <a:ext uri="{0D108BD9-81ED-4DB2-BD59-A6C34878D82A}">
                    <a16:rowId xmlns:a16="http://schemas.microsoft.com/office/drawing/2014/main" val="10002"/>
                  </a:ext>
                </a:extLst>
              </a:tr>
              <a:tr h="4984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Structure Normalization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(fragment removal, structural curation, salt neutralization)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ChemAxon/Standardizer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OpenBabel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Molecular Networks/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CHECK,TAUTOMER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 for Academia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Commercial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17475">
                <a:tc v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77777"/>
                    </a:solidFill>
                  </a:tcPr>
                </a:tc>
                <a:tc hMerge="1">
                  <a:txBody>
                    <a:bodyPr/>
                    <a:lstStyle/>
                    <a:p>
                      <a:endParaRPr lang="en-US"/>
                    </a:p>
                  </a:txBody>
                  <a:tcPr/>
                </a:tc>
                <a:extLst>
                  <a:ext uri="{0D108BD9-81ED-4DB2-BD59-A6C34878D82A}">
                    <a16:rowId xmlns:a16="http://schemas.microsoft.com/office/drawing/2014/main" val="10004"/>
                  </a:ext>
                </a:extLst>
              </a:tr>
              <a:tr h="99536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Duplicate Removal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ISIDA/Duplicates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HiT QSAR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CCG/MOE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 for Academia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 for Academia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Commercial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0">
                <a:tc v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77777"/>
                    </a:solidFill>
                  </a:tcPr>
                </a:tc>
                <a:tc hMerge="1">
                  <a:txBody>
                    <a:bodyPr/>
                    <a:lstStyle/>
                    <a:p>
                      <a:endParaRPr lang="en-US"/>
                    </a:p>
                  </a:txBody>
                  <a:tcPr/>
                </a:tc>
                <a:extLst>
                  <a:ext uri="{0D108BD9-81ED-4DB2-BD59-A6C34878D82A}">
                    <a16:rowId xmlns:a16="http://schemas.microsoft.com/office/drawing/2014/main" val="10006"/>
                  </a:ext>
                </a:extLst>
              </a:tr>
              <a:tr h="18891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SDF management/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viewer</a:t>
                      </a:r>
                      <a:endParaRPr kumimoji="0" lang="en-US" sz="1600" b="0" i="0" u="none" strike="noStrike" cap="none" normalizeH="0" baseline="0">
                        <a:ln>
                          <a:noFill/>
                        </a:ln>
                        <a:solidFill>
                          <a:schemeClr val="tx1"/>
                        </a:solidFill>
                        <a:effectLst/>
                        <a:latin typeface="Arial"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Times New Roman" pitchFamily="18" charset="0"/>
                        </a:rPr>
                        <a:t>File format converter</a:t>
                      </a:r>
                      <a:endParaRPr kumimoji="0" lang="en-US" sz="16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ISIDA/EdiSDF</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Hyleos/ChemFileBrowser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OpenBabel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ChemAxon/MarwinView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CambridgeSoft/ChemOffice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Schrodinger/Canvas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ACD/ChemFolder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Symyx Cheminformatics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CCG/MOE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Accelrys/Accord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Tripos/Benchware Pantheon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Free for Academia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a:ln>
                            <a:noFill/>
                          </a:ln>
                          <a:solidFill>
                            <a:schemeClr val="tx1"/>
                          </a:solidFill>
                          <a:effectLst/>
                          <a:latin typeface="Times New Roman" pitchFamily="18" charset="0"/>
                          <a:cs typeface="Times New Roman" pitchFamily="18" charset="0"/>
                        </a:rPr>
                        <a:t>Commercial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49225">
                <a:tc v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77777"/>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204968" name="Rectangle 168"/>
          <p:cNvSpPr>
            <a:spLocks noChangeArrowheads="1"/>
          </p:cNvSpPr>
          <p:nvPr/>
        </p:nvSpPr>
        <p:spPr bwMode="auto">
          <a:xfrm>
            <a:off x="0" y="304800"/>
            <a:ext cx="3952874" cy="397031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nchor="ctr">
            <a:spAutoFit/>
          </a:bodyPr>
          <a:lstStyle/>
          <a:p>
            <a:pPr algn="ctr"/>
            <a:r>
              <a:rPr lang="en-US" sz="3600">
                <a:solidFill>
                  <a:schemeClr val="accent1">
                    <a:lumMod val="50000"/>
                  </a:schemeClr>
                </a:solidFill>
              </a:rPr>
              <a:t>Summary of major procedures and corresponding relevant software for every step of the data curation process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152401" y="76200"/>
            <a:ext cx="9144000" cy="546945"/>
          </a:xfrm>
          <a:prstGeom prst="rect">
            <a:avLst/>
          </a:prstGeom>
          <a:noFill/>
          <a:ln w="9525">
            <a:noFill/>
            <a:miter lim="800000"/>
            <a:headEnd/>
            <a:tailEnd/>
          </a:ln>
        </p:spPr>
        <p:txBody>
          <a:bodyPr wrap="square" rtlCol="0">
            <a:spAutoFit/>
          </a:bodyPr>
          <a:lstStyle/>
          <a:p>
            <a:r>
              <a:rPr lang="en-US" sz="2954" dirty="0">
                <a:solidFill>
                  <a:schemeClr val="accent1">
                    <a:lumMod val="50000"/>
                  </a:schemeClr>
                </a:solidFill>
                <a:latin typeface="Arial"/>
              </a:rPr>
              <a:t>Chemical-Biological Curation Workflow</a:t>
            </a:r>
          </a:p>
        </p:txBody>
      </p:sp>
      <p:sp>
        <p:nvSpPr>
          <p:cNvPr id="5" name="Rectangle 4"/>
          <p:cNvSpPr/>
          <p:nvPr/>
        </p:nvSpPr>
        <p:spPr>
          <a:xfrm>
            <a:off x="1524000" y="6250735"/>
            <a:ext cx="9144000" cy="348109"/>
          </a:xfrm>
          <a:prstGeom prst="rect">
            <a:avLst/>
          </a:prstGeom>
        </p:spPr>
        <p:txBody>
          <a:bodyPr wrap="square">
            <a:spAutoFit/>
          </a:bodyPr>
          <a:lstStyle/>
          <a:p>
            <a:r>
              <a:rPr lang="fr-CH" sz="1662" i="1" dirty="0">
                <a:solidFill>
                  <a:srgbClr val="00B050"/>
                </a:solidFill>
                <a:latin typeface="Arial"/>
              </a:rPr>
              <a:t>Fourches, Muratov, Tropsha. J </a:t>
            </a:r>
            <a:r>
              <a:rPr lang="fr-CH" sz="1662" i="1" dirty="0" err="1">
                <a:solidFill>
                  <a:srgbClr val="00B050"/>
                </a:solidFill>
                <a:latin typeface="Arial"/>
              </a:rPr>
              <a:t>Chem</a:t>
            </a:r>
            <a:r>
              <a:rPr lang="fr-CH" sz="1662" i="1" dirty="0">
                <a:solidFill>
                  <a:srgbClr val="00B050"/>
                </a:solidFill>
                <a:latin typeface="Arial"/>
              </a:rPr>
              <a:t>. Inf. Model, 2016,  56, 1243. </a:t>
            </a:r>
            <a:endParaRPr lang="en-US" sz="1662" dirty="0">
              <a:solidFill>
                <a:srgbClr val="00B050"/>
              </a:solidFill>
              <a:latin typeface="Arial"/>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24000" y="849406"/>
            <a:ext cx="9144000" cy="5304896"/>
          </a:xfrm>
          <a:prstGeom prst="rect">
            <a:avLst/>
          </a:prstGeom>
        </p:spPr>
      </p:pic>
    </p:spTree>
    <p:extLst>
      <p:ext uri="{BB962C8B-B14F-4D97-AF65-F5344CB8AC3E}">
        <p14:creationId xmlns:p14="http://schemas.microsoft.com/office/powerpoint/2010/main" val="469517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135066" y="263773"/>
            <a:ext cx="7772400" cy="507023"/>
          </a:xfrm>
          <a:prstGeom prst="rect">
            <a:avLst/>
          </a:prstGeom>
          <a:noFill/>
          <a:ln w="9525">
            <a:noFill/>
            <a:miter lim="800000"/>
            <a:headEnd/>
            <a:tailEnd/>
          </a:ln>
        </p:spPr>
        <p:txBody>
          <a:bodyPr anchor="ctr"/>
          <a:lstStyle/>
          <a:p>
            <a:endParaRPr lang="en-US" sz="2585" b="1" i="1">
              <a:solidFill>
                <a:schemeClr val="bg1"/>
              </a:solidFill>
              <a:latin typeface="Arial" charset="0"/>
            </a:endParaRPr>
          </a:p>
        </p:txBody>
      </p:sp>
      <p:sp>
        <p:nvSpPr>
          <p:cNvPr id="17411" name="Text Box 5"/>
          <p:cNvSpPr txBox="1">
            <a:spLocks noChangeArrowheads="1"/>
          </p:cNvSpPr>
          <p:nvPr/>
        </p:nvSpPr>
        <p:spPr bwMode="auto">
          <a:xfrm>
            <a:off x="381000" y="1048093"/>
            <a:ext cx="8959362" cy="5546134"/>
          </a:xfrm>
          <a:prstGeom prst="rect">
            <a:avLst/>
          </a:prstGeom>
          <a:noFill/>
          <a:ln w="9525">
            <a:noFill/>
            <a:miter lim="800000"/>
            <a:headEnd/>
            <a:tailEnd/>
          </a:ln>
        </p:spPr>
        <p:txBody>
          <a:bodyPr>
            <a:spAutoFit/>
          </a:bodyPr>
          <a:lstStyle/>
          <a:p>
            <a:pPr marL="342900" indent="-342900" algn="just">
              <a:spcBef>
                <a:spcPct val="50000"/>
              </a:spcBef>
              <a:buFont typeface="Arial" panose="020B0604020202020204" pitchFamily="34" charset="0"/>
              <a:buChar char="•"/>
            </a:pPr>
            <a:r>
              <a:rPr lang="en-US" sz="2215" dirty="0">
                <a:solidFill>
                  <a:schemeClr val="tx2">
                    <a:lumMod val="95000"/>
                    <a:lumOff val="5000"/>
                  </a:schemeClr>
                </a:solidFill>
                <a:latin typeface="Arial" charset="0"/>
              </a:rPr>
              <a:t>   It is highly risky to calculate chemical descriptors directly from smiles. It is preferable to compute descriptors (Dragon, fragments, simplex etc.) from curated 2D (or 3D if necessary) structures. </a:t>
            </a:r>
          </a:p>
          <a:p>
            <a:pPr marL="342900" indent="-342900" algn="just">
              <a:spcBef>
                <a:spcPct val="50000"/>
              </a:spcBef>
              <a:buFont typeface="Arial" panose="020B0604020202020204" pitchFamily="34" charset="0"/>
              <a:buChar char="•"/>
            </a:pPr>
            <a:r>
              <a:rPr lang="en-US" sz="2215" dirty="0">
                <a:solidFill>
                  <a:schemeClr val="tx2">
                    <a:lumMod val="95000"/>
                    <a:lumOff val="5000"/>
                  </a:schemeClr>
                </a:solidFill>
                <a:latin typeface="Arial" charset="0"/>
              </a:rPr>
              <a:t>   The conversion of smiles into 2D structures using Marvin, MOE, </a:t>
            </a:r>
            <a:r>
              <a:rPr lang="en-US" sz="2215" dirty="0" err="1">
                <a:solidFill>
                  <a:schemeClr val="tx2">
                    <a:lumMod val="95000"/>
                    <a:lumOff val="5000"/>
                  </a:schemeClr>
                </a:solidFill>
                <a:latin typeface="Arial" charset="0"/>
              </a:rPr>
              <a:t>ChemOffice</a:t>
            </a:r>
            <a:r>
              <a:rPr lang="en-US" sz="2215" dirty="0">
                <a:solidFill>
                  <a:schemeClr val="tx2">
                    <a:lumMod val="95000"/>
                    <a:lumOff val="5000"/>
                  </a:schemeClr>
                </a:solidFill>
                <a:latin typeface="Arial" charset="0"/>
              </a:rPr>
              <a:t> etc. can produce some major structural errors. That’s why an additional manual step is most of the time needed to complete the curation.</a:t>
            </a:r>
          </a:p>
          <a:p>
            <a:pPr marL="342900" indent="-342900" algn="just">
              <a:spcBef>
                <a:spcPct val="50000"/>
              </a:spcBef>
              <a:buFont typeface="Arial" panose="020B0604020202020204" pitchFamily="34" charset="0"/>
              <a:buChar char="•"/>
            </a:pPr>
            <a:r>
              <a:rPr lang="en-US" sz="2215" dirty="0">
                <a:solidFill>
                  <a:schemeClr val="tx2">
                    <a:lumMod val="95000"/>
                    <a:lumOff val="5000"/>
                  </a:schemeClr>
                </a:solidFill>
                <a:latin typeface="Arial" charset="0"/>
              </a:rPr>
              <a:t>   The structure normalization step is critical. Several tasks like the aromatization of bonds, salt removing, are relatively easy to perform. </a:t>
            </a:r>
          </a:p>
          <a:p>
            <a:pPr marL="342900" indent="-342900" algn="just">
              <a:spcBef>
                <a:spcPct val="50000"/>
              </a:spcBef>
              <a:buFont typeface="Arial" panose="020B0604020202020204" pitchFamily="34" charset="0"/>
              <a:buChar char="•"/>
            </a:pPr>
            <a:r>
              <a:rPr lang="en-US" sz="2215" dirty="0">
                <a:solidFill>
                  <a:schemeClr val="tx2">
                    <a:lumMod val="95000"/>
                    <a:lumOff val="5000"/>
                  </a:schemeClr>
                </a:solidFill>
                <a:latin typeface="Arial" charset="0"/>
              </a:rPr>
              <a:t>   Duplicates searching and removal is one of mandatory steps in QSAR analysis. In addition, it will show the quality of your data.</a:t>
            </a:r>
          </a:p>
          <a:p>
            <a:pPr marL="342900" indent="-342900" algn="just">
              <a:spcBef>
                <a:spcPct val="50000"/>
              </a:spcBef>
              <a:buFont typeface="Arial" panose="020B0604020202020204" pitchFamily="34" charset="0"/>
              <a:buChar char="•"/>
            </a:pPr>
            <a:r>
              <a:rPr lang="en-US" sz="2215" dirty="0">
                <a:solidFill>
                  <a:schemeClr val="tx2">
                    <a:lumMod val="95000"/>
                    <a:lumOff val="5000"/>
                  </a:schemeClr>
                </a:solidFill>
                <a:latin typeface="Arial" charset="0"/>
              </a:rPr>
              <a:t>   Nothing can substitute your participation in the process, some obvious for human errors are not obvious for computer</a:t>
            </a:r>
          </a:p>
        </p:txBody>
      </p:sp>
      <p:sp>
        <p:nvSpPr>
          <p:cNvPr id="17416" name="Rectangle 6"/>
          <p:cNvSpPr>
            <a:spLocks noChangeArrowheads="1"/>
          </p:cNvSpPr>
          <p:nvPr/>
        </p:nvSpPr>
        <p:spPr bwMode="auto">
          <a:xfrm>
            <a:off x="912934" y="156981"/>
            <a:ext cx="9144000" cy="578827"/>
          </a:xfrm>
          <a:prstGeom prst="rect">
            <a:avLst/>
          </a:prstGeom>
          <a:noFill/>
          <a:ln w="9525">
            <a:noFill/>
            <a:miter lim="800000"/>
            <a:headEnd/>
            <a:tailEnd/>
          </a:ln>
        </p:spPr>
        <p:txBody>
          <a:bodyPr/>
          <a:lstStyle/>
          <a:p>
            <a:pPr marL="316531" indent="-316531">
              <a:spcBef>
                <a:spcPct val="20000"/>
              </a:spcBef>
            </a:pPr>
            <a:r>
              <a:rPr lang="en-US" sz="3600" b="1" dirty="0">
                <a:solidFill>
                  <a:schemeClr val="accent1">
                    <a:lumMod val="50000"/>
                  </a:schemeClr>
                </a:solidFill>
                <a:latin typeface="Arial" charset="0"/>
              </a:rPr>
              <a:t>Conclusions</a:t>
            </a:r>
            <a:endParaRPr lang="fr-FR" sz="3600" b="1" dirty="0">
              <a:solidFill>
                <a:schemeClr val="accent1">
                  <a:lumMod val="50000"/>
                </a:schemeClr>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00326" y="1419226"/>
            <a:ext cx="6677025" cy="5019675"/>
          </a:xfrm>
          <a:prstGeom prst="rect">
            <a:avLst/>
          </a:prstGeom>
          <a:solidFill>
            <a:schemeClr val="tx1">
              <a:lumMod val="65000"/>
              <a:lumOff val="35000"/>
            </a:schemeClr>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dirty="0"/>
          </a:p>
        </p:txBody>
      </p:sp>
      <p:sp>
        <p:nvSpPr>
          <p:cNvPr id="114694" name="TextBox 13"/>
          <p:cNvSpPr txBox="1">
            <a:spLocks noChangeArrowheads="1"/>
          </p:cNvSpPr>
          <p:nvPr/>
        </p:nvSpPr>
        <p:spPr bwMode="auto">
          <a:xfrm>
            <a:off x="3105151" y="1476376"/>
            <a:ext cx="5584825" cy="461963"/>
          </a:xfrm>
          <a:prstGeom prst="rect">
            <a:avLst/>
          </a:prstGeom>
          <a:noFill/>
          <a:ln w="9525">
            <a:noFill/>
            <a:miter lim="800000"/>
            <a:headEnd/>
            <a:tailEnd/>
          </a:ln>
        </p:spPr>
        <p:txBody>
          <a:bodyPr wrap="none">
            <a:spAutoFit/>
          </a:bodyPr>
          <a:lstStyle/>
          <a:p>
            <a:r>
              <a:rPr lang="en-US" sz="2400" dirty="0">
                <a:solidFill>
                  <a:schemeClr val="bg1"/>
                </a:solidFill>
              </a:rPr>
              <a:t>242 chemical records + 1 binary activity</a:t>
            </a:r>
          </a:p>
        </p:txBody>
      </p:sp>
      <p:pic>
        <p:nvPicPr>
          <p:cNvPr id="114695" name="Picture 3"/>
          <p:cNvPicPr>
            <a:picLocks noChangeAspect="1" noChangeArrowheads="1"/>
          </p:cNvPicPr>
          <p:nvPr/>
        </p:nvPicPr>
        <p:blipFill>
          <a:blip r:embed="rId2" cstate="print"/>
          <a:srcRect/>
          <a:stretch>
            <a:fillRect/>
          </a:stretch>
        </p:blipFill>
        <p:spPr bwMode="auto">
          <a:xfrm>
            <a:off x="3014664" y="1914526"/>
            <a:ext cx="5729287" cy="4430713"/>
          </a:xfrm>
          <a:prstGeom prst="rect">
            <a:avLst/>
          </a:prstGeom>
          <a:noFill/>
          <a:ln w="9525">
            <a:noFill/>
            <a:miter lim="800000"/>
            <a:headEnd/>
            <a:tailEnd/>
          </a:ln>
        </p:spPr>
      </p:pic>
      <p:sp>
        <p:nvSpPr>
          <p:cNvPr id="114696" name="TextBox 16"/>
          <p:cNvSpPr txBox="1">
            <a:spLocks noChangeArrowheads="1"/>
          </p:cNvSpPr>
          <p:nvPr/>
        </p:nvSpPr>
        <p:spPr bwMode="auto">
          <a:xfrm>
            <a:off x="6010276" y="4067176"/>
            <a:ext cx="3578225" cy="708025"/>
          </a:xfrm>
          <a:prstGeom prst="rect">
            <a:avLst/>
          </a:prstGeom>
          <a:solidFill>
            <a:schemeClr val="tx1"/>
          </a:solidFill>
          <a:ln w="9525">
            <a:noFill/>
            <a:miter lim="800000"/>
            <a:headEnd/>
            <a:tailEnd/>
          </a:ln>
        </p:spPr>
        <p:txBody>
          <a:bodyPr wrap="none">
            <a:spAutoFit/>
          </a:bodyPr>
          <a:lstStyle/>
          <a:p>
            <a:r>
              <a:rPr lang="en-US" sz="4000" dirty="0">
                <a:solidFill>
                  <a:srgbClr val="FFFF1D"/>
                </a:solidFill>
              </a:rPr>
              <a:t>Looks clean …</a:t>
            </a:r>
          </a:p>
        </p:txBody>
      </p:sp>
      <p:sp>
        <p:nvSpPr>
          <p:cNvPr id="3" name="Title 2">
            <a:extLst>
              <a:ext uri="{FF2B5EF4-FFF2-40B4-BE49-F238E27FC236}">
                <a16:creationId xmlns:a16="http://schemas.microsoft.com/office/drawing/2014/main" id="{FA7BB16A-D465-26D8-DC52-55CDB937C45B}"/>
              </a:ext>
            </a:extLst>
          </p:cNvPr>
          <p:cNvSpPr>
            <a:spLocks noGrp="1"/>
          </p:cNvSpPr>
          <p:nvPr>
            <p:ph type="title"/>
          </p:nvPr>
        </p:nvSpPr>
        <p:spPr/>
        <p:txBody>
          <a:bodyPr/>
          <a:lstStyle/>
          <a:p>
            <a:r>
              <a:rPr lang="en-US" dirty="0"/>
              <a:t>Errors are hard to spot by eyeballing</a:t>
            </a:r>
          </a:p>
        </p:txBody>
      </p:sp>
      <p:sp>
        <p:nvSpPr>
          <p:cNvPr id="4" name="Content Placeholder 3">
            <a:extLst>
              <a:ext uri="{FF2B5EF4-FFF2-40B4-BE49-F238E27FC236}">
                <a16:creationId xmlns:a16="http://schemas.microsoft.com/office/drawing/2014/main" id="{FA8FC9E2-3261-ED8E-E6FE-7B7ACA0F6590}"/>
              </a:ext>
            </a:extLst>
          </p:cNvPr>
          <p:cNvSpPr>
            <a:spLocks noGrp="1"/>
          </p:cNvSpPr>
          <p:nvPr>
            <p:ph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1" descr="Dragon_2D.png"/>
          <p:cNvPicPr>
            <a:picLocks noChangeAspect="1"/>
          </p:cNvPicPr>
          <p:nvPr/>
        </p:nvPicPr>
        <p:blipFill>
          <a:blip r:embed="rId2" cstate="print"/>
          <a:srcRect/>
          <a:stretch>
            <a:fillRect/>
          </a:stretch>
        </p:blipFill>
        <p:spPr bwMode="auto">
          <a:xfrm>
            <a:off x="1219200" y="1046165"/>
            <a:ext cx="9144000" cy="5216525"/>
          </a:xfrm>
          <a:prstGeom prst="rect">
            <a:avLst/>
          </a:prstGeom>
          <a:noFill/>
          <a:ln w="9525">
            <a:noFill/>
            <a:miter lim="800000"/>
            <a:headEnd/>
            <a:tailEnd/>
          </a:ln>
        </p:spPr>
      </p:pic>
      <p:sp>
        <p:nvSpPr>
          <p:cNvPr id="115715" name="TextBox 10"/>
          <p:cNvSpPr txBox="1">
            <a:spLocks noChangeArrowheads="1"/>
          </p:cNvSpPr>
          <p:nvPr/>
        </p:nvSpPr>
        <p:spPr bwMode="auto">
          <a:xfrm>
            <a:off x="1590676" y="5286376"/>
            <a:ext cx="5089525" cy="708025"/>
          </a:xfrm>
          <a:prstGeom prst="rect">
            <a:avLst/>
          </a:prstGeom>
          <a:solidFill>
            <a:schemeClr val="tx1"/>
          </a:solidFill>
          <a:ln w="9525">
            <a:noFill/>
            <a:miter lim="800000"/>
            <a:headEnd/>
            <a:tailEnd/>
          </a:ln>
        </p:spPr>
        <p:txBody>
          <a:bodyPr wrap="none">
            <a:spAutoFit/>
          </a:bodyPr>
          <a:lstStyle/>
          <a:p>
            <a:r>
              <a:rPr lang="en-US" sz="4000" dirty="0">
                <a:solidFill>
                  <a:srgbClr val="FFFF1D"/>
                </a:solidFill>
              </a:rPr>
              <a:t>Looks clean … but …</a:t>
            </a:r>
          </a:p>
        </p:txBody>
      </p:sp>
      <p:sp>
        <p:nvSpPr>
          <p:cNvPr id="13" name="Oval 12"/>
          <p:cNvSpPr/>
          <p:nvPr/>
        </p:nvSpPr>
        <p:spPr>
          <a:xfrm>
            <a:off x="7096126" y="4295776"/>
            <a:ext cx="3171825" cy="7143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a:extLst>
              <a:ext uri="{FF2B5EF4-FFF2-40B4-BE49-F238E27FC236}">
                <a16:creationId xmlns:a16="http://schemas.microsoft.com/office/drawing/2014/main" id="{4B918C46-EAE7-F1D5-5BAA-1A3F91EEBC70}"/>
              </a:ext>
            </a:extLst>
          </p:cNvPr>
          <p:cNvSpPr>
            <a:spLocks noGrp="1"/>
          </p:cNvSpPr>
          <p:nvPr>
            <p:ph type="title"/>
          </p:nvPr>
        </p:nvSpPr>
        <p:spPr>
          <a:xfrm>
            <a:off x="100542" y="23810"/>
            <a:ext cx="9729257" cy="1143000"/>
          </a:xfrm>
        </p:spPr>
        <p:txBody>
          <a:bodyPr/>
          <a:lstStyle/>
          <a:p>
            <a:pPr algn="l"/>
            <a:r>
              <a:rPr lang="en-US" dirty="0"/>
              <a:t>Descriptor calculation software may detect errors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
          <p:cNvSpPr txBox="1">
            <a:spLocks noChangeArrowheads="1"/>
          </p:cNvSpPr>
          <p:nvPr/>
        </p:nvSpPr>
        <p:spPr bwMode="auto">
          <a:xfrm>
            <a:off x="2012950" y="1847850"/>
            <a:ext cx="8459788" cy="4554538"/>
          </a:xfrm>
          <a:prstGeom prst="rect">
            <a:avLst/>
          </a:prstGeom>
          <a:noFill/>
          <a:ln w="9525">
            <a:noFill/>
            <a:miter lim="800000"/>
            <a:headEnd/>
            <a:tailEnd/>
          </a:ln>
        </p:spPr>
        <p:txBody>
          <a:bodyPr>
            <a:spAutoFit/>
          </a:bodyPr>
          <a:lstStyle/>
          <a:p>
            <a:pPr algn="just"/>
            <a:r>
              <a:rPr lang="en-US" sz="2200" dirty="0" err="1">
                <a:solidFill>
                  <a:schemeClr val="tx2"/>
                </a:solidFill>
              </a:rPr>
              <a:t>Cheminformaticians</a:t>
            </a:r>
            <a:r>
              <a:rPr lang="en-US" sz="2200">
                <a:solidFill>
                  <a:schemeClr val="tx2"/>
                </a:solidFill>
              </a:rPr>
              <a:t> are at the mercy of data providers. Prediction performance of (Q)SAR models strongly depend on the quality of input data (both structures and activities).</a:t>
            </a:r>
          </a:p>
          <a:p>
            <a:pPr algn="just"/>
            <a:endParaRPr lang="en-US" sz="2200">
              <a:solidFill>
                <a:schemeClr val="tx2"/>
              </a:solidFill>
            </a:endParaRPr>
          </a:p>
          <a:p>
            <a:pPr algn="just"/>
            <a:r>
              <a:rPr lang="en-US" sz="2200" b="1">
                <a:solidFill>
                  <a:schemeClr val="tx2"/>
                </a:solidFill>
              </a:rPr>
              <a:t>Data curation is a critical procedure in the analysis of any chemical dataset. </a:t>
            </a:r>
            <a:r>
              <a:rPr lang="en-US" sz="2200">
                <a:solidFill>
                  <a:schemeClr val="tx2"/>
                </a:solidFill>
              </a:rPr>
              <a:t>Often considered trivial, the basic steps to curate a dataset</a:t>
            </a:r>
            <a:r>
              <a:rPr lang="en-US" sz="2200" b="1">
                <a:solidFill>
                  <a:schemeClr val="tx2"/>
                </a:solidFill>
              </a:rPr>
              <a:t> </a:t>
            </a:r>
            <a:r>
              <a:rPr lang="en-US" sz="2200">
                <a:solidFill>
                  <a:schemeClr val="tx2"/>
                </a:solidFill>
              </a:rPr>
              <a:t>of compounds are not so obvious especially for beginners. </a:t>
            </a:r>
          </a:p>
          <a:p>
            <a:pPr algn="just"/>
            <a:endParaRPr lang="en-US" sz="2200">
              <a:solidFill>
                <a:schemeClr val="tx2"/>
              </a:solidFill>
            </a:endParaRPr>
          </a:p>
          <a:p>
            <a:pPr algn="just"/>
            <a:r>
              <a:rPr lang="en-US" sz="2200">
                <a:solidFill>
                  <a:schemeClr val="tx2"/>
                </a:solidFill>
              </a:rPr>
              <a:t>No universal QSAR approach guarantees to obtain the best prediction performances for any dataset. But at least, could we suggest a curation workflow that could be standardized, efficient, and successfully tested on several different datasets ?</a:t>
            </a:r>
          </a:p>
        </p:txBody>
      </p:sp>
      <p:sp>
        <p:nvSpPr>
          <p:cNvPr id="35842" name="TextBox 2"/>
          <p:cNvSpPr txBox="1">
            <a:spLocks noChangeArrowheads="1"/>
          </p:cNvSpPr>
          <p:nvPr/>
        </p:nvSpPr>
        <p:spPr bwMode="auto">
          <a:xfrm>
            <a:off x="228600" y="120756"/>
            <a:ext cx="9220200" cy="1200329"/>
          </a:xfrm>
          <a:prstGeom prst="rect">
            <a:avLst/>
          </a:prstGeom>
          <a:noFill/>
          <a:ln w="9525">
            <a:noFill/>
            <a:miter lim="800000"/>
            <a:headEnd/>
            <a:tailEnd/>
          </a:ln>
        </p:spPr>
        <p:txBody>
          <a:bodyPr wrap="square">
            <a:spAutoFit/>
          </a:bodyPr>
          <a:lstStyle/>
          <a:p>
            <a:pPr algn="just"/>
            <a:r>
              <a:rPr lang="en-US" sz="3600" i="1" dirty="0">
                <a:solidFill>
                  <a:schemeClr val="accent5">
                    <a:lumMod val="50000"/>
                  </a:schemeClr>
                </a:solidFill>
              </a:rPr>
              <a:t>Data dependency and data quality are critical issues in molecular modeling</a:t>
            </a:r>
          </a:p>
        </p:txBody>
      </p:sp>
      <p:sp>
        <p:nvSpPr>
          <p:cNvPr id="4" name="Oval 28"/>
          <p:cNvSpPr>
            <a:spLocks noChangeArrowheads="1"/>
          </p:cNvSpPr>
          <p:nvPr/>
        </p:nvSpPr>
        <p:spPr bwMode="auto">
          <a:xfrm>
            <a:off x="1911753" y="1975155"/>
            <a:ext cx="142875" cy="155841"/>
          </a:xfrm>
          <a:prstGeom prst="ellipse">
            <a:avLst/>
          </a:prstGeom>
          <a:solidFill>
            <a:srgbClr val="FFFF9F"/>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fr-FR" b="1">
              <a:solidFill>
                <a:schemeClr val="tx2"/>
              </a:solidFill>
            </a:endParaRPr>
          </a:p>
        </p:txBody>
      </p:sp>
      <p:sp>
        <p:nvSpPr>
          <p:cNvPr id="5" name="Oval 28"/>
          <p:cNvSpPr>
            <a:spLocks noChangeArrowheads="1"/>
          </p:cNvSpPr>
          <p:nvPr/>
        </p:nvSpPr>
        <p:spPr bwMode="auto">
          <a:xfrm>
            <a:off x="1904349" y="3329860"/>
            <a:ext cx="142875" cy="155841"/>
          </a:xfrm>
          <a:prstGeom prst="ellipse">
            <a:avLst/>
          </a:prstGeom>
          <a:solidFill>
            <a:srgbClr val="FFFF9F"/>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fr-FR" b="1">
              <a:solidFill>
                <a:schemeClr val="tx2"/>
              </a:solidFill>
            </a:endParaRPr>
          </a:p>
        </p:txBody>
      </p:sp>
      <p:sp>
        <p:nvSpPr>
          <p:cNvPr id="6" name="Oval 28"/>
          <p:cNvSpPr>
            <a:spLocks noChangeArrowheads="1"/>
          </p:cNvSpPr>
          <p:nvPr/>
        </p:nvSpPr>
        <p:spPr bwMode="auto">
          <a:xfrm>
            <a:off x="1905823" y="4998890"/>
            <a:ext cx="142875" cy="155841"/>
          </a:xfrm>
          <a:prstGeom prst="ellipse">
            <a:avLst/>
          </a:prstGeom>
          <a:solidFill>
            <a:srgbClr val="FFFF9F"/>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fr-FR" b="1">
              <a:solidFill>
                <a:schemeClr val="tx2"/>
              </a:solidFill>
            </a:endParaRPr>
          </a:p>
        </p:txBody>
      </p:sp>
      <p:sp>
        <p:nvSpPr>
          <p:cNvPr id="35853" name="Rectangle 13"/>
          <p:cNvSpPr>
            <a:spLocks noChangeArrowheads="1"/>
          </p:cNvSpPr>
          <p:nvPr/>
        </p:nvSpPr>
        <p:spPr bwMode="auto">
          <a:xfrm>
            <a:off x="1524000" y="3184525"/>
            <a:ext cx="9144000" cy="1436688"/>
          </a:xfrm>
          <a:prstGeom prst="rect">
            <a:avLst/>
          </a:prstGeom>
          <a:noFill/>
          <a:ln w="9525">
            <a:noFill/>
            <a:miter lim="800000"/>
            <a:headEnd/>
            <a:tailEnd/>
          </a:ln>
          <a:effectLst/>
        </p:spPr>
        <p:txBody>
          <a:bodyPr wrap="none" anchor="ctr"/>
          <a:lstStyle/>
          <a:p>
            <a:endParaRPr lang="en-US" dirty="0">
              <a:solidFill>
                <a:schemeClr val="tx2"/>
              </a:solidFill>
            </a:endParaRPr>
          </a:p>
        </p:txBody>
      </p:sp>
      <p:sp>
        <p:nvSpPr>
          <p:cNvPr id="35854" name="Rectangle 14"/>
          <p:cNvSpPr>
            <a:spLocks noChangeArrowheads="1"/>
          </p:cNvSpPr>
          <p:nvPr/>
        </p:nvSpPr>
        <p:spPr bwMode="auto">
          <a:xfrm>
            <a:off x="1524000" y="4822825"/>
            <a:ext cx="9144000" cy="1436688"/>
          </a:xfrm>
          <a:prstGeom prst="rect">
            <a:avLst/>
          </a:prstGeom>
          <a:noFill/>
          <a:ln w="9525">
            <a:noFill/>
            <a:miter lim="800000"/>
            <a:headEnd/>
            <a:tailEnd/>
          </a:ln>
          <a:effectLst/>
        </p:spPr>
        <p:txBody>
          <a:bodyPr wrap="none" anchor="ctr"/>
          <a:lstStyle/>
          <a:p>
            <a:endParaRPr lang="en-US">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2552701"/>
            <a:ext cx="9144000" cy="1628775"/>
          </a:xfrm>
          <a:prstGeom prst="rect">
            <a:avLst/>
          </a:prstGeom>
          <a:no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chemeClr val="accent5">
                  <a:lumMod val="50000"/>
                </a:schemeClr>
              </a:solidFill>
            </a:endParaRPr>
          </a:p>
        </p:txBody>
      </p:sp>
      <p:sp>
        <p:nvSpPr>
          <p:cNvPr id="125956" name="Rectangle 6"/>
          <p:cNvSpPr>
            <a:spLocks noChangeArrowheads="1"/>
          </p:cNvSpPr>
          <p:nvPr/>
        </p:nvSpPr>
        <p:spPr bwMode="auto">
          <a:xfrm>
            <a:off x="1543050" y="2971801"/>
            <a:ext cx="9144000" cy="627063"/>
          </a:xfrm>
          <a:prstGeom prst="rect">
            <a:avLst/>
          </a:prstGeom>
          <a:noFill/>
          <a:ln w="9525">
            <a:noFill/>
            <a:miter lim="800000"/>
            <a:headEnd/>
            <a:tailEnd/>
          </a:ln>
        </p:spPr>
        <p:txBody>
          <a:bodyPr/>
          <a:lstStyle/>
          <a:p>
            <a:pPr marL="342900" indent="-342900" algn="ctr">
              <a:spcBef>
                <a:spcPct val="20000"/>
              </a:spcBef>
            </a:pPr>
            <a:r>
              <a:rPr lang="en-US" sz="3800" b="1" dirty="0">
                <a:solidFill>
                  <a:schemeClr val="accent5">
                    <a:lumMod val="50000"/>
                  </a:schemeClr>
                </a:solidFill>
              </a:rPr>
              <a:t>Basics of data curation</a:t>
            </a:r>
            <a:endParaRPr lang="fr-FR" sz="3800" b="1" dirty="0">
              <a:solidFill>
                <a:schemeClr val="accent5">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13666" name="Picture 29" descr="TBV_Fig1_NB.png"/>
          <p:cNvPicPr>
            <a:picLocks noChangeAspect="1"/>
          </p:cNvPicPr>
          <p:nvPr/>
        </p:nvPicPr>
        <p:blipFill>
          <a:blip r:embed="rId2" cstate="print"/>
          <a:srcRect/>
          <a:stretch>
            <a:fillRect/>
          </a:stretch>
        </p:blipFill>
        <p:spPr bwMode="auto">
          <a:xfrm>
            <a:off x="3246438" y="222250"/>
            <a:ext cx="6013450" cy="6357938"/>
          </a:xfrm>
          <a:prstGeom prst="rect">
            <a:avLst/>
          </a:prstGeom>
          <a:noFill/>
          <a:ln w="9525">
            <a:noFill/>
            <a:miter lim="800000"/>
            <a:headEnd/>
            <a:tailEnd/>
          </a:ln>
        </p:spPr>
      </p:pic>
      <p:sp>
        <p:nvSpPr>
          <p:cNvPr id="6" name="Rectangle 5"/>
          <p:cNvSpPr/>
          <p:nvPr/>
        </p:nvSpPr>
        <p:spPr>
          <a:xfrm>
            <a:off x="2219325" y="266700"/>
            <a:ext cx="521970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668" name="TextBox 4"/>
          <p:cNvSpPr txBox="1">
            <a:spLocks noChangeArrowheads="1"/>
          </p:cNvSpPr>
          <p:nvPr/>
        </p:nvSpPr>
        <p:spPr bwMode="auto">
          <a:xfrm>
            <a:off x="2581275" y="276225"/>
            <a:ext cx="4502150" cy="369888"/>
          </a:xfrm>
          <a:prstGeom prst="rect">
            <a:avLst/>
          </a:prstGeom>
          <a:solidFill>
            <a:schemeClr val="bg1"/>
          </a:solidFill>
          <a:ln w="9525">
            <a:noFill/>
            <a:miter lim="800000"/>
            <a:headEnd/>
            <a:tailEnd/>
          </a:ln>
        </p:spPr>
        <p:txBody>
          <a:bodyPr wrap="none">
            <a:spAutoFit/>
          </a:bodyPr>
          <a:lstStyle/>
          <a:p>
            <a:r>
              <a:rPr lang="en-US" b="1"/>
              <a:t>INITIAL LIST OF SMILES/STRUCTURES</a:t>
            </a:r>
          </a:p>
        </p:txBody>
      </p:sp>
      <p:sp>
        <p:nvSpPr>
          <p:cNvPr id="113669" name="TextBox 6"/>
          <p:cNvSpPr txBox="1">
            <a:spLocks noChangeArrowheads="1"/>
          </p:cNvSpPr>
          <p:nvPr/>
        </p:nvSpPr>
        <p:spPr bwMode="auto">
          <a:xfrm>
            <a:off x="5734050" y="6276975"/>
            <a:ext cx="2171700" cy="369888"/>
          </a:xfrm>
          <a:prstGeom prst="rect">
            <a:avLst/>
          </a:prstGeom>
          <a:noFill/>
          <a:ln w="9525">
            <a:noFill/>
            <a:miter lim="800000"/>
            <a:headEnd/>
            <a:tailEnd/>
          </a:ln>
        </p:spPr>
        <p:txBody>
          <a:bodyPr wrap="none">
            <a:spAutoFit/>
          </a:bodyPr>
          <a:lstStyle/>
          <a:p>
            <a:r>
              <a:rPr lang="en-US">
                <a:solidFill>
                  <a:schemeClr val="bg1"/>
                </a:solidFill>
              </a:rPr>
              <a:t>(2D representation)</a:t>
            </a:r>
          </a:p>
        </p:txBody>
      </p:sp>
      <p:sp>
        <p:nvSpPr>
          <p:cNvPr id="113671" name="Text Box 7"/>
          <p:cNvSpPr txBox="1">
            <a:spLocks noChangeArrowheads="1"/>
          </p:cNvSpPr>
          <p:nvPr/>
        </p:nvSpPr>
        <p:spPr bwMode="auto">
          <a:xfrm>
            <a:off x="7469188" y="3484563"/>
            <a:ext cx="1249362" cy="3048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en-US" sz="1400">
                <a:solidFill>
                  <a:schemeClr val="bg1"/>
                </a:solidFill>
              </a:rPr>
              <a:t>difficult cases</a:t>
            </a:r>
          </a:p>
        </p:txBody>
      </p:sp>
      <p:sp>
        <p:nvSpPr>
          <p:cNvPr id="113672" name="Rectangle 8"/>
          <p:cNvSpPr>
            <a:spLocks noChangeArrowheads="1"/>
          </p:cNvSpPr>
          <p:nvPr/>
        </p:nvSpPr>
        <p:spPr bwMode="auto">
          <a:xfrm>
            <a:off x="6353176" y="3810000"/>
            <a:ext cx="1609725" cy="190500"/>
          </a:xfrm>
          <a:prstGeom prst="rect">
            <a:avLst/>
          </a:prstGeom>
          <a:solidFill>
            <a:schemeClr val="tx1"/>
          </a:solidFill>
          <a:ln w="9525">
            <a:noFill/>
            <a:miter lim="800000"/>
            <a:headEnd/>
            <a:tailEnd/>
          </a:ln>
          <a:effectLst/>
        </p:spPr>
        <p:txBody>
          <a:bodyPr wrap="none" anchor="ctr"/>
          <a:lstStyle/>
          <a:p>
            <a:endParaRPr lang="en-US"/>
          </a:p>
        </p:txBody>
      </p:sp>
    </p:spTree>
  </p:cSld>
  <p:clrMapOvr>
    <a:masterClrMapping/>
  </p:clrMapOvr>
</p:sld>
</file>

<file path=ppt/theme/theme1.xml><?xml version="1.0" encoding="utf-8"?>
<a:theme xmlns:a="http://schemas.openxmlformats.org/drawingml/2006/main" name="for Alex ACS_Boston_15">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 Alex ACS_Boston_15.thmx</Template>
  <TotalTime>31268</TotalTime>
  <Words>2886</Words>
  <Application>Microsoft Office PowerPoint</Application>
  <PresentationFormat>Widescreen</PresentationFormat>
  <Paragraphs>452</Paragraphs>
  <Slides>44</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1" baseType="lpstr">
      <vt:lpstr>Arial</vt:lpstr>
      <vt:lpstr>Calibri</vt:lpstr>
      <vt:lpstr>Georgia</vt:lpstr>
      <vt:lpstr>Times New Roman</vt:lpstr>
      <vt:lpstr>for Alex ACS_Boston_15</vt:lpstr>
      <vt:lpstr>ISIS/Draw Sketch</vt:lpstr>
      <vt:lpstr>MarvinOLE</vt:lpstr>
      <vt:lpstr>PowerPoint Presentation</vt:lpstr>
      <vt:lpstr>Objectives of this lecture</vt:lpstr>
      <vt:lpstr>PowerPoint Presentation</vt:lpstr>
      <vt:lpstr>PowerPoint Presentation</vt:lpstr>
      <vt:lpstr>Errors are hard to spot by eyeballing</vt:lpstr>
      <vt:lpstr>Descriptor calculation software may detect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Neighborhood Analysis for Duplicates</vt:lpstr>
      <vt:lpstr>PowerPoint Presentation</vt:lpstr>
      <vt:lpstr>Unusual (and amazing!) data irreproducibility between data in a published paper and in Pubchem</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afant</dc:creator>
  <cp:lastModifiedBy>Tropsha, Alexander</cp:lastModifiedBy>
  <cp:revision>520</cp:revision>
  <dcterms:created xsi:type="dcterms:W3CDTF">2015-08-18T14:24:09Z</dcterms:created>
  <dcterms:modified xsi:type="dcterms:W3CDTF">2024-09-11T14:26:32Z</dcterms:modified>
</cp:coreProperties>
</file>