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openxmlformats.org/officeDocument/2006/relationships/image" Target="../media/image2.png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view3D>
      <c:rotX val="-6"/>
      <c:hPercent val="31"/>
      <c:rotY val="349"/>
      <c:depthPercent val="25"/>
      <c:rAngAx val="0"/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Revenue</c:v>
                </c:pt>
              </c:strCache>
            </c:strRef>
          </c:tx>
          <c:spPr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>
              <a:outerShdw sx="100000" sy="100000" kx="0" ky="0" algn="tl" rotWithShape="1" blurRad="127000" dist="0" dir="7800000">
                <a:srgbClr val="000000">
                  <a:alpha val="50000"/>
                </a:srgbClr>
              </a:outerShdw>
            </a:effectLst>
            <a:sp3d prstMaterial="matte"/>
          </c:spPr>
          <c:invertIfNegative val="0"/>
          <c:pictureOptions>
            <c:pictureFormat val="stretch"/>
          </c:pictureOptions>
          <c:dLbls>
            <c:numFmt formatCode="#,##0" sourceLinked="0"/>
            <c:txPr>
              <a:bodyPr/>
              <a:lstStyle/>
              <a:p>
                <a:pPr>
                  <a:defRPr b="0" i="0" strike="noStrike" sz="28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63910" dir="5400000">
                        <a:srgbClr val="000000">
                          <a:alpha val="60000"/>
                        </a:srgbClr>
                      </a:outerShdw>
                    </a:effectLst>
                    <a:latin typeface="Helvetica Light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0.095000</c:v>
                </c:pt>
                <c:pt idx="1">
                  <c:v>0.300000</c:v>
                </c:pt>
                <c:pt idx="2">
                  <c:v>0.900000</c:v>
                </c:pt>
                <c:pt idx="3">
                  <c:v>3.000000</c:v>
                </c:pt>
                <c:pt idx="4">
                  <c:v>6.400000</c:v>
                </c:pt>
              </c:numCache>
            </c:numRef>
          </c:val>
          <c:shape val="box"/>
        </c:ser>
        <c:gapWidth val="20"/>
        <c:gapDepth val="150"/>
        <c:shape val="box"/>
        <c:axId val="2094734552"/>
        <c:axId val="2094734553"/>
        <c:axId val="2094734554"/>
      </c:bar3D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200" u="none">
                <a:solidFill>
                  <a:srgbClr val="FFFFFF"/>
                </a:solidFill>
                <a:latin typeface="Helvetica Light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E3E3E3"/>
              </a:solidFill>
              <a:prstDash val="solid"/>
              <a:miter lim="400000"/>
            </a:ln>
          </c:spPr>
        </c:majorGridlines>
        <c:numFmt formatCode="&quot;$&quot;General&quot;M&quot;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200" u="none">
                <a:solidFill>
                  <a:srgbClr val="FFFFFF"/>
                </a:solidFill>
                <a:latin typeface="Helvetica Light"/>
              </a:defRPr>
            </a:pPr>
          </a:p>
        </c:txPr>
        <c:crossAx val="2094734552"/>
        <c:crosses val="autoZero"/>
        <c:crossBetween val="between"/>
        <c:majorUnit val="1.75"/>
        <c:minorUnit val="0.875"/>
      </c:valAx>
      <c:serAx>
        <c:axId val="2094734554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ln w="12700" cap="flat">
            <a:noFill/>
            <a:prstDash val="solid"/>
            <a:miter lim="400000"/>
          </a:ln>
        </c:spPr>
        <c:crossAx val="2094734553"/>
        <c:crosses val="autoZero"/>
        <c:tickLblSkip val="1"/>
      </c:ser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358900" y="408772"/>
            <a:ext cx="10464800" cy="758627"/>
          </a:xfrm>
          <a:prstGeom prst="rect">
            <a:avLst/>
          </a:prstGeom>
        </p:spPr>
        <p:txBody>
          <a:bodyPr/>
          <a:lstStyle>
            <a:lvl1pPr algn="l"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Financial Projections</a:t>
            </a:r>
          </a:p>
        </p:txBody>
      </p:sp>
      <p:graphicFrame>
        <p:nvGraphicFramePr>
          <p:cNvPr id="120" name="Chart 120"/>
          <p:cNvGraphicFramePr/>
          <p:nvPr/>
        </p:nvGraphicFramePr>
        <p:xfrm>
          <a:off x="1959759" y="1263469"/>
          <a:ext cx="9263082" cy="309391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1" name="Shape 121"/>
          <p:cNvSpPr/>
          <p:nvPr/>
        </p:nvSpPr>
        <p:spPr>
          <a:xfrm>
            <a:off x="7933283" y="1060449"/>
            <a:ext cx="270083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Projected Revenue</a:t>
            </a:r>
          </a:p>
        </p:txBody>
      </p:sp>
      <p:graphicFrame>
        <p:nvGraphicFramePr>
          <p:cNvPr id="122" name="Table 122"/>
          <p:cNvGraphicFramePr/>
          <p:nvPr/>
        </p:nvGraphicFramePr>
        <p:xfrm>
          <a:off x="2217142" y="4726506"/>
          <a:ext cx="8761016" cy="200367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458052"/>
                <a:gridCol w="1458052"/>
                <a:gridCol w="1458052"/>
                <a:gridCol w="1458052"/>
                <a:gridCol w="1458052"/>
                <a:gridCol w="1458052"/>
              </a:tblGrid>
              <a:tr h="398194"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2016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2017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2018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2019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2020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9819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Revenue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$95,287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$306,191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$918,274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$2,957,914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$6,407,472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9819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Users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405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1,386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4,351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13,036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23,410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9819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Expenses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$78,783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$288,549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$651,721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$957,667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$1,895,321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9819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Profit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$16,504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$17,642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$266,553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$2,000,246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$1,895,321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3" name="Shape 123"/>
          <p:cNvSpPr/>
          <p:nvPr/>
        </p:nvSpPr>
        <p:spPr>
          <a:xfrm>
            <a:off x="2368099" y="7359650"/>
            <a:ext cx="8966479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21105" indent="-421105" algn="l">
              <a:buSzPct val="75000"/>
              <a:buChar char="•"/>
              <a:defRPr sz="2400"/>
            </a:pPr>
            <a:r>
              <a:t>Expansion to multiple cities in second year.</a:t>
            </a:r>
          </a:p>
          <a:p>
            <a:pPr marL="421105" indent="-421105" algn="l">
              <a:buSzPct val="75000"/>
              <a:buChar char="•"/>
              <a:defRPr sz="2400"/>
            </a:pPr>
            <a:r>
              <a:t>Average of 15% month over month user growth.</a:t>
            </a:r>
          </a:p>
          <a:p>
            <a:pPr marL="421105" indent="-421105" algn="l">
              <a:buSzPct val="75000"/>
              <a:buChar char="•"/>
              <a:defRPr sz="2400"/>
            </a:pPr>
            <a:r>
              <a:t>Focused on growth over profit in first five years.</a:t>
            </a:r>
          </a:p>
          <a:p>
            <a:pPr marL="421105" indent="-421105" algn="l">
              <a:buSzPct val="75000"/>
              <a:buChar char="•"/>
              <a:defRPr sz="2400"/>
            </a:pPr>
            <a:r>
              <a:t>Cash flow positive within 12 months.</a:t>
            </a:r>
          </a:p>
          <a:p>
            <a:pPr marL="421105" indent="-421105" algn="l">
              <a:buSzPct val="75000"/>
              <a:buChar char="•"/>
              <a:defRPr sz="2400"/>
            </a:pPr>
            <a:r>
              <a:t>Include taxes but not interest, depreciation, and amortization. </a:t>
            </a:r>
          </a:p>
        </p:txBody>
      </p:sp>
      <p:sp>
        <p:nvSpPr>
          <p:cNvPr id="124" name="Shape 124"/>
          <p:cNvSpPr/>
          <p:nvPr/>
        </p:nvSpPr>
        <p:spPr>
          <a:xfrm>
            <a:off x="2216976" y="6819899"/>
            <a:ext cx="212994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Assumptions: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ctrTitle"/>
          </p:nvPr>
        </p:nvSpPr>
        <p:spPr>
          <a:xfrm>
            <a:off x="901700" y="660399"/>
            <a:ext cx="10464800" cy="739975"/>
          </a:xfrm>
          <a:prstGeom prst="rect">
            <a:avLst/>
          </a:prstGeom>
        </p:spPr>
        <p:txBody>
          <a:bodyPr/>
          <a:lstStyle>
            <a:lvl1pPr algn="l"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Ask</a:t>
            </a:r>
          </a:p>
        </p:txBody>
      </p:sp>
      <p:sp>
        <p:nvSpPr>
          <p:cNvPr id="127" name="Shape 127"/>
          <p:cNvSpPr/>
          <p:nvPr/>
        </p:nvSpPr>
        <p:spPr>
          <a:xfrm>
            <a:off x="824253" y="1631950"/>
            <a:ext cx="11356295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We are seeking $50,000 in initial investment for:</a:t>
            </a:r>
          </a:p>
          <a:p>
            <a:pPr marL="421105" indent="-421105" algn="l">
              <a:buSzPct val="75000"/>
              <a:buChar char="•"/>
            </a:pPr>
            <a:r>
              <a:t>Initial 6 month development cycle (stealth mode)</a:t>
            </a:r>
          </a:p>
          <a:p>
            <a:pPr marL="421105" indent="-421105" algn="l">
              <a:buSzPct val="75000"/>
              <a:buChar char="•"/>
            </a:pPr>
            <a:r>
              <a:t>Operating expenses through first six month of revenue generation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761111" y="4279900"/>
            <a:ext cx="1148257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In exchange we are offering 40% stake in the company</a:t>
            </a:r>
          </a:p>
          <a:p>
            <a:pPr marL="421105" indent="-421105" algn="l">
              <a:buSzPct val="75000"/>
              <a:buChar char="•"/>
            </a:pPr>
            <a:r>
              <a:t>$125,000 valuation.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